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7" r:id="rId1"/>
  </p:sldMasterIdLst>
  <p:notesMasterIdLst>
    <p:notesMasterId r:id="rId68"/>
  </p:notesMasterIdLst>
  <p:handoutMasterIdLst>
    <p:handoutMasterId r:id="rId69"/>
  </p:handoutMasterIdLst>
  <p:sldIdLst>
    <p:sldId id="480" r:id="rId2"/>
    <p:sldId id="513" r:id="rId3"/>
    <p:sldId id="2643" r:id="rId4"/>
    <p:sldId id="481" r:id="rId5"/>
    <p:sldId id="510" r:id="rId6"/>
    <p:sldId id="2619" r:id="rId7"/>
    <p:sldId id="290" r:id="rId8"/>
    <p:sldId id="257" r:id="rId9"/>
    <p:sldId id="2621" r:id="rId10"/>
    <p:sldId id="288" r:id="rId11"/>
    <p:sldId id="484" r:id="rId12"/>
    <p:sldId id="485" r:id="rId13"/>
    <p:sldId id="256" r:id="rId14"/>
    <p:sldId id="2624" r:id="rId15"/>
    <p:sldId id="512" r:id="rId16"/>
    <p:sldId id="2630" r:id="rId17"/>
    <p:sldId id="2620" r:id="rId18"/>
    <p:sldId id="486" r:id="rId19"/>
    <p:sldId id="488" r:id="rId20"/>
    <p:sldId id="2672" r:id="rId21"/>
    <p:sldId id="2626" r:id="rId22"/>
    <p:sldId id="2657" r:id="rId23"/>
    <p:sldId id="2671" r:id="rId24"/>
    <p:sldId id="522" r:id="rId25"/>
    <p:sldId id="2625" r:id="rId26"/>
    <p:sldId id="2653" r:id="rId27"/>
    <p:sldId id="2658" r:id="rId28"/>
    <p:sldId id="507" r:id="rId29"/>
    <p:sldId id="275" r:id="rId30"/>
    <p:sldId id="528" r:id="rId31"/>
    <p:sldId id="489" r:id="rId32"/>
    <p:sldId id="2627" r:id="rId33"/>
    <p:sldId id="492" r:id="rId34"/>
    <p:sldId id="2629" r:id="rId35"/>
    <p:sldId id="2623" r:id="rId36"/>
    <p:sldId id="2674" r:id="rId37"/>
    <p:sldId id="267" r:id="rId38"/>
    <p:sldId id="490" r:id="rId39"/>
    <p:sldId id="2675" r:id="rId40"/>
    <p:sldId id="497" r:id="rId41"/>
    <p:sldId id="495" r:id="rId42"/>
    <p:sldId id="2668" r:id="rId43"/>
    <p:sldId id="2667" r:id="rId44"/>
    <p:sldId id="2632" r:id="rId45"/>
    <p:sldId id="2631" r:id="rId46"/>
    <p:sldId id="287" r:id="rId47"/>
    <p:sldId id="341" r:id="rId48"/>
    <p:sldId id="292" r:id="rId49"/>
    <p:sldId id="509" r:id="rId50"/>
    <p:sldId id="339" r:id="rId51"/>
    <p:sldId id="2634" r:id="rId52"/>
    <p:sldId id="2669" r:id="rId53"/>
    <p:sldId id="2670" r:id="rId54"/>
    <p:sldId id="499" r:id="rId55"/>
    <p:sldId id="2640" r:id="rId56"/>
    <p:sldId id="2664" r:id="rId57"/>
    <p:sldId id="333" r:id="rId58"/>
    <p:sldId id="269" r:id="rId59"/>
    <p:sldId id="282" r:id="rId60"/>
    <p:sldId id="502" r:id="rId61"/>
    <p:sldId id="2666" r:id="rId62"/>
    <p:sldId id="2663" r:id="rId63"/>
    <p:sldId id="2641" r:id="rId64"/>
    <p:sldId id="2660" r:id="rId65"/>
    <p:sldId id="280" r:id="rId66"/>
    <p:sldId id="2661" r:id="rId67"/>
  </p:sldIdLst>
  <p:sldSz cx="9144000" cy="6858000" type="screen4x3"/>
  <p:notesSz cx="10018713" cy="68881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ECE0"/>
    <a:srgbClr val="FF9900"/>
    <a:srgbClr val="FFFFCC"/>
    <a:srgbClr val="0000FF"/>
    <a:srgbClr val="CC3300"/>
    <a:srgbClr val="FF9933"/>
    <a:srgbClr val="FF9966"/>
    <a:srgbClr val="FFFF00"/>
    <a:srgbClr val="996600"/>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E74A90-3A15-904E-87E9-C2087198735F}" v="35" dt="2019-01-28T01:12:44.710"/>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9485" autoAdjust="0"/>
    <p:restoredTop sz="93601" autoAdjust="0"/>
  </p:normalViewPr>
  <p:slideViewPr>
    <p:cSldViewPr>
      <p:cViewPr>
        <p:scale>
          <a:sx n="60" d="100"/>
          <a:sy n="60" d="100"/>
        </p:scale>
        <p:origin x="-1338" y="-150"/>
      </p:cViewPr>
      <p:guideLst>
        <p:guide orient="horz" pos="2160"/>
        <p:guide pos="2880"/>
      </p:guideLst>
    </p:cSldViewPr>
  </p:slideViewPr>
  <p:outlineViewPr>
    <p:cViewPr>
      <p:scale>
        <a:sx n="33" d="100"/>
        <a:sy n="33" d="100"/>
      </p:scale>
      <p:origin x="0" y="1402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2820"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10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29085A-BBBF-2B44-B159-5A4A73838AAB}" type="doc">
      <dgm:prSet loTypeId="urn:microsoft.com/office/officeart/2005/8/layout/pyramid1" loCatId="pyramid" qsTypeId="urn:microsoft.com/office/officeart/2005/8/quickstyle/simple2" qsCatId="simple" csTypeId="urn:microsoft.com/office/officeart/2005/8/colors/colorful2" csCatId="colorful" phldr="1"/>
      <dgm:spPr/>
    </dgm:pt>
    <dgm:pt modelId="{13A650C7-87EE-6C4D-A68F-EF16FDCA7E34}">
      <dgm:prSet phldrT="[テキスト]" custT="1"/>
      <dgm:spPr>
        <a:solidFill>
          <a:srgbClr val="FFFF00"/>
        </a:solidFill>
      </dgm:spPr>
      <dgm:t>
        <a:bodyPr/>
        <a:lstStyle/>
        <a:p>
          <a:r>
            <a:rPr kumimoji="1" lang="ja-JP" altLang="en-US" sz="2000" dirty="0"/>
            <a:t>社会保障　</a:t>
          </a:r>
        </a:p>
        <a:p>
          <a:r>
            <a:rPr kumimoji="1" lang="ja-JP" altLang="en-US" sz="2000" dirty="0"/>
            <a:t>医</a:t>
          </a:r>
          <a:r>
            <a:rPr kumimoji="1" lang="ja-JP" altLang="en-US" sz="2000" dirty="0" smtClean="0"/>
            <a:t>療 福</a:t>
          </a:r>
          <a:r>
            <a:rPr kumimoji="1" lang="ja-JP" altLang="en-US" sz="2000" dirty="0"/>
            <a:t>祉制度</a:t>
          </a:r>
        </a:p>
      </dgm:t>
    </dgm:pt>
    <dgm:pt modelId="{DABC98B0-3226-6347-BD75-22306D7D8262}" type="parTrans" cxnId="{3D3DF4B9-32A8-8A4E-A83D-21DE7345B6C2}">
      <dgm:prSet/>
      <dgm:spPr/>
      <dgm:t>
        <a:bodyPr/>
        <a:lstStyle/>
        <a:p>
          <a:endParaRPr kumimoji="1" lang="ja-JP" altLang="en-US" sz="2800"/>
        </a:p>
      </dgm:t>
    </dgm:pt>
    <dgm:pt modelId="{5D5336D5-12D0-E843-AE6A-72F03BFA9F0A}" type="sibTrans" cxnId="{3D3DF4B9-32A8-8A4E-A83D-21DE7345B6C2}">
      <dgm:prSet/>
      <dgm:spPr/>
      <dgm:t>
        <a:bodyPr/>
        <a:lstStyle/>
        <a:p>
          <a:endParaRPr kumimoji="1" lang="ja-JP" altLang="en-US" sz="2800"/>
        </a:p>
      </dgm:t>
    </dgm:pt>
    <dgm:pt modelId="{91DD2C33-83CB-5A4F-BDF5-EB915A9C55C6}">
      <dgm:prSet phldrT="[テキスト]" custT="1"/>
      <dgm:spPr>
        <a:solidFill>
          <a:srgbClr val="FFC000"/>
        </a:solidFill>
      </dgm:spPr>
      <dgm:t>
        <a:bodyPr/>
        <a:lstStyle/>
        <a:p>
          <a:r>
            <a:rPr kumimoji="1" lang="ja-JP" altLang="en-US" sz="2400" dirty="0"/>
            <a:t>地域一般</a:t>
          </a:r>
          <a:endParaRPr kumimoji="1" lang="en-US" altLang="ja-JP" sz="2400" dirty="0"/>
        </a:p>
        <a:p>
          <a:r>
            <a:rPr kumimoji="1" lang="ja-JP" altLang="en-US" sz="2400" dirty="0"/>
            <a:t>企業体など</a:t>
          </a:r>
        </a:p>
      </dgm:t>
    </dgm:pt>
    <dgm:pt modelId="{6AAEB636-00A3-AE49-B776-6408BBD52CAB}" type="parTrans" cxnId="{67E76505-6C29-E849-9057-5BA935124211}">
      <dgm:prSet/>
      <dgm:spPr/>
      <dgm:t>
        <a:bodyPr/>
        <a:lstStyle/>
        <a:p>
          <a:endParaRPr kumimoji="1" lang="ja-JP" altLang="en-US" sz="2800"/>
        </a:p>
      </dgm:t>
    </dgm:pt>
    <dgm:pt modelId="{F6B76732-8D26-B047-A8A9-E31EA37927B1}" type="sibTrans" cxnId="{67E76505-6C29-E849-9057-5BA935124211}">
      <dgm:prSet/>
      <dgm:spPr/>
      <dgm:t>
        <a:bodyPr/>
        <a:lstStyle/>
        <a:p>
          <a:endParaRPr kumimoji="1" lang="ja-JP" altLang="en-US" sz="2800"/>
        </a:p>
      </dgm:t>
    </dgm:pt>
    <dgm:pt modelId="{E3797000-7EB2-874D-B85F-1E49E2976004}">
      <dgm:prSet phldrT="[テキスト]" custT="1"/>
      <dgm:spPr>
        <a:solidFill>
          <a:srgbClr val="FF0000"/>
        </a:solidFill>
      </dgm:spPr>
      <dgm:t>
        <a:bodyPr/>
        <a:lstStyle/>
        <a:p>
          <a:r>
            <a:rPr kumimoji="1" lang="ja-JP" altLang="en-US" sz="2800" dirty="0">
              <a:solidFill>
                <a:schemeClr val="bg1"/>
              </a:solidFill>
            </a:rPr>
            <a:t>住民同士</a:t>
          </a:r>
          <a:endParaRPr kumimoji="1" lang="en-US" altLang="ja-JP" sz="2800" dirty="0">
            <a:solidFill>
              <a:schemeClr val="bg1"/>
            </a:solidFill>
          </a:endParaRPr>
        </a:p>
        <a:p>
          <a:r>
            <a:rPr kumimoji="1" lang="ja-JP" altLang="en-US" sz="2800" dirty="0">
              <a:solidFill>
                <a:schemeClr val="bg1"/>
              </a:solidFill>
            </a:rPr>
            <a:t>ボランタリー　</a:t>
          </a:r>
        </a:p>
      </dgm:t>
    </dgm:pt>
    <dgm:pt modelId="{1FFAC28A-B8DD-C344-8D0C-D01150D26A2F}" type="parTrans" cxnId="{9F82CB66-38D7-494F-994D-021D9004B5DC}">
      <dgm:prSet/>
      <dgm:spPr/>
      <dgm:t>
        <a:bodyPr/>
        <a:lstStyle/>
        <a:p>
          <a:endParaRPr kumimoji="1" lang="ja-JP" altLang="en-US" sz="2800"/>
        </a:p>
      </dgm:t>
    </dgm:pt>
    <dgm:pt modelId="{46DC6E18-F4B7-EA49-8347-159BE093B08D}" type="sibTrans" cxnId="{9F82CB66-38D7-494F-994D-021D9004B5DC}">
      <dgm:prSet/>
      <dgm:spPr/>
      <dgm:t>
        <a:bodyPr/>
        <a:lstStyle/>
        <a:p>
          <a:endParaRPr kumimoji="1" lang="ja-JP" altLang="en-US" sz="2800"/>
        </a:p>
      </dgm:t>
    </dgm:pt>
    <dgm:pt modelId="{A6D02A0F-AD0F-7C45-B7A5-45FDA171862A}" type="pres">
      <dgm:prSet presAssocID="{FA29085A-BBBF-2B44-B159-5A4A73838AAB}" presName="Name0" presStyleCnt="0">
        <dgm:presLayoutVars>
          <dgm:dir/>
          <dgm:animLvl val="lvl"/>
          <dgm:resizeHandles val="exact"/>
        </dgm:presLayoutVars>
      </dgm:prSet>
      <dgm:spPr/>
    </dgm:pt>
    <dgm:pt modelId="{D66B9ED1-95E8-F343-8084-80DA7BBF386C}" type="pres">
      <dgm:prSet presAssocID="{13A650C7-87EE-6C4D-A68F-EF16FDCA7E34}" presName="Name8" presStyleCnt="0"/>
      <dgm:spPr/>
    </dgm:pt>
    <dgm:pt modelId="{B2CAE8A0-B809-F143-8443-353537F50D27}" type="pres">
      <dgm:prSet presAssocID="{13A650C7-87EE-6C4D-A68F-EF16FDCA7E34}" presName="level" presStyleLbl="node1" presStyleIdx="0" presStyleCnt="3" custScaleX="98897">
        <dgm:presLayoutVars>
          <dgm:chMax val="1"/>
          <dgm:bulletEnabled val="1"/>
        </dgm:presLayoutVars>
      </dgm:prSet>
      <dgm:spPr/>
      <dgm:t>
        <a:bodyPr/>
        <a:lstStyle/>
        <a:p>
          <a:endParaRPr kumimoji="1" lang="ja-JP" altLang="en-US"/>
        </a:p>
      </dgm:t>
    </dgm:pt>
    <dgm:pt modelId="{B9E16057-2D06-8D4A-B78E-DFC74F48C0B9}" type="pres">
      <dgm:prSet presAssocID="{13A650C7-87EE-6C4D-A68F-EF16FDCA7E34}" presName="levelTx" presStyleLbl="revTx" presStyleIdx="0" presStyleCnt="0">
        <dgm:presLayoutVars>
          <dgm:chMax val="1"/>
          <dgm:bulletEnabled val="1"/>
        </dgm:presLayoutVars>
      </dgm:prSet>
      <dgm:spPr/>
      <dgm:t>
        <a:bodyPr/>
        <a:lstStyle/>
        <a:p>
          <a:endParaRPr kumimoji="1" lang="ja-JP" altLang="en-US"/>
        </a:p>
      </dgm:t>
    </dgm:pt>
    <dgm:pt modelId="{052EC8EB-D575-C44E-9026-9C778F2BBB32}" type="pres">
      <dgm:prSet presAssocID="{91DD2C33-83CB-5A4F-BDF5-EB915A9C55C6}" presName="Name8" presStyleCnt="0"/>
      <dgm:spPr/>
    </dgm:pt>
    <dgm:pt modelId="{E46228FB-C67E-BD40-9134-EC4FC9B815EB}" type="pres">
      <dgm:prSet presAssocID="{91DD2C33-83CB-5A4F-BDF5-EB915A9C55C6}" presName="level" presStyleLbl="node1" presStyleIdx="1" presStyleCnt="3" custScaleX="99655">
        <dgm:presLayoutVars>
          <dgm:chMax val="1"/>
          <dgm:bulletEnabled val="1"/>
        </dgm:presLayoutVars>
      </dgm:prSet>
      <dgm:spPr/>
      <dgm:t>
        <a:bodyPr/>
        <a:lstStyle/>
        <a:p>
          <a:endParaRPr kumimoji="1" lang="ja-JP" altLang="en-US"/>
        </a:p>
      </dgm:t>
    </dgm:pt>
    <dgm:pt modelId="{FC44CAF0-A8DB-5243-86CA-FFB5AC7F2907}" type="pres">
      <dgm:prSet presAssocID="{91DD2C33-83CB-5A4F-BDF5-EB915A9C55C6}" presName="levelTx" presStyleLbl="revTx" presStyleIdx="0" presStyleCnt="0">
        <dgm:presLayoutVars>
          <dgm:chMax val="1"/>
          <dgm:bulletEnabled val="1"/>
        </dgm:presLayoutVars>
      </dgm:prSet>
      <dgm:spPr/>
      <dgm:t>
        <a:bodyPr/>
        <a:lstStyle/>
        <a:p>
          <a:endParaRPr kumimoji="1" lang="ja-JP" altLang="en-US"/>
        </a:p>
      </dgm:t>
    </dgm:pt>
    <dgm:pt modelId="{2CB6C179-4FAD-6D40-A324-B18FEFB743AD}" type="pres">
      <dgm:prSet presAssocID="{E3797000-7EB2-874D-B85F-1E49E2976004}" presName="Name8" presStyleCnt="0"/>
      <dgm:spPr/>
    </dgm:pt>
    <dgm:pt modelId="{3D2B6D75-5661-7449-9149-976336E71188}" type="pres">
      <dgm:prSet presAssocID="{E3797000-7EB2-874D-B85F-1E49E2976004}" presName="level" presStyleLbl="node1" presStyleIdx="2" presStyleCnt="3" custScaleX="100000">
        <dgm:presLayoutVars>
          <dgm:chMax val="1"/>
          <dgm:bulletEnabled val="1"/>
        </dgm:presLayoutVars>
      </dgm:prSet>
      <dgm:spPr/>
      <dgm:t>
        <a:bodyPr/>
        <a:lstStyle/>
        <a:p>
          <a:endParaRPr kumimoji="1" lang="ja-JP" altLang="en-US"/>
        </a:p>
      </dgm:t>
    </dgm:pt>
    <dgm:pt modelId="{03548AEE-8F64-9141-A276-86F838343B4F}" type="pres">
      <dgm:prSet presAssocID="{E3797000-7EB2-874D-B85F-1E49E2976004}" presName="levelTx" presStyleLbl="revTx" presStyleIdx="0" presStyleCnt="0">
        <dgm:presLayoutVars>
          <dgm:chMax val="1"/>
          <dgm:bulletEnabled val="1"/>
        </dgm:presLayoutVars>
      </dgm:prSet>
      <dgm:spPr/>
      <dgm:t>
        <a:bodyPr/>
        <a:lstStyle/>
        <a:p>
          <a:endParaRPr kumimoji="1" lang="ja-JP" altLang="en-US"/>
        </a:p>
      </dgm:t>
    </dgm:pt>
  </dgm:ptLst>
  <dgm:cxnLst>
    <dgm:cxn modelId="{7B9F0A20-9579-CE40-99F2-64FB313F0A6F}" type="presOf" srcId="{91DD2C33-83CB-5A4F-BDF5-EB915A9C55C6}" destId="{E46228FB-C67E-BD40-9134-EC4FC9B815EB}" srcOrd="0" destOrd="0" presId="urn:microsoft.com/office/officeart/2005/8/layout/pyramid1"/>
    <dgm:cxn modelId="{2F85492A-3537-A847-A2E4-34C3DB24DB9D}" type="presOf" srcId="{E3797000-7EB2-874D-B85F-1E49E2976004}" destId="{03548AEE-8F64-9141-A276-86F838343B4F}" srcOrd="1" destOrd="0" presId="urn:microsoft.com/office/officeart/2005/8/layout/pyramid1"/>
    <dgm:cxn modelId="{FF0C3B64-1D02-CF40-B70F-8A8B0A58BFE0}" type="presOf" srcId="{91DD2C33-83CB-5A4F-BDF5-EB915A9C55C6}" destId="{FC44CAF0-A8DB-5243-86CA-FFB5AC7F2907}" srcOrd="1" destOrd="0" presId="urn:microsoft.com/office/officeart/2005/8/layout/pyramid1"/>
    <dgm:cxn modelId="{3D3DF4B9-32A8-8A4E-A83D-21DE7345B6C2}" srcId="{FA29085A-BBBF-2B44-B159-5A4A73838AAB}" destId="{13A650C7-87EE-6C4D-A68F-EF16FDCA7E34}" srcOrd="0" destOrd="0" parTransId="{DABC98B0-3226-6347-BD75-22306D7D8262}" sibTransId="{5D5336D5-12D0-E843-AE6A-72F03BFA9F0A}"/>
    <dgm:cxn modelId="{243385BF-DF50-D243-A671-0A82B8D579F6}" type="presOf" srcId="{13A650C7-87EE-6C4D-A68F-EF16FDCA7E34}" destId="{B2CAE8A0-B809-F143-8443-353537F50D27}" srcOrd="0" destOrd="0" presId="urn:microsoft.com/office/officeart/2005/8/layout/pyramid1"/>
    <dgm:cxn modelId="{9F82CB66-38D7-494F-994D-021D9004B5DC}" srcId="{FA29085A-BBBF-2B44-B159-5A4A73838AAB}" destId="{E3797000-7EB2-874D-B85F-1E49E2976004}" srcOrd="2" destOrd="0" parTransId="{1FFAC28A-B8DD-C344-8D0C-D01150D26A2F}" sibTransId="{46DC6E18-F4B7-EA49-8347-159BE093B08D}"/>
    <dgm:cxn modelId="{8CA038B7-3B3D-A348-9D78-E226A2B4658A}" type="presOf" srcId="{E3797000-7EB2-874D-B85F-1E49E2976004}" destId="{3D2B6D75-5661-7449-9149-976336E71188}" srcOrd="0" destOrd="0" presId="urn:microsoft.com/office/officeart/2005/8/layout/pyramid1"/>
    <dgm:cxn modelId="{A17A8490-2B0D-6342-90B3-2D6D75C5D9D4}" type="presOf" srcId="{FA29085A-BBBF-2B44-B159-5A4A73838AAB}" destId="{A6D02A0F-AD0F-7C45-B7A5-45FDA171862A}" srcOrd="0" destOrd="0" presId="urn:microsoft.com/office/officeart/2005/8/layout/pyramid1"/>
    <dgm:cxn modelId="{67E76505-6C29-E849-9057-5BA935124211}" srcId="{FA29085A-BBBF-2B44-B159-5A4A73838AAB}" destId="{91DD2C33-83CB-5A4F-BDF5-EB915A9C55C6}" srcOrd="1" destOrd="0" parTransId="{6AAEB636-00A3-AE49-B776-6408BBD52CAB}" sibTransId="{F6B76732-8D26-B047-A8A9-E31EA37927B1}"/>
    <dgm:cxn modelId="{5B2E87A2-346F-E04F-B818-68CB7A6D5438}" type="presOf" srcId="{13A650C7-87EE-6C4D-A68F-EF16FDCA7E34}" destId="{B9E16057-2D06-8D4A-B78E-DFC74F48C0B9}" srcOrd="1" destOrd="0" presId="urn:microsoft.com/office/officeart/2005/8/layout/pyramid1"/>
    <dgm:cxn modelId="{369B71AA-F3EA-B147-8812-B6FF9267E2BE}" type="presParOf" srcId="{A6D02A0F-AD0F-7C45-B7A5-45FDA171862A}" destId="{D66B9ED1-95E8-F343-8084-80DA7BBF386C}" srcOrd="0" destOrd="0" presId="urn:microsoft.com/office/officeart/2005/8/layout/pyramid1"/>
    <dgm:cxn modelId="{EB0EA64C-F1E4-BC44-9DFE-ADB050FC8FC9}" type="presParOf" srcId="{D66B9ED1-95E8-F343-8084-80DA7BBF386C}" destId="{B2CAE8A0-B809-F143-8443-353537F50D27}" srcOrd="0" destOrd="0" presId="urn:microsoft.com/office/officeart/2005/8/layout/pyramid1"/>
    <dgm:cxn modelId="{29ACE4E9-0200-744B-8ED0-8221528F396D}" type="presParOf" srcId="{D66B9ED1-95E8-F343-8084-80DA7BBF386C}" destId="{B9E16057-2D06-8D4A-B78E-DFC74F48C0B9}" srcOrd="1" destOrd="0" presId="urn:microsoft.com/office/officeart/2005/8/layout/pyramid1"/>
    <dgm:cxn modelId="{72EFBDE4-A606-7141-87E5-253F7DBF1D1F}" type="presParOf" srcId="{A6D02A0F-AD0F-7C45-B7A5-45FDA171862A}" destId="{052EC8EB-D575-C44E-9026-9C778F2BBB32}" srcOrd="1" destOrd="0" presId="urn:microsoft.com/office/officeart/2005/8/layout/pyramid1"/>
    <dgm:cxn modelId="{AB423BFC-9351-2249-931C-8847B5F27140}" type="presParOf" srcId="{052EC8EB-D575-C44E-9026-9C778F2BBB32}" destId="{E46228FB-C67E-BD40-9134-EC4FC9B815EB}" srcOrd="0" destOrd="0" presId="urn:microsoft.com/office/officeart/2005/8/layout/pyramid1"/>
    <dgm:cxn modelId="{E9E511F0-8C31-EA43-B0FF-B1718E7D7C7C}" type="presParOf" srcId="{052EC8EB-D575-C44E-9026-9C778F2BBB32}" destId="{FC44CAF0-A8DB-5243-86CA-FFB5AC7F2907}" srcOrd="1" destOrd="0" presId="urn:microsoft.com/office/officeart/2005/8/layout/pyramid1"/>
    <dgm:cxn modelId="{BB112D32-319F-9C46-A45F-83697A8050A7}" type="presParOf" srcId="{A6D02A0F-AD0F-7C45-B7A5-45FDA171862A}" destId="{2CB6C179-4FAD-6D40-A324-B18FEFB743AD}" srcOrd="2" destOrd="0" presId="urn:microsoft.com/office/officeart/2005/8/layout/pyramid1"/>
    <dgm:cxn modelId="{FC0AE6DA-B63E-5445-BD0C-57F90093511D}" type="presParOf" srcId="{2CB6C179-4FAD-6D40-A324-B18FEFB743AD}" destId="{3D2B6D75-5661-7449-9149-976336E71188}" srcOrd="0" destOrd="0" presId="urn:microsoft.com/office/officeart/2005/8/layout/pyramid1"/>
    <dgm:cxn modelId="{46E3E3EA-5D35-AA47-83B0-C570CFEAF90D}" type="presParOf" srcId="{2CB6C179-4FAD-6D40-A324-B18FEFB743AD}" destId="{03548AEE-8F64-9141-A276-86F838343B4F}"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29085A-BBBF-2B44-B159-5A4A73838AAB}" type="doc">
      <dgm:prSet loTypeId="urn:microsoft.com/office/officeart/2005/8/layout/pyramid1" loCatId="pyramid" qsTypeId="urn:microsoft.com/office/officeart/2005/8/quickstyle/simple2" qsCatId="simple" csTypeId="urn:microsoft.com/office/officeart/2005/8/colors/colorful4" csCatId="colorful" phldr="1"/>
      <dgm:spPr/>
    </dgm:pt>
    <dgm:pt modelId="{13A650C7-87EE-6C4D-A68F-EF16FDCA7E34}">
      <dgm:prSet phldrT="[テキスト]" custT="1"/>
      <dgm:spPr>
        <a:solidFill>
          <a:srgbClr val="FFFF00"/>
        </a:solidFill>
      </dgm:spPr>
      <dgm:t>
        <a:bodyPr/>
        <a:lstStyle/>
        <a:p>
          <a:r>
            <a:rPr kumimoji="1" lang="ja-JP" altLang="en-US" sz="2000" dirty="0"/>
            <a:t>社会保障　</a:t>
          </a:r>
        </a:p>
        <a:p>
          <a:r>
            <a:rPr kumimoji="1" lang="ja-JP" altLang="en-US" sz="2000" dirty="0"/>
            <a:t>医療　福祉制度</a:t>
          </a:r>
        </a:p>
      </dgm:t>
    </dgm:pt>
    <dgm:pt modelId="{DABC98B0-3226-6347-BD75-22306D7D8262}" type="parTrans" cxnId="{3D3DF4B9-32A8-8A4E-A83D-21DE7345B6C2}">
      <dgm:prSet/>
      <dgm:spPr/>
      <dgm:t>
        <a:bodyPr/>
        <a:lstStyle/>
        <a:p>
          <a:endParaRPr kumimoji="1" lang="ja-JP" altLang="en-US" sz="2800"/>
        </a:p>
      </dgm:t>
    </dgm:pt>
    <dgm:pt modelId="{5D5336D5-12D0-E843-AE6A-72F03BFA9F0A}" type="sibTrans" cxnId="{3D3DF4B9-32A8-8A4E-A83D-21DE7345B6C2}">
      <dgm:prSet/>
      <dgm:spPr/>
      <dgm:t>
        <a:bodyPr/>
        <a:lstStyle/>
        <a:p>
          <a:endParaRPr kumimoji="1" lang="ja-JP" altLang="en-US" sz="2800"/>
        </a:p>
      </dgm:t>
    </dgm:pt>
    <dgm:pt modelId="{91DD2C33-83CB-5A4F-BDF5-EB915A9C55C6}">
      <dgm:prSet phldrT="[テキスト]" custT="1"/>
      <dgm:spPr>
        <a:solidFill>
          <a:srgbClr val="FFC000"/>
        </a:solidFill>
      </dgm:spPr>
      <dgm:t>
        <a:bodyPr/>
        <a:lstStyle/>
        <a:p>
          <a:r>
            <a:rPr kumimoji="1" lang="ja-JP" altLang="en-US" sz="2800"/>
            <a:t>地域一般</a:t>
          </a:r>
          <a:endParaRPr kumimoji="1" lang="en-US" altLang="ja-JP" sz="2800" dirty="0"/>
        </a:p>
        <a:p>
          <a:r>
            <a:rPr kumimoji="1" lang="ja-JP" altLang="en-US" sz="2800"/>
            <a:t>企業体</a:t>
          </a:r>
          <a:endParaRPr kumimoji="1" lang="ja-JP" altLang="en-US" sz="2800" dirty="0"/>
        </a:p>
      </dgm:t>
    </dgm:pt>
    <dgm:pt modelId="{6AAEB636-00A3-AE49-B776-6408BBD52CAB}" type="parTrans" cxnId="{67E76505-6C29-E849-9057-5BA935124211}">
      <dgm:prSet/>
      <dgm:spPr/>
      <dgm:t>
        <a:bodyPr/>
        <a:lstStyle/>
        <a:p>
          <a:endParaRPr kumimoji="1" lang="ja-JP" altLang="en-US" sz="2800"/>
        </a:p>
      </dgm:t>
    </dgm:pt>
    <dgm:pt modelId="{F6B76732-8D26-B047-A8A9-E31EA37927B1}" type="sibTrans" cxnId="{67E76505-6C29-E849-9057-5BA935124211}">
      <dgm:prSet/>
      <dgm:spPr/>
      <dgm:t>
        <a:bodyPr/>
        <a:lstStyle/>
        <a:p>
          <a:endParaRPr kumimoji="1" lang="ja-JP" altLang="en-US" sz="2800"/>
        </a:p>
      </dgm:t>
    </dgm:pt>
    <dgm:pt modelId="{E3797000-7EB2-874D-B85F-1E49E2976004}">
      <dgm:prSet phldrT="[テキスト]" custT="1"/>
      <dgm:spPr>
        <a:solidFill>
          <a:srgbClr val="FF0000"/>
        </a:solidFill>
      </dgm:spPr>
      <dgm:t>
        <a:bodyPr/>
        <a:lstStyle/>
        <a:p>
          <a:r>
            <a:rPr kumimoji="1" lang="ja-JP" altLang="en-US" sz="2400" dirty="0">
              <a:solidFill>
                <a:schemeClr val="bg1"/>
              </a:solidFill>
            </a:rPr>
            <a:t>住民同士、ボランタリー</a:t>
          </a:r>
          <a:r>
            <a:rPr kumimoji="1" lang="ja-JP" altLang="en-US" sz="2800" dirty="0">
              <a:solidFill>
                <a:schemeClr val="bg1"/>
              </a:solidFill>
            </a:rPr>
            <a:t>　</a:t>
          </a:r>
        </a:p>
      </dgm:t>
    </dgm:pt>
    <dgm:pt modelId="{1FFAC28A-B8DD-C344-8D0C-D01150D26A2F}" type="parTrans" cxnId="{9F82CB66-38D7-494F-994D-021D9004B5DC}">
      <dgm:prSet/>
      <dgm:spPr/>
      <dgm:t>
        <a:bodyPr/>
        <a:lstStyle/>
        <a:p>
          <a:endParaRPr kumimoji="1" lang="ja-JP" altLang="en-US" sz="2800"/>
        </a:p>
      </dgm:t>
    </dgm:pt>
    <dgm:pt modelId="{46DC6E18-F4B7-EA49-8347-159BE093B08D}" type="sibTrans" cxnId="{9F82CB66-38D7-494F-994D-021D9004B5DC}">
      <dgm:prSet/>
      <dgm:spPr/>
      <dgm:t>
        <a:bodyPr/>
        <a:lstStyle/>
        <a:p>
          <a:endParaRPr kumimoji="1" lang="ja-JP" altLang="en-US" sz="2800"/>
        </a:p>
      </dgm:t>
    </dgm:pt>
    <dgm:pt modelId="{A6D02A0F-AD0F-7C45-B7A5-45FDA171862A}" type="pres">
      <dgm:prSet presAssocID="{FA29085A-BBBF-2B44-B159-5A4A73838AAB}" presName="Name0" presStyleCnt="0">
        <dgm:presLayoutVars>
          <dgm:dir/>
          <dgm:animLvl val="lvl"/>
          <dgm:resizeHandles val="exact"/>
        </dgm:presLayoutVars>
      </dgm:prSet>
      <dgm:spPr/>
    </dgm:pt>
    <dgm:pt modelId="{D66B9ED1-95E8-F343-8084-80DA7BBF386C}" type="pres">
      <dgm:prSet presAssocID="{13A650C7-87EE-6C4D-A68F-EF16FDCA7E34}" presName="Name8" presStyleCnt="0"/>
      <dgm:spPr/>
    </dgm:pt>
    <dgm:pt modelId="{B2CAE8A0-B809-F143-8443-353537F50D27}" type="pres">
      <dgm:prSet presAssocID="{13A650C7-87EE-6C4D-A68F-EF16FDCA7E34}" presName="level" presStyleLbl="node1" presStyleIdx="0" presStyleCnt="3">
        <dgm:presLayoutVars>
          <dgm:chMax val="1"/>
          <dgm:bulletEnabled val="1"/>
        </dgm:presLayoutVars>
      </dgm:prSet>
      <dgm:spPr/>
      <dgm:t>
        <a:bodyPr/>
        <a:lstStyle/>
        <a:p>
          <a:endParaRPr kumimoji="1" lang="ja-JP" altLang="en-US"/>
        </a:p>
      </dgm:t>
    </dgm:pt>
    <dgm:pt modelId="{B9E16057-2D06-8D4A-B78E-DFC74F48C0B9}" type="pres">
      <dgm:prSet presAssocID="{13A650C7-87EE-6C4D-A68F-EF16FDCA7E34}" presName="levelTx" presStyleLbl="revTx" presStyleIdx="0" presStyleCnt="0">
        <dgm:presLayoutVars>
          <dgm:chMax val="1"/>
          <dgm:bulletEnabled val="1"/>
        </dgm:presLayoutVars>
      </dgm:prSet>
      <dgm:spPr/>
      <dgm:t>
        <a:bodyPr/>
        <a:lstStyle/>
        <a:p>
          <a:endParaRPr kumimoji="1" lang="ja-JP" altLang="en-US"/>
        </a:p>
      </dgm:t>
    </dgm:pt>
    <dgm:pt modelId="{052EC8EB-D575-C44E-9026-9C778F2BBB32}" type="pres">
      <dgm:prSet presAssocID="{91DD2C33-83CB-5A4F-BDF5-EB915A9C55C6}" presName="Name8" presStyleCnt="0"/>
      <dgm:spPr/>
    </dgm:pt>
    <dgm:pt modelId="{E46228FB-C67E-BD40-9134-EC4FC9B815EB}" type="pres">
      <dgm:prSet presAssocID="{91DD2C33-83CB-5A4F-BDF5-EB915A9C55C6}" presName="level" presStyleLbl="node1" presStyleIdx="1" presStyleCnt="3">
        <dgm:presLayoutVars>
          <dgm:chMax val="1"/>
          <dgm:bulletEnabled val="1"/>
        </dgm:presLayoutVars>
      </dgm:prSet>
      <dgm:spPr/>
      <dgm:t>
        <a:bodyPr/>
        <a:lstStyle/>
        <a:p>
          <a:endParaRPr kumimoji="1" lang="ja-JP" altLang="en-US"/>
        </a:p>
      </dgm:t>
    </dgm:pt>
    <dgm:pt modelId="{FC44CAF0-A8DB-5243-86CA-FFB5AC7F2907}" type="pres">
      <dgm:prSet presAssocID="{91DD2C33-83CB-5A4F-BDF5-EB915A9C55C6}" presName="levelTx" presStyleLbl="revTx" presStyleIdx="0" presStyleCnt="0">
        <dgm:presLayoutVars>
          <dgm:chMax val="1"/>
          <dgm:bulletEnabled val="1"/>
        </dgm:presLayoutVars>
      </dgm:prSet>
      <dgm:spPr/>
      <dgm:t>
        <a:bodyPr/>
        <a:lstStyle/>
        <a:p>
          <a:endParaRPr kumimoji="1" lang="ja-JP" altLang="en-US"/>
        </a:p>
      </dgm:t>
    </dgm:pt>
    <dgm:pt modelId="{2CB6C179-4FAD-6D40-A324-B18FEFB743AD}" type="pres">
      <dgm:prSet presAssocID="{E3797000-7EB2-874D-B85F-1E49E2976004}" presName="Name8" presStyleCnt="0"/>
      <dgm:spPr/>
    </dgm:pt>
    <dgm:pt modelId="{3D2B6D75-5661-7449-9149-976336E71188}" type="pres">
      <dgm:prSet presAssocID="{E3797000-7EB2-874D-B85F-1E49E2976004}" presName="level" presStyleLbl="node1" presStyleIdx="2" presStyleCnt="3">
        <dgm:presLayoutVars>
          <dgm:chMax val="1"/>
          <dgm:bulletEnabled val="1"/>
        </dgm:presLayoutVars>
      </dgm:prSet>
      <dgm:spPr/>
      <dgm:t>
        <a:bodyPr/>
        <a:lstStyle/>
        <a:p>
          <a:endParaRPr kumimoji="1" lang="ja-JP" altLang="en-US"/>
        </a:p>
      </dgm:t>
    </dgm:pt>
    <dgm:pt modelId="{03548AEE-8F64-9141-A276-86F838343B4F}" type="pres">
      <dgm:prSet presAssocID="{E3797000-7EB2-874D-B85F-1E49E2976004}" presName="levelTx" presStyleLbl="revTx" presStyleIdx="0" presStyleCnt="0">
        <dgm:presLayoutVars>
          <dgm:chMax val="1"/>
          <dgm:bulletEnabled val="1"/>
        </dgm:presLayoutVars>
      </dgm:prSet>
      <dgm:spPr/>
      <dgm:t>
        <a:bodyPr/>
        <a:lstStyle/>
        <a:p>
          <a:endParaRPr kumimoji="1" lang="ja-JP" altLang="en-US"/>
        </a:p>
      </dgm:t>
    </dgm:pt>
  </dgm:ptLst>
  <dgm:cxnLst>
    <dgm:cxn modelId="{3D3DF4B9-32A8-8A4E-A83D-21DE7345B6C2}" srcId="{FA29085A-BBBF-2B44-B159-5A4A73838AAB}" destId="{13A650C7-87EE-6C4D-A68F-EF16FDCA7E34}" srcOrd="0" destOrd="0" parTransId="{DABC98B0-3226-6347-BD75-22306D7D8262}" sibTransId="{5D5336D5-12D0-E843-AE6A-72F03BFA9F0A}"/>
    <dgm:cxn modelId="{09748567-3B16-7F48-9946-8CA6E36464D2}" type="presOf" srcId="{E3797000-7EB2-874D-B85F-1E49E2976004}" destId="{03548AEE-8F64-9141-A276-86F838343B4F}" srcOrd="1" destOrd="0" presId="urn:microsoft.com/office/officeart/2005/8/layout/pyramid1"/>
    <dgm:cxn modelId="{9F82CB66-38D7-494F-994D-021D9004B5DC}" srcId="{FA29085A-BBBF-2B44-B159-5A4A73838AAB}" destId="{E3797000-7EB2-874D-B85F-1E49E2976004}" srcOrd="2" destOrd="0" parTransId="{1FFAC28A-B8DD-C344-8D0C-D01150D26A2F}" sibTransId="{46DC6E18-F4B7-EA49-8347-159BE093B08D}"/>
    <dgm:cxn modelId="{37D2B5C5-4C7D-CA4C-95CA-0F23174D1567}" type="presOf" srcId="{13A650C7-87EE-6C4D-A68F-EF16FDCA7E34}" destId="{B2CAE8A0-B809-F143-8443-353537F50D27}" srcOrd="0" destOrd="0" presId="urn:microsoft.com/office/officeart/2005/8/layout/pyramid1"/>
    <dgm:cxn modelId="{55791E3D-15AB-8E48-92F2-9DB9228B8313}" type="presOf" srcId="{E3797000-7EB2-874D-B85F-1E49E2976004}" destId="{3D2B6D75-5661-7449-9149-976336E71188}" srcOrd="0" destOrd="0" presId="urn:microsoft.com/office/officeart/2005/8/layout/pyramid1"/>
    <dgm:cxn modelId="{DC1865DA-F432-4E48-A486-CB1BEF203304}" type="presOf" srcId="{91DD2C33-83CB-5A4F-BDF5-EB915A9C55C6}" destId="{E46228FB-C67E-BD40-9134-EC4FC9B815EB}" srcOrd="0" destOrd="0" presId="urn:microsoft.com/office/officeart/2005/8/layout/pyramid1"/>
    <dgm:cxn modelId="{59785C90-FC0D-144E-AE62-34CC1CD7EF14}" type="presOf" srcId="{13A650C7-87EE-6C4D-A68F-EF16FDCA7E34}" destId="{B9E16057-2D06-8D4A-B78E-DFC74F48C0B9}" srcOrd="1" destOrd="0" presId="urn:microsoft.com/office/officeart/2005/8/layout/pyramid1"/>
    <dgm:cxn modelId="{67E76505-6C29-E849-9057-5BA935124211}" srcId="{FA29085A-BBBF-2B44-B159-5A4A73838AAB}" destId="{91DD2C33-83CB-5A4F-BDF5-EB915A9C55C6}" srcOrd="1" destOrd="0" parTransId="{6AAEB636-00A3-AE49-B776-6408BBD52CAB}" sibTransId="{F6B76732-8D26-B047-A8A9-E31EA37927B1}"/>
    <dgm:cxn modelId="{04629CCB-681A-7145-86D0-4C5B977C2ED2}" type="presOf" srcId="{91DD2C33-83CB-5A4F-BDF5-EB915A9C55C6}" destId="{FC44CAF0-A8DB-5243-86CA-FFB5AC7F2907}" srcOrd="1" destOrd="0" presId="urn:microsoft.com/office/officeart/2005/8/layout/pyramid1"/>
    <dgm:cxn modelId="{FF26F07E-2815-5146-868F-48A6338782B3}" type="presOf" srcId="{FA29085A-BBBF-2B44-B159-5A4A73838AAB}" destId="{A6D02A0F-AD0F-7C45-B7A5-45FDA171862A}" srcOrd="0" destOrd="0" presId="urn:microsoft.com/office/officeart/2005/8/layout/pyramid1"/>
    <dgm:cxn modelId="{D5D90A5F-EA90-B941-BD2E-EF76F5B406AC}" type="presParOf" srcId="{A6D02A0F-AD0F-7C45-B7A5-45FDA171862A}" destId="{D66B9ED1-95E8-F343-8084-80DA7BBF386C}" srcOrd="0" destOrd="0" presId="urn:microsoft.com/office/officeart/2005/8/layout/pyramid1"/>
    <dgm:cxn modelId="{DC689894-ECFD-0E42-A621-C25DBBB39D69}" type="presParOf" srcId="{D66B9ED1-95E8-F343-8084-80DA7BBF386C}" destId="{B2CAE8A0-B809-F143-8443-353537F50D27}" srcOrd="0" destOrd="0" presId="urn:microsoft.com/office/officeart/2005/8/layout/pyramid1"/>
    <dgm:cxn modelId="{A34C5135-2765-1B4F-8D90-98BCE07FF4D9}" type="presParOf" srcId="{D66B9ED1-95E8-F343-8084-80DA7BBF386C}" destId="{B9E16057-2D06-8D4A-B78E-DFC74F48C0B9}" srcOrd="1" destOrd="0" presId="urn:microsoft.com/office/officeart/2005/8/layout/pyramid1"/>
    <dgm:cxn modelId="{AD9A8235-7EAB-124B-ADDD-FD193F5CDA84}" type="presParOf" srcId="{A6D02A0F-AD0F-7C45-B7A5-45FDA171862A}" destId="{052EC8EB-D575-C44E-9026-9C778F2BBB32}" srcOrd="1" destOrd="0" presId="urn:microsoft.com/office/officeart/2005/8/layout/pyramid1"/>
    <dgm:cxn modelId="{DB69B2CB-513A-8C43-8D6B-1A951BE83467}" type="presParOf" srcId="{052EC8EB-D575-C44E-9026-9C778F2BBB32}" destId="{E46228FB-C67E-BD40-9134-EC4FC9B815EB}" srcOrd="0" destOrd="0" presId="urn:microsoft.com/office/officeart/2005/8/layout/pyramid1"/>
    <dgm:cxn modelId="{B462A957-1170-3449-8A67-6C23C1FCACEF}" type="presParOf" srcId="{052EC8EB-D575-C44E-9026-9C778F2BBB32}" destId="{FC44CAF0-A8DB-5243-86CA-FFB5AC7F2907}" srcOrd="1" destOrd="0" presId="urn:microsoft.com/office/officeart/2005/8/layout/pyramid1"/>
    <dgm:cxn modelId="{AF7FAEE9-2707-F644-A892-9B794407DF8A}" type="presParOf" srcId="{A6D02A0F-AD0F-7C45-B7A5-45FDA171862A}" destId="{2CB6C179-4FAD-6D40-A324-B18FEFB743AD}" srcOrd="2" destOrd="0" presId="urn:microsoft.com/office/officeart/2005/8/layout/pyramid1"/>
    <dgm:cxn modelId="{D9C3F449-7C01-EB4D-ADB9-A80B6F585D2A}" type="presParOf" srcId="{2CB6C179-4FAD-6D40-A324-B18FEFB743AD}" destId="{3D2B6D75-5661-7449-9149-976336E71188}" srcOrd="0" destOrd="0" presId="urn:microsoft.com/office/officeart/2005/8/layout/pyramid1"/>
    <dgm:cxn modelId="{5243BE99-8CEC-D04C-954F-64666066E9E6}" type="presParOf" srcId="{2CB6C179-4FAD-6D40-A324-B18FEFB743AD}" destId="{03548AEE-8F64-9141-A276-86F838343B4F}" srcOrd="1" destOrd="0" presId="urn:microsoft.com/office/officeart/2005/8/layout/pyramid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CAE8A0-B809-F143-8443-353537F50D27}">
      <dsp:nvSpPr>
        <dsp:cNvPr id="0" name=""/>
        <dsp:cNvSpPr/>
      </dsp:nvSpPr>
      <dsp:spPr>
        <a:xfrm>
          <a:off x="1669922" y="0"/>
          <a:ext cx="1642445" cy="1350871"/>
        </a:xfrm>
        <a:prstGeom prst="trapezoid">
          <a:avLst>
            <a:gd name="adj" fmla="val 61470"/>
          </a:avLst>
        </a:prstGeom>
        <a:solidFill>
          <a:srgbClr val="FFFF00"/>
        </a:solidFill>
        <a:ln w="31750"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kumimoji="1" lang="ja-JP" altLang="en-US" sz="2000" kern="1200" dirty="0"/>
            <a:t>社会保障　</a:t>
          </a:r>
        </a:p>
        <a:p>
          <a:pPr lvl="0" algn="ctr" defTabSz="889000">
            <a:lnSpc>
              <a:spcPct val="90000"/>
            </a:lnSpc>
            <a:spcBef>
              <a:spcPct val="0"/>
            </a:spcBef>
            <a:spcAft>
              <a:spcPct val="35000"/>
            </a:spcAft>
          </a:pPr>
          <a:r>
            <a:rPr kumimoji="1" lang="ja-JP" altLang="en-US" sz="2000" kern="1200" dirty="0"/>
            <a:t>医</a:t>
          </a:r>
          <a:r>
            <a:rPr kumimoji="1" lang="ja-JP" altLang="en-US" sz="2000" kern="1200" dirty="0" smtClean="0"/>
            <a:t>療 福</a:t>
          </a:r>
          <a:r>
            <a:rPr kumimoji="1" lang="ja-JP" altLang="en-US" sz="2000" kern="1200" dirty="0"/>
            <a:t>祉制度</a:t>
          </a:r>
        </a:p>
      </dsp:txBody>
      <dsp:txXfrm>
        <a:off x="1669922" y="0"/>
        <a:ext cx="1642445" cy="1350871"/>
      </dsp:txXfrm>
    </dsp:sp>
    <dsp:sp modelId="{E46228FB-C67E-BD40-9134-EC4FC9B815EB}">
      <dsp:nvSpPr>
        <dsp:cNvPr id="0" name=""/>
        <dsp:cNvSpPr/>
      </dsp:nvSpPr>
      <dsp:spPr>
        <a:xfrm>
          <a:off x="836111" y="1350871"/>
          <a:ext cx="3310068" cy="1350871"/>
        </a:xfrm>
        <a:prstGeom prst="trapezoid">
          <a:avLst>
            <a:gd name="adj" fmla="val 61470"/>
          </a:avLst>
        </a:prstGeom>
        <a:solidFill>
          <a:srgbClr val="FFC000"/>
        </a:solidFill>
        <a:ln w="31750"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kumimoji="1" lang="ja-JP" altLang="en-US" sz="2400" kern="1200" dirty="0"/>
            <a:t>地域一般</a:t>
          </a:r>
          <a:endParaRPr kumimoji="1" lang="en-US" altLang="ja-JP" sz="2400" kern="1200" dirty="0"/>
        </a:p>
        <a:p>
          <a:pPr lvl="0" algn="ctr" defTabSz="1066800">
            <a:lnSpc>
              <a:spcPct val="90000"/>
            </a:lnSpc>
            <a:spcBef>
              <a:spcPct val="0"/>
            </a:spcBef>
            <a:spcAft>
              <a:spcPct val="35000"/>
            </a:spcAft>
          </a:pPr>
          <a:r>
            <a:rPr kumimoji="1" lang="ja-JP" altLang="en-US" sz="2400" kern="1200" dirty="0"/>
            <a:t>企業体など</a:t>
          </a:r>
        </a:p>
      </dsp:txBody>
      <dsp:txXfrm>
        <a:off x="1415373" y="1350871"/>
        <a:ext cx="2151544" cy="1350871"/>
      </dsp:txXfrm>
    </dsp:sp>
    <dsp:sp modelId="{3D2B6D75-5661-7449-9149-976336E71188}">
      <dsp:nvSpPr>
        <dsp:cNvPr id="0" name=""/>
        <dsp:cNvSpPr/>
      </dsp:nvSpPr>
      <dsp:spPr>
        <a:xfrm>
          <a:off x="0" y="2701743"/>
          <a:ext cx="4982291" cy="1350871"/>
        </a:xfrm>
        <a:prstGeom prst="trapezoid">
          <a:avLst>
            <a:gd name="adj" fmla="val 61470"/>
          </a:avLst>
        </a:prstGeom>
        <a:solidFill>
          <a:srgbClr val="FF0000"/>
        </a:solidFill>
        <a:ln w="31750"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kumimoji="1" lang="ja-JP" altLang="en-US" sz="2800" kern="1200" dirty="0">
              <a:solidFill>
                <a:schemeClr val="bg1"/>
              </a:solidFill>
            </a:rPr>
            <a:t>住民同士</a:t>
          </a:r>
          <a:endParaRPr kumimoji="1" lang="en-US" altLang="ja-JP" sz="2800" kern="1200" dirty="0">
            <a:solidFill>
              <a:schemeClr val="bg1"/>
            </a:solidFill>
          </a:endParaRPr>
        </a:p>
        <a:p>
          <a:pPr lvl="0" algn="ctr" defTabSz="1244600">
            <a:lnSpc>
              <a:spcPct val="90000"/>
            </a:lnSpc>
            <a:spcBef>
              <a:spcPct val="0"/>
            </a:spcBef>
            <a:spcAft>
              <a:spcPct val="35000"/>
            </a:spcAft>
          </a:pPr>
          <a:r>
            <a:rPr kumimoji="1" lang="ja-JP" altLang="en-US" sz="2800" kern="1200" dirty="0">
              <a:solidFill>
                <a:schemeClr val="bg1"/>
              </a:solidFill>
            </a:rPr>
            <a:t>ボランタリー　</a:t>
          </a:r>
        </a:p>
      </dsp:txBody>
      <dsp:txXfrm>
        <a:off x="871900" y="2701743"/>
        <a:ext cx="3238489" cy="13508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CAE8A0-B809-F143-8443-353537F50D27}">
      <dsp:nvSpPr>
        <dsp:cNvPr id="0" name=""/>
        <dsp:cNvSpPr/>
      </dsp:nvSpPr>
      <dsp:spPr>
        <a:xfrm>
          <a:off x="1872208" y="0"/>
          <a:ext cx="1872208" cy="1560173"/>
        </a:xfrm>
        <a:prstGeom prst="trapezoid">
          <a:avLst>
            <a:gd name="adj" fmla="val 60000"/>
          </a:avLst>
        </a:prstGeom>
        <a:solidFill>
          <a:srgbClr val="FFFF00"/>
        </a:solidFill>
        <a:ln w="31750"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kumimoji="1" lang="ja-JP" altLang="en-US" sz="2000" kern="1200" dirty="0"/>
            <a:t>社会保障　</a:t>
          </a:r>
        </a:p>
        <a:p>
          <a:pPr lvl="0" algn="ctr" defTabSz="889000">
            <a:lnSpc>
              <a:spcPct val="90000"/>
            </a:lnSpc>
            <a:spcBef>
              <a:spcPct val="0"/>
            </a:spcBef>
            <a:spcAft>
              <a:spcPct val="35000"/>
            </a:spcAft>
          </a:pPr>
          <a:r>
            <a:rPr kumimoji="1" lang="ja-JP" altLang="en-US" sz="2000" kern="1200" dirty="0"/>
            <a:t>医療　福祉制度</a:t>
          </a:r>
        </a:p>
      </dsp:txBody>
      <dsp:txXfrm>
        <a:off x="1872208" y="0"/>
        <a:ext cx="1872208" cy="1560173"/>
      </dsp:txXfrm>
    </dsp:sp>
    <dsp:sp modelId="{E46228FB-C67E-BD40-9134-EC4FC9B815EB}">
      <dsp:nvSpPr>
        <dsp:cNvPr id="0" name=""/>
        <dsp:cNvSpPr/>
      </dsp:nvSpPr>
      <dsp:spPr>
        <a:xfrm>
          <a:off x="936104" y="1560173"/>
          <a:ext cx="3744416" cy="1560173"/>
        </a:xfrm>
        <a:prstGeom prst="trapezoid">
          <a:avLst>
            <a:gd name="adj" fmla="val 60000"/>
          </a:avLst>
        </a:prstGeom>
        <a:solidFill>
          <a:srgbClr val="FFC000"/>
        </a:solidFill>
        <a:ln w="31750"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kumimoji="1" lang="ja-JP" altLang="en-US" sz="2800" kern="1200"/>
            <a:t>地域一般</a:t>
          </a:r>
          <a:endParaRPr kumimoji="1" lang="en-US" altLang="ja-JP" sz="2800" kern="1200" dirty="0"/>
        </a:p>
        <a:p>
          <a:pPr lvl="0" algn="ctr" defTabSz="1244600">
            <a:lnSpc>
              <a:spcPct val="90000"/>
            </a:lnSpc>
            <a:spcBef>
              <a:spcPct val="0"/>
            </a:spcBef>
            <a:spcAft>
              <a:spcPct val="35000"/>
            </a:spcAft>
          </a:pPr>
          <a:r>
            <a:rPr kumimoji="1" lang="ja-JP" altLang="en-US" sz="2800" kern="1200"/>
            <a:t>企業体</a:t>
          </a:r>
          <a:endParaRPr kumimoji="1" lang="ja-JP" altLang="en-US" sz="2800" kern="1200" dirty="0"/>
        </a:p>
      </dsp:txBody>
      <dsp:txXfrm>
        <a:off x="1591377" y="1560173"/>
        <a:ext cx="2433870" cy="1560173"/>
      </dsp:txXfrm>
    </dsp:sp>
    <dsp:sp modelId="{3D2B6D75-5661-7449-9149-976336E71188}">
      <dsp:nvSpPr>
        <dsp:cNvPr id="0" name=""/>
        <dsp:cNvSpPr/>
      </dsp:nvSpPr>
      <dsp:spPr>
        <a:xfrm>
          <a:off x="0" y="3120346"/>
          <a:ext cx="5616625" cy="1560173"/>
        </a:xfrm>
        <a:prstGeom prst="trapezoid">
          <a:avLst>
            <a:gd name="adj" fmla="val 60000"/>
          </a:avLst>
        </a:prstGeom>
        <a:solidFill>
          <a:srgbClr val="FF0000"/>
        </a:solidFill>
        <a:ln w="31750"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kumimoji="1" lang="ja-JP" altLang="en-US" sz="2400" kern="1200" dirty="0">
              <a:solidFill>
                <a:schemeClr val="bg1"/>
              </a:solidFill>
            </a:rPr>
            <a:t>住民同士、ボランタリー</a:t>
          </a:r>
          <a:r>
            <a:rPr kumimoji="1" lang="ja-JP" altLang="en-US" sz="2800" kern="1200" dirty="0">
              <a:solidFill>
                <a:schemeClr val="bg1"/>
              </a:solidFill>
            </a:rPr>
            <a:t>　</a:t>
          </a:r>
        </a:p>
      </dsp:txBody>
      <dsp:txXfrm>
        <a:off x="982909" y="3120346"/>
        <a:ext cx="3650806" cy="1560173"/>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xfrm>
            <a:off x="2" y="1"/>
            <a:ext cx="4339946" cy="344464"/>
          </a:xfrm>
          <a:prstGeom prst="rect">
            <a:avLst/>
          </a:prstGeom>
          <a:noFill/>
          <a:ln w="9525">
            <a:noFill/>
            <a:miter lim="800000"/>
            <a:headEnd/>
            <a:tailEnd/>
          </a:ln>
          <a:effectLst/>
        </p:spPr>
        <p:txBody>
          <a:bodyPr vert="horz" wrap="square" lIns="93075" tIns="46537" rIns="93075" bIns="46537" numCol="1" anchor="t"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103427" name="Rectangle 3"/>
          <p:cNvSpPr>
            <a:spLocks noGrp="1" noChangeArrowheads="1"/>
          </p:cNvSpPr>
          <p:nvPr>
            <p:ph type="dt" sz="quarter" idx="1"/>
          </p:nvPr>
        </p:nvSpPr>
        <p:spPr bwMode="auto">
          <a:xfrm>
            <a:off x="5676407" y="1"/>
            <a:ext cx="4339946" cy="344464"/>
          </a:xfrm>
          <a:prstGeom prst="rect">
            <a:avLst/>
          </a:prstGeom>
          <a:noFill/>
          <a:ln w="9525">
            <a:noFill/>
            <a:miter lim="800000"/>
            <a:headEnd/>
            <a:tailEnd/>
          </a:ln>
          <a:effectLst/>
        </p:spPr>
        <p:txBody>
          <a:bodyPr vert="horz" wrap="square" lIns="93075" tIns="46537" rIns="93075" bIns="46537" numCol="1" anchor="t" anchorCtr="0" compatLnSpc="1">
            <a:prstTxWarp prst="textNoShape">
              <a:avLst/>
            </a:prstTxWarp>
          </a:bodyPr>
          <a:lstStyle>
            <a:lvl1pPr algn="r">
              <a:defRPr sz="1200">
                <a:ea typeface="ＭＳ Ｐゴシック" pitchFamily="50" charset="-128"/>
              </a:defRPr>
            </a:lvl1pPr>
          </a:lstStyle>
          <a:p>
            <a:pPr>
              <a:defRPr/>
            </a:pPr>
            <a:endParaRPr lang="en-US" altLang="ja-JP"/>
          </a:p>
        </p:txBody>
      </p:sp>
      <p:sp>
        <p:nvSpPr>
          <p:cNvPr id="103428" name="Rectangle 4"/>
          <p:cNvSpPr>
            <a:spLocks noGrp="1" noChangeArrowheads="1"/>
          </p:cNvSpPr>
          <p:nvPr>
            <p:ph type="ftr" sz="quarter" idx="2"/>
          </p:nvPr>
        </p:nvSpPr>
        <p:spPr bwMode="auto">
          <a:xfrm>
            <a:off x="2" y="6542592"/>
            <a:ext cx="4339946" cy="344463"/>
          </a:xfrm>
          <a:prstGeom prst="rect">
            <a:avLst/>
          </a:prstGeom>
          <a:noFill/>
          <a:ln w="9525">
            <a:noFill/>
            <a:miter lim="800000"/>
            <a:headEnd/>
            <a:tailEnd/>
          </a:ln>
          <a:effectLst/>
        </p:spPr>
        <p:txBody>
          <a:bodyPr vert="horz" wrap="square" lIns="93075" tIns="46537" rIns="93075" bIns="46537" numCol="1" anchor="b"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103429" name="Rectangle 5"/>
          <p:cNvSpPr>
            <a:spLocks noGrp="1" noChangeArrowheads="1"/>
          </p:cNvSpPr>
          <p:nvPr>
            <p:ph type="sldNum" sz="quarter" idx="3"/>
          </p:nvPr>
        </p:nvSpPr>
        <p:spPr bwMode="auto">
          <a:xfrm>
            <a:off x="5676407" y="6542592"/>
            <a:ext cx="4339946" cy="344463"/>
          </a:xfrm>
          <a:prstGeom prst="rect">
            <a:avLst/>
          </a:prstGeom>
          <a:noFill/>
          <a:ln w="9525">
            <a:noFill/>
            <a:miter lim="800000"/>
            <a:headEnd/>
            <a:tailEnd/>
          </a:ln>
          <a:effectLst/>
        </p:spPr>
        <p:txBody>
          <a:bodyPr vert="horz" wrap="square" lIns="93075" tIns="46537" rIns="93075" bIns="46537" numCol="1" anchor="b" anchorCtr="0" compatLnSpc="1">
            <a:prstTxWarp prst="textNoShape">
              <a:avLst/>
            </a:prstTxWarp>
          </a:bodyPr>
          <a:lstStyle>
            <a:lvl1pPr algn="r">
              <a:defRPr sz="1200">
                <a:ea typeface="ＭＳ Ｐゴシック" pitchFamily="50" charset="-128"/>
              </a:defRPr>
            </a:lvl1pPr>
          </a:lstStyle>
          <a:p>
            <a:pPr>
              <a:defRPr/>
            </a:pPr>
            <a:fld id="{BBE75F70-F0A7-400A-ABF9-E62E82E55DB9}" type="slidenum">
              <a:rPr lang="en-US" altLang="ja-JP"/>
              <a:pPr>
                <a:defRPr/>
              </a:pPr>
              <a:t>‹#›</a:t>
            </a:fld>
            <a:endParaRPr lang="en-US" altLang="ja-JP"/>
          </a:p>
        </p:txBody>
      </p:sp>
    </p:spTree>
    <p:extLst>
      <p:ext uri="{BB962C8B-B14F-4D97-AF65-F5344CB8AC3E}">
        <p14:creationId xmlns:p14="http://schemas.microsoft.com/office/powerpoint/2010/main" val="3905353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2" y="1"/>
            <a:ext cx="4339946" cy="344464"/>
          </a:xfrm>
          <a:prstGeom prst="rect">
            <a:avLst/>
          </a:prstGeom>
          <a:noFill/>
          <a:ln w="9525">
            <a:noFill/>
            <a:miter lim="800000"/>
            <a:headEnd/>
            <a:tailEnd/>
          </a:ln>
          <a:effectLst/>
        </p:spPr>
        <p:txBody>
          <a:bodyPr vert="horz" wrap="square" lIns="93057" tIns="46529" rIns="93057" bIns="46529" numCol="1" anchor="t"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8195" name="Rectangle 3"/>
          <p:cNvSpPr>
            <a:spLocks noGrp="1" noChangeArrowheads="1"/>
          </p:cNvSpPr>
          <p:nvPr>
            <p:ph type="dt" idx="1"/>
          </p:nvPr>
        </p:nvSpPr>
        <p:spPr bwMode="auto">
          <a:xfrm>
            <a:off x="5676407" y="1"/>
            <a:ext cx="4339946" cy="344464"/>
          </a:xfrm>
          <a:prstGeom prst="rect">
            <a:avLst/>
          </a:prstGeom>
          <a:noFill/>
          <a:ln w="9525">
            <a:noFill/>
            <a:miter lim="800000"/>
            <a:headEnd/>
            <a:tailEnd/>
          </a:ln>
          <a:effectLst/>
        </p:spPr>
        <p:txBody>
          <a:bodyPr vert="horz" wrap="square" lIns="93057" tIns="46529" rIns="93057" bIns="46529" numCol="1" anchor="t" anchorCtr="0" compatLnSpc="1">
            <a:prstTxWarp prst="textNoShape">
              <a:avLst/>
            </a:prstTxWarp>
          </a:bodyPr>
          <a:lstStyle>
            <a:lvl1pPr algn="r">
              <a:defRPr sz="1200">
                <a:ea typeface="ＭＳ Ｐゴシック" pitchFamily="50" charset="-128"/>
              </a:defRPr>
            </a:lvl1pPr>
          </a:lstStyle>
          <a:p>
            <a:pPr>
              <a:defRPr/>
            </a:pPr>
            <a:endParaRPr lang="en-US" altLang="ja-JP"/>
          </a:p>
        </p:txBody>
      </p:sp>
      <p:sp>
        <p:nvSpPr>
          <p:cNvPr id="51204" name="Rectangle 4"/>
          <p:cNvSpPr>
            <a:spLocks noGrp="1" noRot="1" noChangeAspect="1" noChangeArrowheads="1" noTextEdit="1"/>
          </p:cNvSpPr>
          <p:nvPr>
            <p:ph type="sldImg" idx="2"/>
          </p:nvPr>
        </p:nvSpPr>
        <p:spPr bwMode="auto">
          <a:xfrm>
            <a:off x="3287713" y="515938"/>
            <a:ext cx="3443287" cy="2584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1003527" y="3272958"/>
            <a:ext cx="8014025" cy="3099064"/>
          </a:xfrm>
          <a:prstGeom prst="rect">
            <a:avLst/>
          </a:prstGeom>
          <a:noFill/>
          <a:ln w="9525">
            <a:noFill/>
            <a:miter lim="800000"/>
            <a:headEnd/>
            <a:tailEnd/>
          </a:ln>
          <a:effectLst/>
        </p:spPr>
        <p:txBody>
          <a:bodyPr vert="horz" wrap="square" lIns="93057" tIns="46529" rIns="93057" bIns="46529"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8198" name="Rectangle 6"/>
          <p:cNvSpPr>
            <a:spLocks noGrp="1" noChangeArrowheads="1"/>
          </p:cNvSpPr>
          <p:nvPr>
            <p:ph type="ftr" sz="quarter" idx="4"/>
          </p:nvPr>
        </p:nvSpPr>
        <p:spPr bwMode="auto">
          <a:xfrm>
            <a:off x="2" y="6542592"/>
            <a:ext cx="4339946" cy="344463"/>
          </a:xfrm>
          <a:prstGeom prst="rect">
            <a:avLst/>
          </a:prstGeom>
          <a:noFill/>
          <a:ln w="9525">
            <a:noFill/>
            <a:miter lim="800000"/>
            <a:headEnd/>
            <a:tailEnd/>
          </a:ln>
          <a:effectLst/>
        </p:spPr>
        <p:txBody>
          <a:bodyPr vert="horz" wrap="square" lIns="93057" tIns="46529" rIns="93057" bIns="46529" numCol="1" anchor="b"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8199" name="Rectangle 7"/>
          <p:cNvSpPr>
            <a:spLocks noGrp="1" noChangeArrowheads="1"/>
          </p:cNvSpPr>
          <p:nvPr>
            <p:ph type="sldNum" sz="quarter" idx="5"/>
          </p:nvPr>
        </p:nvSpPr>
        <p:spPr bwMode="auto">
          <a:xfrm>
            <a:off x="5676407" y="6542592"/>
            <a:ext cx="4339946" cy="344463"/>
          </a:xfrm>
          <a:prstGeom prst="rect">
            <a:avLst/>
          </a:prstGeom>
          <a:noFill/>
          <a:ln w="9525">
            <a:noFill/>
            <a:miter lim="800000"/>
            <a:headEnd/>
            <a:tailEnd/>
          </a:ln>
          <a:effectLst/>
        </p:spPr>
        <p:txBody>
          <a:bodyPr vert="horz" wrap="square" lIns="93057" tIns="46529" rIns="93057" bIns="46529" numCol="1" anchor="b" anchorCtr="0" compatLnSpc="1">
            <a:prstTxWarp prst="textNoShape">
              <a:avLst/>
            </a:prstTxWarp>
          </a:bodyPr>
          <a:lstStyle>
            <a:lvl1pPr algn="r">
              <a:defRPr sz="1200">
                <a:ea typeface="ＭＳ Ｐゴシック" pitchFamily="50" charset="-128"/>
              </a:defRPr>
            </a:lvl1pPr>
          </a:lstStyle>
          <a:p>
            <a:pPr>
              <a:defRPr/>
            </a:pPr>
            <a:fld id="{7D090586-FAA2-43E8-9A90-70DD01FDD383}" type="slidenum">
              <a:rPr lang="en-US" altLang="ja-JP"/>
              <a:pPr>
                <a:defRPr/>
              </a:pPr>
              <a:t>‹#›</a:t>
            </a:fld>
            <a:endParaRPr lang="en-US" altLang="ja-JP"/>
          </a:p>
        </p:txBody>
      </p:sp>
    </p:spTree>
    <p:extLst>
      <p:ext uri="{BB962C8B-B14F-4D97-AF65-F5344CB8AC3E}">
        <p14:creationId xmlns:p14="http://schemas.microsoft.com/office/powerpoint/2010/main" val="4306723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smtClean="0"/>
              <a:t>本研修会（平成</a:t>
            </a:r>
            <a:r>
              <a:rPr lang="en-US" altLang="ja-JP" dirty="0" smtClean="0"/>
              <a:t>30</a:t>
            </a:r>
            <a:r>
              <a:rPr lang="ja-JP" altLang="ja-JP" dirty="0" smtClean="0"/>
              <a:t>年度）は、上記のような二つの目的を有して実施されています。このように特別な意味が付されている理由としては、本研修会が</a:t>
            </a:r>
            <a:r>
              <a:rPr lang="en-US" altLang="ja-JP" dirty="0" smtClean="0"/>
              <a:t>2</a:t>
            </a:r>
            <a:r>
              <a:rPr lang="ja-JP" altLang="ja-JP" dirty="0" smtClean="0"/>
              <a:t>年後には国による直接の養成から、全国の都道府県レベルに振り替られることが想定されているためです。</a:t>
            </a:r>
          </a:p>
          <a:p>
            <a:r>
              <a:rPr lang="ja-JP" altLang="ja-JP" dirty="0" smtClean="0"/>
              <a:t>ですので、一般的な研修会のように単なる自己研鑽の場としてだけではなく、受講後は所属地域の現状を考慮しながら、本研修を企画・立案・実施する立場になられる方への期待が込められていることを念頭に置いて受講していただきます。</a:t>
            </a:r>
            <a:endParaRPr lang="ja-JP" altLang="ja-JP"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2</a:t>
            </a:fld>
            <a:endParaRPr lang="en-US" altLang="ja-JP"/>
          </a:p>
        </p:txBody>
      </p:sp>
    </p:spTree>
    <p:extLst>
      <p:ext uri="{BB962C8B-B14F-4D97-AF65-F5344CB8AC3E}">
        <p14:creationId xmlns:p14="http://schemas.microsoft.com/office/powerpoint/2010/main" val="3713279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7D090586-FAA2-43E8-9A90-70DD01FDD383}" type="slidenum">
              <a:rPr lang="en-US" altLang="ja-JP" smtClean="0"/>
              <a:pPr>
                <a:defRPr/>
              </a:pPr>
              <a:t>12</a:t>
            </a:fld>
            <a:endParaRPr lang="en-US" altLang="ja-JP"/>
          </a:p>
        </p:txBody>
      </p:sp>
    </p:spTree>
    <p:extLst>
      <p:ext uri="{BB962C8B-B14F-4D97-AF65-F5344CB8AC3E}">
        <p14:creationId xmlns:p14="http://schemas.microsoft.com/office/powerpoint/2010/main" val="967856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sz="1200" b="1" dirty="0" smtClean="0">
                <a:latin typeface="BIZ UDゴシック" panose="020B0400000000000000" pitchFamily="49" charset="-128"/>
                <a:ea typeface="BIZ UDゴシック" panose="020B0400000000000000" pitchFamily="49" charset="-128"/>
              </a:rPr>
              <a:t>（</a:t>
            </a:r>
            <a:r>
              <a:rPr lang="en-US" altLang="ja-JP" sz="1200" b="1" dirty="0" smtClean="0">
                <a:latin typeface="BIZ UDゴシック" panose="020B0400000000000000" pitchFamily="49" charset="-128"/>
                <a:ea typeface="BIZ UDゴシック" panose="020B0400000000000000" pitchFamily="49" charset="-128"/>
              </a:rPr>
              <a:t>1</a:t>
            </a:r>
            <a:r>
              <a:rPr lang="ja-JP" altLang="en-US" sz="1200" b="1" dirty="0" smtClean="0">
                <a:latin typeface="BIZ UDゴシック" panose="020B0400000000000000" pitchFamily="49" charset="-128"/>
                <a:ea typeface="BIZ UDゴシック" panose="020B0400000000000000" pitchFamily="49" charset="-128"/>
              </a:rPr>
              <a:t>）相談支援の機能と</a:t>
            </a:r>
            <a:r>
              <a:rPr lang="ja-JP" altLang="ja-JP" sz="1200" b="1" dirty="0" smtClean="0">
                <a:latin typeface="BIZ UDゴシック" panose="020B0400000000000000" pitchFamily="49" charset="-128"/>
                <a:ea typeface="BIZ UDゴシック" panose="020B0400000000000000" pitchFamily="49" charset="-128"/>
              </a:rPr>
              <a:t>基幹相談支援センター</a:t>
            </a:r>
            <a:r>
              <a:rPr lang="ja-JP" altLang="en-US" sz="1200" b="1" dirty="0" smtClean="0">
                <a:latin typeface="BIZ UDゴシック" panose="020B0400000000000000" pitchFamily="49" charset="-128"/>
                <a:ea typeface="BIZ UDゴシック" panose="020B0400000000000000" pitchFamily="49" charset="-128"/>
              </a:rPr>
              <a:t>の役割</a:t>
            </a:r>
            <a:endParaRPr lang="en-US" altLang="ja-JP" sz="1200" b="1" dirty="0" smtClean="0">
              <a:latin typeface="BIZ UDゴシック" panose="020B0400000000000000" pitchFamily="49" charset="-128"/>
              <a:ea typeface="BIZ UDゴシック" panose="020B0400000000000000" pitchFamily="49" charset="-128"/>
            </a:endParaRPr>
          </a:p>
          <a:p>
            <a:endParaRPr kumimoji="1" lang="en-US" altLang="ja-JP" dirty="0" smtClean="0"/>
          </a:p>
          <a:p>
            <a:r>
              <a:rPr kumimoji="1" lang="ja-JP" altLang="en-US" dirty="0" smtClean="0"/>
              <a:t>ここで、国で定める相談支援体制について確認します。</a:t>
            </a:r>
            <a:endParaRPr kumimoji="1" lang="en-US" altLang="ja-JP" dirty="0" smtClean="0"/>
          </a:p>
          <a:p>
            <a:r>
              <a:rPr kumimoji="1" lang="ja-JP" altLang="en-US" dirty="0" smtClean="0"/>
              <a:t>相談支援の</a:t>
            </a:r>
            <a:r>
              <a:rPr kumimoji="1" lang="en-US" altLang="ja-JP" dirty="0" smtClean="0"/>
              <a:t>3</a:t>
            </a:r>
            <a:r>
              <a:rPr kumimoji="1" lang="ja-JP" altLang="en-US" dirty="0" smtClean="0"/>
              <a:t>層構造はご存じでしょうか。　ご自分の今の業務が、何層目にあたるか分かりますよね！</a:t>
            </a:r>
            <a:endParaRPr kumimoji="1" lang="en-US" altLang="ja-JP" dirty="0" smtClean="0"/>
          </a:p>
          <a:p>
            <a:endParaRPr kumimoji="1" lang="en-US" altLang="ja-JP" dirty="0" smtClean="0"/>
          </a:p>
          <a:p>
            <a:r>
              <a:rPr kumimoji="1" lang="ja-JP" altLang="en-US" dirty="0" smtClean="0"/>
              <a:t>相談の機能で見ていきます。</a:t>
            </a:r>
            <a:endParaRPr kumimoji="1" lang="en-US" altLang="ja-JP" dirty="0" smtClean="0"/>
          </a:p>
          <a:p>
            <a:r>
              <a:rPr kumimoji="1" lang="ja-JP" altLang="en-US" dirty="0" smtClean="0"/>
              <a:t>障がい当事者や家族、市民に対して相談支援を行う業務であり、障がい福祉サービスを利用する対象者にサービス等利用計画を作成する指定特定相談は「第</a:t>
            </a:r>
            <a:r>
              <a:rPr kumimoji="1" lang="en-US" altLang="ja-JP" dirty="0" smtClean="0"/>
              <a:t>1</a:t>
            </a:r>
            <a:r>
              <a:rPr kumimoji="1" lang="ja-JP" altLang="en-US" dirty="0" smtClean="0"/>
              <a:t>層」</a:t>
            </a:r>
            <a:endParaRPr kumimoji="1" lang="en-US" altLang="ja-JP" dirty="0" smtClean="0"/>
          </a:p>
          <a:p>
            <a:r>
              <a:rPr kumimoji="1" lang="ja-JP" altLang="en-US" dirty="0" smtClean="0"/>
              <a:t>障がい者相談の入り口として一般的な相談受付や、障害福祉サービスを利用しない方への個別の相談支援を行う、いわゆる委託相談が「第</a:t>
            </a:r>
            <a:r>
              <a:rPr kumimoji="1" lang="en-US" altLang="ja-JP" dirty="0" smtClean="0"/>
              <a:t>2</a:t>
            </a:r>
            <a:r>
              <a:rPr kumimoji="1" lang="ja-JP" altLang="en-US" dirty="0" smtClean="0"/>
              <a:t>層」</a:t>
            </a:r>
            <a:endParaRPr kumimoji="1" lang="en-US" altLang="ja-JP" dirty="0" smtClean="0"/>
          </a:p>
          <a:p>
            <a:endParaRPr kumimoji="1" lang="en-US" altLang="ja-JP" dirty="0" smtClean="0"/>
          </a:p>
          <a:p>
            <a:r>
              <a:rPr kumimoji="1" lang="ja-JP" altLang="en-US" dirty="0" smtClean="0"/>
              <a:t>この</a:t>
            </a:r>
            <a:r>
              <a:rPr kumimoji="1" lang="en-US" altLang="ja-JP" dirty="0" smtClean="0"/>
              <a:t>2</a:t>
            </a:r>
            <a:r>
              <a:rPr kumimoji="1" lang="ja-JP" altLang="en-US" dirty="0" smtClean="0"/>
              <a:t>つは障がい当事者など個別支援を行う相談支援ですが、「第</a:t>
            </a:r>
            <a:r>
              <a:rPr kumimoji="1" lang="en-US" altLang="ja-JP" dirty="0" smtClean="0"/>
              <a:t>3</a:t>
            </a:r>
            <a:r>
              <a:rPr kumimoji="1" lang="ja-JP" altLang="en-US" dirty="0" smtClean="0"/>
              <a:t>層」の基幹相談支援は、対象者が違います。障害者への支援を行う支援者や支援機関に対するサポートや育成を行う業務と言えます。</a:t>
            </a:r>
            <a:endParaRPr kumimoji="1" lang="en-US" altLang="ja-JP" dirty="0" smtClean="0"/>
          </a:p>
          <a:p>
            <a:endParaRPr kumimoji="1" lang="en-US" altLang="ja-JP" dirty="0" smtClean="0"/>
          </a:p>
          <a:p>
            <a:r>
              <a:rPr kumimoji="1" lang="ja-JP" altLang="en-US" dirty="0" smtClean="0"/>
              <a:t>　第</a:t>
            </a:r>
            <a:r>
              <a:rPr kumimoji="1" lang="en-US" altLang="ja-JP" dirty="0" smtClean="0"/>
              <a:t>2</a:t>
            </a:r>
            <a:r>
              <a:rPr kumimoji="1" lang="ja-JP" altLang="en-US" dirty="0" smtClean="0"/>
              <a:t>層、第</a:t>
            </a:r>
            <a:r>
              <a:rPr kumimoji="1" lang="en-US" altLang="ja-JP" dirty="0" smtClean="0"/>
              <a:t>3</a:t>
            </a:r>
            <a:r>
              <a:rPr kumimoji="1" lang="ja-JP" altLang="en-US" dirty="0" smtClean="0"/>
              <a:t>層の委託相談、基幹相談は、自治体が行なう相談支援として位置づけられ、より専門的なスキルを持つ人材の配置などを考え、民間に委託しているというのが現状です。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13</a:t>
            </a:fld>
            <a:endParaRPr lang="en-US" altLang="ja-JP"/>
          </a:p>
        </p:txBody>
      </p:sp>
    </p:spTree>
    <p:extLst>
      <p:ext uri="{BB962C8B-B14F-4D97-AF65-F5344CB8AC3E}">
        <p14:creationId xmlns:p14="http://schemas.microsoft.com/office/powerpoint/2010/main" val="2039867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こちらの図の方が見慣れているでしょうか。</a:t>
            </a:r>
            <a:endParaRPr kumimoji="1" lang="en-US" altLang="ja-JP" dirty="0" smtClean="0"/>
          </a:p>
          <a:p>
            <a:endParaRPr kumimoji="1" lang="en-US" altLang="ja-JP" dirty="0" smtClean="0"/>
          </a:p>
          <a:p>
            <a:r>
              <a:rPr kumimoji="1" lang="ja-JP" altLang="en-US" dirty="0" smtClean="0"/>
              <a:t>　ご自身の事業所が、</a:t>
            </a:r>
            <a:r>
              <a:rPr kumimoji="1" lang="ja-JP" altLang="en-US" u="sng" dirty="0" smtClean="0"/>
              <a:t>どの役割なのか</a:t>
            </a:r>
            <a:r>
              <a:rPr kumimoji="1" lang="ja-JP" altLang="en-US" dirty="0" smtClean="0"/>
              <a:t>を考えるともに、事業所の所属する自治体では、この</a:t>
            </a:r>
            <a:r>
              <a:rPr kumimoji="1" lang="en-US" altLang="ja-JP" u="sng" dirty="0" smtClean="0"/>
              <a:t>3</a:t>
            </a:r>
            <a:r>
              <a:rPr kumimoji="1" lang="ja-JP" altLang="en-US" u="sng" dirty="0" smtClean="0"/>
              <a:t>層の相談体制が、どのように分担されているか</a:t>
            </a:r>
            <a:r>
              <a:rPr kumimoji="1" lang="ja-JP" altLang="en-US" dirty="0" smtClean="0"/>
              <a:t>、どのくらいの規模で、ニーズが満たされているのかはご存じでしょうか。</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14</a:t>
            </a:fld>
            <a:endParaRPr lang="en-US" altLang="ja-JP"/>
          </a:p>
        </p:txBody>
      </p:sp>
    </p:spTree>
    <p:extLst>
      <p:ext uri="{BB962C8B-B14F-4D97-AF65-F5344CB8AC3E}">
        <p14:creationId xmlns:p14="http://schemas.microsoft.com/office/powerpoint/2010/main" val="3480888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質の高い実践を推進するためには、地域での人材育成がとても重要であり、それらを中心的に担う機関や場が必要となっていました</a:t>
            </a:r>
            <a:r>
              <a:rPr lang="ja-JP" altLang="ja-JP" dirty="0" smtClean="0"/>
              <a:t>。</a:t>
            </a:r>
            <a:r>
              <a:rPr lang="ja-JP" altLang="en-US" dirty="0" smtClean="0"/>
              <a:t>　</a:t>
            </a:r>
            <a:endParaRPr lang="en-US" altLang="ja-JP" dirty="0" smtClean="0"/>
          </a:p>
          <a:p>
            <a:r>
              <a:rPr lang="ja-JP" altLang="ja-JP" dirty="0" smtClean="0"/>
              <a:t>そ</a:t>
            </a:r>
            <a:r>
              <a:rPr lang="ja-JP" altLang="ja-JP" dirty="0"/>
              <a:t>こで、全国に整備が広がっている基幹相談支援センターの役割に注目が集まってきました</a:t>
            </a:r>
            <a:r>
              <a:rPr lang="ja-JP" altLang="ja-JP" dirty="0" smtClean="0"/>
              <a:t>。</a:t>
            </a:r>
            <a:endParaRPr lang="en-US" altLang="ja-JP" dirty="0" smtClean="0"/>
          </a:p>
          <a:p>
            <a:endParaRPr lang="en-US" altLang="ja-JP" dirty="0" smtClean="0"/>
          </a:p>
          <a:p>
            <a:r>
              <a:rPr lang="ja-JP" altLang="en-US" dirty="0" smtClean="0"/>
              <a:t>基</a:t>
            </a:r>
            <a:r>
              <a:rPr lang="ja-JP" altLang="en-US" dirty="0"/>
              <a:t>幹相談支援センターの令</a:t>
            </a:r>
            <a:r>
              <a:rPr lang="ja-JP" altLang="en-US" dirty="0" smtClean="0"/>
              <a:t>和６年</a:t>
            </a:r>
            <a:r>
              <a:rPr lang="ja-JP" altLang="en-US" dirty="0"/>
              <a:t>の４月時点での全国の設置率</a:t>
            </a:r>
            <a:r>
              <a:rPr lang="ja-JP" altLang="en-US" dirty="0" smtClean="0"/>
              <a:t>は６０％</a:t>
            </a:r>
            <a:r>
              <a:rPr lang="ja-JP" altLang="en-US" dirty="0"/>
              <a:t>となっております</a:t>
            </a:r>
            <a:r>
              <a:rPr lang="ja-JP" altLang="en-US" dirty="0" smtClean="0"/>
              <a:t>。　</a:t>
            </a:r>
            <a:endParaRPr lang="en-US" altLang="ja-JP" dirty="0" smtClean="0"/>
          </a:p>
          <a:p>
            <a:r>
              <a:rPr lang="ja-JP" altLang="en-US" dirty="0" smtClean="0"/>
              <a:t>福</a:t>
            </a:r>
            <a:r>
              <a:rPr lang="ja-JP" altLang="en-US" dirty="0"/>
              <a:t>島</a:t>
            </a:r>
            <a:r>
              <a:rPr lang="ja-JP" altLang="en-US" dirty="0" smtClean="0"/>
              <a:t>県には</a:t>
            </a:r>
            <a:r>
              <a:rPr lang="en-US" altLang="ja-JP" dirty="0" smtClean="0"/>
              <a:t>15</a:t>
            </a:r>
            <a:r>
              <a:rPr lang="ja-JP" altLang="en-US" dirty="0" smtClean="0"/>
              <a:t>ヶ所の基幹センターが設置されていますが、設置や運営が難しい状況の市町村も存在します。</a:t>
            </a:r>
            <a:endParaRPr lang="en-US" altLang="ja-JP" dirty="0" smtClean="0"/>
          </a:p>
          <a:p>
            <a:endParaRPr lang="en-US" altLang="ja-JP" dirty="0"/>
          </a:p>
          <a:p>
            <a:r>
              <a:rPr lang="ja-JP" altLang="ja-JP" dirty="0"/>
              <a:t>（１）基幹相談支援センターと主任相談支援専門員</a:t>
            </a:r>
          </a:p>
          <a:p>
            <a:r>
              <a:rPr lang="ja-JP" altLang="ja-JP" dirty="0"/>
              <a:t>基幹相談支援センターに配置される主任相談支援専門員と指定特定等の相談支援事業所に配置される主任相談支援専門員の役割は全く同一ではないでしょうが、共通して重要だと考えられる点は、下記のようなことが想定されます。</a:t>
            </a:r>
          </a:p>
          <a:p>
            <a:endParaRPr lang="en-US" altLang="ja-JP" b="1" dirty="0" smtClean="0"/>
          </a:p>
          <a:p>
            <a:r>
              <a:rPr lang="ja-JP" altLang="ja-JP" b="1" dirty="0" smtClean="0"/>
              <a:t>①</a:t>
            </a:r>
            <a:r>
              <a:rPr lang="ja-JP" altLang="ja-JP" b="1" dirty="0"/>
              <a:t>総合相談、専門相談の実施</a:t>
            </a:r>
          </a:p>
          <a:p>
            <a:r>
              <a:rPr lang="ja-JP" altLang="en-US" dirty="0" smtClean="0"/>
              <a:t>　</a:t>
            </a:r>
            <a:r>
              <a:rPr lang="ja-JP" altLang="ja-JP" dirty="0" smtClean="0"/>
              <a:t>障</a:t>
            </a:r>
            <a:r>
              <a:rPr lang="ja-JP" altLang="ja-JP" dirty="0"/>
              <a:t>害の種別や各種ニーズへの対応、総合的な相談支援（</a:t>
            </a:r>
            <a:r>
              <a:rPr lang="en-US" altLang="ja-JP" u="sng" dirty="0"/>
              <a:t>3</a:t>
            </a:r>
            <a:r>
              <a:rPr lang="ja-JP" altLang="ja-JP" u="sng" dirty="0"/>
              <a:t>障害対応</a:t>
            </a:r>
            <a:r>
              <a:rPr lang="ja-JP" altLang="ja-JP" dirty="0" smtClean="0"/>
              <a:t>）、</a:t>
            </a:r>
            <a:endParaRPr lang="en-US" altLang="ja-JP" dirty="0" smtClean="0"/>
          </a:p>
          <a:p>
            <a:r>
              <a:rPr lang="ja-JP" altLang="en-US" dirty="0" smtClean="0"/>
              <a:t>　</a:t>
            </a:r>
            <a:r>
              <a:rPr lang="ja-JP" altLang="ja-JP" dirty="0" smtClean="0"/>
              <a:t>専</a:t>
            </a:r>
            <a:r>
              <a:rPr lang="ja-JP" altLang="ja-JP" dirty="0"/>
              <a:t>門的な相談支</a:t>
            </a:r>
            <a:r>
              <a:rPr lang="ja-JP" altLang="ja-JP" dirty="0" smtClean="0"/>
              <a:t>援</a:t>
            </a:r>
            <a:r>
              <a:rPr lang="ja-JP" altLang="en-US" dirty="0" smtClean="0"/>
              <a:t>　⇒　す</a:t>
            </a:r>
            <a:r>
              <a:rPr lang="ja-JP" altLang="en-US" dirty="0"/>
              <a:t>べてできなければならない訳ではなく、自分が相談できる</a:t>
            </a:r>
            <a:r>
              <a:rPr lang="ja-JP" altLang="en-US" u="sng" dirty="0"/>
              <a:t>ネットワークを</a:t>
            </a:r>
            <a:r>
              <a:rPr lang="ja-JP" altLang="en-US" u="sng" dirty="0" smtClean="0"/>
              <a:t>持つ</a:t>
            </a:r>
            <a:r>
              <a:rPr lang="ja-JP" altLang="en-US" dirty="0" smtClean="0"/>
              <a:t>こと</a:t>
            </a:r>
            <a:endParaRPr lang="en-US" altLang="ja-JP" dirty="0" smtClean="0"/>
          </a:p>
          <a:p>
            <a:r>
              <a:rPr lang="ja-JP" altLang="ja-JP" b="1" dirty="0" smtClean="0"/>
              <a:t>②</a:t>
            </a:r>
            <a:r>
              <a:rPr lang="ja-JP" altLang="ja-JP" b="1" dirty="0"/>
              <a:t>地域の相談支援体制の強化の取組</a:t>
            </a:r>
          </a:p>
          <a:p>
            <a:r>
              <a:rPr lang="ja-JP" altLang="en-US" dirty="0" smtClean="0"/>
              <a:t>　</a:t>
            </a:r>
            <a:r>
              <a:rPr lang="ja-JP" altLang="ja-JP" dirty="0" smtClean="0"/>
              <a:t>相</a:t>
            </a:r>
            <a:r>
              <a:rPr lang="ja-JP" altLang="ja-JP" dirty="0"/>
              <a:t>談支援事業者への専門的</a:t>
            </a:r>
            <a:r>
              <a:rPr lang="ja-JP" altLang="en-US" dirty="0"/>
              <a:t>支援や</a:t>
            </a:r>
            <a:r>
              <a:rPr lang="ja-JP" altLang="ja-JP" u="sng" dirty="0"/>
              <a:t>人材育成</a:t>
            </a:r>
            <a:r>
              <a:rPr lang="ja-JP" altLang="ja-JP" dirty="0"/>
              <a:t>を図ります</a:t>
            </a:r>
            <a:r>
              <a:rPr lang="ja-JP" altLang="ja-JP" dirty="0" smtClean="0"/>
              <a:t>。</a:t>
            </a:r>
            <a:endParaRPr lang="en-US" altLang="ja-JP" dirty="0" smtClean="0"/>
          </a:p>
          <a:p>
            <a:r>
              <a:rPr lang="ja-JP" altLang="en-US" dirty="0" smtClean="0"/>
              <a:t>　</a:t>
            </a:r>
            <a:r>
              <a:rPr lang="ja-JP" altLang="ja-JP" dirty="0" smtClean="0"/>
              <a:t>さ</a:t>
            </a:r>
            <a:r>
              <a:rPr lang="ja-JP" altLang="ja-JP" dirty="0"/>
              <a:t>まざまな相談機関や関係機関との連携強化の取組と（自立支援）</a:t>
            </a:r>
            <a:r>
              <a:rPr lang="ja-JP" altLang="ja-JP" u="sng" dirty="0"/>
              <a:t>協議会などを通じた地域づくり</a:t>
            </a:r>
            <a:r>
              <a:rPr lang="ja-JP" altLang="ja-JP" dirty="0"/>
              <a:t>の推進</a:t>
            </a:r>
          </a:p>
          <a:p>
            <a:r>
              <a:rPr lang="ja-JP" altLang="ja-JP" b="1" dirty="0" smtClean="0"/>
              <a:t>③</a:t>
            </a:r>
            <a:r>
              <a:rPr lang="ja-JP" altLang="ja-JP" b="1" dirty="0"/>
              <a:t>地域移行、地域定着の推進</a:t>
            </a:r>
          </a:p>
          <a:p>
            <a:r>
              <a:rPr lang="ja-JP" altLang="en-US" dirty="0" smtClean="0"/>
              <a:t>　</a:t>
            </a:r>
            <a:r>
              <a:rPr lang="ja-JP" altLang="ja-JP" dirty="0" smtClean="0"/>
              <a:t>入</a:t>
            </a:r>
            <a:r>
              <a:rPr lang="ja-JP" altLang="ja-JP" dirty="0"/>
              <a:t>所施設や精神科</a:t>
            </a:r>
            <a:r>
              <a:rPr lang="ja-JP" altLang="ja-JP" u="sng" dirty="0"/>
              <a:t>病院への働きかけ</a:t>
            </a:r>
            <a:r>
              <a:rPr lang="ja-JP" altLang="ja-JP" dirty="0"/>
              <a:t>、地域の体制整備に係るコーディネートを含めた</a:t>
            </a:r>
            <a:r>
              <a:rPr lang="ja-JP" altLang="ja-JP" u="sng" dirty="0"/>
              <a:t>システムづくり</a:t>
            </a:r>
          </a:p>
          <a:p>
            <a:r>
              <a:rPr lang="ja-JP" altLang="ja-JP" b="1" dirty="0" smtClean="0"/>
              <a:t>④</a:t>
            </a:r>
            <a:r>
              <a:rPr lang="ja-JP" altLang="ja-JP" b="1" dirty="0"/>
              <a:t>権利擁護、虐待防止に必要な取り組み</a:t>
            </a:r>
          </a:p>
          <a:p>
            <a:r>
              <a:rPr lang="ja-JP" altLang="en-US" dirty="0" smtClean="0"/>
              <a:t>　</a:t>
            </a:r>
            <a:r>
              <a:rPr lang="ja-JP" altLang="ja-JP" dirty="0" smtClean="0"/>
              <a:t>成</a:t>
            </a:r>
            <a:r>
              <a:rPr lang="ja-JP" altLang="ja-JP" dirty="0"/>
              <a:t>年後見制度利用支援事業などを活用しながら、虐待防止に関す</a:t>
            </a:r>
            <a:r>
              <a:rPr lang="ja-JP" altLang="ja-JP" dirty="0" smtClean="0"/>
              <a:t>る</a:t>
            </a:r>
            <a:r>
              <a:rPr lang="ja-JP" altLang="en-US" u="sng" dirty="0" smtClean="0"/>
              <a:t>啓発</a:t>
            </a:r>
            <a:r>
              <a:rPr lang="ja-JP" altLang="ja-JP" u="sng" dirty="0" smtClean="0"/>
              <a:t>や</a:t>
            </a:r>
            <a:r>
              <a:rPr lang="ja-JP" altLang="ja-JP" u="sng" dirty="0"/>
              <a:t>周知</a:t>
            </a:r>
            <a:r>
              <a:rPr lang="ja-JP" altLang="ja-JP" dirty="0"/>
              <a:t>を通じた地域づくり</a:t>
            </a:r>
          </a:p>
          <a:p>
            <a:r>
              <a:rPr lang="en-US" altLang="ja-JP" dirty="0"/>
              <a:t> </a:t>
            </a:r>
            <a:endParaRPr lang="ja-JP" altLang="ja-JP" dirty="0"/>
          </a:p>
          <a:p>
            <a:endParaRPr lang="ja-JP" altLang="ja-JP" dirty="0"/>
          </a:p>
          <a:p>
            <a:r>
              <a:rPr lang="en-US" altLang="ja-JP" dirty="0"/>
              <a:t> </a:t>
            </a:r>
            <a:endParaRPr lang="ja-JP"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7D090586-FAA2-43E8-9A90-70DD01FDD383}" type="slidenum">
              <a:rPr lang="en-US" altLang="ja-JP" smtClean="0"/>
              <a:pPr>
                <a:defRPr/>
              </a:pPr>
              <a:t>15</a:t>
            </a:fld>
            <a:endParaRPr lang="en-US" altLang="ja-JP"/>
          </a:p>
        </p:txBody>
      </p:sp>
    </p:spTree>
    <p:extLst>
      <p:ext uri="{BB962C8B-B14F-4D97-AF65-F5344CB8AC3E}">
        <p14:creationId xmlns:p14="http://schemas.microsoft.com/office/powerpoint/2010/main" val="217753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基幹相談支援センターの役割のイメージ図です</a:t>
            </a:r>
            <a:endParaRPr kumimoji="1" lang="en-US" altLang="ja-JP" dirty="0" smtClean="0"/>
          </a:p>
          <a:p>
            <a:endParaRPr kumimoji="1" lang="en-US" altLang="ja-JP" dirty="0" smtClean="0"/>
          </a:p>
          <a:p>
            <a:r>
              <a:rPr kumimoji="1" lang="ja-JP" altLang="en-US" dirty="0" smtClean="0"/>
              <a:t>　基幹に配置される人員として、相談支援専門員であることはもちろんですが、社会福祉士や精神保健福祉士などソーシャルワーカーと言われる資格を持った人が配置されることが望ましいとなっています。</a:t>
            </a:r>
            <a:endParaRPr kumimoji="1" lang="en-US" altLang="ja-JP" dirty="0" smtClean="0"/>
          </a:p>
          <a:p>
            <a:r>
              <a:rPr kumimoji="1" lang="ja-JP" altLang="en-US" dirty="0" smtClean="0"/>
              <a:t>　これは、たんに障害者への相談対応や計画作成といった業務だけでなく、広く地域社会に対して関わる業務を想定されているからです。</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5"/>
          </p:nvPr>
        </p:nvSpPr>
        <p:spPr/>
        <p:txBody>
          <a:bodyPr/>
          <a:lstStyle/>
          <a:p>
            <a:pPr>
              <a:defRPr/>
            </a:pPr>
            <a:fld id="{7D090586-FAA2-43E8-9A90-70DD01FDD383}" type="slidenum">
              <a:rPr lang="en-US" altLang="ja-JP" smtClean="0"/>
              <a:pPr>
                <a:defRPr/>
              </a:pPr>
              <a:t>16</a:t>
            </a:fld>
            <a:endParaRPr lang="en-US" altLang="ja-JP"/>
          </a:p>
        </p:txBody>
      </p:sp>
    </p:spTree>
    <p:extLst>
      <p:ext uri="{BB962C8B-B14F-4D97-AF65-F5344CB8AC3E}">
        <p14:creationId xmlns:p14="http://schemas.microsoft.com/office/powerpoint/2010/main" val="217753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sz="1200" b="1" dirty="0" smtClean="0">
                <a:latin typeface="BIZ UDゴシック" panose="020B0400000000000000" pitchFamily="49" charset="-128"/>
                <a:ea typeface="BIZ UDゴシック" panose="020B0400000000000000" pitchFamily="49" charset="-128"/>
              </a:rPr>
              <a:t>（</a:t>
            </a:r>
            <a:r>
              <a:rPr lang="en-US" altLang="ja-JP" sz="1200" b="1" dirty="0" smtClean="0">
                <a:latin typeface="BIZ UDゴシック" panose="020B0400000000000000" pitchFamily="49" charset="-128"/>
                <a:ea typeface="BIZ UDゴシック" panose="020B0400000000000000" pitchFamily="49" charset="-128"/>
              </a:rPr>
              <a:t>2</a:t>
            </a:r>
            <a:r>
              <a:rPr lang="ja-JP" altLang="en-US" sz="1200" b="1" dirty="0" smtClean="0">
                <a:latin typeface="BIZ UDゴシック" panose="020B0400000000000000" pitchFamily="49" charset="-128"/>
                <a:ea typeface="BIZ UDゴシック" panose="020B0400000000000000" pitchFamily="49" charset="-128"/>
              </a:rPr>
              <a:t>）個別支援から地域づくりへ</a:t>
            </a:r>
          </a:p>
          <a:p>
            <a:endParaRPr kumimoji="1" lang="en-US" altLang="ja-JP" dirty="0" smtClean="0"/>
          </a:p>
          <a:p>
            <a:r>
              <a:rPr kumimoji="1" lang="ja-JP" altLang="en-US" dirty="0" smtClean="0"/>
              <a:t>これは熟達度に応じた支援レベルの指標です。</a:t>
            </a:r>
            <a:endParaRPr kumimoji="1" lang="en-US" altLang="ja-JP" dirty="0" smtClean="0"/>
          </a:p>
          <a:p>
            <a:r>
              <a:rPr kumimoji="1" lang="ja-JP" altLang="en-US" dirty="0" smtClean="0"/>
              <a:t>現任、主任と経験を増すごとに、個別の支援だけでなく、地域や政策への関与の度合いが高くなります。</a:t>
            </a:r>
            <a:endParaRPr kumimoji="1" lang="en-US" altLang="ja-JP" dirty="0" smtClean="0"/>
          </a:p>
          <a:p>
            <a:endParaRPr kumimoji="1" lang="en-US" altLang="ja-JP" dirty="0" smtClean="0"/>
          </a:p>
          <a:p>
            <a:r>
              <a:rPr kumimoji="1" lang="ja-JP" altLang="en-US" dirty="0" smtClean="0"/>
              <a:t>ここまで、基幹センターの役割　を示してきましたが、これらは基幹センターだけのの役割ではなく、特定相談における主任相談支援専門員の役割でもあります。</a:t>
            </a:r>
            <a:endParaRPr kumimoji="1" lang="en-US" altLang="ja-JP" dirty="0" smtClean="0"/>
          </a:p>
          <a:p>
            <a:r>
              <a:rPr kumimoji="1" lang="ja-JP" altLang="en-US" dirty="0" smtClean="0"/>
              <a:t>個別支援を通して社会資源の開発や地域のネットワークの活用、連携の構築など、基幹センターと同様の役割を期待されるのが主任相談支援専門員です。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17</a:t>
            </a:fld>
            <a:endParaRPr lang="en-US" altLang="ja-JP"/>
          </a:p>
        </p:txBody>
      </p:sp>
    </p:spTree>
    <p:extLst>
      <p:ext uri="{BB962C8B-B14F-4D97-AF65-F5344CB8AC3E}">
        <p14:creationId xmlns:p14="http://schemas.microsoft.com/office/powerpoint/2010/main" val="3780495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smtClean="0"/>
              <a:t>では、主任相談支援専門員の制度上、どのような位置づけになっているかを確認します。</a:t>
            </a:r>
          </a:p>
          <a:p>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18</a:t>
            </a:fld>
            <a:endParaRPr lang="en-US" altLang="ja-JP"/>
          </a:p>
        </p:txBody>
      </p:sp>
    </p:spTree>
    <p:extLst>
      <p:ext uri="{BB962C8B-B14F-4D97-AF65-F5344CB8AC3E}">
        <p14:creationId xmlns:p14="http://schemas.microsoft.com/office/powerpoint/2010/main" val="28185425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24367" rtl="0" eaLnBrk="0" fontAlgn="base" latinLnBrk="0" hangingPunct="0">
              <a:lnSpc>
                <a:spcPct val="100000"/>
              </a:lnSpc>
              <a:spcBef>
                <a:spcPct val="30000"/>
              </a:spcBef>
              <a:spcAft>
                <a:spcPct val="0"/>
              </a:spcAft>
              <a:buClrTx/>
              <a:buSzTx/>
              <a:buFontTx/>
              <a:buNone/>
              <a:tabLst/>
              <a:defRPr/>
            </a:pPr>
            <a:r>
              <a:rPr lang="ja-JP" altLang="en-US" sz="1200" b="1" dirty="0" smtClean="0">
                <a:latin typeface="BIZ UDPゴシック" panose="020B0400000000000000" pitchFamily="50" charset="-128"/>
                <a:ea typeface="BIZ UDPゴシック" panose="020B0400000000000000" pitchFamily="50" charset="-128"/>
              </a:rPr>
              <a:t>（</a:t>
            </a:r>
            <a:r>
              <a:rPr lang="en-US" altLang="ja-JP" sz="1200" b="1" dirty="0" smtClean="0">
                <a:latin typeface="BIZ UDPゴシック" panose="020B0400000000000000" pitchFamily="50" charset="-128"/>
                <a:ea typeface="BIZ UDPゴシック" panose="020B0400000000000000" pitchFamily="50" charset="-128"/>
              </a:rPr>
              <a:t>1</a:t>
            </a:r>
            <a:r>
              <a:rPr lang="ja-JP" altLang="en-US" sz="1200" b="1" dirty="0" smtClean="0">
                <a:latin typeface="BIZ UDPゴシック" panose="020B0400000000000000" pitchFamily="50" charset="-128"/>
                <a:ea typeface="BIZ UDPゴシック" panose="020B0400000000000000" pitchFamily="50" charset="-128"/>
              </a:rPr>
              <a:t>）主任相談支援専門員に想定される役割や責務</a:t>
            </a:r>
          </a:p>
          <a:p>
            <a:pPr defTabSz="924367">
              <a:defRPr/>
            </a:pPr>
            <a:endParaRPr kumimoji="1" lang="en-US" altLang="ja-JP" dirty="0" smtClean="0"/>
          </a:p>
          <a:p>
            <a:pPr defTabSz="924367">
              <a:defRPr/>
            </a:pPr>
            <a:r>
              <a:rPr kumimoji="1" lang="ja-JP" altLang="en-US" dirty="0" smtClean="0"/>
              <a:t>主任研修受講に際し、ある条件を満たすこととされています。</a:t>
            </a:r>
            <a:endParaRPr kumimoji="1" lang="en-US" altLang="ja-JP" dirty="0" smtClean="0"/>
          </a:p>
          <a:p>
            <a:pPr defTabSz="924367">
              <a:defRPr/>
            </a:pPr>
            <a:endParaRPr kumimoji="1" lang="ja-JP" altLang="en-US" dirty="0" smtClean="0"/>
          </a:p>
          <a:p>
            <a:pPr defTabSz="924367">
              <a:defRPr/>
            </a:pPr>
            <a:r>
              <a:rPr kumimoji="1" lang="ja-JP" altLang="en-US" dirty="0" smtClean="0"/>
              <a:t>①地域での指導的立場にあること、②現に研修の企画や講師など、人材育成に関わる役割を担っていること、③今後地域において、人材育成、地域づくりの中核的な役割を担うことを約束できること　と国では求めています。　</a:t>
            </a:r>
            <a:endParaRPr kumimoji="1" lang="en-US" altLang="ja-JP" dirty="0" smtClean="0"/>
          </a:p>
          <a:p>
            <a:pPr defTabSz="924367">
              <a:defRPr/>
            </a:pPr>
            <a:endParaRPr kumimoji="1" lang="ja-JP" altLang="en-US" dirty="0" smtClean="0"/>
          </a:p>
        </p:txBody>
      </p:sp>
      <p:sp>
        <p:nvSpPr>
          <p:cNvPr id="4" name="スライド番号プレースホルダー 3"/>
          <p:cNvSpPr>
            <a:spLocks noGrp="1"/>
          </p:cNvSpPr>
          <p:nvPr>
            <p:ph type="sldNum" sz="quarter" idx="5"/>
          </p:nvPr>
        </p:nvSpPr>
        <p:spPr/>
        <p:txBody>
          <a:bodyPr/>
          <a:lstStyle/>
          <a:p>
            <a:pPr>
              <a:defRPr/>
            </a:pPr>
            <a:fld id="{7D090586-FAA2-43E8-9A90-70DD01FDD383}" type="slidenum">
              <a:rPr lang="en-US" altLang="ja-JP" smtClean="0"/>
              <a:pPr>
                <a:defRPr/>
              </a:pPr>
              <a:t>19</a:t>
            </a:fld>
            <a:endParaRPr lang="en-US" altLang="ja-JP"/>
          </a:p>
        </p:txBody>
      </p:sp>
    </p:spTree>
    <p:extLst>
      <p:ext uri="{BB962C8B-B14F-4D97-AF65-F5344CB8AC3E}">
        <p14:creationId xmlns:p14="http://schemas.microsoft.com/office/powerpoint/2010/main" val="41349524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24367" rtl="0" eaLnBrk="0" fontAlgn="base" latinLnBrk="0" hangingPunct="0">
              <a:lnSpc>
                <a:spcPct val="100000"/>
              </a:lnSpc>
              <a:spcBef>
                <a:spcPct val="30000"/>
              </a:spcBef>
              <a:spcAft>
                <a:spcPct val="0"/>
              </a:spcAft>
              <a:buClrTx/>
              <a:buSzTx/>
              <a:buFontTx/>
              <a:buNone/>
              <a:tabLst/>
              <a:defRPr/>
            </a:pPr>
            <a:r>
              <a:rPr kumimoji="1" lang="ja-JP" altLang="en-US" dirty="0" smtClean="0"/>
              <a:t>研修の受講要件を示しましたが、当然それだけではありません。</a:t>
            </a:r>
            <a:endParaRPr kumimoji="1" lang="en-US" altLang="ja-JP" dirty="0" smtClean="0"/>
          </a:p>
          <a:p>
            <a:pPr marL="0" marR="0" indent="0" algn="l" defTabSz="924367" rtl="0" eaLnBrk="0" fontAlgn="base" latinLnBrk="0" hangingPunct="0">
              <a:lnSpc>
                <a:spcPct val="100000"/>
              </a:lnSpc>
              <a:spcBef>
                <a:spcPct val="30000"/>
              </a:spcBef>
              <a:spcAft>
                <a:spcPct val="0"/>
              </a:spcAft>
              <a:buClrTx/>
              <a:buSzTx/>
              <a:buFontTx/>
              <a:buNone/>
              <a:tabLst/>
              <a:defRPr/>
            </a:pPr>
            <a:r>
              <a:rPr kumimoji="1" lang="ja-JP" altLang="en-US" dirty="0" smtClean="0"/>
              <a:t>要件を満たしているという以前に、日頃のこのうような相談支援専門員としての姿勢や行動があるという前提になります。</a:t>
            </a:r>
            <a:endParaRPr kumimoji="1" lang="en-US" altLang="ja-JP" dirty="0" smtClean="0"/>
          </a:p>
          <a:p>
            <a:pPr marL="0" marR="0" indent="0" algn="l" defTabSz="924367" rtl="0" eaLnBrk="0" fontAlgn="base" latinLnBrk="0" hangingPunct="0">
              <a:lnSpc>
                <a:spcPct val="100000"/>
              </a:lnSpc>
              <a:spcBef>
                <a:spcPct val="30000"/>
              </a:spcBef>
              <a:spcAft>
                <a:spcPct val="0"/>
              </a:spcAft>
              <a:buClrTx/>
              <a:buSzTx/>
              <a:buFontTx/>
              <a:buNone/>
              <a:tabLst/>
              <a:defRPr/>
            </a:pPr>
            <a:r>
              <a:rPr kumimoji="1" lang="ja-JP" altLang="en-US" dirty="0" smtClean="0"/>
              <a:t>◆◆◆◆</a:t>
            </a:r>
            <a:endParaRPr kumimoji="1" lang="en-US" altLang="ja-JP" dirty="0" smtClean="0"/>
          </a:p>
          <a:p>
            <a:pPr marL="0" marR="0" indent="0" algn="l" defTabSz="924367" rtl="0" eaLnBrk="0" fontAlgn="base" latinLnBrk="0" hangingPunct="0">
              <a:lnSpc>
                <a:spcPct val="100000"/>
              </a:lnSpc>
              <a:spcBef>
                <a:spcPct val="30000"/>
              </a:spcBef>
              <a:spcAft>
                <a:spcPct val="0"/>
              </a:spcAft>
              <a:buClrTx/>
              <a:buSzTx/>
              <a:buFontTx/>
              <a:buNone/>
              <a:tabLst/>
              <a:defRPr/>
            </a:pPr>
            <a:endParaRPr kumimoji="1" lang="en-US" altLang="ja-JP" dirty="0" smtClean="0"/>
          </a:p>
          <a:p>
            <a:pPr marL="0" marR="0" indent="0" algn="l" defTabSz="924367" rtl="0" eaLnBrk="0" fontAlgn="base" latinLnBrk="0" hangingPunct="0">
              <a:lnSpc>
                <a:spcPct val="100000"/>
              </a:lnSpc>
              <a:spcBef>
                <a:spcPct val="30000"/>
              </a:spcBef>
              <a:spcAft>
                <a:spcPct val="0"/>
              </a:spcAft>
              <a:buClrTx/>
              <a:buSzTx/>
              <a:buFontTx/>
              <a:buNone/>
              <a:tabLst/>
              <a:defRPr/>
            </a:pPr>
            <a:r>
              <a:rPr kumimoji="1" lang="ja-JP" altLang="en-US" dirty="0" smtClean="0"/>
              <a:t>このような役割を担うことを条件に、事業所として主任相談支援専門員を配置することで、大きな加算算定要件になる。</a:t>
            </a:r>
          </a:p>
          <a:p>
            <a:pPr marL="0" marR="0" indent="0" algn="l" defTabSz="924367" rtl="0" eaLnBrk="0" fontAlgn="base" latinLnBrk="0" hangingPunct="0">
              <a:lnSpc>
                <a:spcPct val="100000"/>
              </a:lnSpc>
              <a:spcBef>
                <a:spcPct val="30000"/>
              </a:spcBef>
              <a:spcAft>
                <a:spcPct val="0"/>
              </a:spcAft>
              <a:buClrTx/>
              <a:buSzTx/>
              <a:buFontTx/>
              <a:buNone/>
              <a:tabLst/>
              <a:defRPr/>
            </a:pPr>
            <a:r>
              <a:rPr kumimoji="1" lang="ja-JP" altLang="en-US" dirty="0" smtClean="0"/>
              <a:t>主任加算は、事</a:t>
            </a:r>
            <a:r>
              <a:rPr kumimoji="1" lang="ja-JP" altLang="en-US" dirty="0"/>
              <a:t>業所の収入増加としての加算でもあるが、それより大事なのは</a:t>
            </a:r>
            <a:r>
              <a:rPr kumimoji="1" lang="ja-JP" altLang="en-US" b="1" u="sng" dirty="0">
                <a:solidFill>
                  <a:srgbClr val="FF0000"/>
                </a:solidFill>
              </a:rPr>
              <a:t>事業所の専門性の向上のため</a:t>
            </a:r>
            <a:r>
              <a:rPr kumimoji="1" lang="ja-JP" altLang="en-US" dirty="0"/>
              <a:t>であること！！他の事業所より支援の質が充実していることの対価（主任配置加算）であるということ</a:t>
            </a:r>
            <a:r>
              <a:rPr kumimoji="1" lang="ja-JP" altLang="en-US" dirty="0" smtClean="0"/>
              <a:t>！！</a:t>
            </a:r>
            <a:endParaRPr kumimoji="1" lang="en-US" altLang="ja-JP" dirty="0" smtClean="0"/>
          </a:p>
          <a:p>
            <a:pPr marL="0" marR="0" indent="0" algn="l" defTabSz="924367" rtl="0" eaLnBrk="0" fontAlgn="base" latinLnBrk="0" hangingPunct="0">
              <a:lnSpc>
                <a:spcPct val="100000"/>
              </a:lnSpc>
              <a:spcBef>
                <a:spcPct val="30000"/>
              </a:spcBef>
              <a:spcAft>
                <a:spcPct val="0"/>
              </a:spcAft>
              <a:buClrTx/>
              <a:buSzTx/>
              <a:buFontTx/>
              <a:buNone/>
              <a:tabLst/>
              <a:defRPr/>
            </a:pPr>
            <a:r>
              <a:rPr lang="ja-JP" altLang="en-US" sz="1200" b="1" dirty="0" smtClean="0">
                <a:solidFill>
                  <a:srgbClr val="C00000"/>
                </a:solidFill>
                <a:latin typeface="UD デジタル 教科書体 N" panose="02020400000000000000" pitchFamily="17" charset="-128"/>
                <a:ea typeface="UD デジタル 教科書体 N" panose="02020400000000000000" pitchFamily="17" charset="-128"/>
              </a:rPr>
              <a:t>注）加算を取得する目的だけの主任養成ではありません</a:t>
            </a:r>
            <a:endParaRPr lang="en-US" altLang="ja-JP" sz="1200" b="1" dirty="0" smtClean="0">
              <a:solidFill>
                <a:srgbClr val="C00000"/>
              </a:solidFill>
              <a:latin typeface="UD デジタル 教科書体 N" panose="02020400000000000000" pitchFamily="17" charset="-128"/>
              <a:ea typeface="UD デジタル 教科書体 N" panose="02020400000000000000" pitchFamily="17" charset="-128"/>
            </a:endParaRPr>
          </a:p>
          <a:p>
            <a:pPr marL="0" marR="0" indent="0" algn="l" defTabSz="924367" rtl="0" eaLnBrk="0" fontAlgn="base" latinLnBrk="0" hangingPunct="0">
              <a:lnSpc>
                <a:spcPct val="100000"/>
              </a:lnSpc>
              <a:spcBef>
                <a:spcPct val="30000"/>
              </a:spcBef>
              <a:spcAft>
                <a:spcPct val="0"/>
              </a:spcAft>
              <a:buClrTx/>
              <a:buSzTx/>
              <a:buFontTx/>
              <a:buNone/>
              <a:tabLst/>
              <a:defRPr/>
            </a:pPr>
            <a:endParaRPr kumimoji="1" lang="ja-JP" altLang="en-US" dirty="0" smtClean="0"/>
          </a:p>
          <a:p>
            <a:pPr marL="0" marR="0" indent="0" algn="l" defTabSz="924367" rtl="0" eaLnBrk="0" fontAlgn="base" latinLnBrk="0" hangingPunct="0">
              <a:lnSpc>
                <a:spcPct val="100000"/>
              </a:lnSpc>
              <a:spcBef>
                <a:spcPct val="30000"/>
              </a:spcBef>
              <a:spcAft>
                <a:spcPct val="0"/>
              </a:spcAft>
              <a:buClrTx/>
              <a:buSzTx/>
              <a:buFontTx/>
              <a:buNone/>
              <a:tabLst/>
              <a:defRPr/>
            </a:pPr>
            <a:r>
              <a:rPr kumimoji="1" lang="ja-JP" altLang="en-US" dirty="0" smtClean="0"/>
              <a:t>これまでの国の報酬改定では、相談支援事業所だけでなく、他のサービスなどにおいても、加算や新たな事業展開を見ると、地域をどのようにデザインしていくか、相談支援専門員に何を期待するかを見ることができる。</a:t>
            </a:r>
          </a:p>
        </p:txBody>
      </p:sp>
      <p:sp>
        <p:nvSpPr>
          <p:cNvPr id="4" name="スライド番号プレースホルダー 3"/>
          <p:cNvSpPr>
            <a:spLocks noGrp="1"/>
          </p:cNvSpPr>
          <p:nvPr>
            <p:ph type="sldNum" sz="quarter" idx="5"/>
          </p:nvPr>
        </p:nvSpPr>
        <p:spPr/>
        <p:txBody>
          <a:bodyPr/>
          <a:lstStyle/>
          <a:p>
            <a:pPr>
              <a:defRPr/>
            </a:pPr>
            <a:fld id="{7D090586-FAA2-43E8-9A90-70DD01FDD383}" type="slidenum">
              <a:rPr lang="en-US" altLang="ja-JP" smtClean="0"/>
              <a:pPr>
                <a:defRPr/>
              </a:pPr>
              <a:t>20</a:t>
            </a:fld>
            <a:endParaRPr lang="en-US" altLang="ja-JP"/>
          </a:p>
        </p:txBody>
      </p:sp>
    </p:spTree>
    <p:extLst>
      <p:ext uri="{BB962C8B-B14F-4D97-AF65-F5344CB8AC3E}">
        <p14:creationId xmlns:p14="http://schemas.microsoft.com/office/powerpoint/2010/main" val="41349524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sz="1800" b="1" dirty="0" smtClean="0">
                <a:latin typeface="BIZ UDPゴシック" panose="020B0400000000000000" pitchFamily="50" charset="-128"/>
                <a:ea typeface="BIZ UDPゴシック" panose="020B0400000000000000" pitchFamily="50" charset="-128"/>
              </a:rPr>
              <a:t>（</a:t>
            </a:r>
            <a:r>
              <a:rPr lang="en-US" altLang="ja-JP" sz="1800" b="1" dirty="0" smtClean="0">
                <a:latin typeface="BIZ UDPゴシック" panose="020B0400000000000000" pitchFamily="50" charset="-128"/>
                <a:ea typeface="BIZ UDPゴシック" panose="020B0400000000000000" pitchFamily="50" charset="-128"/>
              </a:rPr>
              <a:t>2</a:t>
            </a:r>
            <a:r>
              <a:rPr lang="ja-JP" altLang="en-US" sz="1800" b="1" dirty="0" smtClean="0">
                <a:latin typeface="BIZ UDPゴシック" panose="020B0400000000000000" pitchFamily="50" charset="-128"/>
                <a:ea typeface="BIZ UDPゴシック" panose="020B0400000000000000" pitchFamily="50" charset="-128"/>
              </a:rPr>
              <a:t>）報酬改定と地域の体制</a:t>
            </a:r>
          </a:p>
          <a:p>
            <a:pPr algn="l"/>
            <a:r>
              <a:rPr lang="ja-JP" altLang="en-US" sz="1800" dirty="0" smtClean="0">
                <a:latin typeface="メイリオ" panose="020B0604030504040204" pitchFamily="50" charset="-128"/>
                <a:ea typeface="メイリオ" panose="020B0604030504040204" pitchFamily="50" charset="-128"/>
              </a:rPr>
              <a:t>これまでの報酬改定時の国の指針を参考までに見てみましょう。</a:t>
            </a:r>
            <a:endParaRPr lang="en-US" altLang="ja-JP" sz="1800" dirty="0" smtClean="0">
              <a:latin typeface="メイリオ" panose="020B0604030504040204" pitchFamily="50" charset="-128"/>
              <a:ea typeface="メイリオ" panose="020B0604030504040204" pitchFamily="50" charset="-128"/>
            </a:endParaRPr>
          </a:p>
          <a:p>
            <a:pPr algn="l"/>
            <a:endParaRPr lang="en-US" altLang="ja-JP" sz="1800" dirty="0" smtClean="0">
              <a:latin typeface="メイリオ" panose="020B0604030504040204" pitchFamily="50" charset="-128"/>
              <a:ea typeface="メイリオ" panose="020B0604030504040204" pitchFamily="50" charset="-128"/>
            </a:endParaRPr>
          </a:p>
          <a:p>
            <a:pPr algn="l"/>
            <a:r>
              <a:rPr lang="ja-JP" altLang="en-US" sz="1800" dirty="0" smtClean="0">
                <a:latin typeface="メイリオ" panose="020B0604030504040204" pitchFamily="50" charset="-128"/>
                <a:ea typeface="メイリオ" panose="020B0604030504040204" pitchFamily="50" charset="-128"/>
              </a:rPr>
              <a:t>平成</a:t>
            </a:r>
            <a:r>
              <a:rPr lang="en-US" altLang="ja-JP" sz="1800" dirty="0" smtClean="0">
                <a:latin typeface="メイリオ" panose="020B0604030504040204" pitchFamily="50" charset="-128"/>
                <a:ea typeface="メイリオ" panose="020B0604030504040204" pitchFamily="50" charset="-128"/>
              </a:rPr>
              <a:t>30</a:t>
            </a:r>
            <a:r>
              <a:rPr lang="ja-JP" altLang="en-US" sz="1800" dirty="0" smtClean="0">
                <a:latin typeface="メイリオ" panose="020B0604030504040204" pitchFamily="50" charset="-128"/>
                <a:ea typeface="メイリオ" panose="020B0604030504040204" pitchFamily="50" charset="-128"/>
              </a:rPr>
              <a:t>年</a:t>
            </a:r>
            <a:r>
              <a:rPr lang="ja-JP" altLang="en-US" sz="1800" dirty="0">
                <a:latin typeface="メイリオ" panose="020B0604030504040204" pitchFamily="50" charset="-128"/>
                <a:ea typeface="メイリオ" panose="020B0604030504040204" pitchFamily="50" charset="-128"/>
              </a:rPr>
              <a:t>度報酬改定におい</a:t>
            </a:r>
            <a:r>
              <a:rPr lang="ja-JP" altLang="en-US" sz="1800" dirty="0" smtClean="0">
                <a:latin typeface="メイリオ" panose="020B0604030504040204" pitchFamily="50" charset="-128"/>
                <a:ea typeface="メイリオ" panose="020B0604030504040204" pitchFamily="50" charset="-128"/>
              </a:rPr>
              <a:t>て</a:t>
            </a:r>
            <a:endParaRPr lang="en-US" altLang="ja-JP" sz="1800" dirty="0" smtClean="0">
              <a:latin typeface="メイリオ" panose="020B0604030504040204" pitchFamily="50" charset="-128"/>
              <a:ea typeface="メイリオ" panose="020B0604030504040204" pitchFamily="50"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sz="1200" dirty="0" smtClean="0">
                <a:latin typeface="BIZ UDPゴシック" panose="020B0400000000000000" pitchFamily="50" charset="-128"/>
                <a:ea typeface="BIZ UDPゴシック" panose="020B0400000000000000" pitchFamily="50" charset="-128"/>
                <a:cs typeface="HGPMinchoE" charset="-128"/>
              </a:rPr>
              <a:t>計画相談支援・障害児相談支援の質の向上を目指し、事業所体制や支援の質の高い事業者の評価する意向が強い。</a:t>
            </a:r>
            <a:endParaRPr lang="en-US" altLang="ja-JP" sz="1200" dirty="0" smtClean="0">
              <a:latin typeface="BIZ UDPゴシック" panose="020B0400000000000000" pitchFamily="50" charset="-128"/>
              <a:ea typeface="BIZ UDPゴシック" panose="020B0400000000000000" pitchFamily="50" charset="-128"/>
              <a:cs typeface="HGPMinchoE"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sz="1200" dirty="0" smtClean="0">
                <a:latin typeface="BIZ UDPゴシック" panose="020B0400000000000000" pitchFamily="50" charset="-128"/>
                <a:ea typeface="BIZ UDPゴシック" panose="020B0400000000000000" pitchFamily="50" charset="-128"/>
                <a:cs typeface="HGPMinchoE" charset="-128"/>
              </a:rPr>
              <a:t>主任相談支援専門員の養成が始まる。</a:t>
            </a:r>
            <a:endParaRPr lang="en-US" altLang="ja-JP" sz="1200" dirty="0" smtClean="0">
              <a:latin typeface="BIZ UDPゴシック" panose="020B0400000000000000" pitchFamily="50" charset="-128"/>
              <a:ea typeface="BIZ UDPゴシック" panose="020B0400000000000000" pitchFamily="50" charset="-128"/>
              <a:cs typeface="HGPMinchoE"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ja-JP" altLang="en-US" sz="1200" dirty="0" smtClean="0">
              <a:latin typeface="BIZ UDPゴシック" panose="020B0400000000000000" pitchFamily="50" charset="-128"/>
              <a:ea typeface="BIZ UDPゴシック" panose="020B0400000000000000" pitchFamily="50" charset="-128"/>
              <a:cs typeface="HGPMinchoE" charset="-128"/>
            </a:endParaRPr>
          </a:p>
          <a:p>
            <a:pPr algn="l"/>
            <a:endParaRPr kumimoji="1" lang="en-US" altLang="ja-JP" dirty="0" smtClean="0"/>
          </a:p>
          <a:p>
            <a:pPr algn="l"/>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7D090586-FAA2-43E8-9A90-70DD01FDD383}" type="slidenum">
              <a:rPr lang="en-US" altLang="ja-JP" smtClean="0"/>
              <a:pPr>
                <a:defRPr/>
              </a:pPr>
              <a:t>21</a:t>
            </a:fld>
            <a:endParaRPr lang="en-US" altLang="ja-JP"/>
          </a:p>
        </p:txBody>
      </p:sp>
    </p:spTree>
    <p:extLst>
      <p:ext uri="{BB962C8B-B14F-4D97-AF65-F5344CB8AC3E}">
        <p14:creationId xmlns:p14="http://schemas.microsoft.com/office/powerpoint/2010/main" val="3084277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責務　　：事業所や地域において果たすべき役割</a:t>
            </a:r>
            <a:endParaRPr kumimoji="1" lang="en-US" altLang="ja-JP" dirty="0" smtClean="0"/>
          </a:p>
          <a:p>
            <a:r>
              <a:rPr kumimoji="1" lang="ja-JP" altLang="en-US" dirty="0" smtClean="0"/>
              <a:t>知識技術　　：役割を担ううえで必要な視点</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3</a:t>
            </a:fld>
            <a:endParaRPr lang="en-US" altLang="ja-JP"/>
          </a:p>
        </p:txBody>
      </p:sp>
    </p:spTree>
    <p:extLst>
      <p:ext uri="{BB962C8B-B14F-4D97-AF65-F5344CB8AC3E}">
        <p14:creationId xmlns:p14="http://schemas.microsoft.com/office/powerpoint/2010/main" val="37132799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ja-JP" altLang="en-US" sz="1800" dirty="0" smtClean="0">
                <a:latin typeface="メイリオ" panose="020B0604030504040204" pitchFamily="50" charset="-128"/>
                <a:ea typeface="メイリオ" panose="020B0604030504040204" pitchFamily="50" charset="-128"/>
              </a:rPr>
              <a:t>平成</a:t>
            </a:r>
            <a:r>
              <a:rPr lang="en-US" altLang="ja-JP" sz="1800" dirty="0" smtClean="0">
                <a:latin typeface="メイリオ" panose="020B0604030504040204" pitchFamily="50" charset="-128"/>
                <a:ea typeface="メイリオ" panose="020B0604030504040204" pitchFamily="50" charset="-128"/>
              </a:rPr>
              <a:t>30</a:t>
            </a:r>
            <a:r>
              <a:rPr lang="ja-JP" altLang="en-US" sz="1800" dirty="0" smtClean="0">
                <a:latin typeface="メイリオ" panose="020B0604030504040204" pitchFamily="50" charset="-128"/>
                <a:ea typeface="メイリオ" panose="020B0604030504040204" pitchFamily="50" charset="-128"/>
              </a:rPr>
              <a:t>年度報酬改定において</a:t>
            </a:r>
            <a:endParaRPr lang="en-US" altLang="ja-JP" sz="1800" dirty="0" smtClean="0">
              <a:latin typeface="メイリオ" panose="020B0604030504040204" pitchFamily="50" charset="-128"/>
              <a:ea typeface="メイリオ" panose="020B0604030504040204" pitchFamily="50" charset="-128"/>
            </a:endParaRPr>
          </a:p>
          <a:p>
            <a:pPr algn="l"/>
            <a:r>
              <a:rPr kumimoji="1" lang="ja-JP" altLang="en-US" sz="1800" dirty="0" smtClean="0">
                <a:latin typeface="メイリオ" panose="020B0604030504040204" pitchFamily="50" charset="-128"/>
                <a:ea typeface="メイリオ" panose="020B0604030504040204" pitchFamily="50" charset="-128"/>
              </a:rPr>
              <a:t>相談以外のサービスに関する改定を見ると、国としての方向性や重点事項を見て取れる。</a:t>
            </a:r>
            <a:endParaRPr kumimoji="1" lang="en-US" altLang="ja-JP" sz="1800" dirty="0" smtClean="0">
              <a:latin typeface="メイリオ" panose="020B0604030504040204" pitchFamily="50" charset="-128"/>
              <a:ea typeface="メイリオ" panose="020B0604030504040204" pitchFamily="50" charset="-128"/>
            </a:endParaRPr>
          </a:p>
          <a:p>
            <a:pPr algn="l"/>
            <a:r>
              <a:rPr kumimoji="1" lang="ja-JP" altLang="en-US" sz="1800" dirty="0" smtClean="0">
                <a:latin typeface="メイリオ" panose="020B0604030504040204" pitchFamily="50" charset="-128"/>
                <a:ea typeface="メイリオ" panose="020B0604030504040204" pitchFamily="50" charset="-128"/>
              </a:rPr>
              <a:t>・地域移行支援　　・医ケア児への支援　　・一般就労に向けた就労支援　など</a:t>
            </a:r>
            <a:endParaRPr kumimoji="1" lang="ja-JP" altLang="en-US" sz="1800" dirty="0"/>
          </a:p>
        </p:txBody>
      </p:sp>
      <p:sp>
        <p:nvSpPr>
          <p:cNvPr id="4" name="スライド番号プレースホルダー 3"/>
          <p:cNvSpPr>
            <a:spLocks noGrp="1"/>
          </p:cNvSpPr>
          <p:nvPr>
            <p:ph type="sldNum" sz="quarter" idx="5"/>
          </p:nvPr>
        </p:nvSpPr>
        <p:spPr/>
        <p:txBody>
          <a:bodyPr/>
          <a:lstStyle/>
          <a:p>
            <a:pPr>
              <a:defRPr/>
            </a:pPr>
            <a:fld id="{7D090586-FAA2-43E8-9A90-70DD01FDD383}" type="slidenum">
              <a:rPr lang="en-US" altLang="ja-JP" smtClean="0"/>
              <a:pPr>
                <a:defRPr/>
              </a:pPr>
              <a:t>22</a:t>
            </a:fld>
            <a:endParaRPr lang="en-US" altLang="ja-JP"/>
          </a:p>
        </p:txBody>
      </p:sp>
    </p:spTree>
    <p:extLst>
      <p:ext uri="{BB962C8B-B14F-4D97-AF65-F5344CB8AC3E}">
        <p14:creationId xmlns:p14="http://schemas.microsoft.com/office/powerpoint/2010/main" val="30842770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ja-JP" altLang="en-US" sz="1800" dirty="0" smtClean="0">
                <a:latin typeface="メイリオ" panose="020B0604030504040204" pitchFamily="50" charset="-128"/>
                <a:ea typeface="メイリオ" panose="020B0604030504040204" pitchFamily="50" charset="-128"/>
              </a:rPr>
              <a:t>令和３年</a:t>
            </a:r>
            <a:r>
              <a:rPr lang="ja-JP" altLang="en-US" sz="1800" dirty="0">
                <a:latin typeface="メイリオ" panose="020B0604030504040204" pitchFamily="50" charset="-128"/>
                <a:ea typeface="メイリオ" panose="020B0604030504040204" pitchFamily="50" charset="-128"/>
              </a:rPr>
              <a:t>度報酬改定におい</a:t>
            </a:r>
            <a:r>
              <a:rPr lang="ja-JP" altLang="en-US" sz="1800" dirty="0" smtClean="0">
                <a:latin typeface="メイリオ" panose="020B0604030504040204" pitchFamily="50" charset="-128"/>
                <a:ea typeface="メイリオ" panose="020B0604030504040204" pitchFamily="50" charset="-128"/>
              </a:rPr>
              <a:t>て</a:t>
            </a:r>
            <a:endParaRPr lang="en-US" altLang="ja-JP" sz="1800" dirty="0" smtClean="0">
              <a:latin typeface="メイリオ" panose="020B0604030504040204" pitchFamily="50" charset="-128"/>
              <a:ea typeface="メイリオ" panose="020B0604030504040204" pitchFamily="50" charset="-128"/>
            </a:endParaRPr>
          </a:p>
          <a:p>
            <a:pPr algn="l"/>
            <a:r>
              <a:rPr kumimoji="1" lang="ja-JP" altLang="en-US" sz="1800" dirty="0" smtClean="0">
                <a:latin typeface="メイリオ" panose="020B0604030504040204" pitchFamily="50" charset="-128"/>
                <a:ea typeface="メイリオ" panose="020B0604030504040204" pitchFamily="50" charset="-128"/>
              </a:rPr>
              <a:t>相談支援においては、基本報酬が機能強化型が導入、重視され、計画作成やモニタリング業務の内容を重視した加算、他機関との連携を重視</a:t>
            </a:r>
            <a:endParaRPr kumimoji="1" lang="en-US" altLang="ja-JP" sz="1800" dirty="0" smtClean="0">
              <a:latin typeface="メイリオ" panose="020B0604030504040204" pitchFamily="50" charset="-128"/>
              <a:ea typeface="メイリオ" panose="020B0604030504040204" pitchFamily="50" charset="-128"/>
            </a:endParaRPr>
          </a:p>
          <a:p>
            <a:pPr algn="l"/>
            <a:r>
              <a:rPr kumimoji="1" lang="ja-JP" altLang="en-US" sz="1800" dirty="0" smtClean="0">
                <a:latin typeface="メイリオ" panose="020B0604030504040204" pitchFamily="50" charset="-128"/>
                <a:ea typeface="メイリオ" panose="020B0604030504040204" pitchFamily="50" charset="-128"/>
              </a:rPr>
              <a:t>主任相談支援専門員配置の加算要件を拡充。</a:t>
            </a:r>
            <a:endParaRPr kumimoji="1" lang="en-US" altLang="ja-JP" sz="1800" dirty="0" smtClean="0">
              <a:latin typeface="メイリオ" panose="020B0604030504040204" pitchFamily="50" charset="-128"/>
              <a:ea typeface="メイリオ" panose="020B0604030504040204" pitchFamily="50" charset="-128"/>
            </a:endParaRPr>
          </a:p>
          <a:p>
            <a:pPr algn="l"/>
            <a:endParaRPr kumimoji="1" lang="en-US" altLang="ja-JP" dirty="0" smtClean="0"/>
          </a:p>
          <a:p>
            <a:pPr marL="0" indent="0">
              <a:buNone/>
            </a:pPr>
            <a:r>
              <a:rPr lang="ja-JP" altLang="en-US" sz="1200" dirty="0" smtClean="0">
                <a:solidFill>
                  <a:srgbClr val="C00000"/>
                </a:solidFill>
                <a:latin typeface="BIZ UDPゴシック" panose="020B0400000000000000" pitchFamily="50" charset="-128"/>
                <a:ea typeface="BIZ UDPゴシック" panose="020B0400000000000000" pitchFamily="50" charset="-128"/>
                <a:cs typeface="HGPMinchoE" charset="-128"/>
              </a:rPr>
              <a:t>① 基本報酬及び特定事業所加算の見直し</a:t>
            </a:r>
            <a:endParaRPr lang="en-US" altLang="ja-JP" sz="1200" dirty="0" smtClean="0">
              <a:solidFill>
                <a:srgbClr val="C00000"/>
              </a:solidFill>
              <a:latin typeface="BIZ UDPゴシック" panose="020B0400000000000000" pitchFamily="50" charset="-128"/>
              <a:ea typeface="BIZ UDPゴシック" panose="020B0400000000000000" pitchFamily="50" charset="-128"/>
              <a:cs typeface="HGPMinchoE" charset="-128"/>
            </a:endParaRPr>
          </a:p>
          <a:p>
            <a:pPr marL="0" indent="0">
              <a:buNone/>
            </a:pPr>
            <a:r>
              <a:rPr lang="ja-JP" altLang="en-US" sz="1200" dirty="0" smtClean="0">
                <a:solidFill>
                  <a:srgbClr val="002060"/>
                </a:solidFill>
                <a:latin typeface="BIZ UDPゴシック" panose="020B0400000000000000" pitchFamily="50" charset="-128"/>
                <a:ea typeface="BIZ UDPゴシック" panose="020B0400000000000000" pitchFamily="50" charset="-128"/>
                <a:cs typeface="HGPMinchoE" charset="-128"/>
              </a:rPr>
              <a:t> ・機能強化型サー ビス利用支援費の創設。 </a:t>
            </a:r>
            <a:endParaRPr lang="en-US" altLang="ja-JP" sz="1200" dirty="0" smtClean="0">
              <a:solidFill>
                <a:srgbClr val="002060"/>
              </a:solidFill>
              <a:latin typeface="BIZ UDPゴシック" panose="020B0400000000000000" pitchFamily="50" charset="-128"/>
              <a:ea typeface="BIZ UDPゴシック" panose="020B0400000000000000" pitchFamily="50" charset="-128"/>
              <a:cs typeface="HGPMinchoE" charset="-128"/>
            </a:endParaRPr>
          </a:p>
          <a:p>
            <a:pPr marL="0" indent="0">
              <a:buNone/>
            </a:pPr>
            <a:r>
              <a:rPr lang="ja-JP" altLang="en-US" sz="1200" dirty="0" smtClean="0">
                <a:solidFill>
                  <a:srgbClr val="002060"/>
                </a:solidFill>
                <a:latin typeface="BIZ UDPゴシック" panose="020B0400000000000000" pitchFamily="50" charset="-128"/>
                <a:ea typeface="BIZ UDPゴシック" panose="020B0400000000000000" pitchFamily="50" charset="-128"/>
                <a:cs typeface="HGPMinchoE" charset="-128"/>
              </a:rPr>
              <a:t> ・複数の事業所の協働による体制の確保</a:t>
            </a:r>
            <a:endParaRPr lang="en-US" altLang="ja-JP" sz="1200" dirty="0" smtClean="0">
              <a:solidFill>
                <a:srgbClr val="002060"/>
              </a:solidFill>
              <a:latin typeface="BIZ UDPゴシック" panose="020B0400000000000000" pitchFamily="50" charset="-128"/>
              <a:ea typeface="BIZ UDPゴシック" panose="020B0400000000000000" pitchFamily="50" charset="-128"/>
              <a:cs typeface="HGPMinchoE" charset="-128"/>
            </a:endParaRPr>
          </a:p>
          <a:p>
            <a:pPr marL="0" indent="0">
              <a:buNone/>
            </a:pPr>
            <a:r>
              <a:rPr lang="ja-JP" altLang="en-US" sz="1200" dirty="0" smtClean="0">
                <a:solidFill>
                  <a:srgbClr val="002060"/>
                </a:solidFill>
                <a:latin typeface="BIZ UDPゴシック" panose="020B0400000000000000" pitchFamily="50" charset="-128"/>
                <a:ea typeface="BIZ UDPゴシック" panose="020B0400000000000000" pitchFamily="50" charset="-128"/>
                <a:cs typeface="HGPMinchoE" charset="-128"/>
              </a:rPr>
              <a:t> ・主任相談支援専門員の配置への評価する加算を創設。</a:t>
            </a:r>
            <a:br>
              <a:rPr lang="ja-JP" altLang="en-US" sz="1200" dirty="0" smtClean="0">
                <a:solidFill>
                  <a:srgbClr val="002060"/>
                </a:solidFill>
                <a:latin typeface="BIZ UDPゴシック" panose="020B0400000000000000" pitchFamily="50" charset="-128"/>
                <a:ea typeface="BIZ UDPゴシック" panose="020B0400000000000000" pitchFamily="50" charset="-128"/>
                <a:cs typeface="HGPMinchoE" charset="-128"/>
              </a:rPr>
            </a:br>
            <a:r>
              <a:rPr lang="ja-JP" altLang="en-US" sz="1200" dirty="0" smtClean="0">
                <a:solidFill>
                  <a:srgbClr val="C00000"/>
                </a:solidFill>
                <a:latin typeface="BIZ UDPゴシック" panose="020B0400000000000000" pitchFamily="50" charset="-128"/>
                <a:ea typeface="BIZ UDPゴシック" panose="020B0400000000000000" pitchFamily="50" charset="-128"/>
                <a:cs typeface="HGPMinchoE" charset="-128"/>
              </a:rPr>
              <a:t>② サービス等利用計画の策定時における相談支援業務の評価</a:t>
            </a:r>
            <a:r>
              <a:rPr lang="ja-JP" altLang="en-US" sz="1200" dirty="0" smtClean="0">
                <a:solidFill>
                  <a:srgbClr val="002060"/>
                </a:solidFill>
                <a:latin typeface="BIZ UDPゴシック" panose="020B0400000000000000" pitchFamily="50" charset="-128"/>
                <a:ea typeface="BIZ UDPゴシック" panose="020B0400000000000000" pitchFamily="50" charset="-128"/>
                <a:cs typeface="HGPMinchoE" charset="-128"/>
              </a:rPr>
              <a:t/>
            </a:r>
            <a:br>
              <a:rPr lang="ja-JP" altLang="en-US" sz="1200" dirty="0" smtClean="0">
                <a:solidFill>
                  <a:srgbClr val="002060"/>
                </a:solidFill>
                <a:latin typeface="BIZ UDPゴシック" panose="020B0400000000000000" pitchFamily="50" charset="-128"/>
                <a:ea typeface="BIZ UDPゴシック" panose="020B0400000000000000" pitchFamily="50" charset="-128"/>
                <a:cs typeface="HGPMinchoE" charset="-128"/>
              </a:rPr>
            </a:br>
            <a:r>
              <a:rPr lang="ja-JP" altLang="en-US" sz="1200" dirty="0" smtClean="0">
                <a:solidFill>
                  <a:srgbClr val="002060"/>
                </a:solidFill>
                <a:latin typeface="BIZ UDPゴシック" panose="020B0400000000000000" pitchFamily="50" charset="-128"/>
                <a:ea typeface="BIZ UDPゴシック" panose="020B0400000000000000" pitchFamily="50" charset="-128"/>
                <a:cs typeface="HGPMinchoE" charset="-128"/>
              </a:rPr>
              <a:t> ・サービスの利用申請から利用開始までの期間内に一定の要件を満たす相談支援の提供を行った場合について、初回加算において評価する。 </a:t>
            </a:r>
            <a:br>
              <a:rPr lang="ja-JP" altLang="en-US" sz="1200" dirty="0" smtClean="0">
                <a:solidFill>
                  <a:srgbClr val="002060"/>
                </a:solidFill>
                <a:latin typeface="BIZ UDPゴシック" panose="020B0400000000000000" pitchFamily="50" charset="-128"/>
                <a:ea typeface="BIZ UDPゴシック" panose="020B0400000000000000" pitchFamily="50" charset="-128"/>
                <a:cs typeface="HGPMinchoE" charset="-128"/>
              </a:rPr>
            </a:br>
            <a:r>
              <a:rPr lang="ja-JP" altLang="en-US" sz="1200" dirty="0" smtClean="0">
                <a:solidFill>
                  <a:srgbClr val="C00000"/>
                </a:solidFill>
                <a:latin typeface="BIZ UDPゴシック" panose="020B0400000000000000" pitchFamily="50" charset="-128"/>
                <a:ea typeface="BIZ UDPゴシック" panose="020B0400000000000000" pitchFamily="50" charset="-128"/>
                <a:cs typeface="HGPMinchoE" charset="-128"/>
              </a:rPr>
              <a:t>③ 計画決定月及びモニタリング対象月以外における相談支援業務の評価</a:t>
            </a:r>
            <a:br>
              <a:rPr lang="ja-JP" altLang="en-US" sz="1200" dirty="0" smtClean="0">
                <a:solidFill>
                  <a:srgbClr val="C00000"/>
                </a:solidFill>
                <a:latin typeface="BIZ UDPゴシック" panose="020B0400000000000000" pitchFamily="50" charset="-128"/>
                <a:ea typeface="BIZ UDPゴシック" panose="020B0400000000000000" pitchFamily="50" charset="-128"/>
                <a:cs typeface="HGPMinchoE" charset="-128"/>
              </a:rPr>
            </a:br>
            <a:r>
              <a:rPr lang="ja-JP" altLang="en-US" sz="1200" dirty="0" smtClean="0">
                <a:solidFill>
                  <a:srgbClr val="002060"/>
                </a:solidFill>
                <a:latin typeface="BIZ UDPゴシック" panose="020B0400000000000000" pitchFamily="50" charset="-128"/>
                <a:ea typeface="BIZ UDPゴシック" panose="020B0400000000000000" pitchFamily="50" charset="-128"/>
                <a:cs typeface="HGPMinchoE" charset="-128"/>
              </a:rPr>
              <a:t> ・ モニタリング対象月以外の月 に、支援を行った場合に評価する加算の創設。</a:t>
            </a:r>
            <a:endParaRPr lang="en-US" altLang="ja-JP" sz="1200" dirty="0" smtClean="0">
              <a:solidFill>
                <a:srgbClr val="002060"/>
              </a:solidFill>
              <a:latin typeface="BIZ UDPゴシック" panose="020B0400000000000000" pitchFamily="50" charset="-128"/>
              <a:ea typeface="BIZ UDPゴシック" panose="020B0400000000000000" pitchFamily="50" charset="-128"/>
              <a:cs typeface="HGPMinchoE" charset="-128"/>
            </a:endParaRPr>
          </a:p>
          <a:p>
            <a:pPr marL="0" indent="0">
              <a:buNone/>
            </a:pPr>
            <a:r>
              <a:rPr lang="ja-JP" altLang="en-US" sz="1200" dirty="0" smtClean="0">
                <a:solidFill>
                  <a:srgbClr val="C00000"/>
                </a:solidFill>
                <a:latin typeface="BIZ UDPゴシック" panose="020B0400000000000000" pitchFamily="50" charset="-128"/>
                <a:ea typeface="BIZ UDPゴシック" panose="020B0400000000000000" pitchFamily="50" charset="-128"/>
                <a:cs typeface="HGPMinchoE" charset="-128"/>
              </a:rPr>
              <a:t>④ 他機関へのつなぎのための相談支援業務の評価</a:t>
            </a:r>
            <a:r>
              <a:rPr lang="ja-JP" altLang="en-US" sz="1200" dirty="0" smtClean="0">
                <a:solidFill>
                  <a:srgbClr val="002060"/>
                </a:solidFill>
                <a:latin typeface="BIZ UDPゴシック" panose="020B0400000000000000" pitchFamily="50" charset="-128"/>
                <a:ea typeface="BIZ UDPゴシック" panose="020B0400000000000000" pitchFamily="50" charset="-128"/>
                <a:cs typeface="HGPMinchoE" charset="-128"/>
              </a:rPr>
              <a:t/>
            </a:r>
            <a:br>
              <a:rPr lang="ja-JP" altLang="en-US" sz="1200" dirty="0" smtClean="0">
                <a:solidFill>
                  <a:srgbClr val="002060"/>
                </a:solidFill>
                <a:latin typeface="BIZ UDPゴシック" panose="020B0400000000000000" pitchFamily="50" charset="-128"/>
                <a:ea typeface="BIZ UDPゴシック" panose="020B0400000000000000" pitchFamily="50" charset="-128"/>
                <a:cs typeface="HGPMinchoE" charset="-128"/>
              </a:rPr>
            </a:br>
            <a:r>
              <a:rPr lang="ja-JP" altLang="en-US" sz="1200" dirty="0" smtClean="0">
                <a:solidFill>
                  <a:srgbClr val="002060"/>
                </a:solidFill>
                <a:latin typeface="BIZ UDPゴシック" panose="020B0400000000000000" pitchFamily="50" charset="-128"/>
                <a:ea typeface="BIZ UDPゴシック" panose="020B0400000000000000" pitchFamily="50" charset="-128"/>
                <a:cs typeface="HGPMinchoE" charset="-128"/>
              </a:rPr>
              <a:t> ・ サービス終了前後に他機関へのつなぎの支援を行 った場合の評価</a:t>
            </a:r>
            <a:br>
              <a:rPr lang="ja-JP" altLang="en-US" sz="1200" dirty="0" smtClean="0">
                <a:solidFill>
                  <a:srgbClr val="002060"/>
                </a:solidFill>
                <a:latin typeface="BIZ UDPゴシック" panose="020B0400000000000000" pitchFamily="50" charset="-128"/>
                <a:ea typeface="BIZ UDPゴシック" panose="020B0400000000000000" pitchFamily="50" charset="-128"/>
                <a:cs typeface="HGPMinchoE" charset="-128"/>
              </a:rPr>
            </a:br>
            <a:r>
              <a:rPr lang="ja-JP" altLang="en-US" sz="1200" dirty="0" smtClean="0">
                <a:solidFill>
                  <a:srgbClr val="C00000"/>
                </a:solidFill>
                <a:latin typeface="BIZ UDPゴシック" panose="020B0400000000000000" pitchFamily="50" charset="-128"/>
                <a:ea typeface="BIZ UDPゴシック" panose="020B0400000000000000" pitchFamily="50" charset="-128"/>
                <a:cs typeface="HGPMinchoE" charset="-128"/>
              </a:rPr>
              <a:t>⑤ 事務負担の軽減及び適切なモニタリング頻度の決定の推進</a:t>
            </a:r>
            <a:br>
              <a:rPr lang="ja-JP" altLang="en-US" sz="1200" dirty="0" smtClean="0">
                <a:solidFill>
                  <a:srgbClr val="C00000"/>
                </a:solidFill>
                <a:latin typeface="BIZ UDPゴシック" panose="020B0400000000000000" pitchFamily="50" charset="-128"/>
                <a:ea typeface="BIZ UDPゴシック" panose="020B0400000000000000" pitchFamily="50" charset="-128"/>
                <a:cs typeface="HGPMinchoE" charset="-128"/>
              </a:rPr>
            </a:br>
            <a:r>
              <a:rPr lang="ja-JP" altLang="en-US" sz="1200" dirty="0" smtClean="0">
                <a:solidFill>
                  <a:srgbClr val="002060"/>
                </a:solidFill>
                <a:latin typeface="BIZ UDPゴシック" panose="020B0400000000000000" pitchFamily="50" charset="-128"/>
                <a:ea typeface="BIZ UDPゴシック" panose="020B0400000000000000" pitchFamily="50" charset="-128"/>
                <a:cs typeface="HGPMinchoE" charset="-128"/>
              </a:rPr>
              <a:t> ・ 加算の算定要件となる業務の挙証書類について、簡素化。</a:t>
            </a:r>
            <a:br>
              <a:rPr lang="ja-JP" altLang="en-US" sz="1200" dirty="0" smtClean="0">
                <a:solidFill>
                  <a:srgbClr val="002060"/>
                </a:solidFill>
                <a:latin typeface="BIZ UDPゴシック" panose="020B0400000000000000" pitchFamily="50" charset="-128"/>
                <a:ea typeface="BIZ UDPゴシック" panose="020B0400000000000000" pitchFamily="50" charset="-128"/>
                <a:cs typeface="HGPMinchoE" charset="-128"/>
              </a:rPr>
            </a:br>
            <a:r>
              <a:rPr lang="ja-JP" altLang="en-US" sz="1200" dirty="0" smtClean="0">
                <a:solidFill>
                  <a:srgbClr val="002060"/>
                </a:solidFill>
                <a:latin typeface="BIZ UDPゴシック" panose="020B0400000000000000" pitchFamily="50" charset="-128"/>
                <a:ea typeface="BIZ UDPゴシック" panose="020B0400000000000000" pitchFamily="50" charset="-128"/>
                <a:cs typeface="HGPMinchoE" charset="-128"/>
              </a:rPr>
              <a:t> ・ 適切にモニタリング頻度を決定する旨の周知や例示。</a:t>
            </a:r>
            <a:br>
              <a:rPr lang="ja-JP" altLang="en-US" sz="1200" dirty="0" smtClean="0">
                <a:solidFill>
                  <a:srgbClr val="002060"/>
                </a:solidFill>
                <a:latin typeface="BIZ UDPゴシック" panose="020B0400000000000000" pitchFamily="50" charset="-128"/>
                <a:ea typeface="BIZ UDPゴシック" panose="020B0400000000000000" pitchFamily="50" charset="-128"/>
                <a:cs typeface="HGPMinchoE" charset="-128"/>
              </a:rPr>
            </a:br>
            <a:r>
              <a:rPr lang="ja-JP" altLang="en-US" sz="1200" dirty="0" smtClean="0">
                <a:solidFill>
                  <a:srgbClr val="C00000"/>
                </a:solidFill>
                <a:latin typeface="BIZ UDPゴシック" panose="020B0400000000000000" pitchFamily="50" charset="-128"/>
                <a:ea typeface="BIZ UDPゴシック" panose="020B0400000000000000" pitchFamily="50" charset="-128"/>
                <a:cs typeface="HGPMinchoE" charset="-128"/>
              </a:rPr>
              <a:t>⑥ ピアサポートの専門性の評価</a:t>
            </a:r>
          </a:p>
          <a:p>
            <a:pPr algn="l"/>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7D090586-FAA2-43E8-9A90-70DD01FDD383}" type="slidenum">
              <a:rPr lang="en-US" altLang="ja-JP" smtClean="0"/>
              <a:pPr>
                <a:defRPr/>
              </a:pPr>
              <a:t>23</a:t>
            </a:fld>
            <a:endParaRPr lang="en-US" altLang="ja-JP"/>
          </a:p>
        </p:txBody>
      </p:sp>
    </p:spTree>
    <p:extLst>
      <p:ext uri="{BB962C8B-B14F-4D97-AF65-F5344CB8AC3E}">
        <p14:creationId xmlns:p14="http://schemas.microsoft.com/office/powerpoint/2010/main" val="30842770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ja-JP" altLang="en-US" sz="1800" b="0" dirty="0">
                <a:latin typeface="メイリオ" panose="020B0604030504040204" pitchFamily="50" charset="-128"/>
                <a:ea typeface="メイリオ" panose="020B0604030504040204" pitchFamily="50" charset="-128"/>
              </a:rPr>
              <a:t>令</a:t>
            </a:r>
            <a:r>
              <a:rPr lang="ja-JP" altLang="en-US" sz="1800" b="0" dirty="0" smtClean="0">
                <a:latin typeface="メイリオ" panose="020B0604030504040204" pitchFamily="50" charset="-128"/>
                <a:ea typeface="メイリオ" panose="020B0604030504040204" pitchFamily="50" charset="-128"/>
              </a:rPr>
              <a:t>和６年</a:t>
            </a:r>
            <a:r>
              <a:rPr lang="ja-JP" altLang="en-US" sz="1800" b="0" dirty="0">
                <a:latin typeface="メイリオ" panose="020B0604030504040204" pitchFamily="50" charset="-128"/>
                <a:ea typeface="メイリオ" panose="020B0604030504040204" pitchFamily="50" charset="-128"/>
              </a:rPr>
              <a:t>度</a:t>
            </a:r>
            <a:r>
              <a:rPr lang="ja-JP" altLang="en-US" sz="1800" b="0" dirty="0" smtClean="0">
                <a:latin typeface="メイリオ" panose="020B0604030504040204" pitchFamily="50" charset="-128"/>
                <a:ea typeface="メイリオ" panose="020B0604030504040204" pitchFamily="50" charset="-128"/>
              </a:rPr>
              <a:t>報酬</a:t>
            </a:r>
            <a:r>
              <a:rPr lang="ja-JP" altLang="en-US" sz="1800" b="0" dirty="0">
                <a:latin typeface="メイリオ" panose="020B0604030504040204" pitchFamily="50" charset="-128"/>
                <a:ea typeface="メイリオ" panose="020B0604030504040204" pitchFamily="50" charset="-128"/>
              </a:rPr>
              <a:t>改定におい</a:t>
            </a:r>
            <a:r>
              <a:rPr lang="ja-JP" altLang="en-US" sz="1800" b="0" dirty="0" smtClean="0">
                <a:latin typeface="メイリオ" panose="020B0604030504040204" pitchFamily="50" charset="-128"/>
                <a:ea typeface="メイリオ" panose="020B0604030504040204" pitchFamily="50" charset="-128"/>
              </a:rPr>
              <a:t>て</a:t>
            </a:r>
            <a:endParaRPr lang="en-US" altLang="ja-JP" sz="1800" b="0" dirty="0" smtClean="0">
              <a:latin typeface="メイリオ" panose="020B0604030504040204" pitchFamily="50" charset="-128"/>
              <a:ea typeface="メイリオ" panose="020B0604030504040204" pitchFamily="50" charset="-128"/>
            </a:endParaRPr>
          </a:p>
          <a:p>
            <a:pPr algn="l"/>
            <a:r>
              <a:rPr kumimoji="1" lang="ja-JP" altLang="en-US" sz="1800" b="0" dirty="0" smtClean="0">
                <a:latin typeface="メイリオ" panose="020B0604030504040204" pitchFamily="50" charset="-128"/>
                <a:ea typeface="メイリオ" panose="020B0604030504040204" pitchFamily="50" charset="-128"/>
              </a:rPr>
              <a:t>相談支援については、さらなる</a:t>
            </a:r>
            <a:r>
              <a:rPr kumimoji="1" lang="ja-JP" altLang="en-US" sz="1800" b="1" dirty="0" smtClean="0">
                <a:latin typeface="メイリオ" panose="020B0604030504040204" pitchFamily="50" charset="-128"/>
                <a:ea typeface="メイリオ" panose="020B0604030504040204" pitchFamily="50" charset="-128"/>
              </a:rPr>
              <a:t>質の向上</a:t>
            </a:r>
            <a:r>
              <a:rPr kumimoji="1" lang="ja-JP" altLang="en-US" sz="1800" b="0" dirty="0" smtClean="0">
                <a:latin typeface="メイリオ" panose="020B0604030504040204" pitchFamily="50" charset="-128"/>
                <a:ea typeface="メイリオ" panose="020B0604030504040204" pitchFamily="50" charset="-128"/>
              </a:rPr>
              <a:t>や</a:t>
            </a:r>
            <a:r>
              <a:rPr kumimoji="1" lang="ja-JP" altLang="en-US" sz="1800" b="1" dirty="0" smtClean="0">
                <a:latin typeface="メイリオ" panose="020B0604030504040204" pitchFamily="50" charset="-128"/>
                <a:ea typeface="メイリオ" panose="020B0604030504040204" pitchFamily="50" charset="-128"/>
              </a:rPr>
              <a:t>地域での連携の強化</a:t>
            </a:r>
            <a:r>
              <a:rPr kumimoji="1" lang="ja-JP" altLang="en-US" sz="1800" b="0" dirty="0" smtClean="0">
                <a:latin typeface="メイリオ" panose="020B0604030504040204" pitchFamily="50" charset="-128"/>
                <a:ea typeface="メイリオ" panose="020B0604030504040204" pitchFamily="50" charset="-128"/>
              </a:rPr>
              <a:t>を目指した改定と見える。</a:t>
            </a:r>
            <a:endParaRPr kumimoji="1" lang="ja-JP" altLang="en-US" b="0" dirty="0"/>
          </a:p>
        </p:txBody>
      </p:sp>
      <p:sp>
        <p:nvSpPr>
          <p:cNvPr id="4" name="スライド番号プレースホルダー 3"/>
          <p:cNvSpPr>
            <a:spLocks noGrp="1"/>
          </p:cNvSpPr>
          <p:nvPr>
            <p:ph type="sldNum" sz="quarter" idx="5"/>
          </p:nvPr>
        </p:nvSpPr>
        <p:spPr/>
        <p:txBody>
          <a:bodyPr/>
          <a:lstStyle/>
          <a:p>
            <a:pPr>
              <a:defRPr/>
            </a:pPr>
            <a:fld id="{7D090586-FAA2-43E8-9A90-70DD01FDD383}" type="slidenum">
              <a:rPr lang="en-US" altLang="ja-JP" smtClean="0"/>
              <a:pPr>
                <a:defRPr/>
              </a:pPr>
              <a:t>25</a:t>
            </a:fld>
            <a:endParaRPr lang="en-US" altLang="ja-JP"/>
          </a:p>
        </p:txBody>
      </p:sp>
    </p:spTree>
    <p:extLst>
      <p:ext uri="{BB962C8B-B14F-4D97-AF65-F5344CB8AC3E}">
        <p14:creationId xmlns:p14="http://schemas.microsoft.com/office/powerpoint/2010/main" val="30842770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sz="1800" b="1" dirty="0" smtClean="0">
                <a:latin typeface="メイリオ" panose="020B0604030504040204" pitchFamily="50" charset="-128"/>
                <a:ea typeface="メイリオ" panose="020B0604030504040204" pitchFamily="50" charset="-128"/>
              </a:rPr>
              <a:t>令和６年度報酬改定において</a:t>
            </a:r>
            <a:endParaRPr lang="en-US" altLang="ja-JP" sz="1800" b="1" dirty="0" smtClean="0">
              <a:latin typeface="メイリオ" panose="020B0604030504040204" pitchFamily="50" charset="-128"/>
              <a:ea typeface="メイリオ" panose="020B0604030504040204" pitchFamily="50"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800" b="1" dirty="0" smtClean="0">
              <a:latin typeface="メイリオ" panose="020B0604030504040204" pitchFamily="50" charset="-128"/>
              <a:ea typeface="メイリオ" panose="020B0604030504040204" pitchFamily="50"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sz="1800" b="1" dirty="0" smtClean="0">
                <a:latin typeface="メイリオ" panose="020B0604030504040204" pitchFamily="50" charset="-128"/>
                <a:ea typeface="メイリオ" panose="020B0604030504040204" pitchFamily="50" charset="-128"/>
              </a:rPr>
              <a:t>そして改めて　相談支援の質の向上があげられています。国の期待の大きさがうかがえます。</a:t>
            </a:r>
            <a:endParaRPr kumimoji="1" lang="en-US" altLang="ja-JP" sz="1800" b="1" dirty="0" smtClean="0">
              <a:latin typeface="メイリオ" panose="020B0604030504040204" pitchFamily="50" charset="-128"/>
              <a:ea typeface="メイリオ" panose="020B0604030504040204" pitchFamily="50"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800" b="1" dirty="0" smtClean="0">
              <a:latin typeface="メイリオ" panose="020B0604030504040204" pitchFamily="50" charset="-128"/>
              <a:ea typeface="メイリオ" panose="020B0604030504040204" pitchFamily="50" charset="-128"/>
            </a:endParaRPr>
          </a:p>
          <a:p>
            <a:pPr defTabSz="924367">
              <a:defRPr/>
            </a:pPr>
            <a:endParaRPr kumimoji="1" lang="en-US" altLang="ja-JP" sz="1800" dirty="0" smtClean="0"/>
          </a:p>
          <a:p>
            <a:pPr defTabSz="924367">
              <a:defRPr/>
            </a:pPr>
            <a:r>
              <a:rPr kumimoji="1" lang="ja-JP" altLang="en-US" sz="1800" dirty="0" smtClean="0"/>
              <a:t>これまでの報酬改定の経過を見てきましたが、もう一度確認してほしいのは、国が何を期待しているのか、どういった地域デザインを想定しているのかを、我々は感じなければなりません。そして国の目指す方向性と、地域の実情をつなぐ役割として期待されているのです。</a:t>
            </a:r>
            <a:endParaRPr kumimoji="1" lang="en-US" altLang="ja-JP" sz="18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ja-JP" altLang="en-US" sz="1800" b="1" dirty="0" smtClean="0"/>
          </a:p>
        </p:txBody>
      </p:sp>
      <p:sp>
        <p:nvSpPr>
          <p:cNvPr id="4" name="スライド番号プレースホルダー 3"/>
          <p:cNvSpPr>
            <a:spLocks noGrp="1"/>
          </p:cNvSpPr>
          <p:nvPr>
            <p:ph type="sldNum" sz="quarter" idx="5"/>
          </p:nvPr>
        </p:nvSpPr>
        <p:spPr/>
        <p:txBody>
          <a:bodyPr/>
          <a:lstStyle/>
          <a:p>
            <a:pPr>
              <a:defRPr/>
            </a:pPr>
            <a:fld id="{7D090586-FAA2-43E8-9A90-70DD01FDD383}" type="slidenum">
              <a:rPr lang="en-US" altLang="ja-JP" smtClean="0"/>
              <a:pPr>
                <a:defRPr/>
              </a:pPr>
              <a:t>26</a:t>
            </a:fld>
            <a:endParaRPr lang="en-US" altLang="ja-JP"/>
          </a:p>
        </p:txBody>
      </p:sp>
    </p:spTree>
    <p:extLst>
      <p:ext uri="{BB962C8B-B14F-4D97-AF65-F5344CB8AC3E}">
        <p14:creationId xmlns:p14="http://schemas.microsoft.com/office/powerpoint/2010/main" val="30842770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4367">
              <a:defRPr/>
            </a:pPr>
            <a:r>
              <a:rPr kumimoji="1" lang="ja-JP" altLang="en-US" dirty="0" smtClean="0"/>
              <a:t>これまでの報酬改定の経過を見てきましたが、もう一度確認してほしいのは、国が何を期待しているのか、どういった地域デザインを想定しているのかを、我々は感じなければなりません。そして国の目指す方向性と、地域の実情をつなぐ役割として期待されているのです。</a:t>
            </a:r>
            <a:endParaRPr kumimoji="1" lang="en-US" altLang="ja-JP" dirty="0" smtClean="0"/>
          </a:p>
          <a:p>
            <a:pPr defTabSz="924367">
              <a:defRPr/>
            </a:pPr>
            <a:endParaRPr kumimoji="1" lang="en-US" altLang="ja-JP" dirty="0" smtClean="0"/>
          </a:p>
          <a:p>
            <a:pPr marL="0" marR="0" indent="0" algn="l" defTabSz="924367" rtl="0" eaLnBrk="0" fontAlgn="base" latinLnBrk="0" hangingPunct="0">
              <a:lnSpc>
                <a:spcPct val="100000"/>
              </a:lnSpc>
              <a:spcBef>
                <a:spcPct val="30000"/>
              </a:spcBef>
              <a:spcAft>
                <a:spcPct val="0"/>
              </a:spcAft>
              <a:buClrTx/>
              <a:buSzTx/>
              <a:buFontTx/>
              <a:buNone/>
              <a:tabLst/>
              <a:defRPr/>
            </a:pPr>
            <a:r>
              <a:rPr kumimoji="1" lang="ja-JP" altLang="en-US" dirty="0" smtClean="0"/>
              <a:t>報酬における加算は、事</a:t>
            </a:r>
            <a:r>
              <a:rPr kumimoji="1" lang="ja-JP" altLang="en-US" dirty="0"/>
              <a:t>業所の収入増加としての加算でもあるが、それより大事なのは</a:t>
            </a:r>
            <a:r>
              <a:rPr kumimoji="1" lang="ja-JP" altLang="en-US" b="1" u="sng" dirty="0">
                <a:solidFill>
                  <a:srgbClr val="FF0000"/>
                </a:solidFill>
              </a:rPr>
              <a:t>事業所の専門性の向上のため</a:t>
            </a:r>
            <a:r>
              <a:rPr kumimoji="1" lang="ja-JP" altLang="en-US" dirty="0"/>
              <a:t>であること！！他の事業所より支援の質が充実していることの対価（主任配置加算）であるということ</a:t>
            </a:r>
            <a:r>
              <a:rPr kumimoji="1" lang="ja-JP" altLang="en-US" dirty="0" smtClean="0"/>
              <a:t>！！</a:t>
            </a:r>
            <a:r>
              <a:rPr lang="ja-JP" altLang="en-US" sz="1200" b="1" dirty="0" smtClean="0">
                <a:solidFill>
                  <a:srgbClr val="C00000"/>
                </a:solidFill>
                <a:latin typeface="UD デジタル 教科書体 N" panose="02020400000000000000" pitchFamily="17" charset="-128"/>
                <a:ea typeface="UD デジタル 教科書体 N" panose="02020400000000000000" pitchFamily="17" charset="-128"/>
              </a:rPr>
              <a:t>注）加算を取得する目的だけの主任養成ではありません</a:t>
            </a:r>
            <a:endParaRPr lang="ja-JP" altLang="ja-JP" sz="1200" b="1" dirty="0" smtClean="0">
              <a:solidFill>
                <a:srgbClr val="C00000"/>
              </a:solidFill>
              <a:latin typeface="UD デジタル 教科書体 N" panose="02020400000000000000" pitchFamily="17" charset="-128"/>
              <a:ea typeface="UD デジタル 教科書体 N" panose="02020400000000000000" pitchFamily="17" charset="-128"/>
            </a:endParaRPr>
          </a:p>
        </p:txBody>
      </p:sp>
      <p:sp>
        <p:nvSpPr>
          <p:cNvPr id="4" name="スライド番号プレースホルダー 3"/>
          <p:cNvSpPr>
            <a:spLocks noGrp="1"/>
          </p:cNvSpPr>
          <p:nvPr>
            <p:ph type="sldNum" sz="quarter" idx="5"/>
          </p:nvPr>
        </p:nvSpPr>
        <p:spPr/>
        <p:txBody>
          <a:bodyPr/>
          <a:lstStyle/>
          <a:p>
            <a:pPr>
              <a:defRPr/>
            </a:pPr>
            <a:fld id="{7D090586-FAA2-43E8-9A90-70DD01FDD383}" type="slidenum">
              <a:rPr lang="en-US" altLang="ja-JP" smtClean="0"/>
              <a:pPr>
                <a:defRPr/>
              </a:pPr>
              <a:t>27</a:t>
            </a:fld>
            <a:endParaRPr lang="en-US" altLang="ja-JP"/>
          </a:p>
        </p:txBody>
      </p:sp>
    </p:spTree>
    <p:extLst>
      <p:ext uri="{BB962C8B-B14F-4D97-AF65-F5344CB8AC3E}">
        <p14:creationId xmlns:p14="http://schemas.microsoft.com/office/powerpoint/2010/main" val="41349524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人材育成ビジョンなどによる、育成方針の明確化が前提となる</a:t>
            </a:r>
          </a:p>
        </p:txBody>
      </p:sp>
      <p:sp>
        <p:nvSpPr>
          <p:cNvPr id="4" name="スライド番号プレースホルダー 3"/>
          <p:cNvSpPr>
            <a:spLocks noGrp="1"/>
          </p:cNvSpPr>
          <p:nvPr>
            <p:ph type="sldNum" sz="quarter" idx="5"/>
          </p:nvPr>
        </p:nvSpPr>
        <p:spPr/>
        <p:txBody>
          <a:bodyPr/>
          <a:lstStyle/>
          <a:p>
            <a:pPr>
              <a:defRPr/>
            </a:pPr>
            <a:fld id="{7D090586-FAA2-43E8-9A90-70DD01FDD383}" type="slidenum">
              <a:rPr lang="en-US" altLang="ja-JP" smtClean="0"/>
              <a:pPr>
                <a:defRPr/>
              </a:pPr>
              <a:t>28</a:t>
            </a:fld>
            <a:endParaRPr lang="en-US" altLang="ja-JP"/>
          </a:p>
        </p:txBody>
      </p:sp>
    </p:spTree>
    <p:extLst>
      <p:ext uri="{BB962C8B-B14F-4D97-AF65-F5344CB8AC3E}">
        <p14:creationId xmlns:p14="http://schemas.microsoft.com/office/powerpoint/2010/main" val="36641390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＜総合的かつ包括的な相談支援体制の構築＞　</a:t>
            </a:r>
            <a:endParaRPr kumimoji="1" lang="en-US" altLang="ja-JP" dirty="0"/>
          </a:p>
          <a:p>
            <a:r>
              <a:rPr kumimoji="1" lang="ja-JP" altLang="en-US" dirty="0"/>
              <a:t>初任者で身につけて、現任で発揮できて、主任で指導、育成できる力</a:t>
            </a:r>
            <a:endParaRPr kumimoji="1" lang="en-US" altLang="ja-JP" dirty="0"/>
          </a:p>
          <a:p>
            <a:r>
              <a:rPr kumimoji="1" lang="ja-JP" altLang="en-US" dirty="0"/>
              <a:t>○初任者研修：</a:t>
            </a:r>
            <a:endParaRPr kumimoji="1" lang="en-US" altLang="ja-JP" dirty="0"/>
          </a:p>
          <a:p>
            <a:r>
              <a:rPr kumimoji="1" lang="ja-JP" altLang="en-US" dirty="0"/>
              <a:t>・地域を基盤としたソーシャルワーカーとしての価値の獲得</a:t>
            </a:r>
            <a:endParaRPr kumimoji="1" lang="en-US" altLang="ja-JP" dirty="0"/>
          </a:p>
          <a:p>
            <a:r>
              <a:rPr kumimoji="1" lang="ja-JP" altLang="en-US" dirty="0"/>
              <a:t>・基本相談支援を基盤とした計画相談支援を実施できる知識と技術の獲得</a:t>
            </a:r>
            <a:endParaRPr kumimoji="1" lang="en-US" altLang="ja-JP" dirty="0"/>
          </a:p>
          <a:p>
            <a:endParaRPr kumimoji="1" lang="en-US" altLang="ja-JP" dirty="0"/>
          </a:p>
          <a:p>
            <a:r>
              <a:rPr kumimoji="1" lang="ja-JP" altLang="en-US" dirty="0"/>
              <a:t>○現任研修：</a:t>
            </a:r>
            <a:endParaRPr kumimoji="1" lang="en-US" altLang="ja-JP" dirty="0"/>
          </a:p>
          <a:p>
            <a:r>
              <a:rPr kumimoji="1" lang="ja-JP" altLang="en-US" dirty="0"/>
              <a:t>・地域を基盤としたソーシャルワーカーとしての価値の再確認</a:t>
            </a:r>
            <a:endParaRPr kumimoji="1" lang="en-US" altLang="ja-JP" dirty="0"/>
          </a:p>
          <a:p>
            <a:r>
              <a:rPr kumimoji="1" lang="ja-JP" altLang="en-US" dirty="0"/>
              <a:t>・「個を地域で支える」支援を実施できる知識と技術の獲得→チームアプローチ</a:t>
            </a:r>
            <a:endParaRPr kumimoji="1" lang="en-US" altLang="ja-JP" dirty="0"/>
          </a:p>
          <a:p>
            <a:r>
              <a:rPr kumimoji="1" lang="ja-JP" altLang="en-US" dirty="0"/>
              <a:t>・「個を支える地域をつくる」知識と技術の獲得→コミュニティワーク</a:t>
            </a:r>
            <a:endParaRPr kumimoji="1" lang="en-US" altLang="ja-JP" dirty="0"/>
          </a:p>
          <a:p>
            <a:endParaRPr kumimoji="1" lang="en-US" altLang="ja-JP" dirty="0"/>
          </a:p>
          <a:p>
            <a:r>
              <a:rPr kumimoji="1" lang="ja-JP" altLang="en-US" dirty="0"/>
              <a:t>○主任研修：</a:t>
            </a:r>
            <a:endParaRPr kumimoji="1" lang="en-US" altLang="ja-JP" dirty="0"/>
          </a:p>
          <a:p>
            <a:r>
              <a:rPr kumimoji="1" lang="ja-JP" altLang="en-US" dirty="0"/>
              <a:t>・地域を基盤としたソーシャルワーカーとしての価値を説明できる</a:t>
            </a:r>
            <a:endParaRPr kumimoji="1" lang="en-US" altLang="ja-JP" dirty="0"/>
          </a:p>
          <a:p>
            <a:r>
              <a:rPr kumimoji="1" lang="ja-JP" altLang="en-US" dirty="0"/>
              <a:t>・チームアプローチを指導できる技術の獲得</a:t>
            </a:r>
            <a:endParaRPr kumimoji="1" lang="en-US" altLang="ja-JP" dirty="0"/>
          </a:p>
          <a:p>
            <a:r>
              <a:rPr kumimoji="1" lang="ja-JP" altLang="en-US" dirty="0"/>
              <a:t>・コミュニティワークを指導できる技術の獲得</a:t>
            </a:r>
            <a:endParaRPr kumimoji="1" lang="en-US" altLang="ja-JP" dirty="0"/>
          </a:p>
        </p:txBody>
      </p:sp>
      <p:sp>
        <p:nvSpPr>
          <p:cNvPr id="4" name="スライド番号プレースホルダー 3"/>
          <p:cNvSpPr>
            <a:spLocks noGrp="1"/>
          </p:cNvSpPr>
          <p:nvPr>
            <p:ph type="sldNum" sz="quarter" idx="10"/>
          </p:nvPr>
        </p:nvSpPr>
        <p:spPr/>
        <p:txBody>
          <a:bodyPr/>
          <a:lstStyle/>
          <a:p>
            <a:fld id="{491C29F3-6A3A-4ED3-87DD-190008DCF418}" type="slidenum">
              <a:rPr kumimoji="1" lang="ja-JP" altLang="en-US" smtClean="0"/>
              <a:t>29</a:t>
            </a:fld>
            <a:endParaRPr kumimoji="1" lang="ja-JP" altLang="en-US"/>
          </a:p>
        </p:txBody>
      </p:sp>
    </p:spTree>
    <p:extLst>
      <p:ext uri="{BB962C8B-B14F-4D97-AF65-F5344CB8AC3E}">
        <p14:creationId xmlns:p14="http://schemas.microsoft.com/office/powerpoint/2010/main" val="8076454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人材育</a:t>
            </a:r>
            <a:r>
              <a:rPr lang="ja-JP" altLang="en-US" dirty="0" smtClean="0"/>
              <a:t>成</a:t>
            </a:r>
            <a:r>
              <a:rPr lang="ja-JP" altLang="ja-JP" dirty="0" smtClean="0"/>
              <a:t>ビ</a:t>
            </a:r>
            <a:r>
              <a:rPr lang="ja-JP" altLang="ja-JP" dirty="0"/>
              <a:t>ジョ</a:t>
            </a:r>
            <a:r>
              <a:rPr lang="ja-JP" altLang="ja-JP" dirty="0" smtClean="0"/>
              <a:t>ン</a:t>
            </a:r>
            <a:endParaRPr lang="ja-JP" altLang="ja-JP" dirty="0"/>
          </a:p>
        </p:txBody>
      </p:sp>
      <p:sp>
        <p:nvSpPr>
          <p:cNvPr id="4" name="スライド番号プレースホルダー 3"/>
          <p:cNvSpPr>
            <a:spLocks noGrp="1"/>
          </p:cNvSpPr>
          <p:nvPr>
            <p:ph type="sldNum" sz="quarter" idx="5"/>
          </p:nvPr>
        </p:nvSpPr>
        <p:spPr/>
        <p:txBody>
          <a:bodyPr/>
          <a:lstStyle/>
          <a:p>
            <a:pPr>
              <a:defRPr/>
            </a:pPr>
            <a:fld id="{7D090586-FAA2-43E8-9A90-70DD01FDD383}" type="slidenum">
              <a:rPr lang="en-US" altLang="ja-JP" smtClean="0"/>
              <a:pPr>
                <a:defRPr/>
              </a:pPr>
              <a:t>31</a:t>
            </a:fld>
            <a:endParaRPr lang="en-US" altLang="ja-JP"/>
          </a:p>
        </p:txBody>
      </p:sp>
    </p:spTree>
    <p:extLst>
      <p:ext uri="{BB962C8B-B14F-4D97-AF65-F5344CB8AC3E}">
        <p14:creationId xmlns:p14="http://schemas.microsoft.com/office/powerpoint/2010/main" val="26266154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人材育</a:t>
            </a:r>
            <a:r>
              <a:rPr lang="ja-JP" altLang="en-US" dirty="0" smtClean="0"/>
              <a:t>成ビジョン</a:t>
            </a:r>
            <a:endParaRPr lang="ja-JP" altLang="ja-JP" dirty="0"/>
          </a:p>
        </p:txBody>
      </p:sp>
      <p:sp>
        <p:nvSpPr>
          <p:cNvPr id="4" name="スライド番号プレースホルダー 3"/>
          <p:cNvSpPr>
            <a:spLocks noGrp="1"/>
          </p:cNvSpPr>
          <p:nvPr>
            <p:ph type="sldNum" sz="quarter" idx="5"/>
          </p:nvPr>
        </p:nvSpPr>
        <p:spPr/>
        <p:txBody>
          <a:bodyPr/>
          <a:lstStyle/>
          <a:p>
            <a:pPr>
              <a:defRPr/>
            </a:pPr>
            <a:fld id="{7D090586-FAA2-43E8-9A90-70DD01FDD383}" type="slidenum">
              <a:rPr lang="en-US" altLang="ja-JP" smtClean="0"/>
              <a:pPr>
                <a:defRPr/>
              </a:pPr>
              <a:t>32</a:t>
            </a:fld>
            <a:endParaRPr lang="en-US" altLang="ja-JP"/>
          </a:p>
        </p:txBody>
      </p:sp>
    </p:spTree>
    <p:extLst>
      <p:ext uri="{BB962C8B-B14F-4D97-AF65-F5344CB8AC3E}">
        <p14:creationId xmlns:p14="http://schemas.microsoft.com/office/powerpoint/2010/main" val="26266154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OFF</a:t>
            </a:r>
            <a:r>
              <a:rPr kumimoji="1" lang="ja-JP" altLang="en-US" dirty="0"/>
              <a:t>ーＪＴとＯＪＴの組み合わせが大事である。</a:t>
            </a:r>
          </a:p>
        </p:txBody>
      </p:sp>
      <p:sp>
        <p:nvSpPr>
          <p:cNvPr id="4" name="スライド番号プレースホルダー 3"/>
          <p:cNvSpPr>
            <a:spLocks noGrp="1"/>
          </p:cNvSpPr>
          <p:nvPr>
            <p:ph type="sldNum" sz="quarter" idx="5"/>
          </p:nvPr>
        </p:nvSpPr>
        <p:spPr/>
        <p:txBody>
          <a:bodyPr/>
          <a:lstStyle/>
          <a:p>
            <a:pPr>
              <a:defRPr/>
            </a:pPr>
            <a:fld id="{7D090586-FAA2-43E8-9A90-70DD01FDD383}" type="slidenum">
              <a:rPr lang="en-US" altLang="ja-JP" smtClean="0"/>
              <a:pPr>
                <a:defRPr/>
              </a:pPr>
              <a:t>33</a:t>
            </a:fld>
            <a:endParaRPr lang="en-US" altLang="ja-JP"/>
          </a:p>
        </p:txBody>
      </p:sp>
    </p:spTree>
    <p:extLst>
      <p:ext uri="{BB962C8B-B14F-4D97-AF65-F5344CB8AC3E}">
        <p14:creationId xmlns:p14="http://schemas.microsoft.com/office/powerpoint/2010/main" val="2681429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7D090586-FAA2-43E8-9A90-70DD01FDD383}" type="slidenum">
              <a:rPr lang="en-US" altLang="ja-JP" smtClean="0"/>
              <a:pPr>
                <a:defRPr/>
              </a:pPr>
              <a:t>4</a:t>
            </a:fld>
            <a:endParaRPr lang="en-US" altLang="ja-JP"/>
          </a:p>
        </p:txBody>
      </p:sp>
    </p:spTree>
    <p:extLst>
      <p:ext uri="{BB962C8B-B14F-4D97-AF65-F5344CB8AC3E}">
        <p14:creationId xmlns:p14="http://schemas.microsoft.com/office/powerpoint/2010/main" val="5013672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sz="1200" b="1" dirty="0" smtClean="0">
                <a:latin typeface="BIZ UDPゴシック" panose="020B0400000000000000" pitchFamily="50" charset="-128"/>
                <a:ea typeface="BIZ UDPゴシック" panose="020B0400000000000000" pitchFamily="50" charset="-128"/>
              </a:rPr>
              <a:t>（</a:t>
            </a:r>
            <a:r>
              <a:rPr lang="en-US" altLang="ja-JP" sz="1200" b="1" dirty="0" smtClean="0">
                <a:latin typeface="BIZ UDPゴシック" panose="020B0400000000000000" pitchFamily="50" charset="-128"/>
                <a:ea typeface="BIZ UDPゴシック" panose="020B0400000000000000" pitchFamily="50" charset="-128"/>
              </a:rPr>
              <a:t>2</a:t>
            </a:r>
            <a:r>
              <a:rPr lang="ja-JP" altLang="en-US" sz="1200" b="1" dirty="0" smtClean="0">
                <a:latin typeface="BIZ UDPゴシック" panose="020B0400000000000000" pitchFamily="50" charset="-128"/>
                <a:ea typeface="BIZ UDPゴシック" panose="020B0400000000000000" pitchFamily="50" charset="-128"/>
              </a:rPr>
              <a:t>）スーパービジョン</a:t>
            </a:r>
            <a:endParaRPr lang="en-US" altLang="ja-JP" sz="1200" b="1" dirty="0" smtClean="0">
              <a:latin typeface="BIZ UDPゴシック" panose="020B0400000000000000" pitchFamily="50" charset="-128"/>
              <a:ea typeface="BIZ UDPゴシック" panose="020B0400000000000000" pitchFamily="50"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ja-JP" sz="1200" b="1" dirty="0" smtClean="0">
              <a:latin typeface="BIZ UDPゴシック" panose="020B0400000000000000" pitchFamily="50" charset="-128"/>
              <a:ea typeface="BIZ UDPゴシック" panose="020B0400000000000000" pitchFamily="50" charset="-128"/>
            </a:endParaRPr>
          </a:p>
          <a:p>
            <a:r>
              <a:rPr lang="ja-JP" altLang="en-US" dirty="0" smtClean="0"/>
              <a:t>人</a:t>
            </a:r>
            <a:r>
              <a:rPr lang="ja-JP" altLang="en-US" dirty="0"/>
              <a:t>材育成において、</a:t>
            </a:r>
            <a:r>
              <a:rPr lang="ja-JP" altLang="ja-JP" dirty="0"/>
              <a:t>スーパービジョンが非常に重要だということは認識されているのですが、相談支援専門員に対するスーパービジョンは、</a:t>
            </a:r>
            <a:r>
              <a:rPr lang="ja-JP" altLang="en-US" dirty="0"/>
              <a:t>職場内で</a:t>
            </a:r>
            <a:r>
              <a:rPr lang="ja-JP" altLang="ja-JP" dirty="0"/>
              <a:t>ほとんど行われていない現状があります</a:t>
            </a:r>
            <a:r>
              <a:rPr lang="en-US" altLang="ja-JP" dirty="0"/>
              <a:t> </a:t>
            </a:r>
            <a:r>
              <a:rPr lang="ja-JP" altLang="ja-JP" dirty="0"/>
              <a:t>。</a:t>
            </a:r>
            <a:endParaRPr lang="en-US" altLang="ja-JP" dirty="0"/>
          </a:p>
          <a:p>
            <a:r>
              <a:rPr lang="ja-JP" altLang="ja-JP" dirty="0"/>
              <a:t>原因としてはスーパービジョンを受ける費用が個人的な負担になっていたり、日常業務の忙しさがあります。</a:t>
            </a:r>
            <a:r>
              <a:rPr lang="ja-JP" altLang="en-US" dirty="0"/>
              <a:t>また、</a:t>
            </a:r>
            <a:r>
              <a:rPr lang="ja-JP" altLang="ja-JP" dirty="0"/>
              <a:t>事業所における朝夕のミーティング時に行われる意見交換を、スーパービジョンだと間違って認識している人も多く存在</a:t>
            </a:r>
            <a:r>
              <a:rPr lang="ja-JP" altLang="en-US" dirty="0"/>
              <a:t>しているようです</a:t>
            </a:r>
            <a:r>
              <a:rPr lang="ja-JP" altLang="ja-JP" dirty="0"/>
              <a:t>。</a:t>
            </a:r>
          </a:p>
          <a:p>
            <a:r>
              <a:rPr lang="ja-JP" altLang="ja-JP" dirty="0"/>
              <a:t>一方、日本におけるスーパービジョンの定義は、研究者の間でも統一されたものになっていないのが現状です。このことも現場で適切にスーパービジョンが行われない、ひとつの要因になっているかもしれません</a:t>
            </a:r>
            <a:r>
              <a:rPr lang="en-US" altLang="ja-JP" dirty="0"/>
              <a:t> </a:t>
            </a:r>
            <a:r>
              <a:rPr lang="ja-JP" altLang="ja-JP" dirty="0"/>
              <a:t>。</a:t>
            </a:r>
            <a:r>
              <a:rPr lang="ja-JP" altLang="en-US" dirty="0"/>
              <a:t>そうは言っても、スーパービジョンにおける主任相談支援専門員に国が求めているところは「個別スーパービジョンの実施」となっております。</a:t>
            </a:r>
            <a:endParaRPr lang="en-US" altLang="ja-JP" dirty="0"/>
          </a:p>
          <a:p>
            <a:r>
              <a:rPr lang="ja-JP" altLang="en-US" dirty="0"/>
              <a:t>このようなことに関しましては研修</a:t>
            </a:r>
            <a:r>
              <a:rPr lang="en-US" altLang="ja-JP" dirty="0"/>
              <a:t>4</a:t>
            </a:r>
            <a:r>
              <a:rPr lang="ja-JP" altLang="en-US" dirty="0"/>
              <a:t>日目の須藤さんのところで詳しく説明があるかと思います。</a:t>
            </a:r>
            <a:endParaRPr lang="ja-JP" altLang="ja-JP" dirty="0"/>
          </a:p>
          <a:p>
            <a:r>
              <a:rPr lang="en-US" altLang="ja-JP" dirty="0"/>
              <a:t> </a:t>
            </a:r>
            <a:endParaRPr lang="ja-JP" altLang="ja-JP" dirty="0"/>
          </a:p>
        </p:txBody>
      </p:sp>
      <p:sp>
        <p:nvSpPr>
          <p:cNvPr id="4" name="スライド番号プレースホルダー 3"/>
          <p:cNvSpPr>
            <a:spLocks noGrp="1"/>
          </p:cNvSpPr>
          <p:nvPr>
            <p:ph type="sldNum" sz="quarter" idx="5"/>
          </p:nvPr>
        </p:nvSpPr>
        <p:spPr/>
        <p:txBody>
          <a:bodyPr/>
          <a:lstStyle/>
          <a:p>
            <a:pPr>
              <a:defRPr/>
            </a:pPr>
            <a:fld id="{7D090586-FAA2-43E8-9A90-70DD01FDD383}" type="slidenum">
              <a:rPr lang="en-US" altLang="ja-JP" smtClean="0"/>
              <a:pPr>
                <a:defRPr/>
              </a:pPr>
              <a:t>34</a:t>
            </a:fld>
            <a:endParaRPr lang="en-US" altLang="ja-JP"/>
          </a:p>
        </p:txBody>
      </p:sp>
    </p:spTree>
    <p:extLst>
      <p:ext uri="{BB962C8B-B14F-4D97-AF65-F5344CB8AC3E}">
        <p14:creationId xmlns:p14="http://schemas.microsoft.com/office/powerpoint/2010/main" val="26266154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人材育成において、</a:t>
            </a:r>
            <a:r>
              <a:rPr lang="ja-JP" altLang="ja-JP" dirty="0"/>
              <a:t>スーパービジョンが非常に重要だということは認識されているのですが、相談支援専門員に対するスーパービジョンは、</a:t>
            </a:r>
            <a:r>
              <a:rPr lang="ja-JP" altLang="en-US" dirty="0"/>
              <a:t>職場内で</a:t>
            </a:r>
            <a:r>
              <a:rPr lang="ja-JP" altLang="ja-JP" dirty="0"/>
              <a:t>ほとんど行われていない現状があります</a:t>
            </a:r>
            <a:r>
              <a:rPr lang="en-US" altLang="ja-JP" dirty="0"/>
              <a:t> </a:t>
            </a:r>
            <a:r>
              <a:rPr lang="ja-JP" altLang="ja-JP" dirty="0"/>
              <a:t>。</a:t>
            </a:r>
            <a:endParaRPr lang="en-US" altLang="ja-JP" dirty="0"/>
          </a:p>
          <a:p>
            <a:r>
              <a:rPr lang="ja-JP" altLang="ja-JP" dirty="0"/>
              <a:t>原因としてはスーパービジョンを受ける費用が個人的な負担になっていたり、日常業務の忙しさがあります。</a:t>
            </a:r>
            <a:r>
              <a:rPr lang="ja-JP" altLang="en-US" dirty="0"/>
              <a:t>また、</a:t>
            </a:r>
            <a:r>
              <a:rPr lang="ja-JP" altLang="ja-JP" dirty="0"/>
              <a:t>事業所における朝夕のミーティング時に行われる意見交換を、スーパービジョンだと間違って認識している人も多く存在</a:t>
            </a:r>
            <a:r>
              <a:rPr lang="ja-JP" altLang="en-US" dirty="0"/>
              <a:t>しているようです</a:t>
            </a:r>
            <a:r>
              <a:rPr lang="ja-JP" altLang="ja-JP" dirty="0"/>
              <a:t>。</a:t>
            </a:r>
          </a:p>
          <a:p>
            <a:r>
              <a:rPr lang="ja-JP" altLang="ja-JP" dirty="0"/>
              <a:t>一方、日本におけるスーパービジョンの定義は、研究者の間でも統一されたものになっていないのが現状です。このことも現場で適切にスーパービジョンが行われない、ひとつの要因になっているかもしれません</a:t>
            </a:r>
            <a:r>
              <a:rPr lang="en-US" altLang="ja-JP" dirty="0"/>
              <a:t> </a:t>
            </a:r>
            <a:r>
              <a:rPr lang="ja-JP" altLang="ja-JP" dirty="0"/>
              <a:t>。</a:t>
            </a:r>
            <a:r>
              <a:rPr lang="ja-JP" altLang="en-US" dirty="0"/>
              <a:t>そうは言っても、スーパービジョンにおける主任相談支援専門員に国が求めているところは「個別スーパービジョンの実施」となっております。</a:t>
            </a:r>
            <a:endParaRPr lang="en-US" altLang="ja-JP" dirty="0"/>
          </a:p>
          <a:p>
            <a:r>
              <a:rPr lang="ja-JP" altLang="en-US" dirty="0"/>
              <a:t>このようなことに関しましては研修</a:t>
            </a:r>
            <a:r>
              <a:rPr lang="en-US" altLang="ja-JP" dirty="0"/>
              <a:t>4</a:t>
            </a:r>
            <a:r>
              <a:rPr lang="ja-JP" altLang="en-US" dirty="0"/>
              <a:t>日目の須藤さんのところで詳しく説明があるかと思います。</a:t>
            </a:r>
            <a:endParaRPr lang="ja-JP" altLang="ja-JP" dirty="0"/>
          </a:p>
          <a:p>
            <a:r>
              <a:rPr lang="en-US" altLang="ja-JP" dirty="0"/>
              <a:t> </a:t>
            </a:r>
            <a:endParaRPr lang="ja-JP" altLang="ja-JP" dirty="0"/>
          </a:p>
        </p:txBody>
      </p:sp>
      <p:sp>
        <p:nvSpPr>
          <p:cNvPr id="4" name="スライド番号プレースホルダー 3"/>
          <p:cNvSpPr>
            <a:spLocks noGrp="1"/>
          </p:cNvSpPr>
          <p:nvPr>
            <p:ph type="sldNum" sz="quarter" idx="5"/>
          </p:nvPr>
        </p:nvSpPr>
        <p:spPr/>
        <p:txBody>
          <a:bodyPr/>
          <a:lstStyle/>
          <a:p>
            <a:pPr>
              <a:defRPr/>
            </a:pPr>
            <a:fld id="{7D090586-FAA2-43E8-9A90-70DD01FDD383}" type="slidenum">
              <a:rPr lang="en-US" altLang="ja-JP" smtClean="0"/>
              <a:pPr>
                <a:defRPr/>
              </a:pPr>
              <a:t>35</a:t>
            </a:fld>
            <a:endParaRPr lang="en-US" altLang="ja-JP"/>
          </a:p>
        </p:txBody>
      </p:sp>
    </p:spTree>
    <p:extLst>
      <p:ext uri="{BB962C8B-B14F-4D97-AF65-F5344CB8AC3E}">
        <p14:creationId xmlns:p14="http://schemas.microsoft.com/office/powerpoint/2010/main" val="26266154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人材育成において、</a:t>
            </a:r>
            <a:r>
              <a:rPr lang="ja-JP" altLang="ja-JP" dirty="0"/>
              <a:t>スーパービジョンが非常に重要だということは認識されているのですが、相談支援専門員に対するスーパービジョンは、</a:t>
            </a:r>
            <a:r>
              <a:rPr lang="ja-JP" altLang="en-US" dirty="0"/>
              <a:t>職場内で</a:t>
            </a:r>
            <a:r>
              <a:rPr lang="ja-JP" altLang="ja-JP" dirty="0"/>
              <a:t>ほとんど行われていない現状があります</a:t>
            </a:r>
            <a:r>
              <a:rPr lang="en-US" altLang="ja-JP" dirty="0"/>
              <a:t> </a:t>
            </a:r>
            <a:r>
              <a:rPr lang="ja-JP" altLang="ja-JP" dirty="0"/>
              <a:t>。</a:t>
            </a:r>
            <a:endParaRPr lang="en-US" altLang="ja-JP" dirty="0"/>
          </a:p>
          <a:p>
            <a:r>
              <a:rPr lang="ja-JP" altLang="ja-JP" dirty="0"/>
              <a:t>原因としてはスーパービジョンを受ける費用が個人的な負担になっていたり、日常業務の忙しさがあります。</a:t>
            </a:r>
            <a:r>
              <a:rPr lang="ja-JP" altLang="en-US" dirty="0"/>
              <a:t>また、</a:t>
            </a:r>
            <a:r>
              <a:rPr lang="ja-JP" altLang="ja-JP" dirty="0"/>
              <a:t>事業所における朝夕のミーティング時に行われる意見交換を、スーパービジョンだと間違って認識している人も多く存在</a:t>
            </a:r>
            <a:r>
              <a:rPr lang="ja-JP" altLang="en-US" dirty="0"/>
              <a:t>しているようです</a:t>
            </a:r>
            <a:r>
              <a:rPr lang="ja-JP" altLang="ja-JP" dirty="0"/>
              <a:t>。</a:t>
            </a:r>
          </a:p>
          <a:p>
            <a:r>
              <a:rPr lang="ja-JP" altLang="ja-JP" dirty="0"/>
              <a:t>一方、日本におけるスーパービジョンの定義は、研究者の間でも統一されたものになっていないのが現状です。このことも現場で適切にスーパービジョンが行われない、ひとつの要因になっているかもしれません</a:t>
            </a:r>
            <a:r>
              <a:rPr lang="en-US" altLang="ja-JP" dirty="0"/>
              <a:t> </a:t>
            </a:r>
            <a:r>
              <a:rPr lang="ja-JP" altLang="ja-JP" dirty="0"/>
              <a:t>。</a:t>
            </a:r>
            <a:r>
              <a:rPr lang="ja-JP" altLang="en-US" dirty="0"/>
              <a:t>そうは言っても、スーパービジョンにおける主任相談支援専門員に国が求めているところは「個別スーパービジョンの実施」となっております。</a:t>
            </a:r>
            <a:endParaRPr lang="en-US" altLang="ja-JP" dirty="0"/>
          </a:p>
          <a:p>
            <a:r>
              <a:rPr lang="ja-JP" altLang="en-US" dirty="0"/>
              <a:t>このようなことに関しましては研修</a:t>
            </a:r>
            <a:r>
              <a:rPr lang="en-US" altLang="ja-JP" dirty="0"/>
              <a:t>4</a:t>
            </a:r>
            <a:r>
              <a:rPr lang="ja-JP" altLang="en-US" dirty="0"/>
              <a:t>日目の須藤さんのところで詳しく説明があるかと思います。</a:t>
            </a:r>
            <a:endParaRPr lang="ja-JP" altLang="ja-JP" dirty="0"/>
          </a:p>
          <a:p>
            <a:r>
              <a:rPr lang="en-US" altLang="ja-JP" dirty="0"/>
              <a:t> </a:t>
            </a:r>
            <a:endParaRPr lang="ja-JP" altLang="ja-JP" dirty="0"/>
          </a:p>
        </p:txBody>
      </p:sp>
      <p:sp>
        <p:nvSpPr>
          <p:cNvPr id="4" name="スライド番号プレースホルダー 3"/>
          <p:cNvSpPr>
            <a:spLocks noGrp="1"/>
          </p:cNvSpPr>
          <p:nvPr>
            <p:ph type="sldNum" sz="quarter" idx="5"/>
          </p:nvPr>
        </p:nvSpPr>
        <p:spPr/>
        <p:txBody>
          <a:bodyPr/>
          <a:lstStyle/>
          <a:p>
            <a:pPr>
              <a:defRPr/>
            </a:pPr>
            <a:fld id="{7D090586-FAA2-43E8-9A90-70DD01FDD383}" type="slidenum">
              <a:rPr lang="en-US" altLang="ja-JP" smtClean="0"/>
              <a:pPr>
                <a:defRPr/>
              </a:pPr>
              <a:t>36</a:t>
            </a:fld>
            <a:endParaRPr lang="en-US" altLang="ja-JP"/>
          </a:p>
        </p:txBody>
      </p:sp>
    </p:spTree>
    <p:extLst>
      <p:ext uri="{BB962C8B-B14F-4D97-AF65-F5344CB8AC3E}">
        <p14:creationId xmlns:p14="http://schemas.microsoft.com/office/powerpoint/2010/main" val="26266154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このことから</a:t>
            </a:r>
            <a:r>
              <a:rPr kumimoji="1" lang="en-US" altLang="ja-JP" dirty="0" smtClean="0"/>
              <a:t>GSV</a:t>
            </a:r>
            <a:r>
              <a:rPr kumimoji="1" lang="ja-JP" altLang="en-US" dirty="0" smtClean="0"/>
              <a:t>が現任研修のカリキュラムに組み込まれたのか？</a:t>
            </a:r>
          </a:p>
          <a:p>
            <a:endParaRPr kumimoji="1" lang="ja-JP" altLang="en-US" dirty="0" smtClean="0"/>
          </a:p>
          <a:p>
            <a:r>
              <a:rPr kumimoji="1" lang="ja-JP" altLang="en-US" dirty="0" smtClean="0"/>
              <a:t>グループスーパービジョンの効果</a:t>
            </a:r>
          </a:p>
          <a:p>
            <a:endParaRPr kumimoji="1" lang="ja-JP" altLang="en-US" dirty="0" smtClean="0"/>
          </a:p>
          <a:p>
            <a:r>
              <a:rPr kumimoji="1" lang="ja-JP" altLang="en-US" b="1" dirty="0" smtClean="0"/>
              <a:t>専門職一人の力では、制度やサービスの引力に引き寄せられて、いずれ身動きが取れなくなってしまう可能性を、チームの力で低減させていくイメージと考える</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39</a:t>
            </a:fld>
            <a:endParaRPr lang="en-US" altLang="ja-JP"/>
          </a:p>
        </p:txBody>
      </p:sp>
    </p:spTree>
    <p:extLst>
      <p:ext uri="{BB962C8B-B14F-4D97-AF65-F5344CB8AC3E}">
        <p14:creationId xmlns:p14="http://schemas.microsoft.com/office/powerpoint/2010/main" val="22120413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sz="1200" b="1" dirty="0" smtClean="0">
                <a:latin typeface="BIZ UDPゴシック" panose="020B0400000000000000" pitchFamily="50" charset="-128"/>
                <a:ea typeface="BIZ UDPゴシック" panose="020B0400000000000000" pitchFamily="50" charset="-128"/>
              </a:rPr>
              <a:t>（</a:t>
            </a:r>
            <a:r>
              <a:rPr lang="en-US" altLang="ja-JP" sz="1200" b="1" dirty="0" smtClean="0">
                <a:latin typeface="BIZ UDPゴシック" panose="020B0400000000000000" pitchFamily="50" charset="-128"/>
                <a:ea typeface="BIZ UDPゴシック" panose="020B0400000000000000" pitchFamily="50" charset="-128"/>
              </a:rPr>
              <a:t>3</a:t>
            </a:r>
            <a:r>
              <a:rPr lang="ja-JP" altLang="en-US" sz="1200" b="1" dirty="0" smtClean="0">
                <a:latin typeface="BIZ UDPゴシック" panose="020B0400000000000000" pitchFamily="50" charset="-128"/>
                <a:ea typeface="BIZ UDPゴシック" panose="020B0400000000000000" pitchFamily="50" charset="-128"/>
              </a:rPr>
              <a:t>）多職種、多機関連携</a:t>
            </a:r>
          </a:p>
          <a:p>
            <a:endParaRPr kumimoji="1" lang="en-US" altLang="ja-JP" dirty="0" smtClean="0"/>
          </a:p>
          <a:p>
            <a:r>
              <a:rPr kumimoji="1" lang="en-US" altLang="ja-JP" dirty="0" smtClean="0"/>
              <a:t>※</a:t>
            </a:r>
            <a:r>
              <a:rPr kumimoji="1" lang="ja-JP" altLang="en-US" dirty="0" smtClean="0"/>
              <a:t>県中の相談員の自己評価の結果の話をする。⇒ほとんどの皆さんが苦手としていた箇所が「つなげる・広げる」という部分の項目であった。個々の能力を上げるための人材育成も主任としては必要であるが、その一方で相談員が動きやすいように多職種連携がしやすくなるような土壌作り（体制整備）も求められているのではないか？</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40</a:t>
            </a:fld>
            <a:endParaRPr lang="en-US" altLang="ja-JP"/>
          </a:p>
        </p:txBody>
      </p:sp>
    </p:spTree>
    <p:extLst>
      <p:ext uri="{BB962C8B-B14F-4D97-AF65-F5344CB8AC3E}">
        <p14:creationId xmlns:p14="http://schemas.microsoft.com/office/powerpoint/2010/main" val="41676802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sz="1200" b="1" dirty="0" smtClean="0">
                <a:latin typeface="BIZ UDPゴシック" panose="020B0400000000000000" pitchFamily="50" charset="-128"/>
                <a:ea typeface="BIZ UDPゴシック" panose="020B0400000000000000" pitchFamily="50" charset="-128"/>
              </a:rPr>
              <a:t>（</a:t>
            </a:r>
            <a:r>
              <a:rPr lang="en-US" altLang="ja-JP" sz="1200" b="1" dirty="0" smtClean="0">
                <a:latin typeface="BIZ UDPゴシック" panose="020B0400000000000000" pitchFamily="50" charset="-128"/>
                <a:ea typeface="BIZ UDPゴシック" panose="020B0400000000000000" pitchFamily="50" charset="-128"/>
              </a:rPr>
              <a:t>1</a:t>
            </a:r>
            <a:r>
              <a:rPr lang="ja-JP" altLang="en-US" sz="1200" b="1" dirty="0" smtClean="0">
                <a:latin typeface="BIZ UDPゴシック" panose="020B0400000000000000" pitchFamily="50" charset="-128"/>
                <a:ea typeface="BIZ UDPゴシック" panose="020B0400000000000000" pitchFamily="50" charset="-128"/>
              </a:rPr>
              <a:t>）自立支援協議会</a:t>
            </a:r>
            <a:endParaRPr lang="en-US" altLang="ja-JP" sz="1200" b="1" dirty="0" smtClean="0">
              <a:latin typeface="BIZ UDPゴシック" panose="020B0400000000000000" pitchFamily="50" charset="-128"/>
              <a:ea typeface="BIZ UDPゴシック" panose="020B0400000000000000" pitchFamily="50" charset="-128"/>
            </a:endParaRPr>
          </a:p>
          <a:p>
            <a:r>
              <a:rPr lang="ja-JP" altLang="en-US" dirty="0" smtClean="0"/>
              <a:t>自立支援協議会の役割についてです</a:t>
            </a:r>
            <a:endParaRPr lang="en-US" altLang="ja-JP" dirty="0" smtClean="0"/>
          </a:p>
          <a:p>
            <a:r>
              <a:rPr lang="ja-JP" altLang="en-US" dirty="0" smtClean="0"/>
              <a:t>　ここまでは皆さんがすでに承知していることですが、具体的に皆案の地域の協議会が、構成員はどんな人か、どのような部会で、どのようなことをしているのか、何を目指しているのか、ご存じでしょうか。</a:t>
            </a:r>
            <a:endParaRPr lang="en-US" altLang="ja-JP" dirty="0" smtClean="0"/>
          </a:p>
          <a:p>
            <a:endParaRPr lang="en-US" altLang="ja-JP" dirty="0" smtClean="0"/>
          </a:p>
        </p:txBody>
      </p:sp>
      <p:sp>
        <p:nvSpPr>
          <p:cNvPr id="4" name="スライド番号プレースホルダー 3"/>
          <p:cNvSpPr>
            <a:spLocks noGrp="1"/>
          </p:cNvSpPr>
          <p:nvPr>
            <p:ph type="sldNum" sz="quarter" idx="5"/>
          </p:nvPr>
        </p:nvSpPr>
        <p:spPr/>
        <p:txBody>
          <a:bodyPr/>
          <a:lstStyle/>
          <a:p>
            <a:pPr>
              <a:defRPr/>
            </a:pPr>
            <a:fld id="{7D090586-FAA2-43E8-9A90-70DD01FDD383}" type="slidenum">
              <a:rPr lang="en-US" altLang="ja-JP" smtClean="0"/>
              <a:pPr>
                <a:defRPr/>
              </a:pPr>
              <a:t>42</a:t>
            </a:fld>
            <a:endParaRPr lang="en-US" altLang="ja-JP"/>
          </a:p>
        </p:txBody>
      </p:sp>
    </p:spTree>
    <p:extLst>
      <p:ext uri="{BB962C8B-B14F-4D97-AF65-F5344CB8AC3E}">
        <p14:creationId xmlns:p14="http://schemas.microsoft.com/office/powerpoint/2010/main" val="17634719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smtClean="0"/>
              <a:t>（</a:t>
            </a:r>
            <a:r>
              <a:rPr lang="ja-JP" altLang="ja-JP" dirty="0"/>
              <a:t>１）協議会の運営</a:t>
            </a:r>
          </a:p>
          <a:p>
            <a:r>
              <a:rPr lang="ja-JP" altLang="en-US" dirty="0" smtClean="0"/>
              <a:t>・</a:t>
            </a:r>
            <a:r>
              <a:rPr lang="ja-JP" altLang="ja-JP" dirty="0"/>
              <a:t>　協議会委員は、障害当事</a:t>
            </a:r>
            <a:r>
              <a:rPr lang="ja-JP" altLang="ja-JP" dirty="0" smtClean="0"/>
              <a:t>者</a:t>
            </a:r>
            <a:r>
              <a:rPr lang="ja-JP" altLang="en-US" dirty="0" smtClean="0"/>
              <a:t>や</a:t>
            </a:r>
            <a:r>
              <a:rPr lang="ja-JP" altLang="ja-JP" dirty="0" smtClean="0"/>
              <a:t>家</a:t>
            </a:r>
            <a:r>
              <a:rPr lang="ja-JP" altLang="ja-JP" dirty="0"/>
              <a:t>族、教育、就労、障害福祉サービス事業者、相談支援事業者、有識者等の多様な人材の宝庫である</a:t>
            </a:r>
            <a:r>
              <a:rPr lang="ja-JP" altLang="ja-JP" dirty="0" smtClean="0"/>
              <a:t>。</a:t>
            </a:r>
            <a:endParaRPr lang="en-US" altLang="ja-JP" dirty="0" smtClean="0"/>
          </a:p>
          <a:p>
            <a:r>
              <a:rPr lang="ja-JP" altLang="en-US" dirty="0" smtClean="0"/>
              <a:t>　</a:t>
            </a:r>
            <a:r>
              <a:rPr lang="ja-JP" altLang="ja-JP" dirty="0" smtClean="0"/>
              <a:t>様</a:t>
            </a:r>
            <a:r>
              <a:rPr lang="ja-JP" altLang="ja-JP" dirty="0"/>
              <a:t>々な考え方、利害を持つ者が集まると、「行政に対する要望」の場に偏るおそれがある。</a:t>
            </a:r>
            <a:r>
              <a:rPr lang="ja-JP" altLang="ja-JP" u="sng" dirty="0"/>
              <a:t>本来、協議会は、「陳情、要望」を伝える場ではなく、共に考え、共に汗をかき、共に行動する場である</a:t>
            </a:r>
            <a:r>
              <a:rPr lang="ja-JP" altLang="ja-JP" u="sng" dirty="0" smtClean="0"/>
              <a:t>。</a:t>
            </a:r>
            <a:endParaRPr lang="en-US" altLang="ja-JP" u="none" dirty="0" smtClean="0"/>
          </a:p>
          <a:p>
            <a:r>
              <a:rPr lang="ja-JP" altLang="en-US" u="none" dirty="0" smtClean="0"/>
              <a:t>　</a:t>
            </a:r>
            <a:r>
              <a:rPr lang="ja-JP" altLang="ja-JP" u="none" dirty="0" smtClean="0"/>
              <a:t>関</a:t>
            </a:r>
            <a:r>
              <a:rPr lang="ja-JP" altLang="ja-JP" u="none" dirty="0"/>
              <a:t>係者が「障害のある人が</a:t>
            </a:r>
            <a:r>
              <a:rPr lang="ja-JP" altLang="en-US" u="none" dirty="0"/>
              <a:t>その人らしく</a:t>
            </a:r>
            <a:r>
              <a:rPr lang="ja-JP" altLang="ja-JP" u="none" dirty="0"/>
              <a:t>地</a:t>
            </a:r>
            <a:r>
              <a:rPr lang="ja-JP" altLang="ja-JP" dirty="0"/>
              <a:t>域で暮らせること」を目的とした共通認識を持った下で、協議会の議論を進めていく必要がある</a:t>
            </a:r>
            <a:r>
              <a:rPr lang="ja-JP" altLang="ja-JP" dirty="0" smtClean="0"/>
              <a:t>。</a:t>
            </a:r>
            <a:endParaRPr lang="en-US" altLang="ja-JP" dirty="0" smtClean="0"/>
          </a:p>
          <a:p>
            <a:endParaRPr lang="ja-JP" altLang="ja-JP" dirty="0"/>
          </a:p>
          <a:p>
            <a:r>
              <a:rPr lang="ja-JP" altLang="en-US" dirty="0" smtClean="0"/>
              <a:t>・</a:t>
            </a:r>
            <a:r>
              <a:rPr lang="ja-JP" altLang="ja-JP" dirty="0"/>
              <a:t>　</a:t>
            </a:r>
            <a:r>
              <a:rPr lang="ja-JP" altLang="en-US" dirty="0" smtClean="0"/>
              <a:t>地域づくりには、</a:t>
            </a:r>
            <a:r>
              <a:rPr lang="ja-JP" altLang="ja-JP" dirty="0" smtClean="0"/>
              <a:t>ネ</a:t>
            </a:r>
            <a:r>
              <a:rPr lang="ja-JP" altLang="ja-JP" dirty="0"/>
              <a:t>ットワークの構築</a:t>
            </a:r>
            <a:r>
              <a:rPr lang="ja-JP" altLang="ja-JP" dirty="0" smtClean="0"/>
              <a:t>や関</a:t>
            </a:r>
            <a:r>
              <a:rPr lang="ja-JP" altLang="ja-JP" dirty="0"/>
              <a:t>係機関の連携が必要だと言</a:t>
            </a:r>
            <a:r>
              <a:rPr lang="ja-JP" altLang="en-US" dirty="0"/>
              <a:t>われ</a:t>
            </a:r>
            <a:r>
              <a:rPr lang="ja-JP" altLang="ja-JP" dirty="0"/>
              <a:t>ているが</a:t>
            </a:r>
            <a:r>
              <a:rPr lang="ja-JP" altLang="ja-JP" dirty="0" smtClean="0"/>
              <a:t>、</a:t>
            </a:r>
            <a:r>
              <a:rPr lang="ja-JP" altLang="en-US" dirty="0" smtClean="0"/>
              <a:t>課題</a:t>
            </a:r>
            <a:r>
              <a:rPr lang="ja-JP" altLang="ja-JP" dirty="0" smtClean="0"/>
              <a:t>解決</a:t>
            </a:r>
            <a:r>
              <a:rPr lang="ja-JP" altLang="en-US" dirty="0" smtClean="0"/>
              <a:t>に向けた</a:t>
            </a:r>
            <a:r>
              <a:rPr lang="ja-JP" altLang="ja-JP" b="1" u="sng" dirty="0" smtClean="0"/>
              <a:t>役割</a:t>
            </a:r>
            <a:r>
              <a:rPr lang="ja-JP" altLang="en-US" b="1" u="sng" dirty="0" smtClean="0"/>
              <a:t>の</a:t>
            </a:r>
            <a:r>
              <a:rPr lang="ja-JP" altLang="ja-JP" b="1" u="sng" dirty="0" smtClean="0"/>
              <a:t>分</a:t>
            </a:r>
            <a:r>
              <a:rPr lang="ja-JP" altLang="ja-JP" b="1" u="sng" dirty="0"/>
              <a:t>担</a:t>
            </a:r>
            <a:r>
              <a:rPr lang="ja-JP" altLang="ja-JP" dirty="0"/>
              <a:t>と</a:t>
            </a:r>
            <a:r>
              <a:rPr lang="ja-JP" altLang="ja-JP" b="1" u="sng" dirty="0"/>
              <a:t>協働関</a:t>
            </a:r>
            <a:r>
              <a:rPr lang="ja-JP" altLang="ja-JP" b="1" u="sng" dirty="0" smtClean="0"/>
              <a:t>係</a:t>
            </a:r>
            <a:r>
              <a:rPr lang="ja-JP" altLang="en-US" b="1" u="sng" dirty="0" smtClean="0"/>
              <a:t>の構築</a:t>
            </a:r>
            <a:r>
              <a:rPr lang="ja-JP" altLang="ja-JP" dirty="0" smtClean="0"/>
              <a:t>が</a:t>
            </a:r>
            <a:r>
              <a:rPr lang="ja-JP" altLang="ja-JP" dirty="0"/>
              <a:t>協議会</a:t>
            </a:r>
            <a:r>
              <a:rPr lang="ja-JP" altLang="ja-JP" dirty="0" smtClean="0"/>
              <a:t>の機能</a:t>
            </a:r>
            <a:r>
              <a:rPr lang="ja-JP" altLang="en-US" dirty="0" smtClean="0"/>
              <a:t>の一つ</a:t>
            </a:r>
            <a:r>
              <a:rPr lang="ja-JP" altLang="ja-JP" dirty="0" smtClean="0"/>
              <a:t>と</a:t>
            </a:r>
            <a:r>
              <a:rPr lang="ja-JP" altLang="ja-JP" dirty="0"/>
              <a:t>いえる</a:t>
            </a:r>
            <a:r>
              <a:rPr lang="ja-JP" altLang="ja-JP" dirty="0" smtClean="0"/>
              <a:t>。</a:t>
            </a:r>
            <a:r>
              <a:rPr lang="ja-JP" altLang="en-US" dirty="0" smtClean="0"/>
              <a:t>　　　</a:t>
            </a:r>
            <a:r>
              <a:rPr lang="ja-JP" altLang="ja-JP" dirty="0" smtClean="0"/>
              <a:t>も</a:t>
            </a:r>
            <a:r>
              <a:rPr lang="ja-JP" altLang="ja-JP" dirty="0"/>
              <a:t>っと詳しくいえば</a:t>
            </a:r>
            <a:r>
              <a:rPr lang="ja-JP" altLang="ja-JP" dirty="0" smtClean="0"/>
              <a:t>、</a:t>
            </a:r>
            <a:r>
              <a:rPr lang="ja-JP" altLang="ja-JP" u="sng" dirty="0" smtClean="0"/>
              <a:t>官</a:t>
            </a:r>
            <a:r>
              <a:rPr lang="ja-JP" altLang="ja-JP" u="sng" dirty="0"/>
              <a:t>と民がその立場においてできることを明確にし、官と民が問題解決に向かって取り組むこと</a:t>
            </a:r>
            <a:r>
              <a:rPr lang="ja-JP" altLang="ja-JP" dirty="0"/>
              <a:t>である</a:t>
            </a:r>
            <a:r>
              <a:rPr lang="ja-JP" altLang="ja-JP" dirty="0" smtClean="0"/>
              <a:t>。</a:t>
            </a:r>
            <a:endParaRPr lang="en-US" altLang="ja-JP" dirty="0" smtClean="0"/>
          </a:p>
          <a:p>
            <a:endParaRPr lang="ja-JP" altLang="ja-JP" dirty="0"/>
          </a:p>
          <a:p>
            <a:r>
              <a:rPr lang="ja-JP" altLang="en-US" dirty="0" smtClean="0"/>
              <a:t>・　協議会の設置は自治体の責務です。　では協議会で議題とする地域の課題はどうやって探すのでしょうか。</a:t>
            </a:r>
            <a:endParaRPr lang="en-US" altLang="ja-JP" dirty="0" smtClean="0"/>
          </a:p>
          <a:p>
            <a:r>
              <a:rPr lang="ja-JP" altLang="en-US" dirty="0" smtClean="0"/>
              <a:t>　　自治体や行政職員のセンスと言えるかもしれません。　</a:t>
            </a:r>
            <a:endParaRPr lang="en-US" altLang="ja-JP" dirty="0" smtClean="0"/>
          </a:p>
          <a:p>
            <a:r>
              <a:rPr lang="ja-JP" altLang="en-US" dirty="0" smtClean="0"/>
              <a:t>　　我々相談支援従事者は、個別</a:t>
            </a:r>
            <a:r>
              <a:rPr lang="ja-JP" altLang="ja-JP" dirty="0" smtClean="0"/>
              <a:t>支</a:t>
            </a:r>
            <a:r>
              <a:rPr lang="ja-JP" altLang="ja-JP" dirty="0"/>
              <a:t>援の裏</a:t>
            </a:r>
            <a:r>
              <a:rPr lang="ja-JP" altLang="ja-JP" dirty="0" smtClean="0"/>
              <a:t>に</a:t>
            </a:r>
            <a:r>
              <a:rPr lang="ja-JP" altLang="en-US" dirty="0" smtClean="0"/>
              <a:t>地域課題が</a:t>
            </a:r>
            <a:r>
              <a:rPr lang="ja-JP" altLang="ja-JP" dirty="0" smtClean="0"/>
              <a:t>潜</a:t>
            </a:r>
            <a:r>
              <a:rPr lang="ja-JP" altLang="ja-JP" dirty="0"/>
              <a:t>んでい</a:t>
            </a:r>
            <a:r>
              <a:rPr lang="ja-JP" altLang="ja-JP" dirty="0" smtClean="0"/>
              <a:t>る</a:t>
            </a:r>
            <a:r>
              <a:rPr lang="ja-JP" altLang="en-US" dirty="0" smtClean="0"/>
              <a:t>と知っています</a:t>
            </a:r>
            <a:r>
              <a:rPr lang="ja-JP" altLang="ja-JP" dirty="0" smtClean="0"/>
              <a:t>。</a:t>
            </a:r>
            <a:r>
              <a:rPr lang="ja-JP" altLang="en-US" dirty="0" smtClean="0"/>
              <a:t>　　行政職員が</a:t>
            </a:r>
            <a:r>
              <a:rPr lang="ja-JP" altLang="ja-JP" dirty="0" smtClean="0"/>
              <a:t>ケ</a:t>
            </a:r>
            <a:r>
              <a:rPr lang="ja-JP" altLang="ja-JP" dirty="0"/>
              <a:t>ースワークを行う上</a:t>
            </a:r>
            <a:r>
              <a:rPr lang="ja-JP" altLang="ja-JP" dirty="0" smtClean="0"/>
              <a:t>で</a:t>
            </a:r>
            <a:r>
              <a:rPr lang="ja-JP" altLang="en-US" dirty="0" smtClean="0"/>
              <a:t>出てくる個別の課題を</a:t>
            </a:r>
            <a:r>
              <a:rPr lang="ja-JP" altLang="ja-JP" dirty="0" smtClean="0"/>
              <a:t>、</a:t>
            </a:r>
            <a:r>
              <a:rPr lang="ja-JP" altLang="en-US" dirty="0" smtClean="0"/>
              <a:t>地域全体の課題として</a:t>
            </a:r>
            <a:r>
              <a:rPr lang="ja-JP" altLang="ja-JP" dirty="0" smtClean="0"/>
              <a:t>捉</a:t>
            </a:r>
            <a:r>
              <a:rPr lang="ja-JP" altLang="ja-JP" dirty="0"/>
              <a:t>える「視点</a:t>
            </a:r>
            <a:r>
              <a:rPr lang="ja-JP" altLang="ja-JP" dirty="0" smtClean="0"/>
              <a:t>」</a:t>
            </a:r>
            <a:r>
              <a:rPr lang="ja-JP" altLang="en-US" dirty="0" smtClean="0"/>
              <a:t>持てるかどうかです。</a:t>
            </a:r>
            <a:endParaRPr lang="en-US" altLang="ja-JP" dirty="0" smtClean="0"/>
          </a:p>
          <a:p>
            <a:r>
              <a:rPr lang="ja-JP" altLang="en-US" dirty="0" smtClean="0"/>
              <a:t>　　</a:t>
            </a:r>
            <a:r>
              <a:rPr lang="ja-JP" altLang="ja-JP" dirty="0" smtClean="0"/>
              <a:t>地</a:t>
            </a:r>
            <a:r>
              <a:rPr lang="ja-JP" altLang="ja-JP" dirty="0"/>
              <a:t>域の課題を捉え、協議会のテーブルに載せて、自治体の施策に反映させるところが、行政職員としての醍醐味であり、行政職員のできることといえる</a:t>
            </a:r>
            <a:r>
              <a:rPr lang="ja-JP" altLang="ja-JP" dirty="0" smtClean="0"/>
              <a:t>。</a:t>
            </a:r>
            <a:endParaRPr lang="en-US" altLang="ja-JP" dirty="0" smtClean="0"/>
          </a:p>
          <a:p>
            <a:r>
              <a:rPr lang="ja-JP" altLang="en-US" dirty="0" smtClean="0"/>
              <a:t>　　</a:t>
            </a:r>
            <a:r>
              <a:rPr lang="ja-JP" altLang="ja-JP" dirty="0" smtClean="0"/>
              <a:t>行</a:t>
            </a:r>
            <a:r>
              <a:rPr lang="ja-JP" altLang="ja-JP" dirty="0"/>
              <a:t>政職員</a:t>
            </a:r>
            <a:r>
              <a:rPr lang="ja-JP" altLang="en-US" dirty="0"/>
              <a:t>に</a:t>
            </a:r>
            <a:r>
              <a:rPr lang="ja-JP" altLang="ja-JP" dirty="0"/>
              <a:t>この視点を持</a:t>
            </a:r>
            <a:r>
              <a:rPr lang="ja-JP" altLang="en-US" dirty="0"/>
              <a:t>ってもらう</a:t>
            </a:r>
            <a:r>
              <a:rPr lang="ja-JP" altLang="ja-JP" dirty="0"/>
              <a:t>ことで、協議</a:t>
            </a:r>
            <a:r>
              <a:rPr lang="ja-JP" altLang="ja-JP" dirty="0" smtClean="0"/>
              <a:t>会</a:t>
            </a:r>
            <a:r>
              <a:rPr lang="ja-JP" altLang="en-US" dirty="0" smtClean="0"/>
              <a:t>の活性化につながる。</a:t>
            </a:r>
            <a:endParaRPr lang="en-US" altLang="ja-JP" dirty="0" smtClean="0"/>
          </a:p>
          <a:p>
            <a:r>
              <a:rPr lang="ja-JP" altLang="en-US" dirty="0" smtClean="0"/>
              <a:t>　　しかしなかなかセンスのある行政職員にあたることは少ない。　数年で異動もしてしまう。</a:t>
            </a:r>
            <a:endParaRPr lang="en-US" altLang="ja-JP" dirty="0" smtClean="0"/>
          </a:p>
          <a:p>
            <a:r>
              <a:rPr lang="ja-JP" altLang="en-US" dirty="0" smtClean="0"/>
              <a:t>　　そこで必要なのが相談支援の活用なのです。　個別のケースに携わる相談支援の力を借りて課題を吸い上げ、協議会のテーブルに挙げる。この流れを作ることが重要で、だから相談支援の委託があるのだと思います。</a:t>
            </a:r>
            <a:endParaRPr lang="en-US" altLang="ja-JP" dirty="0" smtClean="0"/>
          </a:p>
          <a:p>
            <a:endParaRPr kumimoji="1" lang="en-US" altLang="ja-JP"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dirty="0" smtClean="0"/>
              <a:t>地域づくり</a:t>
            </a:r>
            <a:r>
              <a:rPr lang="ja-JP" altLang="ja-JP" dirty="0" smtClean="0"/>
              <a:t>の肝とも言える協議会の活性化</a:t>
            </a:r>
            <a:r>
              <a:rPr lang="ja-JP" altLang="en-US" dirty="0" smtClean="0"/>
              <a:t>は、　</a:t>
            </a:r>
            <a:r>
              <a:rPr lang="ja-JP" altLang="ja-JP" dirty="0" smtClean="0"/>
              <a:t>総合的な相談支援の窓口となる基幹相談支援センターの拡充、すべての障害福祉サービスを利用している人たちの直接的な声やニーズ、地域課題を受け止められる相談支援専門員の存在はなくてはならないものと言えるでしょう。</a:t>
            </a:r>
            <a:endParaRPr lang="en-US" altLang="ja-JP" dirty="0" smtClean="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7D090586-FAA2-43E8-9A90-70DD01FDD383}" type="slidenum">
              <a:rPr lang="en-US" altLang="ja-JP" smtClean="0"/>
              <a:pPr>
                <a:defRPr/>
              </a:pPr>
              <a:t>43</a:t>
            </a:fld>
            <a:endParaRPr lang="en-US" altLang="ja-JP"/>
          </a:p>
        </p:txBody>
      </p:sp>
    </p:spTree>
    <p:extLst>
      <p:ext uri="{BB962C8B-B14F-4D97-AF65-F5344CB8AC3E}">
        <p14:creationId xmlns:p14="http://schemas.microsoft.com/office/powerpoint/2010/main" val="17634719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あらためて、自身の地域の協議会を見直してみてください。　形骸化していると言われる協議会になっていないでしょうか。</a:t>
            </a:r>
            <a:endParaRPr kumimoji="1" lang="en-US" altLang="ja-JP" dirty="0" smtClean="0"/>
          </a:p>
          <a:p>
            <a:r>
              <a:rPr kumimoji="1" lang="ja-JP" altLang="en-US" dirty="0" smtClean="0"/>
              <a:t>形骸化する要因としてこのようなことがあげられています。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44</a:t>
            </a:fld>
            <a:endParaRPr lang="en-US" altLang="ja-JP"/>
          </a:p>
        </p:txBody>
      </p:sp>
    </p:spTree>
    <p:extLst>
      <p:ext uri="{BB962C8B-B14F-4D97-AF65-F5344CB8AC3E}">
        <p14:creationId xmlns:p14="http://schemas.microsoft.com/office/powerpoint/2010/main" val="9297582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45</a:t>
            </a:fld>
            <a:endParaRPr lang="en-US" altLang="ja-JP"/>
          </a:p>
        </p:txBody>
      </p:sp>
    </p:spTree>
    <p:extLst>
      <p:ext uri="{BB962C8B-B14F-4D97-AF65-F5344CB8AC3E}">
        <p14:creationId xmlns:p14="http://schemas.microsoft.com/office/powerpoint/2010/main" val="41698989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sz="1200" b="1" dirty="0" smtClean="0">
                <a:latin typeface="BIZ UDPゴシック" panose="020B0400000000000000" pitchFamily="50" charset="-128"/>
                <a:ea typeface="BIZ UDPゴシック" panose="020B0400000000000000" pitchFamily="50" charset="-128"/>
              </a:rPr>
              <a:t>（</a:t>
            </a:r>
            <a:r>
              <a:rPr lang="en-US" altLang="ja-JP" sz="1200" b="1" dirty="0" smtClean="0">
                <a:latin typeface="BIZ UDPゴシック" panose="020B0400000000000000" pitchFamily="50" charset="-128"/>
                <a:ea typeface="BIZ UDPゴシック" panose="020B0400000000000000" pitchFamily="50" charset="-128"/>
              </a:rPr>
              <a:t>2</a:t>
            </a:r>
            <a:r>
              <a:rPr lang="ja-JP" altLang="en-US" sz="1200" b="1" dirty="0" smtClean="0">
                <a:latin typeface="BIZ UDPゴシック" panose="020B0400000000000000" pitchFamily="50" charset="-128"/>
                <a:ea typeface="BIZ UDPゴシック" panose="020B0400000000000000" pitchFamily="50" charset="-128"/>
              </a:rPr>
              <a:t>）地域共生社会を目標とした活動</a:t>
            </a:r>
            <a:endParaRPr lang="en-US" altLang="ja-JP" sz="1200" b="1" dirty="0" smtClean="0">
              <a:latin typeface="BIZ UDPゴシック" panose="020B0400000000000000" pitchFamily="50" charset="-128"/>
              <a:ea typeface="BIZ UDPゴシック" panose="020B0400000000000000" pitchFamily="50" charset="-128"/>
            </a:endParaRPr>
          </a:p>
          <a:p>
            <a:endParaRPr kumimoji="1" lang="en-US" altLang="ja-JP" dirty="0" smtClean="0"/>
          </a:p>
          <a:p>
            <a:r>
              <a:rPr kumimoji="1" lang="ja-JP" altLang="en-US" dirty="0" smtClean="0"/>
              <a:t>自立支援協議会が地域づくりに向けた協議の場であること、どのような手段、方法で運営していくかを確認しましたが、そもそもどういった地域を目指すのか、何を目的に地域づくりを進めるのかを確認していきます。</a:t>
            </a:r>
            <a:endParaRPr kumimoji="1" lang="en-US" altLang="ja-JP" dirty="0" smtClean="0"/>
          </a:p>
          <a:p>
            <a:endParaRPr kumimoji="1" lang="en-US" altLang="ja-JP" dirty="0" smtClean="0"/>
          </a:p>
          <a:p>
            <a:r>
              <a:rPr kumimoji="1" lang="ja-JP" altLang="en-US" dirty="0" smtClean="0"/>
              <a:t>「地域」と名の付く国の施策に「地域福祉計画」があります。社会福祉法に地域福祉計画の策定が、</a:t>
            </a:r>
            <a:r>
              <a:rPr kumimoji="1" lang="ja-JP" altLang="en-US" b="1" u="sng" dirty="0" smtClean="0"/>
              <a:t>市町村の努力義務と</a:t>
            </a:r>
            <a:r>
              <a:rPr kumimoji="1" lang="ja-JP" altLang="en-US" dirty="0" smtClean="0"/>
              <a:t>して明記されています。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46</a:t>
            </a:fld>
            <a:endParaRPr lang="en-US" altLang="ja-JP"/>
          </a:p>
        </p:txBody>
      </p:sp>
    </p:spTree>
    <p:extLst>
      <p:ext uri="{BB962C8B-B14F-4D97-AF65-F5344CB8AC3E}">
        <p14:creationId xmlns:p14="http://schemas.microsoft.com/office/powerpoint/2010/main" val="3795629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ja-JP" altLang="ja-JP" sz="1200" b="1" dirty="0" smtClean="0">
                <a:latin typeface="BIZ UDゴシック" panose="020B0400000000000000" pitchFamily="49" charset="-128"/>
                <a:ea typeface="BIZ UDゴシック" panose="020B0400000000000000" pitchFamily="49" charset="-128"/>
              </a:rPr>
              <a:t>（１）</a:t>
            </a:r>
            <a:r>
              <a:rPr lang="ja-JP" altLang="en-US" sz="1200" b="1" dirty="0" smtClean="0">
                <a:latin typeface="BIZ UDゴシック" panose="020B0400000000000000" pitchFamily="49" charset="-128"/>
                <a:ea typeface="BIZ UDゴシック" panose="020B0400000000000000" pitchFamily="49" charset="-128"/>
              </a:rPr>
              <a:t>障害者施策の変遷と相談支援専門員</a:t>
            </a:r>
            <a:endParaRPr lang="en-US" altLang="ja-JP" sz="1200" b="1" dirty="0" smtClean="0">
              <a:latin typeface="BIZ UDゴシック" panose="020B0400000000000000" pitchFamily="49" charset="-128"/>
              <a:ea typeface="BIZ UDゴシック" panose="020B0400000000000000" pitchFamily="49" charset="-128"/>
            </a:endParaRPr>
          </a:p>
          <a:p>
            <a:endParaRPr lang="en-US" altLang="ja-JP" dirty="0" smtClean="0"/>
          </a:p>
          <a:p>
            <a:r>
              <a:rPr lang="ja-JP" altLang="ja-JP" dirty="0" smtClean="0"/>
              <a:t>障</a:t>
            </a:r>
            <a:r>
              <a:rPr lang="ja-JP" altLang="ja-JP" dirty="0"/>
              <a:t>害者の地域生活を支援する施策では、</a:t>
            </a:r>
            <a:r>
              <a:rPr lang="en-US" altLang="ja-JP" dirty="0"/>
              <a:t>1990 </a:t>
            </a:r>
            <a:r>
              <a:rPr lang="ja-JP" altLang="ja-JP" dirty="0"/>
              <a:t>年の福祉関係</a:t>
            </a:r>
            <a:r>
              <a:rPr lang="en-US" altLang="ja-JP" dirty="0"/>
              <a:t>8</a:t>
            </a:r>
            <a:r>
              <a:rPr lang="ja-JP" altLang="ja-JP" dirty="0"/>
              <a:t>法の改正以降、障害者福祉に関連する制度改革が進み、</a:t>
            </a:r>
            <a:r>
              <a:rPr lang="ja-JP" altLang="en-US" dirty="0"/>
              <a:t>障がいのある方</a:t>
            </a:r>
            <a:r>
              <a:rPr lang="ja-JP" altLang="ja-JP" dirty="0"/>
              <a:t>に対するケアマネジメントが政策的に注目されはじめました。</a:t>
            </a:r>
          </a:p>
          <a:p>
            <a:r>
              <a:rPr lang="ja-JP" altLang="ja-JP" dirty="0"/>
              <a:t>そして、「社会福祉基礎構造改革について</a:t>
            </a:r>
            <a:r>
              <a:rPr lang="en-US" altLang="ja-JP" dirty="0"/>
              <a:t>(</a:t>
            </a:r>
            <a:r>
              <a:rPr lang="ja-JP" altLang="ja-JP" dirty="0"/>
              <a:t>中間まとめ</a:t>
            </a:r>
            <a:r>
              <a:rPr lang="en-US" altLang="ja-JP" dirty="0"/>
              <a:t>)</a:t>
            </a:r>
            <a:r>
              <a:rPr lang="ja-JP" altLang="ja-JP" dirty="0"/>
              <a:t>」と、「今後の障害者保健福祉施策のあり方について」の審議会において、ケアマネジメント技法による効果的なサービス提供の必要性が検討され、障害者の保健福祉制度に大きな影響を与えることとなりました。</a:t>
            </a:r>
          </a:p>
          <a:p>
            <a:r>
              <a:rPr lang="ja-JP" altLang="ja-JP" dirty="0"/>
              <a:t>一方、具体的には</a:t>
            </a:r>
            <a:r>
              <a:rPr lang="en-US" altLang="ja-JP" dirty="0"/>
              <a:t>1998</a:t>
            </a:r>
            <a:r>
              <a:rPr lang="ja-JP" altLang="ja-JP" dirty="0"/>
              <a:t>年に身体障害者、知的障害者、精神障害者の</a:t>
            </a:r>
            <a:r>
              <a:rPr lang="en-US" altLang="ja-JP" dirty="0"/>
              <a:t>3 </a:t>
            </a:r>
            <a:r>
              <a:rPr lang="ja-JP" altLang="ja-JP" dirty="0"/>
              <a:t>障害者のためのケアガイドラインが国から示され、ケアマネジメントを主となって担う専門職として、相談支援専門員（相談支援従事者）の養成が開始されることになります。</a:t>
            </a:r>
            <a:r>
              <a:rPr lang="en-US" altLang="ja-JP" dirty="0"/>
              <a:t>2002</a:t>
            </a:r>
            <a:r>
              <a:rPr lang="ja-JP" altLang="ja-JP" dirty="0"/>
              <a:t>年には</a:t>
            </a:r>
            <a:r>
              <a:rPr lang="en-US" altLang="ja-JP" dirty="0"/>
              <a:t>3 </a:t>
            </a:r>
            <a:r>
              <a:rPr lang="ja-JP" altLang="ja-JP" dirty="0"/>
              <a:t>障害に共通した障害者ケアガイドラインが示され、「障害者ケアマネジメント従事者養成研修」として、都道府県単位での養成が本格化していきま</a:t>
            </a:r>
            <a:r>
              <a:rPr lang="ja-JP" altLang="en-US" dirty="0"/>
              <a:t>した</a:t>
            </a:r>
            <a:r>
              <a:rPr lang="ja-JP" altLang="ja-JP" dirty="0"/>
              <a:t>。</a:t>
            </a:r>
            <a:r>
              <a:rPr lang="en-US" altLang="ja-JP" dirty="0"/>
              <a:t>2006 </a:t>
            </a:r>
            <a:r>
              <a:rPr lang="ja-JP" altLang="ja-JP" dirty="0"/>
              <a:t>年の障害者自立支援法</a:t>
            </a:r>
            <a:r>
              <a:rPr lang="en-US" altLang="ja-JP" dirty="0"/>
              <a:t>(</a:t>
            </a:r>
            <a:r>
              <a:rPr lang="ja-JP" altLang="ja-JP" dirty="0"/>
              <a:t>現在の障害者総合支援法</a:t>
            </a:r>
            <a:r>
              <a:rPr lang="en-US" altLang="ja-JP" dirty="0"/>
              <a:t>)</a:t>
            </a:r>
            <a:r>
              <a:rPr lang="ja-JP" altLang="ja-JP" dirty="0"/>
              <a:t>の施行からは、障者相談支援従事者</a:t>
            </a:r>
            <a:r>
              <a:rPr lang="en-US" altLang="ja-JP" dirty="0"/>
              <a:t>(</a:t>
            </a:r>
            <a:r>
              <a:rPr lang="ja-JP" altLang="ja-JP" dirty="0"/>
              <a:t>障害者相談支援専門員</a:t>
            </a:r>
            <a:r>
              <a:rPr lang="en-US" altLang="ja-JP" dirty="0"/>
              <a:t>)</a:t>
            </a:r>
            <a:r>
              <a:rPr lang="ja-JP" altLang="ja-JP" dirty="0"/>
              <a:t>研修として、現在に至るまで、都道府県ごとに実施されています。</a:t>
            </a:r>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7D090586-FAA2-43E8-9A90-70DD01FDD383}" type="slidenum">
              <a:rPr lang="en-US" altLang="ja-JP" smtClean="0"/>
              <a:pPr>
                <a:defRPr/>
              </a:pPr>
              <a:t>5</a:t>
            </a:fld>
            <a:endParaRPr lang="en-US" altLang="ja-JP"/>
          </a:p>
        </p:txBody>
      </p:sp>
    </p:spTree>
    <p:extLst>
      <p:ext uri="{BB962C8B-B14F-4D97-AF65-F5344CB8AC3E}">
        <p14:creationId xmlns:p14="http://schemas.microsoft.com/office/powerpoint/2010/main" val="21670036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60765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solidFill>
                  <a:srgbClr val="FF0000"/>
                </a:solidFill>
                <a:latin typeface="HGPｺﾞｼｯｸM" panose="020B0600000000000000" pitchFamily="50" charset="-128"/>
                <a:ea typeface="HGPｺﾞｼｯｸM" panose="020B0600000000000000" pitchFamily="50" charset="-128"/>
              </a:rPr>
              <a:t>支え手側と受け手側に分かれるのではなく、地域のあらゆる住民が役割を持ち、支え合いながら、自分らしく活躍できる地域コミュニティを育成する。</a:t>
            </a:r>
            <a:endParaRPr lang="en-US" altLang="ja-JP" dirty="0">
              <a:solidFill>
                <a:srgbClr val="FF0000"/>
              </a:solidFill>
              <a:latin typeface="HGPｺﾞｼｯｸM" panose="020B0600000000000000" pitchFamily="50" charset="-128"/>
              <a:ea typeface="HGPｺﾞｼｯｸM" panose="020B0600000000000000" pitchFamily="50" charset="-128"/>
            </a:endParaRPr>
          </a:p>
          <a:p>
            <a:endParaRPr lang="en-US" altLang="ja-JP" dirty="0">
              <a:solidFill>
                <a:srgbClr val="FF0000"/>
              </a:solidFill>
              <a:ea typeface="HGPｺﾞｼｯｸM" panose="020B0600000000000000" pitchFamily="50" charset="-128"/>
            </a:endParaRPr>
          </a:p>
          <a:p>
            <a:r>
              <a:rPr lang="ja-JP" altLang="ja-JP" sz="1600" dirty="0">
                <a:latin typeface="HGSMinchoE" charset="-128"/>
                <a:ea typeface="HGSMinchoE" charset="-128"/>
                <a:cs typeface="HGSMinchoE" charset="-128"/>
              </a:rPr>
              <a:t>正直なところ、</a:t>
            </a:r>
            <a:r>
              <a:rPr lang="ja-JP" altLang="ja-JP" sz="1600" u="sng" dirty="0">
                <a:solidFill>
                  <a:schemeClr val="accent6">
                    <a:lumMod val="75000"/>
                  </a:schemeClr>
                </a:solidFill>
                <a:latin typeface="HGSMinchoE" charset="-128"/>
                <a:ea typeface="HGSMinchoE" charset="-128"/>
                <a:cs typeface="HGSMinchoE" charset="-128"/>
              </a:rPr>
              <a:t>国が「我が事」という言葉を使うこと自体に違和感を覚えます</a:t>
            </a:r>
            <a:r>
              <a:rPr lang="ja-JP" altLang="ja-JP" sz="1600" dirty="0">
                <a:latin typeface="HGSMinchoE" charset="-128"/>
                <a:ea typeface="HGSMinchoE" charset="-128"/>
                <a:cs typeface="HGSMinchoE" charset="-128"/>
              </a:rPr>
              <a:t>。しかし、このことを国は十分と意識し、「地域共生」が文化として定着する</a:t>
            </a:r>
            <a:r>
              <a:rPr lang="ja-JP" altLang="en-US" sz="1600" dirty="0">
                <a:latin typeface="HGSMinchoE" charset="-128"/>
                <a:ea typeface="HGSMinchoE" charset="-128"/>
                <a:cs typeface="HGSMinchoE" charset="-128"/>
              </a:rPr>
              <a:t>ことへの</a:t>
            </a:r>
            <a:r>
              <a:rPr lang="ja-JP" altLang="ja-JP" sz="1600" dirty="0">
                <a:latin typeface="HGSMinchoE" charset="-128"/>
                <a:ea typeface="HGSMinchoE" charset="-128"/>
                <a:cs typeface="HGSMinchoE" charset="-128"/>
              </a:rPr>
              <a:t>挑戦として、今回の検討が位置付けられています。</a:t>
            </a:r>
            <a:endParaRPr lang="ja-JP" altLang="ja-JP" dirty="0">
              <a:solidFill>
                <a:srgbClr val="FF0000"/>
              </a:solidFill>
              <a:latin typeface="HGSMinchoE" charset="-128"/>
              <a:ea typeface="HGSMinchoE" charset="-128"/>
              <a:cs typeface="HGSMinchoE" charset="-128"/>
            </a:endParaRPr>
          </a:p>
          <a:p>
            <a:r>
              <a:rPr lang="ja-JP" altLang="ja-JP" dirty="0">
                <a:solidFill>
                  <a:srgbClr val="FF0000"/>
                </a:solidFill>
                <a:latin typeface="HGSMinchoE" charset="-128"/>
                <a:ea typeface="HGSMinchoE" charset="-128"/>
                <a:cs typeface="HGSMinchoE" charset="-128"/>
              </a:rPr>
              <a:t>『我が事』の意識は、個人の尊厳が尊重され、多様性を認め合うことができる地域社会をつくり出していくこと。それは住民主体による地域づくりを高めていくことである。しかし、実際の地域の状況は複雑であり、お互いの価値や権利が衝突し、差別や排除が起こるのも地域である</a:t>
            </a:r>
            <a:r>
              <a:rPr lang="ja-JP" altLang="en-US" dirty="0">
                <a:solidFill>
                  <a:srgbClr val="FF0000"/>
                </a:solidFill>
                <a:latin typeface="HGSMinchoE" charset="-128"/>
                <a:ea typeface="HGSMinchoE" charset="-128"/>
                <a:cs typeface="HGSMinchoE" charset="-128"/>
              </a:rPr>
              <a:t>。</a:t>
            </a:r>
            <a:endParaRPr lang="en-US" altLang="ja-JP" dirty="0">
              <a:solidFill>
                <a:srgbClr val="FF0000"/>
              </a:solidFill>
              <a:latin typeface="HGSMinchoE" charset="-128"/>
              <a:ea typeface="HGSMinchoE" charset="-128"/>
              <a:cs typeface="HGSMinchoE" charset="-128"/>
            </a:endParaRPr>
          </a:p>
          <a:p>
            <a:r>
              <a:rPr lang="ja-JP" altLang="en-US" dirty="0">
                <a:solidFill>
                  <a:srgbClr val="FF0000"/>
                </a:solidFill>
                <a:latin typeface="HGSMinchoE" charset="-128"/>
                <a:ea typeface="HGSMinchoE" charset="-128"/>
                <a:cs typeface="HGSMinchoE" charset="-128"/>
              </a:rPr>
              <a:t>そのような部分も理解しながら、どのように地域へアプローチするのかを考えなければならない。</a:t>
            </a:r>
            <a:endParaRPr lang="en-US" altLang="ja-JP" dirty="0">
              <a:solidFill>
                <a:srgbClr val="FF0000"/>
              </a:solidFill>
              <a:latin typeface="HGSMinchoE" charset="-128"/>
              <a:ea typeface="HGSMinchoE" charset="-128"/>
              <a:cs typeface="HGSMinchoE" charset="-128"/>
            </a:endParaRPr>
          </a:p>
          <a:p>
            <a:r>
              <a:rPr lang="ja-JP" altLang="en-US" dirty="0">
                <a:solidFill>
                  <a:srgbClr val="FF0000"/>
                </a:solidFill>
                <a:latin typeface="HGSMinchoE" charset="-128"/>
                <a:ea typeface="HGSMinchoE" charset="-128"/>
                <a:cs typeface="HGSMinchoE" charset="-128"/>
              </a:rPr>
              <a:t>⇒しかし、考えてばかりでは何も始まらない・・・（開成班の話を入れる）まずは飛び込むことも必要なのではないか。</a:t>
            </a:r>
            <a:endParaRPr lang="ja-JP" altLang="ja-JP" dirty="0">
              <a:solidFill>
                <a:srgbClr val="FF0000"/>
              </a:solidFill>
              <a:latin typeface="HGSMinchoE" charset="-128"/>
              <a:ea typeface="HGSMinchoE" charset="-128"/>
              <a:cs typeface="HGSMinchoE" charset="-128"/>
            </a:endParaRPr>
          </a:p>
          <a:p>
            <a:endParaRPr kumimoji="1" lang="ja-JP" altLang="en-US" u="none" dirty="0"/>
          </a:p>
        </p:txBody>
      </p:sp>
      <p:sp>
        <p:nvSpPr>
          <p:cNvPr id="4" name="スライド番号プレースホルダー 3"/>
          <p:cNvSpPr>
            <a:spLocks noGrp="1"/>
          </p:cNvSpPr>
          <p:nvPr>
            <p:ph type="sldNum" sz="quarter" idx="10"/>
          </p:nvPr>
        </p:nvSpPr>
        <p:spPr/>
        <p:txBody>
          <a:bodyPr/>
          <a:lstStyle/>
          <a:p>
            <a:fld id="{37B9B2FC-D891-B946-9816-D2EB70449C9F}" type="slidenum">
              <a:rPr kumimoji="1" lang="ja-JP" altLang="en-US" smtClean="0"/>
              <a:t>48</a:t>
            </a:fld>
            <a:endParaRPr kumimoji="1" lang="ja-JP" altLang="en-US"/>
          </a:p>
        </p:txBody>
      </p:sp>
    </p:spTree>
    <p:extLst>
      <p:ext uri="{BB962C8B-B14F-4D97-AF65-F5344CB8AC3E}">
        <p14:creationId xmlns:p14="http://schemas.microsoft.com/office/powerpoint/2010/main" val="9584423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4818"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ja-JP" altLang="ja-JP" sz="1200" b="1" dirty="0" smtClean="0"/>
              <a:t>（３）権利擁護支援と価値 </a:t>
            </a:r>
            <a:endParaRPr lang="en-US" altLang="ja-JP" sz="1200" b="1" dirty="0" smtClean="0">
              <a:latin typeface="BIZ UDPゴシック" panose="020B0400000000000000" pitchFamily="50" charset="-128"/>
              <a:ea typeface="BIZ UDPゴシック" panose="020B0400000000000000" pitchFamily="50" charset="-128"/>
            </a:endParaRPr>
          </a:p>
          <a:p>
            <a:endParaRPr lang="en-US" altLang="ja-JP" dirty="0" smtClean="0"/>
          </a:p>
          <a:p>
            <a:r>
              <a:rPr lang="ja-JP" altLang="en-US" dirty="0" smtClean="0"/>
              <a:t>共生社会を考える時に重要な視点</a:t>
            </a:r>
            <a:endParaRPr lang="en-US" altLang="ja-JP"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sz="1200" dirty="0" smtClean="0">
                <a:solidFill>
                  <a:schemeClr val="accent4">
                    <a:lumMod val="50000"/>
                  </a:schemeClr>
                </a:solidFill>
                <a:latin typeface="+mn-ea"/>
                <a:cs typeface="HGPMinchoE" charset="-128"/>
              </a:rPr>
              <a:t>（</a:t>
            </a:r>
            <a:r>
              <a:rPr lang="ja-JP" altLang="ja-JP" sz="1200" dirty="0" smtClean="0">
                <a:solidFill>
                  <a:schemeClr val="accent4">
                    <a:lumMod val="50000"/>
                  </a:schemeClr>
                </a:solidFill>
                <a:latin typeface="+mn-ea"/>
                <a:cs typeface="HGPMinchoE" charset="-128"/>
              </a:rPr>
              <a:t>ストレングスモデル</a:t>
            </a:r>
            <a:r>
              <a:rPr lang="ja-JP" altLang="en-US" sz="1200" dirty="0" smtClean="0">
                <a:solidFill>
                  <a:schemeClr val="accent4">
                    <a:lumMod val="50000"/>
                  </a:schemeClr>
                </a:solidFill>
                <a:latin typeface="+mn-ea"/>
                <a:cs typeface="HGPMinchoE" charset="-128"/>
              </a:rPr>
              <a:t>・</a:t>
            </a:r>
            <a:r>
              <a:rPr lang="en-US" altLang="ja-JP" sz="1200" dirty="0" smtClean="0">
                <a:solidFill>
                  <a:schemeClr val="accent4">
                    <a:lumMod val="50000"/>
                  </a:schemeClr>
                </a:solidFill>
                <a:latin typeface="+mn-ea"/>
                <a:cs typeface="HGPMinchoE" charset="-128"/>
              </a:rPr>
              <a:t>SDM</a:t>
            </a:r>
            <a:r>
              <a:rPr lang="ja-JP" altLang="en-US" sz="1200" dirty="0" smtClean="0">
                <a:solidFill>
                  <a:schemeClr val="accent4">
                    <a:lumMod val="50000"/>
                  </a:schemeClr>
                </a:solidFill>
                <a:latin typeface="+mn-ea"/>
                <a:cs typeface="HGPMinchoE" charset="-128"/>
              </a:rPr>
              <a:t>・オープンダイアログなど、</a:t>
            </a:r>
            <a:r>
              <a:rPr lang="ja-JP" altLang="ja-JP" sz="1200" dirty="0" smtClean="0">
                <a:solidFill>
                  <a:schemeClr val="accent4">
                    <a:lumMod val="50000"/>
                  </a:schemeClr>
                </a:solidFill>
                <a:latin typeface="+mn-ea"/>
                <a:cs typeface="HGPMinchoE" charset="-128"/>
              </a:rPr>
              <a:t>１週間に１度</a:t>
            </a:r>
            <a:r>
              <a:rPr lang="ja-JP" altLang="en-US" sz="1200" dirty="0" smtClean="0">
                <a:solidFill>
                  <a:schemeClr val="accent4">
                    <a:lumMod val="50000"/>
                  </a:schemeClr>
                </a:solidFill>
                <a:latin typeface="+mn-ea"/>
                <a:cs typeface="HGPMinchoE" charset="-128"/>
              </a:rPr>
              <a:t>の対話により</a:t>
            </a:r>
            <a:r>
              <a:rPr lang="ja-JP" altLang="ja-JP" sz="1200" dirty="0" smtClean="0">
                <a:solidFill>
                  <a:schemeClr val="accent4">
                    <a:lumMod val="50000"/>
                  </a:schemeClr>
                </a:solidFill>
                <a:latin typeface="+mn-ea"/>
                <a:cs typeface="HGPMinchoE" charset="-128"/>
              </a:rPr>
              <a:t>、「表出された意思」</a:t>
            </a:r>
            <a:r>
              <a:rPr lang="en-US" altLang="ja-JP" sz="1200" dirty="0" smtClean="0">
                <a:solidFill>
                  <a:schemeClr val="accent4">
                    <a:lumMod val="50000"/>
                  </a:schemeClr>
                </a:solidFill>
                <a:latin typeface="+mn-ea"/>
                <a:cs typeface="HGPMinchoE" charset="-128"/>
              </a:rPr>
              <a:t>(Expressed Wish)</a:t>
            </a:r>
            <a:r>
              <a:rPr lang="ja-JP" altLang="ja-JP" sz="1200" dirty="0" smtClean="0">
                <a:solidFill>
                  <a:schemeClr val="accent4">
                    <a:lumMod val="50000"/>
                  </a:schemeClr>
                </a:solidFill>
                <a:latin typeface="+mn-ea"/>
                <a:cs typeface="HGPMinchoE" charset="-128"/>
              </a:rPr>
              <a:t>を支援の中心に置き、「最善の利益」</a:t>
            </a:r>
            <a:r>
              <a:rPr lang="en-US" altLang="ja-JP" sz="1200" dirty="0" smtClean="0">
                <a:solidFill>
                  <a:schemeClr val="accent4">
                    <a:lumMod val="50000"/>
                  </a:schemeClr>
                </a:solidFill>
                <a:latin typeface="+mn-ea"/>
                <a:cs typeface="HGPMinchoE" charset="-128"/>
              </a:rPr>
              <a:t>(Best Interest)</a:t>
            </a:r>
            <a:r>
              <a:rPr lang="ja-JP" altLang="ja-JP" sz="1200" dirty="0" smtClean="0">
                <a:solidFill>
                  <a:schemeClr val="accent4">
                    <a:lumMod val="50000"/>
                  </a:schemeClr>
                </a:solidFill>
                <a:latin typeface="+mn-ea"/>
                <a:cs typeface="HGPMinchoE" charset="-128"/>
              </a:rPr>
              <a:t>を押し付けない</a:t>
            </a:r>
            <a:r>
              <a:rPr lang="ja-JP" altLang="en-US" sz="1200" dirty="0" smtClean="0">
                <a:solidFill>
                  <a:schemeClr val="accent4">
                    <a:lumMod val="50000"/>
                  </a:schemeClr>
                </a:solidFill>
                <a:latin typeface="+mn-ea"/>
                <a:cs typeface="HGPMinchoE" charset="-128"/>
              </a:rPr>
              <a:t>援助が行われている。</a:t>
            </a:r>
            <a:r>
              <a:rPr lang="ja-JP" altLang="en-US" sz="1200" dirty="0">
                <a:solidFill>
                  <a:schemeClr val="tx1"/>
                </a:solidFill>
                <a:latin typeface="Arial" charset="0"/>
                <a:cs typeface="+mn-cs"/>
              </a:rPr>
              <a:t>）</a:t>
            </a:r>
            <a:endParaRPr lang="ja-JP" altLang="en-US" sz="1200" dirty="0" smtClean="0">
              <a:solidFill>
                <a:schemeClr val="accent4">
                  <a:lumMod val="50000"/>
                </a:schemeClr>
              </a:solidFill>
              <a:latin typeface="+mn-ea"/>
              <a:cs typeface="HGPMinchoE" charset="-128"/>
            </a:endParaRPr>
          </a:p>
        </p:txBody>
      </p:sp>
      <p:sp>
        <p:nvSpPr>
          <p:cNvPr id="34819"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Yu Gothic" charset="-128"/>
                <a:ea typeface="Yu Gothic" charset="-128"/>
                <a:cs typeface="Yu Gothic" charset="-128"/>
              </a:defRPr>
            </a:lvl1pPr>
            <a:lvl2pPr marL="756221" indent="-290854">
              <a:defRPr kumimoji="1">
                <a:solidFill>
                  <a:schemeClr val="tx1"/>
                </a:solidFill>
                <a:latin typeface="Yu Gothic" charset="-128"/>
                <a:ea typeface="Yu Gothic" charset="-128"/>
                <a:cs typeface="Yu Gothic" charset="-128"/>
              </a:defRPr>
            </a:lvl2pPr>
            <a:lvl3pPr marL="1163416" indent="-232683">
              <a:defRPr kumimoji="1">
                <a:solidFill>
                  <a:schemeClr val="tx1"/>
                </a:solidFill>
                <a:latin typeface="Yu Gothic" charset="-128"/>
                <a:ea typeface="Yu Gothic" charset="-128"/>
                <a:cs typeface="Yu Gothic" charset="-128"/>
              </a:defRPr>
            </a:lvl3pPr>
            <a:lvl4pPr marL="1628783" indent="-232683">
              <a:defRPr kumimoji="1">
                <a:solidFill>
                  <a:schemeClr val="tx1"/>
                </a:solidFill>
                <a:latin typeface="Yu Gothic" charset="-128"/>
                <a:ea typeface="Yu Gothic" charset="-128"/>
                <a:cs typeface="Yu Gothic" charset="-128"/>
              </a:defRPr>
            </a:lvl4pPr>
            <a:lvl5pPr marL="2094150" indent="-232683">
              <a:defRPr kumimoji="1">
                <a:solidFill>
                  <a:schemeClr val="tx1"/>
                </a:solidFill>
                <a:latin typeface="Yu Gothic" charset="-128"/>
                <a:ea typeface="Yu Gothic" charset="-128"/>
                <a:cs typeface="Yu Gothic" charset="-128"/>
              </a:defRPr>
            </a:lvl5pPr>
            <a:lvl6pPr marL="2559517" indent="-232683" eaLnBrk="0" fontAlgn="base" hangingPunct="0">
              <a:spcBef>
                <a:spcPct val="0"/>
              </a:spcBef>
              <a:spcAft>
                <a:spcPct val="0"/>
              </a:spcAft>
              <a:defRPr kumimoji="1">
                <a:solidFill>
                  <a:schemeClr val="tx1"/>
                </a:solidFill>
                <a:latin typeface="Yu Gothic" charset="-128"/>
                <a:ea typeface="Yu Gothic" charset="-128"/>
                <a:cs typeface="Yu Gothic" charset="-128"/>
              </a:defRPr>
            </a:lvl6pPr>
            <a:lvl7pPr marL="3024883" indent="-232683" eaLnBrk="0" fontAlgn="base" hangingPunct="0">
              <a:spcBef>
                <a:spcPct val="0"/>
              </a:spcBef>
              <a:spcAft>
                <a:spcPct val="0"/>
              </a:spcAft>
              <a:defRPr kumimoji="1">
                <a:solidFill>
                  <a:schemeClr val="tx1"/>
                </a:solidFill>
                <a:latin typeface="Yu Gothic" charset="-128"/>
                <a:ea typeface="Yu Gothic" charset="-128"/>
                <a:cs typeface="Yu Gothic" charset="-128"/>
              </a:defRPr>
            </a:lvl7pPr>
            <a:lvl8pPr marL="3490250" indent="-232683" eaLnBrk="0" fontAlgn="base" hangingPunct="0">
              <a:spcBef>
                <a:spcPct val="0"/>
              </a:spcBef>
              <a:spcAft>
                <a:spcPct val="0"/>
              </a:spcAft>
              <a:defRPr kumimoji="1">
                <a:solidFill>
                  <a:schemeClr val="tx1"/>
                </a:solidFill>
                <a:latin typeface="Yu Gothic" charset="-128"/>
                <a:ea typeface="Yu Gothic" charset="-128"/>
                <a:cs typeface="Yu Gothic" charset="-128"/>
              </a:defRPr>
            </a:lvl8pPr>
            <a:lvl9pPr marL="3955616" indent="-232683" eaLnBrk="0" fontAlgn="base" hangingPunct="0">
              <a:spcBef>
                <a:spcPct val="0"/>
              </a:spcBef>
              <a:spcAft>
                <a:spcPct val="0"/>
              </a:spcAft>
              <a:defRPr kumimoji="1">
                <a:solidFill>
                  <a:schemeClr val="tx1"/>
                </a:solidFill>
                <a:latin typeface="Yu Gothic" charset="-128"/>
                <a:ea typeface="Yu Gothic" charset="-128"/>
                <a:cs typeface="Yu Gothic" charset="-128"/>
              </a:defRPr>
            </a:lvl9pPr>
          </a:lstStyle>
          <a:p>
            <a:fld id="{AD76349B-495F-AF45-A050-3978C2EC9234}" type="slidenum">
              <a:rPr lang="ja-JP" altLang="en-US"/>
              <a:pPr/>
              <a:t>51</a:t>
            </a:fld>
            <a:endParaRPr lang="ja-JP" altLang="en-US"/>
          </a:p>
        </p:txBody>
      </p:sp>
    </p:spTree>
    <p:extLst>
      <p:ext uri="{BB962C8B-B14F-4D97-AF65-F5344CB8AC3E}">
        <p14:creationId xmlns:p14="http://schemas.microsoft.com/office/powerpoint/2010/main" val="16477525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52</a:t>
            </a:fld>
            <a:endParaRPr lang="en-US" altLang="ja-JP"/>
          </a:p>
        </p:txBody>
      </p:sp>
    </p:spTree>
    <p:extLst>
      <p:ext uri="{BB962C8B-B14F-4D97-AF65-F5344CB8AC3E}">
        <p14:creationId xmlns:p14="http://schemas.microsoft.com/office/powerpoint/2010/main" val="5466468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53</a:t>
            </a:fld>
            <a:endParaRPr lang="en-US" altLang="ja-JP"/>
          </a:p>
        </p:txBody>
      </p:sp>
    </p:spTree>
    <p:extLst>
      <p:ext uri="{BB962C8B-B14F-4D97-AF65-F5344CB8AC3E}">
        <p14:creationId xmlns:p14="http://schemas.microsoft.com/office/powerpoint/2010/main" val="5466468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09728" marR="0" indent="0" algn="l" defTabSz="914400" rtl="0" eaLnBrk="0" fontAlgn="base" latinLnBrk="0" hangingPunct="0">
              <a:lnSpc>
                <a:spcPct val="100000"/>
              </a:lnSpc>
              <a:spcBef>
                <a:spcPct val="30000"/>
              </a:spcBef>
              <a:spcAft>
                <a:spcPct val="0"/>
              </a:spcAft>
              <a:buClrTx/>
              <a:buSzTx/>
              <a:buFontTx/>
              <a:buNone/>
              <a:tabLst/>
              <a:defRPr/>
            </a:pPr>
            <a:r>
              <a:rPr lang="ja-JP" altLang="en-US" sz="1200" b="1" dirty="0" smtClean="0">
                <a:latin typeface="BIZ UDPゴシック" panose="020B0400000000000000" pitchFamily="50" charset="-128"/>
                <a:ea typeface="BIZ UDPゴシック" panose="020B0400000000000000" pitchFamily="50" charset="-128"/>
              </a:rPr>
              <a:t>（</a:t>
            </a:r>
            <a:r>
              <a:rPr lang="en-US" altLang="ja-JP" sz="1200" b="1" dirty="0" smtClean="0">
                <a:latin typeface="BIZ UDPゴシック" panose="020B0400000000000000" pitchFamily="50" charset="-128"/>
                <a:ea typeface="BIZ UDPゴシック" panose="020B0400000000000000" pitchFamily="50" charset="-128"/>
              </a:rPr>
              <a:t>1</a:t>
            </a:r>
            <a:r>
              <a:rPr lang="ja-JP" altLang="en-US" sz="1200" b="1" dirty="0" smtClean="0">
                <a:latin typeface="BIZ UDPゴシック" panose="020B0400000000000000" pitchFamily="50" charset="-128"/>
                <a:ea typeface="BIZ UDPゴシック" panose="020B0400000000000000" pitchFamily="50" charset="-128"/>
              </a:rPr>
              <a:t>）障害者基本計画の推進と事業所運営</a:t>
            </a:r>
            <a:endParaRPr lang="en-US" altLang="ja-JP" sz="1200" b="1" dirty="0" smtClean="0">
              <a:latin typeface="BIZ UDPゴシック" panose="020B0400000000000000" pitchFamily="50" charset="-128"/>
              <a:ea typeface="BIZ UDPゴシック" panose="020B0400000000000000" pitchFamily="50" charset="-128"/>
            </a:endParaRPr>
          </a:p>
          <a:p>
            <a:pPr marL="109728" indent="0">
              <a:buNone/>
            </a:pPr>
            <a:endParaRPr lang="en-US" altLang="ja-JP" sz="1200" dirty="0" smtClean="0">
              <a:latin typeface="BIZ UD明朝 Medium" panose="02020500000000000000" pitchFamily="17" charset="-128"/>
              <a:ea typeface="BIZ UD明朝 Medium" panose="02020500000000000000" pitchFamily="17" charset="-128"/>
            </a:endParaRPr>
          </a:p>
          <a:p>
            <a:pPr marL="109728" indent="0">
              <a:buNone/>
            </a:pPr>
            <a:r>
              <a:rPr lang="ja-JP" altLang="en-US" sz="1200" dirty="0" smtClean="0">
                <a:latin typeface="BIZ UD明朝 Medium" panose="02020500000000000000" pitchFamily="17" charset="-128"/>
                <a:ea typeface="BIZ UD明朝 Medium" panose="02020500000000000000" pitchFamily="17" charset="-128"/>
              </a:rPr>
              <a:t>　</a:t>
            </a:r>
            <a:r>
              <a:rPr lang="en-US" altLang="ja-JP" sz="1200" dirty="0" smtClean="0">
                <a:latin typeface="BIZ UD明朝 Medium" panose="02020500000000000000" pitchFamily="17" charset="-128"/>
                <a:ea typeface="BIZ UD明朝 Medium" panose="02020500000000000000" pitchFamily="17" charset="-128"/>
              </a:rPr>
              <a:t>2004</a:t>
            </a:r>
            <a:r>
              <a:rPr lang="ja-JP" altLang="ja-JP" sz="1200" dirty="0" smtClean="0">
                <a:latin typeface="BIZ UD明朝 Medium" panose="02020500000000000000" pitchFamily="17" charset="-128"/>
                <a:ea typeface="BIZ UD明朝 Medium" panose="02020500000000000000" pitchFamily="17" charset="-128"/>
              </a:rPr>
              <a:t>年（平成</a:t>
            </a:r>
            <a:r>
              <a:rPr lang="en-US" altLang="ja-JP" sz="1200" dirty="0" smtClean="0">
                <a:latin typeface="BIZ UD明朝 Medium" panose="02020500000000000000" pitchFamily="17" charset="-128"/>
                <a:ea typeface="BIZ UD明朝 Medium" panose="02020500000000000000" pitchFamily="17" charset="-128"/>
              </a:rPr>
              <a:t>16</a:t>
            </a:r>
            <a:r>
              <a:rPr lang="ja-JP" altLang="ja-JP" sz="1200" dirty="0" smtClean="0">
                <a:latin typeface="BIZ UD明朝 Medium" panose="02020500000000000000" pitchFamily="17" charset="-128"/>
                <a:ea typeface="BIZ UD明朝 Medium" panose="02020500000000000000" pitchFamily="17" charset="-128"/>
              </a:rPr>
              <a:t>年）に「障害者基本計画」が策定され、障害者施策の基本的方向について定める</a:t>
            </a:r>
            <a:r>
              <a:rPr lang="ja-JP" altLang="en-US" sz="1200" dirty="0" smtClean="0">
                <a:latin typeface="BIZ UD明朝 Medium" panose="02020500000000000000" pitchFamily="17" charset="-128"/>
                <a:ea typeface="BIZ UD明朝 Medium" panose="02020500000000000000" pitchFamily="17" charset="-128"/>
              </a:rPr>
              <a:t>。</a:t>
            </a:r>
            <a:endParaRPr lang="en-US" altLang="ja-JP" sz="1200" dirty="0" smtClean="0">
              <a:latin typeface="BIZ UD明朝 Medium" panose="02020500000000000000" pitchFamily="17" charset="-128"/>
              <a:ea typeface="BIZ UD明朝 Medium" panose="02020500000000000000" pitchFamily="17" charset="-128"/>
            </a:endParaRPr>
          </a:p>
          <a:p>
            <a:pPr marL="109728" indent="0">
              <a:buNone/>
            </a:pPr>
            <a:r>
              <a:rPr lang="ja-JP" altLang="en-US" sz="1200" dirty="0" smtClean="0">
                <a:latin typeface="BIZ UD明朝 Medium" panose="02020500000000000000" pitchFamily="17" charset="-128"/>
                <a:ea typeface="BIZ UD明朝 Medium" panose="02020500000000000000" pitchFamily="17" charset="-128"/>
              </a:rPr>
              <a:t>　</a:t>
            </a:r>
            <a:r>
              <a:rPr lang="ja-JP" altLang="ja-JP" sz="1200" dirty="0" smtClean="0">
                <a:latin typeface="BIZ UD明朝 Medium" panose="02020500000000000000" pitchFamily="17" charset="-128"/>
                <a:ea typeface="BIZ UD明朝 Medium" panose="02020500000000000000" pitchFamily="17" charset="-128"/>
              </a:rPr>
              <a:t>基本方針として障害の有無にかかわらず、国民誰もが相互に人格と個性を尊重し支え合う</a:t>
            </a:r>
            <a:r>
              <a:rPr lang="ja-JP" altLang="en-US" sz="1200" b="1" u="sng" dirty="0" smtClean="0">
                <a:latin typeface="BIZ UD明朝 Medium" panose="02020500000000000000" pitchFamily="17" charset="-128"/>
                <a:ea typeface="BIZ UD明朝 Medium" panose="02020500000000000000" pitchFamily="17" charset="-128"/>
              </a:rPr>
              <a:t>「</a:t>
            </a:r>
            <a:r>
              <a:rPr lang="ja-JP" altLang="ja-JP" sz="1200" b="1" u="sng" dirty="0" smtClean="0">
                <a:latin typeface="BIZ UD明朝 Medium" panose="02020500000000000000" pitchFamily="17" charset="-128"/>
                <a:ea typeface="BIZ UD明朝 Medium" panose="02020500000000000000" pitchFamily="17" charset="-128"/>
              </a:rPr>
              <a:t>共生社会</a:t>
            </a:r>
            <a:r>
              <a:rPr lang="ja-JP" altLang="en-US" sz="1200" b="1" u="sng" dirty="0" smtClean="0">
                <a:latin typeface="BIZ UD明朝 Medium" panose="02020500000000000000" pitchFamily="17" charset="-128"/>
                <a:ea typeface="BIZ UD明朝 Medium" panose="02020500000000000000" pitchFamily="17" charset="-128"/>
              </a:rPr>
              <a:t>」</a:t>
            </a:r>
            <a:r>
              <a:rPr lang="ja-JP" altLang="en-US" sz="1200" dirty="0" smtClean="0">
                <a:latin typeface="BIZ UD明朝 Medium" panose="02020500000000000000" pitchFamily="17" charset="-128"/>
                <a:ea typeface="BIZ UD明朝 Medium" panose="02020500000000000000" pitchFamily="17" charset="-128"/>
              </a:rPr>
              <a:t>をめざす、と明記</a:t>
            </a:r>
            <a:r>
              <a:rPr lang="ja-JP" altLang="ja-JP" sz="1200" dirty="0" smtClean="0">
                <a:latin typeface="BIZ UD明朝 Medium" panose="02020500000000000000" pitchFamily="17" charset="-128"/>
                <a:ea typeface="BIZ UD明朝 Medium" panose="02020500000000000000" pitchFamily="17" charset="-128"/>
              </a:rPr>
              <a:t>されています。</a:t>
            </a:r>
            <a:endParaRPr lang="en-US" altLang="ja-JP" sz="1200" dirty="0" smtClean="0">
              <a:latin typeface="BIZ UD明朝 Medium" panose="02020500000000000000" pitchFamily="17" charset="-128"/>
              <a:ea typeface="BIZ UD明朝 Medium" panose="02020500000000000000" pitchFamily="17" charset="-128"/>
            </a:endParaRPr>
          </a:p>
          <a:p>
            <a:pPr marL="109728" indent="0">
              <a:buNone/>
            </a:pPr>
            <a:endParaRPr lang="ja-JP" altLang="ja-JP" sz="1200" dirty="0" smtClean="0">
              <a:latin typeface="BIZ UD明朝 Medium" panose="02020500000000000000" pitchFamily="17" charset="-128"/>
              <a:ea typeface="BIZ UD明朝 Medium" panose="02020500000000000000" pitchFamily="17" charset="-128"/>
            </a:endParaRPr>
          </a:p>
          <a:p>
            <a:pPr marL="109728" indent="0">
              <a:buNone/>
            </a:pPr>
            <a:r>
              <a:rPr lang="ja-JP" altLang="en-US" sz="1200" dirty="0" smtClean="0">
                <a:latin typeface="BIZ UD明朝 Medium" panose="02020500000000000000" pitchFamily="17" charset="-128"/>
                <a:ea typeface="BIZ UD明朝 Medium" panose="02020500000000000000" pitchFamily="17" charset="-128"/>
              </a:rPr>
              <a:t>　障害者の活動や社会参加を制限、制約している諸要因を除去するために、行政だけでなく企業、</a:t>
            </a:r>
            <a:r>
              <a:rPr lang="en-US" altLang="ja-JP" sz="1200" dirty="0" smtClean="0">
                <a:latin typeface="BIZ UD明朝 Medium" panose="02020500000000000000" pitchFamily="17" charset="-128"/>
                <a:ea typeface="BIZ UD明朝 Medium" panose="02020500000000000000" pitchFamily="17" charset="-128"/>
              </a:rPr>
              <a:t>NPO</a:t>
            </a:r>
            <a:r>
              <a:rPr lang="ja-JP" altLang="en-US" sz="1200" dirty="0" smtClean="0">
                <a:latin typeface="BIZ UD明朝 Medium" panose="02020500000000000000" pitchFamily="17" charset="-128"/>
                <a:ea typeface="BIZ UD明朝 Medium" panose="02020500000000000000" pitchFamily="17" charset="-128"/>
              </a:rPr>
              <a:t>等すべての社会構成員が、それぞれの役割と責任を自覚して主体的に取り組むことが必要。</a:t>
            </a:r>
            <a:endParaRPr kumimoji="1" lang="ja-JP" altLang="en-US" sz="1200" dirty="0" smtClean="0">
              <a:latin typeface="BIZ UD明朝 Medium" panose="02020500000000000000" pitchFamily="17" charset="-128"/>
              <a:ea typeface="BIZ UD明朝 Medium" panose="02020500000000000000" pitchFamily="17"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55</a:t>
            </a:fld>
            <a:endParaRPr lang="en-US" altLang="ja-JP"/>
          </a:p>
        </p:txBody>
      </p:sp>
    </p:spTree>
    <p:extLst>
      <p:ext uri="{BB962C8B-B14F-4D97-AF65-F5344CB8AC3E}">
        <p14:creationId xmlns:p14="http://schemas.microsoft.com/office/powerpoint/2010/main" val="27803022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これまでの地域つくりの中心は、行政に頼ってきたところがある。福祉サービスも体系化されて来たことは行政主導によるもの。</a:t>
            </a:r>
            <a:endParaRPr kumimoji="1" lang="en-US" altLang="ja-JP" dirty="0" smtClean="0"/>
          </a:p>
          <a:p>
            <a:r>
              <a:rPr kumimoji="1" lang="ja-JP" altLang="en-US" dirty="0" smtClean="0"/>
              <a:t>制度によって体系化されてきたため、縦割りによる限定的なシステムとなっている。</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56</a:t>
            </a:fld>
            <a:endParaRPr lang="en-US" altLang="ja-JP"/>
          </a:p>
        </p:txBody>
      </p:sp>
    </p:spTree>
    <p:extLst>
      <p:ext uri="{BB962C8B-B14F-4D97-AF65-F5344CB8AC3E}">
        <p14:creationId xmlns:p14="http://schemas.microsoft.com/office/powerpoint/2010/main" val="27803022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30745">
              <a:defRPr/>
            </a:pPr>
            <a:r>
              <a:rPr lang="ja-JP" altLang="en-US" dirty="0" smtClean="0"/>
              <a:t>行政で行われている体制構築としては、このように、それぞれの分野で計画や相談機能、調整機能などの制度化や体制の充実が図られています。</a:t>
            </a:r>
            <a:endParaRPr lang="en-US" altLang="ja-JP" dirty="0" smtClean="0"/>
          </a:p>
          <a:p>
            <a:pPr defTabSz="930745">
              <a:defRPr/>
            </a:pPr>
            <a:endParaRPr lang="en-US" altLang="ja-JP" dirty="0" smtClean="0"/>
          </a:p>
          <a:p>
            <a:pPr defTabSz="930745">
              <a:defRPr/>
            </a:pPr>
            <a:r>
              <a:rPr lang="ja-JP" altLang="en-US" sz="1200" dirty="0" smtClean="0">
                <a:solidFill>
                  <a:srgbClr val="002060"/>
                </a:solidFill>
                <a:latin typeface="HGSMinchoE" charset="-128"/>
                <a:ea typeface="HGSMinchoE" charset="-128"/>
                <a:cs typeface="HGSMinchoE" charset="-128"/>
              </a:rPr>
              <a:t>地域共生社会</a:t>
            </a:r>
            <a:r>
              <a:rPr lang="ja-JP" altLang="ja-JP" sz="1200" dirty="0" smtClean="0">
                <a:solidFill>
                  <a:srgbClr val="002060"/>
                </a:solidFill>
                <a:latin typeface="HGSMinchoE" charset="-128"/>
                <a:ea typeface="HGSMinchoE" charset="-128"/>
                <a:cs typeface="HGSMinchoE" charset="-128"/>
              </a:rPr>
              <a:t>の実現には、制度上の狭い福祉ニーズ</a:t>
            </a:r>
            <a:r>
              <a:rPr lang="ja-JP" altLang="en-US" sz="1200" dirty="0" smtClean="0">
                <a:solidFill>
                  <a:srgbClr val="002060"/>
                </a:solidFill>
                <a:latin typeface="HGSMinchoE" charset="-128"/>
                <a:ea typeface="HGSMinchoE" charset="-128"/>
                <a:cs typeface="HGSMinchoE" charset="-128"/>
              </a:rPr>
              <a:t>（縦割り）</a:t>
            </a:r>
            <a:r>
              <a:rPr lang="ja-JP" altLang="ja-JP" sz="1200" dirty="0" smtClean="0">
                <a:solidFill>
                  <a:srgbClr val="002060"/>
                </a:solidFill>
                <a:latin typeface="HGSMinchoE" charset="-128"/>
                <a:ea typeface="HGSMinchoE" charset="-128"/>
                <a:cs typeface="HGSMinchoE" charset="-128"/>
              </a:rPr>
              <a:t>に着目</a:t>
            </a:r>
            <a:r>
              <a:rPr lang="ja-JP" altLang="en-US" sz="1200" dirty="0" smtClean="0">
                <a:solidFill>
                  <a:srgbClr val="002060"/>
                </a:solidFill>
                <a:latin typeface="HGSMinchoE" charset="-128"/>
                <a:ea typeface="HGSMinchoE" charset="-128"/>
                <a:cs typeface="HGSMinchoE" charset="-128"/>
              </a:rPr>
              <a:t>、対応</a:t>
            </a:r>
            <a:r>
              <a:rPr lang="ja-JP" altLang="ja-JP" sz="1200" dirty="0" smtClean="0">
                <a:solidFill>
                  <a:srgbClr val="002060"/>
                </a:solidFill>
                <a:latin typeface="HGSMinchoE" charset="-128"/>
                <a:ea typeface="HGSMinchoE" charset="-128"/>
                <a:cs typeface="HGSMinchoE" charset="-128"/>
              </a:rPr>
              <a:t>するだけでなく、その人全体・世帯全体を支えていく視点が求められて</a:t>
            </a:r>
            <a:r>
              <a:rPr lang="ja-JP" altLang="en-US" sz="1200" dirty="0" smtClean="0">
                <a:solidFill>
                  <a:srgbClr val="002060"/>
                </a:solidFill>
                <a:latin typeface="HGSMinchoE" charset="-128"/>
                <a:ea typeface="HGSMinchoE" charset="-128"/>
                <a:cs typeface="HGSMinchoE" charset="-128"/>
              </a:rPr>
              <a:t>いる。</a:t>
            </a:r>
            <a:endParaRPr lang="en-US" altLang="ja-JP" dirty="0" smtClean="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7D090586-FAA2-43E8-9A90-70DD01FDD383}" type="slidenum">
              <a:rPr lang="en-US" altLang="ja-JP" smtClean="0"/>
              <a:pPr>
                <a:defRPr/>
              </a:pPr>
              <a:t>57</a:t>
            </a:fld>
            <a:endParaRPr lang="en-US" altLang="ja-JP"/>
          </a:p>
        </p:txBody>
      </p:sp>
    </p:spTree>
    <p:extLst>
      <p:ext uri="{BB962C8B-B14F-4D97-AF65-F5344CB8AC3E}">
        <p14:creationId xmlns:p14="http://schemas.microsoft.com/office/powerpoint/2010/main" val="10632843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00000"/>
              </a:lnSpc>
            </a:pPr>
            <a:r>
              <a:rPr lang="ja-JP" altLang="en-US" sz="1200" b="0" dirty="0" smtClean="0">
                <a:solidFill>
                  <a:srgbClr val="002060"/>
                </a:solidFill>
                <a:latin typeface="HGSMinchoE" charset="-128"/>
                <a:ea typeface="HGSMinchoE" charset="-128"/>
                <a:cs typeface="HGSMinchoE" charset="-128"/>
              </a:rPr>
              <a:t>一方</a:t>
            </a:r>
            <a:r>
              <a:rPr lang="ja-JP" altLang="en-US" b="1" dirty="0" smtClean="0">
                <a:solidFill>
                  <a:srgbClr val="002060"/>
                </a:solidFill>
                <a:latin typeface="HGSMinchoE" charset="-128"/>
                <a:ea typeface="HGSMinchoE" charset="-128"/>
                <a:cs typeface="HGSMinchoE" charset="-128"/>
              </a:rPr>
              <a:t>、日常生活における</a:t>
            </a:r>
            <a:r>
              <a:rPr lang="ja-JP" altLang="ja-JP" b="1" dirty="0" smtClean="0">
                <a:solidFill>
                  <a:srgbClr val="002060"/>
                </a:solidFill>
                <a:latin typeface="HGSMinchoE" charset="-128"/>
                <a:ea typeface="HGSMinchoE" charset="-128"/>
                <a:cs typeface="HGSMinchoE" charset="-128"/>
              </a:rPr>
              <a:t>ニ</a:t>
            </a:r>
            <a:r>
              <a:rPr lang="ja-JP" altLang="ja-JP" b="1" dirty="0">
                <a:solidFill>
                  <a:srgbClr val="002060"/>
                </a:solidFill>
                <a:latin typeface="HGSMinchoE" charset="-128"/>
                <a:ea typeface="HGSMinchoE" charset="-128"/>
                <a:cs typeface="HGSMinchoE" charset="-128"/>
              </a:rPr>
              <a:t>ー</a:t>
            </a:r>
            <a:r>
              <a:rPr lang="ja-JP" altLang="ja-JP" b="1" dirty="0" smtClean="0">
                <a:solidFill>
                  <a:srgbClr val="002060"/>
                </a:solidFill>
                <a:latin typeface="HGSMinchoE" charset="-128"/>
                <a:ea typeface="HGSMinchoE" charset="-128"/>
                <a:cs typeface="HGSMinchoE" charset="-128"/>
              </a:rPr>
              <a:t>ズ</a:t>
            </a:r>
            <a:r>
              <a:rPr lang="ja-JP" altLang="en-US" b="1" dirty="0" smtClean="0">
                <a:solidFill>
                  <a:srgbClr val="002060"/>
                </a:solidFill>
                <a:latin typeface="HGSMinchoE" charset="-128"/>
                <a:ea typeface="HGSMinchoE" charset="-128"/>
                <a:cs typeface="HGSMinchoE" charset="-128"/>
              </a:rPr>
              <a:t>に対する支援の</a:t>
            </a:r>
            <a:r>
              <a:rPr lang="ja-JP" altLang="ja-JP" b="1" dirty="0" smtClean="0">
                <a:solidFill>
                  <a:srgbClr val="002060"/>
                </a:solidFill>
                <a:latin typeface="HGSMinchoE" charset="-128"/>
                <a:ea typeface="HGSMinchoE" charset="-128"/>
                <a:cs typeface="HGSMinchoE" charset="-128"/>
              </a:rPr>
              <a:t>レ</a:t>
            </a:r>
            <a:r>
              <a:rPr lang="ja-JP" altLang="ja-JP" b="1" dirty="0">
                <a:solidFill>
                  <a:srgbClr val="002060"/>
                </a:solidFill>
                <a:latin typeface="HGSMinchoE" charset="-128"/>
                <a:ea typeface="HGSMinchoE" charset="-128"/>
                <a:cs typeface="HGSMinchoE" charset="-128"/>
              </a:rPr>
              <a:t>ベルを意識す</a:t>
            </a:r>
            <a:r>
              <a:rPr lang="ja-JP" altLang="ja-JP" b="1" dirty="0" smtClean="0">
                <a:solidFill>
                  <a:srgbClr val="002060"/>
                </a:solidFill>
                <a:latin typeface="HGSMinchoE" charset="-128"/>
                <a:ea typeface="HGSMinchoE" charset="-128"/>
                <a:cs typeface="HGSMinchoE" charset="-128"/>
              </a:rPr>
              <a:t>ると</a:t>
            </a:r>
            <a:r>
              <a:rPr lang="ja-JP" altLang="en-US" b="1" dirty="0" smtClean="0">
                <a:solidFill>
                  <a:srgbClr val="002060"/>
                </a:solidFill>
                <a:latin typeface="HGSMinchoE" charset="-128"/>
                <a:ea typeface="HGSMinchoE" charset="-128"/>
                <a:cs typeface="HGSMinchoE" charset="-128"/>
              </a:rPr>
              <a:t>、このように</a:t>
            </a:r>
            <a:r>
              <a:rPr lang="en-US" altLang="ja-JP" b="1" dirty="0" smtClean="0">
                <a:solidFill>
                  <a:srgbClr val="002060"/>
                </a:solidFill>
                <a:latin typeface="HGSMinchoE" charset="-128"/>
                <a:ea typeface="HGSMinchoE" charset="-128"/>
                <a:cs typeface="HGSMinchoE" charset="-128"/>
              </a:rPr>
              <a:t>3</a:t>
            </a:r>
            <a:r>
              <a:rPr lang="ja-JP" altLang="en-US" b="1" dirty="0" smtClean="0">
                <a:solidFill>
                  <a:srgbClr val="002060"/>
                </a:solidFill>
                <a:latin typeface="HGSMinchoE" charset="-128"/>
                <a:ea typeface="HGSMinchoE" charset="-128"/>
                <a:cs typeface="HGSMinchoE" charset="-128"/>
              </a:rPr>
              <a:t>層で整理できます。</a:t>
            </a:r>
            <a:endParaRPr lang="en-US" altLang="ja-JP" b="1" dirty="0" smtClean="0">
              <a:solidFill>
                <a:srgbClr val="002060"/>
              </a:solidFill>
              <a:latin typeface="HGSMinchoE" charset="-128"/>
              <a:ea typeface="HGSMinchoE" charset="-128"/>
              <a:cs typeface="HGSMinchoE" charset="-128"/>
            </a:endParaRPr>
          </a:p>
          <a:p>
            <a:pPr>
              <a:lnSpc>
                <a:spcPct val="100000"/>
              </a:lnSpc>
            </a:pPr>
            <a:endParaRPr lang="ja-JP" altLang="ja-JP" dirty="0">
              <a:solidFill>
                <a:srgbClr val="002060"/>
              </a:solidFill>
              <a:latin typeface="HGSMinchoE" charset="-128"/>
              <a:ea typeface="HGSMinchoE" charset="-128"/>
              <a:cs typeface="HGSMinchoE" charset="-128"/>
            </a:endParaRPr>
          </a:p>
          <a:p>
            <a:pPr>
              <a:lnSpc>
                <a:spcPct val="100000"/>
              </a:lnSpc>
            </a:pPr>
            <a:r>
              <a:rPr lang="ja-JP" altLang="en-US" sz="1050" u="sng" dirty="0" smtClean="0">
                <a:solidFill>
                  <a:srgbClr val="002060"/>
                </a:solidFill>
                <a:latin typeface="HGSMinchoE" charset="-128"/>
                <a:ea typeface="HGSMinchoE" charset="-128"/>
                <a:cs typeface="HGSMinchoE" charset="-128"/>
              </a:rPr>
              <a:t>住民同士の支えあいで解決できる</a:t>
            </a:r>
            <a:r>
              <a:rPr lang="ja-JP" altLang="en-US" sz="1050" u="none" dirty="0" smtClean="0">
                <a:solidFill>
                  <a:srgbClr val="002060"/>
                </a:solidFill>
                <a:latin typeface="HGSMinchoE" charset="-128"/>
                <a:ea typeface="HGSMinchoE" charset="-128"/>
                <a:cs typeface="HGSMinchoE" charset="-128"/>
              </a:rPr>
              <a:t>もの、</a:t>
            </a:r>
            <a:r>
              <a:rPr lang="ja-JP" altLang="en-US" sz="1050" u="sng" dirty="0" smtClean="0">
                <a:solidFill>
                  <a:srgbClr val="002060"/>
                </a:solidFill>
                <a:latin typeface="HGSMinchoE" charset="-128"/>
                <a:ea typeface="HGSMinchoE" charset="-128"/>
                <a:cs typeface="HGSMinchoE" charset="-128"/>
              </a:rPr>
              <a:t>地域に一般的にある資源で対応できる</a:t>
            </a:r>
            <a:r>
              <a:rPr lang="ja-JP" altLang="en-US" sz="1050" u="none" dirty="0" smtClean="0">
                <a:solidFill>
                  <a:srgbClr val="002060"/>
                </a:solidFill>
                <a:latin typeface="HGSMinchoE" charset="-128"/>
                <a:ea typeface="HGSMinchoE" charset="-128"/>
                <a:cs typeface="HGSMinchoE" charset="-128"/>
              </a:rPr>
              <a:t>もの、</a:t>
            </a:r>
            <a:r>
              <a:rPr lang="ja-JP" altLang="en-US" sz="1050" u="sng" dirty="0" smtClean="0">
                <a:solidFill>
                  <a:srgbClr val="002060"/>
                </a:solidFill>
                <a:latin typeface="HGSMinchoE" charset="-128"/>
                <a:ea typeface="HGSMinchoE" charset="-128"/>
                <a:cs typeface="HGSMinchoE" charset="-128"/>
              </a:rPr>
              <a:t>医療や補償など制度で対応する</a:t>
            </a:r>
            <a:r>
              <a:rPr lang="ja-JP" altLang="en-US" sz="1050" u="none" dirty="0" smtClean="0">
                <a:solidFill>
                  <a:srgbClr val="002060"/>
                </a:solidFill>
                <a:latin typeface="HGSMinchoE" charset="-128"/>
                <a:ea typeface="HGSMinchoE" charset="-128"/>
                <a:cs typeface="HGSMinchoE" charset="-128"/>
              </a:rPr>
              <a:t>もの、といったレベルでとらえることができます。</a:t>
            </a:r>
            <a:endParaRPr lang="en-US" altLang="ja-JP" sz="1050" u="none" dirty="0" smtClean="0">
              <a:solidFill>
                <a:srgbClr val="002060"/>
              </a:solidFill>
              <a:latin typeface="HGSMinchoE" charset="-128"/>
              <a:ea typeface="HGSMinchoE" charset="-128"/>
              <a:cs typeface="HGSMinchoE" charset="-128"/>
            </a:endParaRPr>
          </a:p>
          <a:p>
            <a:pPr>
              <a:lnSpc>
                <a:spcPct val="100000"/>
              </a:lnSpc>
            </a:pPr>
            <a:endParaRPr lang="en-US" altLang="ja-JP" sz="1050" u="none" dirty="0" smtClean="0">
              <a:solidFill>
                <a:srgbClr val="002060"/>
              </a:solidFill>
              <a:latin typeface="HGSMinchoE" charset="-128"/>
              <a:ea typeface="HGSMinchoE" charset="-128"/>
              <a:cs typeface="HGSMinchoE" charset="-128"/>
            </a:endParaRPr>
          </a:p>
          <a:p>
            <a:pPr>
              <a:lnSpc>
                <a:spcPct val="100000"/>
              </a:lnSpc>
            </a:pPr>
            <a:r>
              <a:rPr lang="ja-JP" altLang="ja-JP" sz="1050" u="none" dirty="0" smtClean="0">
                <a:solidFill>
                  <a:srgbClr val="002060"/>
                </a:solidFill>
                <a:latin typeface="HGSMinchoE" charset="-128"/>
                <a:ea typeface="HGSMinchoE" charset="-128"/>
                <a:cs typeface="HGSMinchoE" charset="-128"/>
              </a:rPr>
              <a:t>生</a:t>
            </a:r>
            <a:r>
              <a:rPr lang="ja-JP" altLang="ja-JP" sz="1050" u="none" dirty="0">
                <a:solidFill>
                  <a:srgbClr val="002060"/>
                </a:solidFill>
                <a:latin typeface="HGSMinchoE" charset="-128"/>
                <a:ea typeface="HGSMinchoE" charset="-128"/>
                <a:cs typeface="HGSMinchoE" charset="-128"/>
              </a:rPr>
              <a:t>活ニーズをどのレベルで捉</a:t>
            </a:r>
            <a:r>
              <a:rPr lang="ja-JP" altLang="ja-JP" sz="1050" u="none" dirty="0" smtClean="0">
                <a:solidFill>
                  <a:srgbClr val="002060"/>
                </a:solidFill>
                <a:latin typeface="HGSMinchoE" charset="-128"/>
                <a:ea typeface="HGSMinchoE" charset="-128"/>
                <a:cs typeface="HGSMinchoE" charset="-128"/>
              </a:rPr>
              <a:t>え</a:t>
            </a:r>
            <a:r>
              <a:rPr lang="ja-JP" altLang="en-US" sz="1050" u="none" dirty="0" smtClean="0">
                <a:solidFill>
                  <a:srgbClr val="002060"/>
                </a:solidFill>
                <a:latin typeface="HGSMinchoE" charset="-128"/>
                <a:ea typeface="HGSMinchoE" charset="-128"/>
                <a:cs typeface="HGSMinchoE" charset="-128"/>
              </a:rPr>
              <a:t>るのか</a:t>
            </a:r>
            <a:r>
              <a:rPr lang="ja-JP" altLang="ja-JP" sz="1050" u="none" dirty="0" smtClean="0">
                <a:solidFill>
                  <a:srgbClr val="002060"/>
                </a:solidFill>
                <a:latin typeface="HGSMinchoE" charset="-128"/>
                <a:ea typeface="HGSMinchoE" charset="-128"/>
                <a:cs typeface="HGSMinchoE" charset="-128"/>
              </a:rPr>
              <a:t>、</a:t>
            </a:r>
            <a:r>
              <a:rPr lang="ja-JP" altLang="ja-JP" sz="1050" u="sng" dirty="0">
                <a:solidFill>
                  <a:srgbClr val="002060"/>
                </a:solidFill>
                <a:latin typeface="HGSMinchoE" charset="-128"/>
                <a:ea typeface="HGSMinchoE" charset="-128"/>
                <a:cs typeface="HGSMinchoE" charset="-128"/>
              </a:rPr>
              <a:t>国が社会保障費（制度）で支えていくレベルのこと</a:t>
            </a:r>
            <a:r>
              <a:rPr lang="ja-JP" altLang="ja-JP" sz="1050" u="none" dirty="0">
                <a:solidFill>
                  <a:srgbClr val="002060"/>
                </a:solidFill>
                <a:latin typeface="HGSMinchoE" charset="-128"/>
                <a:ea typeface="HGSMinchoE" charset="-128"/>
                <a:cs typeface="HGSMinchoE" charset="-128"/>
              </a:rPr>
              <a:t>なのか、</a:t>
            </a:r>
            <a:r>
              <a:rPr lang="ja-JP" altLang="ja-JP" sz="1050" u="sng" dirty="0">
                <a:solidFill>
                  <a:srgbClr val="002060"/>
                </a:solidFill>
                <a:latin typeface="HGSMinchoE" charset="-128"/>
                <a:ea typeface="HGSMinchoE" charset="-128"/>
                <a:cs typeface="HGSMinchoE" charset="-128"/>
              </a:rPr>
              <a:t>医療機関が治療という行為で対応すること</a:t>
            </a:r>
            <a:r>
              <a:rPr lang="ja-JP" altLang="ja-JP" sz="1050" u="none" dirty="0">
                <a:solidFill>
                  <a:srgbClr val="002060"/>
                </a:solidFill>
                <a:latin typeface="HGSMinchoE" charset="-128"/>
                <a:ea typeface="HGSMinchoE" charset="-128"/>
                <a:cs typeface="HGSMinchoE" charset="-128"/>
              </a:rPr>
              <a:t>なのか</a:t>
            </a:r>
            <a:r>
              <a:rPr lang="ja-JP" altLang="ja-JP" sz="1050" u="none" dirty="0" smtClean="0">
                <a:solidFill>
                  <a:srgbClr val="002060"/>
                </a:solidFill>
                <a:latin typeface="HGSMinchoE" charset="-128"/>
                <a:ea typeface="HGSMinchoE" charset="-128"/>
                <a:cs typeface="HGSMinchoE" charset="-128"/>
              </a:rPr>
              <a:t>、</a:t>
            </a:r>
            <a:endParaRPr lang="en-US" altLang="ja-JP" sz="1050" u="none" dirty="0" smtClean="0">
              <a:solidFill>
                <a:srgbClr val="002060"/>
              </a:solidFill>
              <a:latin typeface="HGSMinchoE" charset="-128"/>
              <a:ea typeface="HGSMinchoE" charset="-128"/>
              <a:cs typeface="HGSMinchoE" charset="-128"/>
            </a:endParaRPr>
          </a:p>
          <a:p>
            <a:pPr>
              <a:lnSpc>
                <a:spcPct val="100000"/>
              </a:lnSpc>
            </a:pPr>
            <a:r>
              <a:rPr lang="ja-JP" altLang="ja-JP" sz="1050" u="sng" dirty="0" smtClean="0">
                <a:solidFill>
                  <a:srgbClr val="002060"/>
                </a:solidFill>
                <a:latin typeface="HGSMinchoE" charset="-128"/>
                <a:ea typeface="HGSMinchoE" charset="-128"/>
                <a:cs typeface="HGSMinchoE" charset="-128"/>
              </a:rPr>
              <a:t>住</a:t>
            </a:r>
            <a:r>
              <a:rPr lang="ja-JP" altLang="ja-JP" sz="1050" u="sng" dirty="0">
                <a:solidFill>
                  <a:srgbClr val="002060"/>
                </a:solidFill>
                <a:latin typeface="HGSMinchoE" charset="-128"/>
                <a:ea typeface="HGSMinchoE" charset="-128"/>
                <a:cs typeface="HGSMinchoE" charset="-128"/>
              </a:rPr>
              <a:t>民同士のお互い様といった気持ちで支えていくこと</a:t>
            </a:r>
            <a:r>
              <a:rPr lang="ja-JP" altLang="ja-JP" sz="1050" u="sng" dirty="0" smtClean="0">
                <a:solidFill>
                  <a:srgbClr val="002060"/>
                </a:solidFill>
                <a:latin typeface="HGSMinchoE" charset="-128"/>
                <a:ea typeface="HGSMinchoE" charset="-128"/>
                <a:cs typeface="HGSMinchoE" charset="-128"/>
              </a:rPr>
              <a:t>か</a:t>
            </a:r>
            <a:r>
              <a:rPr lang="ja-JP" altLang="en-US" sz="1050" u="sng" dirty="0" smtClean="0">
                <a:solidFill>
                  <a:srgbClr val="002060"/>
                </a:solidFill>
                <a:latin typeface="HGSMinchoE" charset="-128"/>
                <a:ea typeface="HGSMinchoE" charset="-128"/>
                <a:cs typeface="HGSMinchoE" charset="-128"/>
              </a:rPr>
              <a:t>、</a:t>
            </a:r>
            <a:r>
              <a:rPr lang="ja-JP" altLang="ja-JP" sz="1050" u="none" dirty="0" smtClean="0">
                <a:solidFill>
                  <a:srgbClr val="002060"/>
                </a:solidFill>
                <a:latin typeface="HGSMinchoE" charset="-128"/>
                <a:ea typeface="HGSMinchoE" charset="-128"/>
                <a:cs typeface="HGSMinchoE" charset="-128"/>
              </a:rPr>
              <a:t>と</a:t>
            </a:r>
            <a:r>
              <a:rPr lang="ja-JP" altLang="ja-JP" sz="1050" u="none" dirty="0">
                <a:solidFill>
                  <a:srgbClr val="002060"/>
                </a:solidFill>
                <a:latin typeface="HGSMinchoE" charset="-128"/>
                <a:ea typeface="HGSMinchoE" charset="-128"/>
                <a:cs typeface="HGSMinchoE" charset="-128"/>
              </a:rPr>
              <a:t>いったことについ</a:t>
            </a:r>
            <a:r>
              <a:rPr lang="ja-JP" altLang="ja-JP" sz="1050" u="none" dirty="0" smtClean="0">
                <a:solidFill>
                  <a:srgbClr val="002060"/>
                </a:solidFill>
                <a:latin typeface="HGSMinchoE" charset="-128"/>
                <a:ea typeface="HGSMinchoE" charset="-128"/>
                <a:cs typeface="HGSMinchoE" charset="-128"/>
              </a:rPr>
              <a:t>て</a:t>
            </a:r>
            <a:r>
              <a:rPr lang="ja-JP" altLang="en-US" sz="1050" u="none" dirty="0" smtClean="0">
                <a:solidFill>
                  <a:srgbClr val="002060"/>
                </a:solidFill>
                <a:latin typeface="HGSMinchoE" charset="-128"/>
                <a:ea typeface="HGSMinchoE" charset="-128"/>
                <a:cs typeface="HGSMinchoE" charset="-128"/>
              </a:rPr>
              <a:t>考えていくこと</a:t>
            </a:r>
            <a:r>
              <a:rPr lang="ja-JP" altLang="ja-JP" sz="1050" u="none" dirty="0" smtClean="0">
                <a:solidFill>
                  <a:srgbClr val="002060"/>
                </a:solidFill>
                <a:latin typeface="HGSMinchoE" charset="-128"/>
                <a:ea typeface="HGSMinchoE" charset="-128"/>
                <a:cs typeface="HGSMinchoE" charset="-128"/>
              </a:rPr>
              <a:t>が</a:t>
            </a:r>
            <a:r>
              <a:rPr lang="ja-JP" altLang="ja-JP" sz="1050" u="none" dirty="0">
                <a:solidFill>
                  <a:srgbClr val="002060"/>
                </a:solidFill>
                <a:latin typeface="HGSMinchoE" charset="-128"/>
                <a:ea typeface="HGSMinchoE" charset="-128"/>
                <a:cs typeface="HGSMinchoE" charset="-128"/>
              </a:rPr>
              <a:t>必</a:t>
            </a:r>
            <a:r>
              <a:rPr lang="ja-JP" altLang="ja-JP" sz="1050" u="none" dirty="0" smtClean="0">
                <a:solidFill>
                  <a:srgbClr val="002060"/>
                </a:solidFill>
                <a:latin typeface="HGSMinchoE" charset="-128"/>
                <a:ea typeface="HGSMinchoE" charset="-128"/>
                <a:cs typeface="HGSMinchoE" charset="-128"/>
              </a:rPr>
              <a:t>要</a:t>
            </a:r>
            <a:r>
              <a:rPr lang="ja-JP" altLang="en-US" sz="1050" u="none" dirty="0" smtClean="0">
                <a:solidFill>
                  <a:srgbClr val="002060"/>
                </a:solidFill>
                <a:latin typeface="HGSMinchoE" charset="-128"/>
                <a:ea typeface="HGSMinchoE" charset="-128"/>
                <a:cs typeface="HGSMinchoE" charset="-128"/>
              </a:rPr>
              <a:t>です。</a:t>
            </a:r>
            <a:endParaRPr lang="en-US" altLang="ja-JP" sz="1050" u="none" dirty="0" smtClean="0">
              <a:solidFill>
                <a:srgbClr val="002060"/>
              </a:solidFill>
              <a:latin typeface="HGSMinchoE" charset="-128"/>
              <a:ea typeface="HGSMinchoE" charset="-128"/>
              <a:cs typeface="HGSMinchoE" charset="-128"/>
            </a:endParaRPr>
          </a:p>
          <a:p>
            <a:pPr>
              <a:lnSpc>
                <a:spcPct val="100000"/>
              </a:lnSpc>
            </a:pPr>
            <a:endParaRPr lang="en-US" altLang="ja-JP" sz="1050" u="none" dirty="0" smtClean="0">
              <a:solidFill>
                <a:srgbClr val="002060"/>
              </a:solidFill>
              <a:latin typeface="HGSMinchoE" charset="-128"/>
              <a:ea typeface="HGSMinchoE" charset="-128"/>
              <a:cs typeface="HGSMinchoE" charset="-128"/>
            </a:endParaRPr>
          </a:p>
          <a:p>
            <a:pPr>
              <a:lnSpc>
                <a:spcPct val="100000"/>
              </a:lnSpc>
            </a:pPr>
            <a:endParaRPr lang="ja-JP" altLang="ja-JP" sz="1050" u="none" dirty="0">
              <a:solidFill>
                <a:srgbClr val="002060"/>
              </a:solidFill>
              <a:latin typeface="HGSMinchoE" charset="-128"/>
              <a:ea typeface="HGSMinchoE" charset="-128"/>
              <a:cs typeface="HGSMinchoE" charset="-128"/>
            </a:endParaRPr>
          </a:p>
        </p:txBody>
      </p:sp>
      <p:sp>
        <p:nvSpPr>
          <p:cNvPr id="4" name="スライド番号プレースホルダー 3"/>
          <p:cNvSpPr>
            <a:spLocks noGrp="1"/>
          </p:cNvSpPr>
          <p:nvPr>
            <p:ph type="sldNum" sz="quarter" idx="5"/>
          </p:nvPr>
        </p:nvSpPr>
        <p:spPr/>
        <p:txBody>
          <a:bodyPr/>
          <a:lstStyle/>
          <a:p>
            <a:pPr>
              <a:defRPr/>
            </a:pPr>
            <a:fld id="{7D090586-FAA2-43E8-9A90-70DD01FDD383}" type="slidenum">
              <a:rPr lang="en-US" altLang="ja-JP" smtClean="0"/>
              <a:pPr>
                <a:defRPr/>
              </a:pPr>
              <a:t>58</a:t>
            </a:fld>
            <a:endParaRPr lang="en-US" altLang="ja-JP"/>
          </a:p>
        </p:txBody>
      </p:sp>
    </p:spTree>
    <p:extLst>
      <p:ext uri="{BB962C8B-B14F-4D97-AF65-F5344CB8AC3E}">
        <p14:creationId xmlns:p14="http://schemas.microsoft.com/office/powerpoint/2010/main" val="5699892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a:t>
            </a:r>
            <a:r>
              <a:rPr kumimoji="1" lang="en-US" altLang="ja-JP" dirty="0" smtClean="0"/>
              <a:t>3</a:t>
            </a:r>
            <a:r>
              <a:rPr kumimoji="1" lang="ja-JP" altLang="en-US" dirty="0" smtClean="0"/>
              <a:t>層のシステムにも特徴があります。</a:t>
            </a:r>
            <a:endParaRPr kumimoji="1" lang="en-US" altLang="ja-JP"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smtClean="0"/>
              <a:t>上に行けば行くほど、制限や画一的になりやすく、下のレベルでは柔軟な対応が可能。</a:t>
            </a:r>
            <a:endParaRPr kumimoji="1" lang="en-US" altLang="ja-JP"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smtClean="0"/>
              <a:t>下</a:t>
            </a:r>
            <a:r>
              <a:rPr kumimoji="1" lang="ja-JP" altLang="en-US" dirty="0"/>
              <a:t>のレベルでは利用者</a:t>
            </a:r>
            <a:r>
              <a:rPr kumimoji="1" lang="ja-JP" altLang="en-US" dirty="0" smtClean="0"/>
              <a:t>の永</a:t>
            </a:r>
            <a:r>
              <a:rPr kumimoji="1" lang="ja-JP" altLang="en-US" dirty="0"/>
              <a:t>遠の財産になルような可能性が高まる</a:t>
            </a:r>
            <a:r>
              <a:rPr kumimoji="1" lang="ja-JP" altLang="en-US" dirty="0" smtClean="0"/>
              <a:t>。</a:t>
            </a:r>
            <a:endParaRPr kumimoji="1" lang="en-US" altLang="ja-JP"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smtClean="0"/>
              <a:t>上の階層よりも下の階層で支援を受けることの方が理想的である。</a:t>
            </a:r>
            <a:endParaRPr kumimoji="1" lang="en-US" altLang="ja-JP" dirty="0" smtClean="0"/>
          </a:p>
          <a:p>
            <a:endParaRPr kumimoji="1" lang="en-US" altLang="ja-JP" dirty="0" smtClean="0"/>
          </a:p>
          <a:p>
            <a:pPr defTabSz="930745">
              <a:defRPr/>
            </a:pPr>
            <a:r>
              <a:rPr lang="ja-JP" altLang="en-US" dirty="0" smtClean="0"/>
              <a:t>地域をつくると考えたときに、この</a:t>
            </a:r>
            <a:r>
              <a:rPr lang="en-US" altLang="ja-JP" dirty="0" smtClean="0"/>
              <a:t>3</a:t>
            </a:r>
            <a:r>
              <a:rPr lang="ja-JP" altLang="en-US" dirty="0" smtClean="0"/>
              <a:t>層がうまく連動し、互いに補完しあう関係を作ることが重要です。</a:t>
            </a:r>
            <a:endParaRPr lang="en-US" altLang="ja-JP" dirty="0" smtClean="0"/>
          </a:p>
          <a:p>
            <a:pPr defTabSz="930745">
              <a:defRPr/>
            </a:pPr>
            <a:r>
              <a:rPr lang="ja-JP" altLang="ja-JP" dirty="0" smtClean="0"/>
              <a:t>もともと存在していた地域の支え合いに対し、公的なサービスや制度がどのように連携できるかは簡単なことではありません。</a:t>
            </a:r>
            <a:endParaRPr lang="en-US" altLang="ja-JP" dirty="0" smtClean="0"/>
          </a:p>
          <a:p>
            <a:pPr defTabSz="930745">
              <a:defRPr/>
            </a:pPr>
            <a:r>
              <a:rPr lang="ja-JP" altLang="en-US" dirty="0" smtClean="0"/>
              <a:t>そういった地域のシステム、体制を作っていくのが、相談支援専門員であり、事業所で働く我々の役割です。</a:t>
            </a:r>
            <a:endParaRPr lang="en-US" altLang="ja-JP" dirty="0" smtClean="0"/>
          </a:p>
          <a:p>
            <a:pPr defTabSz="930745">
              <a:defRPr/>
            </a:pPr>
            <a:r>
              <a:rPr lang="ja-JP" altLang="ja-JP" dirty="0" smtClean="0"/>
              <a:t>地域共生</a:t>
            </a:r>
            <a:r>
              <a:rPr lang="ja-JP" altLang="en-US" dirty="0" smtClean="0"/>
              <a:t>の</a:t>
            </a:r>
            <a:r>
              <a:rPr lang="ja-JP" altLang="ja-JP" dirty="0" smtClean="0"/>
              <a:t>取り組みを</a:t>
            </a:r>
            <a:r>
              <a:rPr lang="ja-JP" altLang="en-US" dirty="0" smtClean="0"/>
              <a:t>、</a:t>
            </a:r>
            <a:r>
              <a:rPr lang="ja-JP" altLang="ja-JP" dirty="0" smtClean="0"/>
              <a:t>自己の地域レベル、事業所レベルで捉えながら少しずつでも前に進める地道な努力が重要となります。</a:t>
            </a:r>
          </a:p>
        </p:txBody>
      </p:sp>
      <p:sp>
        <p:nvSpPr>
          <p:cNvPr id="4" name="スライド番号プレースホルダー 3"/>
          <p:cNvSpPr>
            <a:spLocks noGrp="1"/>
          </p:cNvSpPr>
          <p:nvPr>
            <p:ph type="sldNum" sz="quarter" idx="5"/>
          </p:nvPr>
        </p:nvSpPr>
        <p:spPr/>
        <p:txBody>
          <a:bodyPr/>
          <a:lstStyle/>
          <a:p>
            <a:pPr>
              <a:defRPr/>
            </a:pPr>
            <a:fld id="{7D090586-FAA2-43E8-9A90-70DD01FDD383}" type="slidenum">
              <a:rPr lang="en-US" altLang="ja-JP" smtClean="0"/>
              <a:pPr>
                <a:defRPr/>
              </a:pPr>
              <a:t>59</a:t>
            </a:fld>
            <a:endParaRPr lang="en-US" altLang="ja-JP"/>
          </a:p>
        </p:txBody>
      </p:sp>
    </p:spTree>
    <p:extLst>
      <p:ext uri="{BB962C8B-B14F-4D97-AF65-F5344CB8AC3E}">
        <p14:creationId xmlns:p14="http://schemas.microsoft.com/office/powerpoint/2010/main" val="2318957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103563" y="561975"/>
            <a:ext cx="3740150" cy="2806700"/>
          </a:xfrm>
        </p:spPr>
      </p:sp>
      <p:sp>
        <p:nvSpPr>
          <p:cNvPr id="3" name="ノート プレースホルダ 2"/>
          <p:cNvSpPr>
            <a:spLocks noGrp="1"/>
          </p:cNvSpPr>
          <p:nvPr>
            <p:ph type="body" idx="1"/>
          </p:nvPr>
        </p:nvSpPr>
        <p:spPr/>
        <p:txBody>
          <a:bodyPr>
            <a:normAutofit/>
          </a:bodyPr>
          <a:lstStyle/>
          <a:p>
            <a:r>
              <a:rPr lang="ja-JP" altLang="en-US" dirty="0"/>
              <a:t>平成</a:t>
            </a:r>
            <a:r>
              <a:rPr lang="en-US" altLang="ja-JP" dirty="0"/>
              <a:t>22</a:t>
            </a:r>
            <a:r>
              <a:rPr lang="ja-JP" altLang="en-US" dirty="0"/>
              <a:t>年</a:t>
            </a:r>
            <a:r>
              <a:rPr lang="en-US" altLang="ja-JP" dirty="0"/>
              <a:t>12</a:t>
            </a:r>
            <a:r>
              <a:rPr lang="ja-JP" altLang="en-US" dirty="0"/>
              <a:t>月成立の「つなぎ法」による関係法令改正の施行（平成</a:t>
            </a:r>
            <a:r>
              <a:rPr lang="en-US" altLang="ja-JP" dirty="0"/>
              <a:t>24</a:t>
            </a:r>
            <a:r>
              <a:rPr lang="ja-JP" altLang="en-US" dirty="0"/>
              <a:t>年</a:t>
            </a:r>
            <a:r>
              <a:rPr lang="en-US" altLang="ja-JP" dirty="0"/>
              <a:t>4</a:t>
            </a:r>
            <a:r>
              <a:rPr lang="ja-JP" altLang="en-US" dirty="0"/>
              <a:t>月）により、平成</a:t>
            </a:r>
            <a:r>
              <a:rPr lang="en-US" altLang="ja-JP" dirty="0"/>
              <a:t>27</a:t>
            </a:r>
            <a:r>
              <a:rPr lang="ja-JP" altLang="en-US" dirty="0"/>
              <a:t>年</a:t>
            </a:r>
            <a:r>
              <a:rPr lang="en-US" altLang="ja-JP" dirty="0"/>
              <a:t>3</a:t>
            </a:r>
            <a:r>
              <a:rPr lang="ja-JP" altLang="en-US" dirty="0"/>
              <a:t>月までは経過措置として、市町村が必要と認めた場合に計画を作成することとされていたが、平成</a:t>
            </a:r>
            <a:r>
              <a:rPr lang="en-US" altLang="ja-JP" dirty="0"/>
              <a:t>27</a:t>
            </a:r>
            <a:r>
              <a:rPr lang="ja-JP" altLang="en-US" dirty="0"/>
              <a:t>年</a:t>
            </a:r>
            <a:r>
              <a:rPr lang="en-US" altLang="ja-JP" dirty="0"/>
              <a:t>4</a:t>
            </a:r>
            <a:r>
              <a:rPr lang="ja-JP" altLang="en-US" dirty="0"/>
              <a:t>月より、全例について計画が必要となった。</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EC20383E-FBA8-4BC3-9BA5-27668B12A746}" type="slidenum">
              <a:rPr lang="en-US" altLang="ja-JP" smtClean="0">
                <a:solidFill>
                  <a:prstClr val="black"/>
                </a:solidFill>
              </a:rPr>
              <a:pPr>
                <a:defRPr/>
              </a:pPr>
              <a:t>6</a:t>
            </a:fld>
            <a:endParaRPr lang="en-US" altLang="ja-JP">
              <a:solidFill>
                <a:prstClr val="black"/>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09728" marR="0" indent="0" algn="l" defTabSz="914400" rtl="0" eaLnBrk="0" fontAlgn="base" latinLnBrk="0" hangingPunct="0">
              <a:lnSpc>
                <a:spcPct val="100000"/>
              </a:lnSpc>
              <a:spcBef>
                <a:spcPct val="30000"/>
              </a:spcBef>
              <a:spcAft>
                <a:spcPct val="0"/>
              </a:spcAft>
              <a:buClrTx/>
              <a:buSzTx/>
              <a:buFontTx/>
              <a:buNone/>
              <a:tabLst/>
              <a:defRPr/>
            </a:pPr>
            <a:r>
              <a:rPr lang="ja-JP" altLang="en-US" sz="1200" b="1" dirty="0" smtClean="0">
                <a:latin typeface="BIZ UDPゴシック" panose="020B0400000000000000" pitchFamily="50" charset="-128"/>
                <a:ea typeface="BIZ UDPゴシック" panose="020B0400000000000000" pitchFamily="50" charset="-128"/>
              </a:rPr>
              <a:t>（</a:t>
            </a:r>
            <a:r>
              <a:rPr lang="en-US" altLang="ja-JP" sz="1200" b="1" dirty="0" smtClean="0">
                <a:latin typeface="BIZ UDPゴシック" panose="020B0400000000000000" pitchFamily="50" charset="-128"/>
                <a:ea typeface="BIZ UDPゴシック" panose="020B0400000000000000" pitchFamily="50" charset="-128"/>
              </a:rPr>
              <a:t>2</a:t>
            </a:r>
            <a:r>
              <a:rPr lang="ja-JP" altLang="en-US" sz="1200" b="1" dirty="0" smtClean="0">
                <a:latin typeface="BIZ UDPゴシック" panose="020B0400000000000000" pitchFamily="50" charset="-128"/>
                <a:ea typeface="BIZ UDPゴシック" panose="020B0400000000000000" pitchFamily="50" charset="-128"/>
              </a:rPr>
              <a:t>）主任相談支援専門員の運営管理へのかかわり</a:t>
            </a:r>
          </a:p>
          <a:p>
            <a:pPr marL="109728" marR="0" indent="0" algn="l" defTabSz="914400" rtl="0" eaLnBrk="0" fontAlgn="base" latinLnBrk="0" hangingPunct="0">
              <a:lnSpc>
                <a:spcPct val="100000"/>
              </a:lnSpc>
              <a:spcBef>
                <a:spcPct val="30000"/>
              </a:spcBef>
              <a:spcAft>
                <a:spcPct val="0"/>
              </a:spcAft>
              <a:buClrTx/>
              <a:buSzTx/>
              <a:buFontTx/>
              <a:buNone/>
              <a:tabLst/>
              <a:defRPr/>
            </a:pPr>
            <a:endParaRPr lang="en-US" altLang="ja-JP" sz="1200" dirty="0" smtClean="0">
              <a:latin typeface="BIZ UD明朝 Medium" panose="02020500000000000000" pitchFamily="17" charset="-128"/>
              <a:ea typeface="BIZ UD明朝 Medium" panose="02020500000000000000" pitchFamily="17" charset="-128"/>
            </a:endParaRPr>
          </a:p>
          <a:p>
            <a:pPr marL="109728" marR="0" indent="0" algn="l" defTabSz="914400" rtl="0" eaLnBrk="0" fontAlgn="base" latinLnBrk="0" hangingPunct="0">
              <a:lnSpc>
                <a:spcPct val="100000"/>
              </a:lnSpc>
              <a:spcBef>
                <a:spcPct val="30000"/>
              </a:spcBef>
              <a:spcAft>
                <a:spcPct val="0"/>
              </a:spcAft>
              <a:buClrTx/>
              <a:buSzTx/>
              <a:buFontTx/>
              <a:buNone/>
              <a:tabLst/>
              <a:defRPr/>
            </a:pPr>
            <a:r>
              <a:rPr lang="ja-JP" altLang="en-US" sz="1200" dirty="0" smtClean="0">
                <a:latin typeface="BIZ UD明朝 Medium" panose="02020500000000000000" pitchFamily="17" charset="-128"/>
                <a:ea typeface="BIZ UD明朝 Medium" panose="02020500000000000000" pitchFamily="17" charset="-128"/>
              </a:rPr>
              <a:t>では、　「</a:t>
            </a:r>
            <a:r>
              <a:rPr lang="ja-JP" altLang="ja-JP" sz="1200" dirty="0" smtClean="0">
                <a:latin typeface="BIZ UD明朝 Medium" panose="02020500000000000000" pitchFamily="17" charset="-128"/>
                <a:ea typeface="BIZ UD明朝 Medium" panose="02020500000000000000" pitchFamily="17" charset="-128"/>
              </a:rPr>
              <a:t>共生社会</a:t>
            </a:r>
            <a:r>
              <a:rPr lang="ja-JP" altLang="en-US" sz="1200" dirty="0" smtClean="0">
                <a:latin typeface="BIZ UD明朝 Medium" panose="02020500000000000000" pitchFamily="17" charset="-128"/>
                <a:ea typeface="BIZ UD明朝 Medium" panose="02020500000000000000" pitchFamily="17" charset="-128"/>
              </a:rPr>
              <a:t>」をめざすために何が必要なのでしょうか。</a:t>
            </a:r>
            <a:endParaRPr kumimoji="1" lang="ja-JP" altLang="en-US" sz="1200" dirty="0" smtClean="0">
              <a:latin typeface="BIZ UD明朝 Medium" panose="02020500000000000000" pitchFamily="17" charset="-128"/>
              <a:ea typeface="BIZ UD明朝 Medium" panose="02020500000000000000" pitchFamily="17" charset="-128"/>
            </a:endParaRPr>
          </a:p>
          <a:p>
            <a:pPr marL="109728" indent="0">
              <a:buNone/>
            </a:pPr>
            <a:r>
              <a:rPr kumimoji="1" lang="ja-JP" altLang="en-US" sz="1200" dirty="0" smtClean="0">
                <a:latin typeface="BIZ UD明朝 Medium" panose="02020500000000000000" pitchFamily="17" charset="-128"/>
                <a:ea typeface="BIZ UD明朝 Medium" panose="02020500000000000000" pitchFamily="17" charset="-128"/>
              </a:rPr>
              <a:t>みなさんが所属する法人は、相談以外の事業も実施している所が多いと思います。</a:t>
            </a:r>
            <a:endParaRPr kumimoji="1" lang="en-US" altLang="ja-JP" sz="1200" dirty="0" smtClean="0">
              <a:latin typeface="BIZ UD明朝 Medium" panose="02020500000000000000" pitchFamily="17" charset="-128"/>
              <a:ea typeface="BIZ UD明朝 Medium" panose="02020500000000000000" pitchFamily="17" charset="-128"/>
            </a:endParaRPr>
          </a:p>
          <a:p>
            <a:pPr marL="109728" indent="0">
              <a:buNone/>
            </a:pPr>
            <a:endParaRPr lang="en-US" altLang="ja-JP" sz="1200" dirty="0" smtClean="0">
              <a:latin typeface="BIZ UD明朝 Medium" panose="02020500000000000000" pitchFamily="17" charset="-128"/>
              <a:ea typeface="BIZ UD明朝 Medium" panose="02020500000000000000" pitchFamily="17" charset="-128"/>
            </a:endParaRPr>
          </a:p>
          <a:p>
            <a:pPr marL="109728" indent="0">
              <a:buNone/>
            </a:pPr>
            <a:r>
              <a:rPr lang="ja-JP" altLang="en-US" sz="1200" dirty="0" smtClean="0">
                <a:latin typeface="BIZ UD明朝 Medium" panose="02020500000000000000" pitchFamily="17" charset="-128"/>
                <a:ea typeface="BIZ UD明朝 Medium" panose="02020500000000000000" pitchFamily="17" charset="-128"/>
              </a:rPr>
              <a:t>　事業所は「共生社会」におけるどういう立ち位置なのか、何を求められているのか。</a:t>
            </a:r>
            <a:endParaRPr lang="en-US" altLang="ja-JP" sz="1200" dirty="0" smtClean="0">
              <a:latin typeface="BIZ UD明朝 Medium" panose="02020500000000000000" pitchFamily="17" charset="-128"/>
              <a:ea typeface="BIZ UD明朝 Medium" panose="02020500000000000000" pitchFamily="17" charset="-128"/>
            </a:endParaRPr>
          </a:p>
          <a:p>
            <a:pPr marL="109728" indent="0">
              <a:buNone/>
            </a:pPr>
            <a:r>
              <a:rPr lang="ja-JP" altLang="en-US" sz="1200" dirty="0" smtClean="0">
                <a:latin typeface="BIZ UD明朝 Medium" panose="02020500000000000000" pitchFamily="17" charset="-128"/>
                <a:ea typeface="BIZ UD明朝 Medium" panose="02020500000000000000" pitchFamily="17" charset="-128"/>
              </a:rPr>
              <a:t>　相談支援専門員が担う役割は何なのか</a:t>
            </a:r>
            <a:r>
              <a:rPr lang="ja-JP" altLang="ja-JP" sz="1200" dirty="0" smtClean="0">
                <a:latin typeface="BIZ UD明朝 Medium" panose="02020500000000000000" pitchFamily="17" charset="-128"/>
                <a:ea typeface="BIZ UD明朝 Medium" panose="02020500000000000000" pitchFamily="17" charset="-128"/>
              </a:rPr>
              <a:t>。</a:t>
            </a:r>
            <a:endParaRPr kumimoji="1" lang="en-US" altLang="ja-JP" sz="1200" dirty="0" smtClean="0">
              <a:latin typeface="BIZ UD明朝 Medium" panose="02020500000000000000" pitchFamily="17" charset="-128"/>
              <a:ea typeface="BIZ UD明朝 Medium" panose="02020500000000000000" pitchFamily="17" charset="-128"/>
            </a:endParaRPr>
          </a:p>
          <a:p>
            <a:pPr marL="109728" indent="0">
              <a:buNone/>
            </a:pPr>
            <a:r>
              <a:rPr lang="ja-JP" altLang="en-US" sz="1200" dirty="0" smtClean="0">
                <a:latin typeface="BIZ UD明朝 Medium" panose="02020500000000000000" pitchFamily="17" charset="-128"/>
                <a:ea typeface="BIZ UD明朝 Medium" panose="02020500000000000000" pitchFamily="17" charset="-128"/>
              </a:rPr>
              <a:t>　事業所の中で主任相談支援専門員が果たさなければならない役割は何なのか。</a:t>
            </a:r>
            <a:endParaRPr lang="en-US" altLang="ja-JP" sz="1200" dirty="0" smtClean="0">
              <a:latin typeface="BIZ UD明朝 Medium" panose="02020500000000000000" pitchFamily="17" charset="-128"/>
              <a:ea typeface="BIZ UD明朝 Medium" panose="02020500000000000000" pitchFamily="17" charset="-128"/>
            </a:endParaRPr>
          </a:p>
          <a:p>
            <a:pPr marL="109728" indent="0">
              <a:buNone/>
            </a:pPr>
            <a:r>
              <a:rPr lang="ja-JP" altLang="en-US" sz="1200" b="1" dirty="0" smtClean="0">
                <a:solidFill>
                  <a:schemeClr val="accent4">
                    <a:lumMod val="50000"/>
                  </a:schemeClr>
                </a:solidFill>
              </a:rPr>
              <a:t>事業所、相談支援専門員の果たすべき役割について考えてみてください。　</a:t>
            </a:r>
            <a:endParaRPr lang="en-US" altLang="ja-JP" sz="1200" b="1" dirty="0" smtClean="0">
              <a:solidFill>
                <a:schemeClr val="accent4">
                  <a:lumMod val="50000"/>
                </a:schemeClr>
              </a:solidFill>
            </a:endParaRPr>
          </a:p>
          <a:p>
            <a:pPr marL="109728" indent="0">
              <a:buNone/>
            </a:pPr>
            <a:r>
              <a:rPr lang="ja-JP" altLang="en-US" sz="1200" b="1" dirty="0" smtClean="0">
                <a:solidFill>
                  <a:schemeClr val="accent4">
                    <a:lumMod val="50000"/>
                  </a:schemeClr>
                </a:solidFill>
                <a:latin typeface="BIZ UD明朝 Medium" panose="02020500000000000000" pitchFamily="17" charset="-128"/>
                <a:ea typeface="BIZ UD明朝 Medium" panose="02020500000000000000" pitchFamily="17" charset="-128"/>
              </a:rPr>
              <a:t>自事業所だけでなく、地域に点在する</a:t>
            </a:r>
            <a:endParaRPr lang="en-US" altLang="ja-JP" sz="1200" dirty="0" smtClean="0">
              <a:latin typeface="BIZ UD明朝 Medium" panose="02020500000000000000" pitchFamily="17" charset="-128"/>
              <a:ea typeface="BIZ UD明朝 Medium" panose="02020500000000000000" pitchFamily="17" charset="-128"/>
            </a:endParaRPr>
          </a:p>
        </p:txBody>
      </p:sp>
      <p:sp>
        <p:nvSpPr>
          <p:cNvPr id="4" name="スライド番号プレースホルダー 3"/>
          <p:cNvSpPr>
            <a:spLocks noGrp="1"/>
          </p:cNvSpPr>
          <p:nvPr>
            <p:ph type="sldNum" sz="quarter" idx="5"/>
          </p:nvPr>
        </p:nvSpPr>
        <p:spPr/>
        <p:txBody>
          <a:bodyPr/>
          <a:lstStyle/>
          <a:p>
            <a:pPr>
              <a:defRPr/>
            </a:pPr>
            <a:fld id="{7D090586-FAA2-43E8-9A90-70DD01FDD383}" type="slidenum">
              <a:rPr lang="en-US" altLang="ja-JP" smtClean="0"/>
              <a:pPr>
                <a:defRPr/>
              </a:pPr>
              <a:t>60</a:t>
            </a:fld>
            <a:endParaRPr lang="en-US" altLang="ja-JP"/>
          </a:p>
        </p:txBody>
      </p:sp>
    </p:spTree>
    <p:extLst>
      <p:ext uri="{BB962C8B-B14F-4D97-AF65-F5344CB8AC3E}">
        <p14:creationId xmlns:p14="http://schemas.microsoft.com/office/powerpoint/2010/main" val="15495676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7D090586-FAA2-43E8-9A90-70DD01FDD383}" type="slidenum">
              <a:rPr lang="en-US" altLang="ja-JP" smtClean="0"/>
              <a:pPr>
                <a:defRPr/>
              </a:pPr>
              <a:t>61</a:t>
            </a:fld>
            <a:endParaRPr lang="en-US" altLang="ja-JP"/>
          </a:p>
        </p:txBody>
      </p:sp>
    </p:spTree>
    <p:extLst>
      <p:ext uri="{BB962C8B-B14F-4D97-AF65-F5344CB8AC3E}">
        <p14:creationId xmlns:p14="http://schemas.microsoft.com/office/powerpoint/2010/main" val="15495676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smtClean="0"/>
              <a:t>運営管理へのかかわりの必要性</a:t>
            </a:r>
            <a:r>
              <a:rPr lang="en-US" altLang="ja-JP" sz="1200" dirty="0" smtClean="0"/>
              <a:t/>
            </a:r>
            <a:br>
              <a:rPr lang="en-US" altLang="ja-JP" sz="1200" dirty="0" smtClean="0"/>
            </a:br>
            <a:r>
              <a:rPr lang="ja-JP" altLang="ja-JP" sz="1200" b="1" dirty="0" smtClean="0"/>
              <a:t>事業所（法人）における主任相談支援専門員の役割</a:t>
            </a:r>
            <a:r>
              <a:rPr lang="ja-JP" altLang="ja-JP" sz="1200" dirty="0" smtClean="0"/>
              <a:t/>
            </a:r>
            <a:br>
              <a:rPr lang="ja-JP" altLang="ja-JP" sz="1200" dirty="0" smtClean="0"/>
            </a:br>
            <a:r>
              <a:rPr lang="ja-JP" altLang="ja-JP" sz="1200" b="1" dirty="0" smtClean="0"/>
              <a:t>活動管理　組織管理　経営管理</a:t>
            </a:r>
            <a:r>
              <a:rPr lang="ja-JP" altLang="ja-JP" sz="1200" dirty="0" smtClean="0"/>
              <a:t/>
            </a:r>
            <a:br>
              <a:rPr lang="ja-JP" altLang="ja-JP" sz="1200" dirty="0" smtClean="0"/>
            </a:br>
            <a:r>
              <a:rPr lang="ja-JP" altLang="ja-JP" sz="1200" b="1" dirty="0" smtClean="0"/>
              <a:t>リスクマネジメントと人材育成</a:t>
            </a:r>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7D090586-FAA2-43E8-9A90-70DD01FDD383}" type="slidenum">
              <a:rPr lang="en-US" altLang="ja-JP" smtClean="0"/>
              <a:pPr>
                <a:defRPr/>
              </a:pPr>
              <a:t>62</a:t>
            </a:fld>
            <a:endParaRPr lang="en-US" altLang="ja-JP"/>
          </a:p>
        </p:txBody>
      </p:sp>
    </p:spTree>
    <p:extLst>
      <p:ext uri="{BB962C8B-B14F-4D97-AF65-F5344CB8AC3E}">
        <p14:creationId xmlns:p14="http://schemas.microsoft.com/office/powerpoint/2010/main" val="15495676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63</a:t>
            </a:fld>
            <a:endParaRPr lang="en-US" altLang="ja-JP"/>
          </a:p>
        </p:txBody>
      </p:sp>
    </p:spTree>
    <p:extLst>
      <p:ext uri="{BB962C8B-B14F-4D97-AF65-F5344CB8AC3E}">
        <p14:creationId xmlns:p14="http://schemas.microsoft.com/office/powerpoint/2010/main" val="488717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主任相談支援専門員として大事なことをいろいろとお伝えしてきましたが、やはり一番大事なことは「個別のニーズ」であるということなのかと思います。</a:t>
            </a:r>
          </a:p>
        </p:txBody>
      </p:sp>
      <p:sp>
        <p:nvSpPr>
          <p:cNvPr id="4" name="スライド番号プレースホルダー 3"/>
          <p:cNvSpPr>
            <a:spLocks noGrp="1"/>
          </p:cNvSpPr>
          <p:nvPr>
            <p:ph type="sldNum" sz="quarter" idx="5"/>
          </p:nvPr>
        </p:nvSpPr>
        <p:spPr/>
        <p:txBody>
          <a:bodyPr/>
          <a:lstStyle/>
          <a:p>
            <a:pPr>
              <a:defRPr/>
            </a:pPr>
            <a:fld id="{7D090586-FAA2-43E8-9A90-70DD01FDD383}" type="slidenum">
              <a:rPr lang="en-US" altLang="ja-JP" smtClean="0"/>
              <a:pPr>
                <a:defRPr/>
              </a:pPr>
              <a:t>64</a:t>
            </a:fld>
            <a:endParaRPr lang="en-US" altLang="ja-JP"/>
          </a:p>
        </p:txBody>
      </p:sp>
    </p:spTree>
    <p:extLst>
      <p:ext uri="{BB962C8B-B14F-4D97-AF65-F5344CB8AC3E}">
        <p14:creationId xmlns:p14="http://schemas.microsoft.com/office/powerpoint/2010/main" val="37736480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66</a:t>
            </a:fld>
            <a:endParaRPr lang="en-US" altLang="ja-JP"/>
          </a:p>
        </p:txBody>
      </p:sp>
    </p:spTree>
    <p:extLst>
      <p:ext uri="{BB962C8B-B14F-4D97-AF65-F5344CB8AC3E}">
        <p14:creationId xmlns:p14="http://schemas.microsoft.com/office/powerpoint/2010/main" val="48871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障害児（者）地域療育等支援事業等、補助事業による相談支援事業の担い手養成として平成</a:t>
            </a:r>
            <a:r>
              <a:rPr lang="en-US" altLang="ja-JP" dirty="0"/>
              <a:t>10</a:t>
            </a:r>
            <a:r>
              <a:rPr lang="ja-JP" altLang="en-US" dirty="0"/>
              <a:t>年より知的、 身体、精神の障害種別毎に障害者ケアマネジメント従事者養成研修が開始された。 </a:t>
            </a:r>
            <a:endParaRPr lang="en-US" altLang="ja-JP" dirty="0"/>
          </a:p>
          <a:p>
            <a:r>
              <a:rPr lang="ja-JP" altLang="en-US" dirty="0"/>
              <a:t>平成</a:t>
            </a:r>
            <a:r>
              <a:rPr lang="en-US" altLang="ja-JP" dirty="0"/>
              <a:t>18</a:t>
            </a:r>
            <a:r>
              <a:rPr lang="ja-JP" altLang="en-US" dirty="0"/>
              <a:t>年施行の障害者自立支援法において、相談支援事業の担い手として相談支援専門員が位置付けられ、 その養成研修として障害者ケアマネジメント従事者養成研修を</a:t>
            </a:r>
            <a:r>
              <a:rPr lang="en-US" altLang="ja-JP" dirty="0"/>
              <a:t>3</a:t>
            </a:r>
            <a:r>
              <a:rPr lang="ja-JP" altLang="en-US" dirty="0"/>
              <a:t>障害を統一のものとして改定した相談支援従事者研修（初任者研修・現任者研修）が実施されることとなった。</a:t>
            </a:r>
            <a:endParaRPr lang="en-US" altLang="ja-JP" dirty="0"/>
          </a:p>
          <a:p>
            <a:r>
              <a:rPr kumimoji="1" lang="ja-JP" altLang="en-US" dirty="0"/>
              <a:t>量から質へシフトするにはあとどのくらいの相談員が皆様の地域に必要であるか？</a:t>
            </a:r>
          </a:p>
        </p:txBody>
      </p:sp>
      <p:sp>
        <p:nvSpPr>
          <p:cNvPr id="4" name="スライド番号プレースホルダー 3"/>
          <p:cNvSpPr>
            <a:spLocks noGrp="1"/>
          </p:cNvSpPr>
          <p:nvPr>
            <p:ph type="sldNum" sz="quarter" idx="5"/>
          </p:nvPr>
        </p:nvSpPr>
        <p:spPr/>
        <p:txBody>
          <a:bodyPr/>
          <a:lstStyle/>
          <a:p>
            <a:pPr>
              <a:defRPr/>
            </a:pPr>
            <a:fld id="{7D090586-FAA2-43E8-9A90-70DD01FDD383}" type="slidenum">
              <a:rPr lang="en-US" altLang="ja-JP" smtClean="0"/>
              <a:pPr>
                <a:defRPr/>
              </a:pPr>
              <a:t>7</a:t>
            </a:fld>
            <a:endParaRPr lang="en-US" altLang="ja-JP"/>
          </a:p>
        </p:txBody>
      </p:sp>
    </p:spTree>
    <p:extLst>
      <p:ext uri="{BB962C8B-B14F-4D97-AF65-F5344CB8AC3E}">
        <p14:creationId xmlns:p14="http://schemas.microsoft.com/office/powerpoint/2010/main" val="181863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i="0" u="none" strike="noStrike" kern="1200" baseline="0" dirty="0" smtClean="0">
                <a:solidFill>
                  <a:schemeClr val="tx1"/>
                </a:solidFill>
                <a:latin typeface="Arial" charset="0"/>
                <a:ea typeface="ＭＳ Ｐ明朝" pitchFamily="18" charset="-128"/>
                <a:cs typeface="+mn-cs"/>
              </a:rPr>
              <a:t>（２）障害者ケアマネジメントの展開と相談支援専門員の養成</a:t>
            </a:r>
            <a:endParaRPr kumimoji="1" lang="en-US" altLang="ja-JP" sz="1200" b="1" i="0" u="none" strike="noStrike" kern="1200" baseline="0" dirty="0" smtClean="0">
              <a:solidFill>
                <a:schemeClr val="tx1"/>
              </a:solidFill>
              <a:latin typeface="Arial" charset="0"/>
              <a:ea typeface="ＭＳ Ｐ明朝" pitchFamily="18" charset="-128"/>
              <a:cs typeface="+mn-cs"/>
            </a:endParaRPr>
          </a:p>
          <a:p>
            <a:endParaRPr kumimoji="1" lang="en-US" altLang="ja-JP" sz="1200" b="0" i="0" u="none" strike="noStrike" kern="1200" baseline="0" dirty="0" smtClean="0">
              <a:solidFill>
                <a:schemeClr val="tx1"/>
              </a:solidFill>
              <a:latin typeface="Arial" charset="0"/>
              <a:ea typeface="ＭＳ Ｐ明朝" pitchFamily="18" charset="-128"/>
              <a:cs typeface="+mn-cs"/>
            </a:endParaRPr>
          </a:p>
          <a:p>
            <a:r>
              <a:rPr kumimoji="1" lang="ja-JP" altLang="en-US" sz="1200" b="0" i="0" u="none" strike="noStrike" kern="1200" baseline="0" dirty="0" smtClean="0">
                <a:solidFill>
                  <a:schemeClr val="tx1"/>
                </a:solidFill>
                <a:latin typeface="Arial" charset="0"/>
                <a:ea typeface="ＭＳ Ｐ明朝" pitchFamily="18" charset="-128"/>
                <a:cs typeface="+mn-cs"/>
              </a:rPr>
              <a:t>障がい者ケアマネジメントは、「本⼈の⽣活⽀援のために、本⼈の意向を踏まえ、福祉・医療・保健・教育・就</a:t>
            </a:r>
          </a:p>
          <a:p>
            <a:r>
              <a:rPr kumimoji="1" lang="ja-JP" altLang="en-US" sz="1200" b="0" i="0" u="none" strike="noStrike" kern="1200" baseline="0" dirty="0" smtClean="0">
                <a:solidFill>
                  <a:schemeClr val="tx1"/>
                </a:solidFill>
                <a:latin typeface="Arial" charset="0"/>
                <a:ea typeface="ＭＳ Ｐ明朝" pitchFamily="18" charset="-128"/>
                <a:cs typeface="+mn-cs"/>
              </a:rPr>
              <a:t>労などの幅広いニーズと様々な資源との間に⽴って、複数のサービスを適切に結びつけるとともに調整を図り、総合</a:t>
            </a:r>
          </a:p>
          <a:p>
            <a:r>
              <a:rPr kumimoji="1" lang="ja-JP" altLang="en-US" sz="1200" b="0" i="0" u="none" strike="noStrike" kern="1200" baseline="0" dirty="0" smtClean="0">
                <a:solidFill>
                  <a:schemeClr val="tx1"/>
                </a:solidFill>
                <a:latin typeface="Arial" charset="0"/>
                <a:ea typeface="ＭＳ Ｐ明朝" pitchFamily="18" charset="-128"/>
                <a:cs typeface="+mn-cs"/>
              </a:rPr>
              <a:t>的かつ継続的なサービス提供を確保し、さらには、社会資源の改善及び開発を推進する援助⼿法」と定義され</a:t>
            </a:r>
          </a:p>
          <a:p>
            <a:r>
              <a:rPr kumimoji="1" lang="ja-JP" altLang="en-US" sz="1200" b="0" i="0" u="none" strike="noStrike" kern="1200" baseline="0" dirty="0" smtClean="0">
                <a:solidFill>
                  <a:schemeClr val="tx1"/>
                </a:solidFill>
                <a:latin typeface="Arial" charset="0"/>
                <a:ea typeface="ＭＳ Ｐ明朝" pitchFamily="18" charset="-128"/>
                <a:cs typeface="+mn-cs"/>
              </a:rPr>
              <a:t>ています。</a:t>
            </a:r>
          </a:p>
          <a:p>
            <a:r>
              <a:rPr kumimoji="1" lang="ja-JP" altLang="en-US" sz="1200" b="0" i="0" u="none" strike="noStrike" kern="1200" baseline="0" dirty="0" smtClean="0">
                <a:solidFill>
                  <a:schemeClr val="tx1"/>
                </a:solidFill>
                <a:latin typeface="Arial" charset="0"/>
                <a:ea typeface="ＭＳ Ｐ明朝" pitchFamily="18" charset="-128"/>
                <a:cs typeface="+mn-cs"/>
              </a:rPr>
              <a:t>相談⽀援専⾨員には、障がい者ケアマネジメントによる本⼈中⼼・本⼈が望む⽣活の実現をめざす相談⽀援</a:t>
            </a:r>
          </a:p>
          <a:p>
            <a:r>
              <a:rPr kumimoji="1" lang="ja-JP" altLang="en-US" sz="1200" b="0" i="0" u="none" strike="noStrike" kern="1200" baseline="0" dirty="0" smtClean="0">
                <a:solidFill>
                  <a:schemeClr val="tx1"/>
                </a:solidFill>
                <a:latin typeface="Arial" charset="0"/>
                <a:ea typeface="ＭＳ Ｐ明朝" pitchFamily="18" charset="-128"/>
                <a:cs typeface="+mn-cs"/>
              </a:rPr>
              <a:t>を通じて、障がい者⼀⼈ひとりに寄り添ったきめの細かい⽀援を⾏うとともに、多職種で構成されるチームが、同じ</a:t>
            </a:r>
          </a:p>
          <a:p>
            <a:r>
              <a:rPr kumimoji="1" lang="ja-JP" altLang="en-US" sz="1200" b="0" i="0" u="none" strike="noStrike" kern="1200" baseline="0" dirty="0" smtClean="0">
                <a:solidFill>
                  <a:schemeClr val="tx1"/>
                </a:solidFill>
                <a:latin typeface="Arial" charset="0"/>
                <a:ea typeface="ＭＳ Ｐ明朝" pitchFamily="18" charset="-128"/>
                <a:cs typeface="+mn-cs"/>
              </a:rPr>
              <a:t>⽅向性・統⼀性をもとに環境調整を⾏っていくことが求められます。</a:t>
            </a:r>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7D090586-FAA2-43E8-9A90-70DD01FDD383}" type="slidenum">
              <a:rPr lang="en-US" altLang="ja-JP" smtClean="0"/>
              <a:pPr>
                <a:defRPr/>
              </a:pPr>
              <a:t>9</a:t>
            </a:fld>
            <a:endParaRPr lang="en-US" altLang="ja-JP"/>
          </a:p>
        </p:txBody>
      </p:sp>
    </p:spTree>
    <p:extLst>
      <p:ext uri="{BB962C8B-B14F-4D97-AF65-F5344CB8AC3E}">
        <p14:creationId xmlns:p14="http://schemas.microsoft.com/office/powerpoint/2010/main" val="3302931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主任相談支援専門員に求めれられるのは主に②・③である。</a:t>
            </a:r>
          </a:p>
        </p:txBody>
      </p:sp>
      <p:sp>
        <p:nvSpPr>
          <p:cNvPr id="4" name="スライド番号プレースホルダー 3"/>
          <p:cNvSpPr>
            <a:spLocks noGrp="1"/>
          </p:cNvSpPr>
          <p:nvPr>
            <p:ph type="sldNum" sz="quarter" idx="5"/>
          </p:nvPr>
        </p:nvSpPr>
        <p:spPr/>
        <p:txBody>
          <a:bodyPr/>
          <a:lstStyle/>
          <a:p>
            <a:pPr>
              <a:defRPr/>
            </a:pPr>
            <a:fld id="{7D090586-FAA2-43E8-9A90-70DD01FDD383}" type="slidenum">
              <a:rPr lang="en-US" altLang="ja-JP" smtClean="0"/>
              <a:pPr>
                <a:defRPr/>
              </a:pPr>
              <a:t>10</a:t>
            </a:fld>
            <a:endParaRPr lang="en-US" altLang="ja-JP"/>
          </a:p>
        </p:txBody>
      </p:sp>
    </p:spTree>
    <p:extLst>
      <p:ext uri="{BB962C8B-B14F-4D97-AF65-F5344CB8AC3E}">
        <p14:creationId xmlns:p14="http://schemas.microsoft.com/office/powerpoint/2010/main" val="3562986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以上</a:t>
            </a:r>
            <a:r>
              <a:rPr lang="ja-JP" altLang="ja-JP" dirty="0"/>
              <a:t>のような経過を辿りながら、相談支援専門員の養成は着実に行われてきました。</a:t>
            </a:r>
          </a:p>
          <a:p>
            <a:r>
              <a:rPr lang="ja-JP" altLang="ja-JP" dirty="0"/>
              <a:t>しかしながら、社会の多様化や制度の改正、相談支援に従事する者の増加など、相談支援を取り巻く環境は大きく様変わりしています。そこで、座学研修会だけでの養成は限界を迎え、現場での実務指導と</a:t>
            </a:r>
            <a:r>
              <a:rPr lang="ja-JP" altLang="en-US" dirty="0"/>
              <a:t>の</a:t>
            </a:r>
            <a:r>
              <a:rPr lang="ja-JP" altLang="ja-JP" dirty="0"/>
              <a:t>有機的な連動による相乗効果を期待されています。</a:t>
            </a:r>
          </a:p>
          <a:p>
            <a:pPr defTabSz="930745">
              <a:defRPr/>
            </a:pPr>
            <a:r>
              <a:rPr lang="ja-JP" altLang="ja-JP" dirty="0"/>
              <a:t>これら現在の状況を端的に表現すれば、「サービスの質が向上したことで、制度やその仕組みが複雑になり、それらを選び利用するための支援を必要とする人が相談支援につながるという必然の結果」となっているのではないでしょうか。</a:t>
            </a:r>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7D090586-FAA2-43E8-9A90-70DD01FDD383}" type="slidenum">
              <a:rPr lang="en-US" altLang="ja-JP" smtClean="0"/>
              <a:pPr>
                <a:defRPr/>
              </a:pPr>
              <a:t>11</a:t>
            </a:fld>
            <a:endParaRPr lang="en-US" altLang="ja-JP"/>
          </a:p>
        </p:txBody>
      </p:sp>
    </p:spTree>
    <p:extLst>
      <p:ext uri="{BB962C8B-B14F-4D97-AF65-F5344CB8AC3E}">
        <p14:creationId xmlns:p14="http://schemas.microsoft.com/office/powerpoint/2010/main" val="4248388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3" name="正方形/長方形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正方形/長方形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正方形/長方形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正方形/長方形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正方形/長方形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角丸四角形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角丸四角形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正方形/長方形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正方形/長方形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正方形/長方形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タイトル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ja-JP" altLang="en-US" smtClean="0"/>
              <a:t>マスター タイトルの書式設定</a:t>
            </a:r>
            <a:endParaRPr kumimoji="0" lang="en-US"/>
          </a:p>
        </p:txBody>
      </p:sp>
      <p:sp>
        <p:nvSpPr>
          <p:cNvPr id="9" name="サブタイトル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28" name="日付プレースホルダー 27"/>
          <p:cNvSpPr>
            <a:spLocks noGrp="1"/>
          </p:cNvSpPr>
          <p:nvPr>
            <p:ph type="dt" sz="half" idx="10"/>
          </p:nvPr>
        </p:nvSpPr>
        <p:spPr>
          <a:xfrm>
            <a:off x="6705600" y="4206240"/>
            <a:ext cx="960120" cy="457200"/>
          </a:xfrm>
        </p:spPr>
        <p:txBody>
          <a:bodyPr/>
          <a:lstStyle/>
          <a:p>
            <a:pPr>
              <a:defRPr/>
            </a:pPr>
            <a:endParaRPr lang="en-US" altLang="ja-JP"/>
          </a:p>
        </p:txBody>
      </p:sp>
      <p:sp>
        <p:nvSpPr>
          <p:cNvPr id="17" name="フッター プレースホルダー 16"/>
          <p:cNvSpPr>
            <a:spLocks noGrp="1"/>
          </p:cNvSpPr>
          <p:nvPr>
            <p:ph type="ftr" sz="quarter" idx="11"/>
          </p:nvPr>
        </p:nvSpPr>
        <p:spPr>
          <a:xfrm>
            <a:off x="5410200" y="4205288"/>
            <a:ext cx="1295400" cy="457200"/>
          </a:xfrm>
        </p:spPr>
        <p:txBody>
          <a:bodyPr/>
          <a:lstStyle/>
          <a:p>
            <a:pPr>
              <a:defRPr/>
            </a:pPr>
            <a:endParaRPr lang="en-US" altLang="ja-JP"/>
          </a:p>
        </p:txBody>
      </p:sp>
      <p:sp>
        <p:nvSpPr>
          <p:cNvPr id="29" name="スライド番号プレースホルダー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pPr>
              <a:defRPr/>
            </a:pPr>
            <a:fld id="{F90A3C79-1AFD-481B-B685-7933BCD0898B}" type="slidenum">
              <a:rPr lang="en-US" altLang="ja-JP" smtClean="0"/>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pPr>
              <a:defRPr/>
            </a:pPr>
            <a:endParaRPr lang="en-US" altLang="ja-JP"/>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C993D762-CD5B-413A-A315-DE9E2B4EBB0A}" type="slidenum">
              <a:rPr lang="en-US" altLang="ja-JP" smtClean="0"/>
              <a:pPr>
                <a:defRPr/>
              </a:pPr>
              <a:t>‹#›</a:t>
            </a:fld>
            <a:endParaRPr lang="en-US" altLang="ja-JP"/>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81800" y="1143000"/>
            <a:ext cx="1905000" cy="5486400"/>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1143000"/>
            <a:ext cx="6248400" cy="5486400"/>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pPr>
              <a:defRPr/>
            </a:pPr>
            <a:endParaRPr lang="en-US" altLang="ja-JP"/>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C993D762-CD5B-413A-A315-DE9E2B4EBB0A}" type="slidenum">
              <a:rPr lang="en-US" altLang="ja-JP" smtClean="0"/>
              <a:pPr>
                <a:defRPr/>
              </a:pPr>
              <a:t>‹#›</a:t>
            </a:fld>
            <a:endParaRPr lang="en-US" altLang="ja-JP"/>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コンテンツ プレースホルダー 2"/>
          <p:cNvSpPr>
            <a:spLocks noGrp="1"/>
          </p:cNvSpPr>
          <p:nvPr>
            <p:ph idx="1"/>
          </p:nvPr>
        </p:nvSpPr>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pPr>
              <a:defRPr/>
            </a:pPr>
            <a:endParaRPr lang="en-US" altLang="ja-JP"/>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804D6B79-3AEB-42FE-A736-A41F7AEA0445}" type="slidenum">
              <a:rPr lang="en-US" altLang="ja-JP" smtClean="0"/>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4" name="日付プレースホルダー 3"/>
          <p:cNvSpPr>
            <a:spLocks noGrp="1"/>
          </p:cNvSpPr>
          <p:nvPr>
            <p:ph type="dt" sz="half" idx="10"/>
          </p:nvPr>
        </p:nvSpPr>
        <p:spPr/>
        <p:txBody>
          <a:bodyPr/>
          <a:lstStyle/>
          <a:p>
            <a:pPr>
              <a:defRPr/>
            </a:pPr>
            <a:endParaRPr lang="en-US" altLang="ja-JP"/>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CC9AFF3B-8AB2-4C15-B6CA-167BE0C75E5E}" type="slidenum">
              <a:rPr lang="en-US" altLang="ja-JP" smtClean="0"/>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コンテンツ プレースホルダー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ー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p>
            <a:pPr>
              <a:defRPr/>
            </a:pPr>
            <a:endParaRPr lang="en-US" altLang="ja-JP"/>
          </a:p>
        </p:txBody>
      </p:sp>
      <p:sp>
        <p:nvSpPr>
          <p:cNvPr id="6" name="フッター プレースホルダー 5"/>
          <p:cNvSpPr>
            <a:spLocks noGrp="1"/>
          </p:cNvSpPr>
          <p:nvPr>
            <p:ph type="ftr" sz="quarter" idx="11"/>
          </p:nvPr>
        </p:nvSpPr>
        <p:spPr/>
        <p:txBody>
          <a:bodyPr/>
          <a:lstStyle/>
          <a:p>
            <a:pPr>
              <a:defRPr/>
            </a:pPr>
            <a:endParaRPr lang="en-US" altLang="ja-JP"/>
          </a:p>
        </p:txBody>
      </p:sp>
      <p:sp>
        <p:nvSpPr>
          <p:cNvPr id="7" name="スライド番号プレースホルダー 6"/>
          <p:cNvSpPr>
            <a:spLocks noGrp="1"/>
          </p:cNvSpPr>
          <p:nvPr>
            <p:ph type="sldNum" sz="quarter" idx="12"/>
          </p:nvPr>
        </p:nvSpPr>
        <p:spPr/>
        <p:txBody>
          <a:bodyPr/>
          <a:lstStyle/>
          <a:p>
            <a:pPr>
              <a:defRPr/>
            </a:pPr>
            <a:fld id="{8B7B28A7-60F4-4F7F-BB09-F8D3068BC03B}" type="slidenum">
              <a:rPr lang="en-US" altLang="ja-JP" smtClean="0"/>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1143000"/>
            <a:ext cx="8382000" cy="1069848"/>
          </a:xfrm>
        </p:spPr>
        <p:txBody>
          <a:bodyPr anchor="ctr"/>
          <a:lstStyle>
            <a:lvl1pPr>
              <a:defRPr sz="4000" b="0" i="0" cap="none" baseline="0"/>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4" name="テキスト プレースホルダー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5" name="コンテンツ プレースホルダー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6" name="コンテンツ プレースホルダー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6" name="日付プレースホルダー 25"/>
          <p:cNvSpPr>
            <a:spLocks noGrp="1"/>
          </p:cNvSpPr>
          <p:nvPr>
            <p:ph type="dt" sz="half" idx="10"/>
          </p:nvPr>
        </p:nvSpPr>
        <p:spPr/>
        <p:txBody>
          <a:bodyPr rtlCol="0"/>
          <a:lstStyle/>
          <a:p>
            <a:pPr>
              <a:defRPr/>
            </a:pPr>
            <a:endParaRPr lang="en-US" altLang="ja-JP"/>
          </a:p>
        </p:txBody>
      </p:sp>
      <p:sp>
        <p:nvSpPr>
          <p:cNvPr id="27" name="スライド番号プレースホルダー 26"/>
          <p:cNvSpPr>
            <a:spLocks noGrp="1"/>
          </p:cNvSpPr>
          <p:nvPr>
            <p:ph type="sldNum" sz="quarter" idx="11"/>
          </p:nvPr>
        </p:nvSpPr>
        <p:spPr/>
        <p:txBody>
          <a:bodyPr rtlCol="0"/>
          <a:lstStyle/>
          <a:p>
            <a:pPr>
              <a:defRPr/>
            </a:pPr>
            <a:fld id="{6D71B237-0564-46C1-80B2-52CF48E15396}" type="slidenum">
              <a:rPr lang="en-US" altLang="ja-JP" smtClean="0"/>
              <a:pPr>
                <a:defRPr/>
              </a:pPr>
              <a:t>‹#›</a:t>
            </a:fld>
            <a:endParaRPr lang="en-US" altLang="ja-JP"/>
          </a:p>
        </p:txBody>
      </p:sp>
      <p:sp>
        <p:nvSpPr>
          <p:cNvPr id="28" name="フッター プレースホルダー 27"/>
          <p:cNvSpPr>
            <a:spLocks noGrp="1"/>
          </p:cNvSpPr>
          <p:nvPr>
            <p:ph type="ftr" sz="quarter" idx="12"/>
          </p:nvPr>
        </p:nvSpPr>
        <p:spPr/>
        <p:txBody>
          <a:bodyPr rtlCol="0"/>
          <a:lstStyle/>
          <a:p>
            <a:pPr>
              <a:defRPr/>
            </a:pPr>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ja-JP" altLang="en-US" smtClean="0"/>
              <a:t>マスター タイトルの書式設定</a:t>
            </a:r>
            <a:endParaRPr kumimoji="0" lang="en-US"/>
          </a:p>
        </p:txBody>
      </p:sp>
      <p:sp>
        <p:nvSpPr>
          <p:cNvPr id="3" name="日付プレースホルダー 2"/>
          <p:cNvSpPr>
            <a:spLocks noGrp="1"/>
          </p:cNvSpPr>
          <p:nvPr>
            <p:ph type="dt" sz="half" idx="10"/>
          </p:nvPr>
        </p:nvSpPr>
        <p:spPr>
          <a:xfrm>
            <a:off x="6583680" y="612648"/>
            <a:ext cx="957264" cy="457200"/>
          </a:xfrm>
        </p:spPr>
        <p:txBody>
          <a:bodyPr/>
          <a:lstStyle/>
          <a:p>
            <a:pPr>
              <a:defRPr/>
            </a:pPr>
            <a:endParaRPr lang="en-US" altLang="ja-JP"/>
          </a:p>
        </p:txBody>
      </p:sp>
      <p:sp>
        <p:nvSpPr>
          <p:cNvPr id="4" name="フッター プレースホルダー 3"/>
          <p:cNvSpPr>
            <a:spLocks noGrp="1"/>
          </p:cNvSpPr>
          <p:nvPr>
            <p:ph type="ftr" sz="quarter" idx="11"/>
          </p:nvPr>
        </p:nvSpPr>
        <p:spPr>
          <a:xfrm>
            <a:off x="5257800" y="612648"/>
            <a:ext cx="1325880" cy="457200"/>
          </a:xfrm>
        </p:spPr>
        <p:txBody>
          <a:bodyPr/>
          <a:lstStyle/>
          <a:p>
            <a:pPr>
              <a:defRPr/>
            </a:pPr>
            <a:endParaRPr lang="en-US" altLang="ja-JP"/>
          </a:p>
        </p:txBody>
      </p:sp>
      <p:sp>
        <p:nvSpPr>
          <p:cNvPr id="5" name="スライド番号プレースホルダー 4"/>
          <p:cNvSpPr>
            <a:spLocks noGrp="1"/>
          </p:cNvSpPr>
          <p:nvPr>
            <p:ph type="sldNum" sz="quarter" idx="12"/>
          </p:nvPr>
        </p:nvSpPr>
        <p:spPr>
          <a:xfrm>
            <a:off x="8174736" y="2272"/>
            <a:ext cx="762000" cy="365760"/>
          </a:xfrm>
        </p:spPr>
        <p:txBody>
          <a:bodyPr/>
          <a:lstStyle/>
          <a:p>
            <a:pPr>
              <a:defRPr/>
            </a:pPr>
            <a:fld id="{EC602E4F-3B58-4928-9C49-10C64EE68D88}" type="slidenum">
              <a:rPr lang="en-US" altLang="ja-JP" smtClean="0"/>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endParaRPr lang="en-US" altLang="ja-JP"/>
          </a:p>
        </p:txBody>
      </p:sp>
      <p:sp>
        <p:nvSpPr>
          <p:cNvPr id="3" name="フッター プレースホルダー 2"/>
          <p:cNvSpPr>
            <a:spLocks noGrp="1"/>
          </p:cNvSpPr>
          <p:nvPr>
            <p:ph type="ftr" sz="quarter" idx="11"/>
          </p:nvPr>
        </p:nvSpPr>
        <p:spPr/>
        <p:txBody>
          <a:bodyPr/>
          <a:lstStyle/>
          <a:p>
            <a:pPr>
              <a:defRPr/>
            </a:pPr>
            <a:endParaRPr lang="en-US" altLang="ja-JP"/>
          </a:p>
        </p:txBody>
      </p:sp>
      <p:sp>
        <p:nvSpPr>
          <p:cNvPr id="4" name="スライド番号プレースホルダー 3"/>
          <p:cNvSpPr>
            <a:spLocks noGrp="1"/>
          </p:cNvSpPr>
          <p:nvPr>
            <p:ph type="sldNum" sz="quarter" idx="12"/>
          </p:nvPr>
        </p:nvSpPr>
        <p:spPr/>
        <p:txBody>
          <a:bodyPr/>
          <a:lstStyle/>
          <a:p>
            <a:pPr>
              <a:defRPr/>
            </a:pPr>
            <a:fld id="{431CAECD-5926-4741-A906-A08E04809A27}" type="slidenum">
              <a:rPr lang="en-US" altLang="ja-JP" smtClean="0"/>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53496" y="1101970"/>
            <a:ext cx="3383280" cy="877824"/>
          </a:xfrm>
        </p:spPr>
        <p:txBody>
          <a:bodyPr anchor="b"/>
          <a:lstStyle>
            <a:lvl1pPr algn="l">
              <a:buNone/>
              <a:defRPr sz="1800" b="1"/>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マスター テキストの書式設定</a:t>
            </a:r>
          </a:p>
        </p:txBody>
      </p:sp>
      <p:sp>
        <p:nvSpPr>
          <p:cNvPr id="4" name="コンテンツ プレースホルダー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p>
            <a:pPr>
              <a:defRPr/>
            </a:pPr>
            <a:endParaRPr lang="en-US" altLang="ja-JP"/>
          </a:p>
        </p:txBody>
      </p:sp>
      <p:sp>
        <p:nvSpPr>
          <p:cNvPr id="6" name="フッター プレースホルダー 5"/>
          <p:cNvSpPr>
            <a:spLocks noGrp="1"/>
          </p:cNvSpPr>
          <p:nvPr>
            <p:ph type="ftr" sz="quarter" idx="11"/>
          </p:nvPr>
        </p:nvSpPr>
        <p:spPr/>
        <p:txBody>
          <a:bodyPr/>
          <a:lstStyle/>
          <a:p>
            <a:pPr>
              <a:defRPr/>
            </a:pPr>
            <a:endParaRPr lang="en-US" altLang="ja-JP"/>
          </a:p>
        </p:txBody>
      </p:sp>
      <p:sp>
        <p:nvSpPr>
          <p:cNvPr id="7" name="スライド番号プレースホルダー 6"/>
          <p:cNvSpPr>
            <a:spLocks noGrp="1"/>
          </p:cNvSpPr>
          <p:nvPr>
            <p:ph type="sldNum" sz="quarter" idx="12"/>
          </p:nvPr>
        </p:nvSpPr>
        <p:spPr/>
        <p:txBody>
          <a:bodyPr/>
          <a:lstStyle/>
          <a:p>
            <a:pPr>
              <a:defRPr/>
            </a:pPr>
            <a:fld id="{C993D762-CD5B-413A-A315-DE9E2B4EBB0A}" type="slidenum">
              <a:rPr lang="en-US" altLang="ja-JP" smtClean="0"/>
              <a:pPr>
                <a:defRPr/>
              </a:pPr>
              <a:t>‹#›</a:t>
            </a:fld>
            <a:endParaRPr lang="en-US" altLang="ja-JP"/>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ja-JP" altLang="en-US" smtClean="0"/>
              <a:t>マスター タイトルの書式設定</a:t>
            </a:r>
            <a:endParaRPr kumimoji="0" lang="en-US"/>
          </a:p>
        </p:txBody>
      </p:sp>
      <p:sp>
        <p:nvSpPr>
          <p:cNvPr id="3" name="図プレースホルダー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ja-JP" altLang="en-US" smtClean="0"/>
              <a:t>アイコンをクリックして図を追加</a:t>
            </a:r>
            <a:endParaRPr kumimoji="0" lang="en-US" dirty="0"/>
          </a:p>
        </p:txBody>
      </p:sp>
      <p:sp>
        <p:nvSpPr>
          <p:cNvPr id="4" name="テキスト プレースホルダー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ja-JP" altLang="en-US" smtClean="0"/>
              <a:t>マスター テキストの書式設定</a:t>
            </a:r>
          </a:p>
        </p:txBody>
      </p:sp>
      <p:sp>
        <p:nvSpPr>
          <p:cNvPr id="5" name="日付プレースホルダー 4"/>
          <p:cNvSpPr>
            <a:spLocks noGrp="1"/>
          </p:cNvSpPr>
          <p:nvPr>
            <p:ph type="dt" sz="half" idx="10"/>
          </p:nvPr>
        </p:nvSpPr>
        <p:spPr/>
        <p:txBody>
          <a:bodyPr/>
          <a:lstStyle/>
          <a:p>
            <a:pPr>
              <a:defRPr/>
            </a:pPr>
            <a:endParaRPr lang="en-US" altLang="ja-JP"/>
          </a:p>
        </p:txBody>
      </p:sp>
      <p:sp>
        <p:nvSpPr>
          <p:cNvPr id="6" name="フッター プレースホルダー 5"/>
          <p:cNvSpPr>
            <a:spLocks noGrp="1"/>
          </p:cNvSpPr>
          <p:nvPr>
            <p:ph type="ftr" sz="quarter" idx="11"/>
          </p:nvPr>
        </p:nvSpPr>
        <p:spPr/>
        <p:txBody>
          <a:bodyPr/>
          <a:lstStyle/>
          <a:p>
            <a:pPr>
              <a:defRPr/>
            </a:pPr>
            <a:endParaRPr lang="en-US" altLang="ja-JP"/>
          </a:p>
        </p:txBody>
      </p:sp>
      <p:sp>
        <p:nvSpPr>
          <p:cNvPr id="7" name="スライド番号プレースホルダー 6"/>
          <p:cNvSpPr>
            <a:spLocks noGrp="1"/>
          </p:cNvSpPr>
          <p:nvPr>
            <p:ph type="sldNum" sz="quarter" idx="12"/>
          </p:nvPr>
        </p:nvSpPr>
        <p:spPr/>
        <p:txBody>
          <a:bodyPr/>
          <a:lstStyle/>
          <a:p>
            <a:pPr>
              <a:defRPr/>
            </a:pPr>
            <a:fld id="{9C3DED7B-C0A2-4430-8059-8604EA154D41}" type="slidenum">
              <a:rPr lang="en-US" altLang="ja-JP" smtClean="0"/>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正方形/長方形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正方形/長方形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正方形/長方形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正方形/長方形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正方形/長方形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角丸四角形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角丸四角形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正方形/長方形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正方形/長方形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正方形/長方形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正方形/長方形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正方形/長方形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正方形/長方形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タイトル プレースホルダー 21"/>
          <p:cNvSpPr>
            <a:spLocks noGrp="1"/>
          </p:cNvSpPr>
          <p:nvPr>
            <p:ph type="title"/>
          </p:nvPr>
        </p:nvSpPr>
        <p:spPr>
          <a:xfrm>
            <a:off x="457200" y="1143000"/>
            <a:ext cx="8229600" cy="1066800"/>
          </a:xfrm>
          <a:prstGeom prst="rect">
            <a:avLst/>
          </a:prstGeom>
        </p:spPr>
        <p:txBody>
          <a:bodyPr vert="horz" anchor="ctr">
            <a:normAutofit/>
          </a:bodyPr>
          <a:lstStyle/>
          <a:p>
            <a:r>
              <a:rPr kumimoji="0" lang="ja-JP" altLang="en-US" smtClean="0"/>
              <a:t>マスター タイトルの書式設定</a:t>
            </a:r>
            <a:endParaRPr kumimoji="0" lang="en-US"/>
          </a:p>
        </p:txBody>
      </p:sp>
      <p:sp>
        <p:nvSpPr>
          <p:cNvPr id="13" name="テキスト プレースホルダー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ー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a:defRPr/>
            </a:pPr>
            <a:endParaRPr lang="en-US" altLang="ja-JP"/>
          </a:p>
        </p:txBody>
      </p:sp>
      <p:sp>
        <p:nvSpPr>
          <p:cNvPr id="3" name="フッター プレースホルダー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pPr>
              <a:defRPr/>
            </a:pPr>
            <a:endParaRPr lang="en-US" altLang="ja-JP"/>
          </a:p>
        </p:txBody>
      </p:sp>
      <p:sp>
        <p:nvSpPr>
          <p:cNvPr id="23" name="スライド番号プレースホルダー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pPr>
              <a:defRPr/>
            </a:pPr>
            <a:fld id="{C993D762-CD5B-413A-A315-DE9E2B4EBB0A}" type="slidenum">
              <a:rPr lang="en-US" altLang="ja-JP" smtClean="0"/>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Lst>
  <p:hf hdr="0" ftr="0" dt="0"/>
  <p:txStyles>
    <p:titleStyle>
      <a:lvl1pPr algn="l" rtl="0" eaLnBrk="1" latinLnBrk="0" hangingPunct="1">
        <a:spcBef>
          <a:spcPct val="0"/>
        </a:spcBef>
        <a:buNone/>
        <a:defRPr kumimoji="1"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s://illustimage.com/?id=10152"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g"/><Relationship Id="rId18" Type="http://schemas.openxmlformats.org/officeDocument/2006/relationships/image" Target="../media/image22.png"/><Relationship Id="rId3" Type="http://schemas.openxmlformats.org/officeDocument/2006/relationships/image" Target="../media/image7.jpg"/><Relationship Id="rId21" Type="http://schemas.openxmlformats.org/officeDocument/2006/relationships/image" Target="../media/image25.png"/><Relationship Id="rId7" Type="http://schemas.openxmlformats.org/officeDocument/2006/relationships/image" Target="../media/image11.jpg"/><Relationship Id="rId12" Type="http://schemas.openxmlformats.org/officeDocument/2006/relationships/image" Target="../media/image16.jpg"/><Relationship Id="rId17" Type="http://schemas.openxmlformats.org/officeDocument/2006/relationships/image" Target="../media/image21.jpg"/><Relationship Id="rId2" Type="http://schemas.openxmlformats.org/officeDocument/2006/relationships/image" Target="../media/image6.png"/><Relationship Id="rId16" Type="http://schemas.openxmlformats.org/officeDocument/2006/relationships/image" Target="../media/image20.jpg"/><Relationship Id="rId20"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0.jpg"/><Relationship Id="rId11" Type="http://schemas.openxmlformats.org/officeDocument/2006/relationships/image" Target="../media/image15.jpg"/><Relationship Id="rId5" Type="http://schemas.openxmlformats.org/officeDocument/2006/relationships/image" Target="../media/image9.jpg"/><Relationship Id="rId15" Type="http://schemas.openxmlformats.org/officeDocument/2006/relationships/image" Target="../media/image19.jpg"/><Relationship Id="rId10" Type="http://schemas.openxmlformats.org/officeDocument/2006/relationships/image" Target="../media/image14.jpg"/><Relationship Id="rId19" Type="http://schemas.openxmlformats.org/officeDocument/2006/relationships/image" Target="../media/image23.png"/><Relationship Id="rId4" Type="http://schemas.openxmlformats.org/officeDocument/2006/relationships/image" Target="../media/image8.jpg"/><Relationship Id="rId9" Type="http://schemas.openxmlformats.org/officeDocument/2006/relationships/image" Target="../media/image13.png"/><Relationship Id="rId14" Type="http://schemas.openxmlformats.org/officeDocument/2006/relationships/image" Target="../media/image18.jpg"/><Relationship Id="rId22" Type="http://schemas.openxmlformats.org/officeDocument/2006/relationships/image" Target="../media/image2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6.png"/><Relationship Id="rId3" Type="http://schemas.openxmlformats.org/officeDocument/2006/relationships/hyperlink" Target="http://www.google.co.jp/url?sa=i&amp;rct=j&amp;q=&amp;esrc=s&amp;source=images&amp;cd=&amp;cad=rja&amp;uact=8&amp;ved=0ahUKEwiyxqPms9LPAhUO1GMKHfPkBgQQjRwIBw&amp;url=http://www.irasutoya.com/2014/01/blog-post_7416.html&amp;bvm=bv.135475266,d.cGc&amp;psig=AFQjCNFpZfcCO7TP3oqaZ6w0iFn8rp3vtA&amp;ust=1476263270359199" TargetMode="External"/><Relationship Id="rId7" Type="http://schemas.openxmlformats.org/officeDocument/2006/relationships/hyperlink" Target="http://www.google.co.jp/url?sa=i&amp;rct=j&amp;q=&amp;esrc=s&amp;source=images&amp;cd=&amp;cad=rja&amp;uact=8&amp;ved=0ahUKEwi20LmVs9LPAhUL-GMKHQtaBj8QjRwIBw&amp;url=http://www.irasutoya.com/2014/09/blog-post_912.html&amp;bvm=bv.135475266,d.cGc&amp;psig=AFQjCNF1KSCbK_1YsCGfSnYCU_IbXPqitQ&amp;ust=1476263208745115" TargetMode="External"/><Relationship Id="rId12"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hyperlink" Target="http://4.bp.blogspot.com/-_uiP7snuyhA/Us_Ng2k41sI/AAAAAAAAdK8/DBs2ee1iNPo/s800/kaisya_nakayoshi.png" TargetMode="External"/><Relationship Id="rId5" Type="http://schemas.openxmlformats.org/officeDocument/2006/relationships/hyperlink" Target="http://www.google.co.jp/url?sa=i&amp;rct=j&amp;q=&amp;esrc=s&amp;source=images&amp;cd=&amp;cad=rja&amp;uact=8&amp;ved=0ahUKEwi4nO_nt8fPAhUBmZQKHZW8Ck8QjRwIBw&amp;url=http://kids.wanpug.com/illust99.html&amp;bvm=bv.135258522,d.dGo&amp;psig=AFQjCNG8hIox9vzaFd6G3JPfiKE8F-3RHA&amp;ust=1475886498149968" TargetMode="External"/><Relationship Id="rId10" Type="http://schemas.openxmlformats.org/officeDocument/2006/relationships/image" Target="../media/image34.png"/><Relationship Id="rId4" Type="http://schemas.openxmlformats.org/officeDocument/2006/relationships/image" Target="../media/image30.png"/><Relationship Id="rId9" Type="http://schemas.openxmlformats.org/officeDocument/2006/relationships/image" Target="../media/image33.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75287" y="548680"/>
            <a:ext cx="7772400" cy="1080120"/>
          </a:xfrm>
        </p:spPr>
        <p:txBody>
          <a:bodyPr>
            <a:normAutofit/>
          </a:bodyPr>
          <a:lstStyle/>
          <a:p>
            <a:r>
              <a:rPr kumimoji="1" lang="ja-JP" altLang="en-US" sz="2400" b="1" dirty="0">
                <a:solidFill>
                  <a:srgbClr val="B2ECE0"/>
                </a:solidFill>
                <a:latin typeface="BIZ UDPゴシック" panose="020B0400000000000000" pitchFamily="50" charset="-128"/>
                <a:ea typeface="BIZ UDPゴシック" panose="020B0400000000000000" pitchFamily="50" charset="-128"/>
              </a:rPr>
              <a:t>令</a:t>
            </a:r>
            <a:r>
              <a:rPr kumimoji="1" lang="ja-JP" altLang="en-US" sz="2400" b="1" dirty="0" smtClean="0">
                <a:solidFill>
                  <a:srgbClr val="B2ECE0"/>
                </a:solidFill>
                <a:latin typeface="BIZ UDPゴシック" panose="020B0400000000000000" pitchFamily="50" charset="-128"/>
                <a:ea typeface="BIZ UDPゴシック" panose="020B0400000000000000" pitchFamily="50" charset="-128"/>
              </a:rPr>
              <a:t>和７年</a:t>
            </a:r>
            <a:r>
              <a:rPr kumimoji="1" lang="ja-JP" altLang="en-US" sz="2400" b="1" dirty="0">
                <a:solidFill>
                  <a:srgbClr val="B2ECE0"/>
                </a:solidFill>
                <a:latin typeface="BIZ UDPゴシック" panose="020B0400000000000000" pitchFamily="50" charset="-128"/>
                <a:ea typeface="BIZ UDPゴシック" panose="020B0400000000000000" pitchFamily="50" charset="-128"/>
              </a:rPr>
              <a:t>度　</a:t>
            </a:r>
            <a:r>
              <a:rPr kumimoji="1" lang="ja-JP" altLang="en-US" sz="2400" b="1" dirty="0" smtClean="0">
                <a:solidFill>
                  <a:srgbClr val="B2ECE0"/>
                </a:solidFill>
                <a:latin typeface="BIZ UDPゴシック" panose="020B0400000000000000" pitchFamily="50" charset="-128"/>
                <a:ea typeface="BIZ UDPゴシック" panose="020B0400000000000000" pitchFamily="50" charset="-128"/>
              </a:rPr>
              <a:t>福島県障がい者相談支援従事者</a:t>
            </a:r>
            <a:r>
              <a:rPr kumimoji="1" lang="en-US" altLang="ja-JP" sz="2400" b="1" dirty="0" smtClean="0">
                <a:solidFill>
                  <a:srgbClr val="B2ECE0"/>
                </a:solidFill>
                <a:latin typeface="BIZ UDPゴシック" panose="020B0400000000000000" pitchFamily="50" charset="-128"/>
                <a:ea typeface="BIZ UDPゴシック" panose="020B0400000000000000" pitchFamily="50" charset="-128"/>
              </a:rPr>
              <a:t/>
            </a:r>
            <a:br>
              <a:rPr kumimoji="1" lang="en-US" altLang="ja-JP" sz="2400" b="1" dirty="0" smtClean="0">
                <a:solidFill>
                  <a:srgbClr val="B2ECE0"/>
                </a:solidFill>
                <a:latin typeface="BIZ UDPゴシック" panose="020B0400000000000000" pitchFamily="50" charset="-128"/>
                <a:ea typeface="BIZ UDPゴシック" panose="020B0400000000000000" pitchFamily="50" charset="-128"/>
              </a:rPr>
            </a:br>
            <a:r>
              <a:rPr kumimoji="1" lang="ja-JP" altLang="en-US" sz="2400" b="1" dirty="0" smtClean="0">
                <a:solidFill>
                  <a:srgbClr val="B2ECE0"/>
                </a:solidFill>
                <a:latin typeface="BIZ UDPゴシック" panose="020B0400000000000000" pitchFamily="50" charset="-128"/>
                <a:ea typeface="BIZ UDPゴシック" panose="020B0400000000000000" pitchFamily="50" charset="-128"/>
              </a:rPr>
              <a:t>主</a:t>
            </a:r>
            <a:r>
              <a:rPr kumimoji="1" lang="ja-JP" altLang="en-US" sz="2400" b="1" dirty="0">
                <a:solidFill>
                  <a:srgbClr val="B2ECE0"/>
                </a:solidFill>
                <a:latin typeface="BIZ UDPゴシック" panose="020B0400000000000000" pitchFamily="50" charset="-128"/>
                <a:ea typeface="BIZ UDPゴシック" panose="020B0400000000000000" pitchFamily="50" charset="-128"/>
              </a:rPr>
              <a:t>任相談支援専門員養成研修</a:t>
            </a:r>
            <a:endParaRPr kumimoji="1" lang="ja-JP" altLang="en-US" b="1" dirty="0">
              <a:solidFill>
                <a:srgbClr val="B2ECE0"/>
              </a:solidFill>
              <a:latin typeface="BIZ UDPゴシック" panose="020B0400000000000000" pitchFamily="50" charset="-128"/>
              <a:ea typeface="BIZ UDPゴシック" panose="020B0400000000000000" pitchFamily="50" charset="-128"/>
            </a:endParaRPr>
          </a:p>
        </p:txBody>
      </p:sp>
      <p:sp>
        <p:nvSpPr>
          <p:cNvPr id="3" name="サブタイトル 2"/>
          <p:cNvSpPr>
            <a:spLocks noGrp="1"/>
          </p:cNvSpPr>
          <p:nvPr>
            <p:ph type="subTitle" idx="1"/>
          </p:nvPr>
        </p:nvSpPr>
        <p:spPr>
          <a:xfrm>
            <a:off x="1371600" y="4725143"/>
            <a:ext cx="6400800" cy="1358479"/>
          </a:xfrm>
        </p:spPr>
        <p:txBody>
          <a:bodyPr>
            <a:normAutofit lnSpcReduction="10000"/>
          </a:bodyPr>
          <a:lstStyle/>
          <a:p>
            <a:pPr algn="ctr"/>
            <a:r>
              <a:rPr lang="ja-JP" altLang="en-US" sz="2000" b="1" dirty="0" smtClean="0">
                <a:latin typeface="BIZ UDゴシック" panose="020B0400000000000000" pitchFamily="49" charset="-128"/>
                <a:ea typeface="BIZ UDゴシック" panose="020B0400000000000000" pitchFamily="49" charset="-128"/>
              </a:rPr>
              <a:t>会津若松市障がい者総合相談窓口</a:t>
            </a:r>
            <a:endParaRPr lang="en-US" altLang="ja-JP" sz="2000" b="1" dirty="0" smtClean="0">
              <a:latin typeface="BIZ UDゴシック" panose="020B0400000000000000" pitchFamily="49" charset="-128"/>
              <a:ea typeface="BIZ UDゴシック" panose="020B0400000000000000" pitchFamily="49" charset="-128"/>
            </a:endParaRPr>
          </a:p>
          <a:p>
            <a:pPr algn="ctr"/>
            <a:r>
              <a:rPr lang="ja-JP" altLang="en-US" sz="2000" b="1" dirty="0" smtClean="0">
                <a:latin typeface="BIZ UDゴシック" panose="020B0400000000000000" pitchFamily="49" charset="-128"/>
                <a:ea typeface="BIZ UDゴシック" panose="020B0400000000000000" pitchFamily="49" charset="-128"/>
              </a:rPr>
              <a:t>主任相談支援専門員　浅沼 宏泰</a:t>
            </a:r>
            <a:endParaRPr lang="en-US" altLang="ja-JP" sz="2000" b="1" dirty="0" smtClean="0">
              <a:latin typeface="BIZ UDゴシック" panose="020B0400000000000000" pitchFamily="49" charset="-128"/>
              <a:ea typeface="BIZ UDゴシック" panose="020B0400000000000000" pitchFamily="49" charset="-128"/>
            </a:endParaRPr>
          </a:p>
          <a:p>
            <a:pPr algn="ctr"/>
            <a:endParaRPr lang="en-US" altLang="ja-JP" sz="2000" b="1" dirty="0" smtClean="0">
              <a:latin typeface="BIZ UDゴシック" panose="020B0400000000000000" pitchFamily="49" charset="-128"/>
              <a:ea typeface="BIZ UDゴシック" panose="020B0400000000000000" pitchFamily="49" charset="-128"/>
            </a:endParaRPr>
          </a:p>
          <a:p>
            <a:pPr algn="ctr"/>
            <a:r>
              <a:rPr lang="ja-JP" altLang="en-US" sz="1800" b="1" dirty="0" smtClean="0">
                <a:latin typeface="BIZ UDゴシック" panose="020B0400000000000000" pitchFamily="49" charset="-128"/>
                <a:ea typeface="BIZ UDゴシック" panose="020B0400000000000000" pitchFamily="49" charset="-128"/>
              </a:rPr>
              <a:t>令和７年７月２日</a:t>
            </a:r>
            <a:endParaRPr lang="zh-CN" altLang="en-US" sz="1800" b="1" dirty="0">
              <a:latin typeface="BIZ UDゴシック" panose="020B0400000000000000" pitchFamily="49" charset="-128"/>
              <a:ea typeface="BIZ UDゴシック" panose="020B0400000000000000" pitchFamily="49" charset="-128"/>
            </a:endParaRPr>
          </a:p>
          <a:p>
            <a:pPr algn="ctr"/>
            <a:endParaRPr kumimoji="1" lang="ja-JP" altLang="en-US" sz="1100" b="1" dirty="0">
              <a:latin typeface="BIZ UDゴシック" panose="020B0400000000000000" pitchFamily="49" charset="-128"/>
              <a:ea typeface="BIZ UDゴシック" panose="020B0400000000000000" pitchFamily="49" charset="-128"/>
            </a:endParaRPr>
          </a:p>
        </p:txBody>
      </p:sp>
      <p:sp>
        <p:nvSpPr>
          <p:cNvPr id="5" name="タイトル 1"/>
          <p:cNvSpPr txBox="1">
            <a:spLocks/>
          </p:cNvSpPr>
          <p:nvPr/>
        </p:nvSpPr>
        <p:spPr bwMode="auto">
          <a:xfrm>
            <a:off x="649779" y="2132856"/>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r>
              <a:rPr lang="ja-JP" altLang="en-US" b="1" kern="0" dirty="0">
                <a:solidFill>
                  <a:schemeClr val="bg1"/>
                </a:solidFill>
                <a:latin typeface="BIZ UDPゴシック" panose="020B0400000000000000" pitchFamily="50" charset="-128"/>
                <a:ea typeface="BIZ UDPゴシック" panose="020B0400000000000000" pitchFamily="50" charset="-128"/>
              </a:rPr>
              <a:t>主任相談支援専門員の</a:t>
            </a:r>
            <a:endParaRPr lang="en-US" altLang="ja-JP" b="1" kern="0" dirty="0">
              <a:solidFill>
                <a:schemeClr val="bg1"/>
              </a:solidFill>
              <a:latin typeface="BIZ UDPゴシック" panose="020B0400000000000000" pitchFamily="50" charset="-128"/>
              <a:ea typeface="BIZ UDPゴシック" panose="020B0400000000000000" pitchFamily="50" charset="-128"/>
            </a:endParaRPr>
          </a:p>
          <a:p>
            <a:r>
              <a:rPr lang="ja-JP" altLang="en-US" b="1" kern="0" dirty="0">
                <a:solidFill>
                  <a:schemeClr val="bg1"/>
                </a:solidFill>
                <a:latin typeface="BIZ UDPゴシック" panose="020B0400000000000000" pitchFamily="50" charset="-128"/>
                <a:ea typeface="BIZ UDPゴシック" panose="020B0400000000000000" pitchFamily="50" charset="-128"/>
              </a:rPr>
              <a:t>役割と視点</a:t>
            </a:r>
          </a:p>
        </p:txBody>
      </p:sp>
    </p:spTree>
    <p:extLst>
      <p:ext uri="{BB962C8B-B14F-4D97-AF65-F5344CB8AC3E}">
        <p14:creationId xmlns:p14="http://schemas.microsoft.com/office/powerpoint/2010/main" val="12402376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xmlns="" id="{E4161E00-24C9-FE48-BF09-4F665B9F5185}"/>
              </a:ext>
            </a:extLst>
          </p:cNvPr>
          <p:cNvSpPr>
            <a:spLocks noGrp="1"/>
          </p:cNvSpPr>
          <p:nvPr>
            <p:ph type="title"/>
          </p:nvPr>
        </p:nvSpPr>
        <p:spPr>
          <a:xfrm>
            <a:off x="419332" y="1196752"/>
            <a:ext cx="8257124" cy="1440160"/>
          </a:xfrm>
        </p:spPr>
        <p:txBody>
          <a:bodyPr>
            <a:noAutofit/>
          </a:bodyPr>
          <a:lstStyle/>
          <a:p>
            <a:pPr>
              <a:defRPr/>
            </a:pPr>
            <a:r>
              <a:rPr lang="ja-JP" altLang="en-US" sz="1600" dirty="0"/>
              <a:t>「障害者の地</a:t>
            </a:r>
            <a:r>
              <a:rPr lang="ja-JP" altLang="en-US" sz="1600" dirty="0" smtClean="0"/>
              <a:t>域生活を支 </a:t>
            </a:r>
            <a:r>
              <a:rPr lang="ja-JP" altLang="en-US" sz="1600" dirty="0"/>
              <a:t>援するために</a:t>
            </a:r>
            <a:r>
              <a:rPr lang="ja-JP" altLang="en-US" sz="1600" dirty="0" smtClean="0"/>
              <a:t>、本人の意</a:t>
            </a:r>
            <a:r>
              <a:rPr lang="ja-JP" altLang="en-US" sz="1600" dirty="0"/>
              <a:t>向を踏まえて、福祉・保健・医療・教育・就労などの幅広いニーズと、様々な地域の社会資源の間に立って、複数のサービスを適切に結びつけて調整を図るとともに、総合的かつ継続的なサービスの供給を確保し、さらには社会資源の改善及び開発を推進する援助方法である。」</a:t>
            </a:r>
            <a:endParaRPr lang="ja-JP" altLang="en-US" sz="1600" b="1" dirty="0">
              <a:solidFill>
                <a:schemeClr val="tx1">
                  <a:lumMod val="75000"/>
                  <a:lumOff val="25000"/>
                </a:schemeClr>
              </a:solidFill>
              <a:latin typeface="BIZ UDゴシック" panose="020B0400000000000000" pitchFamily="49" charset="-128"/>
              <a:ea typeface="BIZ UDゴシック" panose="020B0400000000000000" pitchFamily="49" charset="-128"/>
              <a:cs typeface="HGPMinchoE" charset="-128"/>
            </a:endParaRPr>
          </a:p>
        </p:txBody>
      </p:sp>
      <p:sp>
        <p:nvSpPr>
          <p:cNvPr id="3" name="コンテンツ プレースホルダー 2"/>
          <p:cNvSpPr>
            <a:spLocks noGrp="1"/>
          </p:cNvSpPr>
          <p:nvPr>
            <p:ph idx="1"/>
          </p:nvPr>
        </p:nvSpPr>
        <p:spPr>
          <a:xfrm>
            <a:off x="539552" y="2636912"/>
            <a:ext cx="8136904" cy="3456384"/>
          </a:xfrm>
        </p:spPr>
        <p:txBody>
          <a:bodyPr>
            <a:noAutofit/>
          </a:bodyPr>
          <a:lstStyle/>
          <a:p>
            <a:pPr marL="0" indent="0">
              <a:lnSpc>
                <a:spcPct val="150000"/>
              </a:lnSpc>
              <a:buNone/>
            </a:pPr>
            <a:r>
              <a:rPr lang="ja-JP" altLang="en-US" sz="1800" b="1" dirty="0">
                <a:solidFill>
                  <a:schemeClr val="tx1">
                    <a:lumMod val="75000"/>
                    <a:lumOff val="25000"/>
                  </a:schemeClr>
                </a:solidFill>
                <a:latin typeface="BIZ UDゴシック" panose="020B0400000000000000" pitchFamily="49" charset="-128"/>
                <a:ea typeface="BIZ UDゴシック" panose="020B0400000000000000" pitchFamily="49" charset="-128"/>
                <a:cs typeface="HGPMinchoE" charset="-128"/>
              </a:rPr>
              <a:t>＜障害者ケアマネジメント三本の柱＞</a:t>
            </a:r>
            <a:endParaRPr lang="en-US" altLang="ja-JP" sz="1800" b="1" dirty="0" smtClean="0">
              <a:solidFill>
                <a:srgbClr val="C00000"/>
              </a:solidFill>
              <a:latin typeface="BIZ UDゴシック" panose="020B0400000000000000" pitchFamily="49" charset="-128"/>
              <a:ea typeface="BIZ UDゴシック" panose="020B0400000000000000" pitchFamily="49" charset="-128"/>
              <a:cs typeface="HGPMinchoE" charset="-128"/>
            </a:endParaRPr>
          </a:p>
          <a:p>
            <a:pPr marL="0" indent="0">
              <a:lnSpc>
                <a:spcPct val="150000"/>
              </a:lnSpc>
              <a:buNone/>
            </a:pPr>
            <a:r>
              <a:rPr lang="ja-JP" altLang="ja-JP" sz="1800" b="1" dirty="0" smtClean="0">
                <a:solidFill>
                  <a:srgbClr val="C00000"/>
                </a:solidFill>
                <a:latin typeface="BIZ UDゴシック" panose="020B0400000000000000" pitchFamily="49" charset="-128"/>
                <a:ea typeface="BIZ UDゴシック" panose="020B0400000000000000" pitchFamily="49" charset="-128"/>
                <a:cs typeface="HGPMinchoE" charset="-128"/>
              </a:rPr>
              <a:t>①</a:t>
            </a:r>
            <a:r>
              <a:rPr lang="ja-JP" altLang="ja-JP" sz="1800" b="1" dirty="0">
                <a:solidFill>
                  <a:srgbClr val="C00000"/>
                </a:solidFill>
                <a:latin typeface="BIZ UDゴシック" panose="020B0400000000000000" pitchFamily="49" charset="-128"/>
                <a:ea typeface="BIZ UDゴシック" panose="020B0400000000000000" pitchFamily="49" charset="-128"/>
                <a:cs typeface="HGPMinchoE" charset="-128"/>
              </a:rPr>
              <a:t>本人ニーズ中</a:t>
            </a:r>
            <a:r>
              <a:rPr lang="ja-JP" altLang="ja-JP" sz="1800" b="1" dirty="0" smtClean="0">
                <a:solidFill>
                  <a:srgbClr val="C00000"/>
                </a:solidFill>
                <a:latin typeface="BIZ UDゴシック" panose="020B0400000000000000" pitchFamily="49" charset="-128"/>
                <a:ea typeface="BIZ UDゴシック" panose="020B0400000000000000" pitchFamily="49" charset="-128"/>
                <a:cs typeface="HGPMinchoE" charset="-128"/>
              </a:rPr>
              <a:t>心</a:t>
            </a:r>
            <a:endParaRPr lang="en-US" altLang="ja-JP" sz="1800" b="1" dirty="0" smtClean="0">
              <a:solidFill>
                <a:srgbClr val="C00000"/>
              </a:solidFill>
              <a:latin typeface="BIZ UDゴシック" panose="020B0400000000000000" pitchFamily="49" charset="-128"/>
              <a:ea typeface="BIZ UDゴシック" panose="020B0400000000000000" pitchFamily="49" charset="-128"/>
              <a:cs typeface="HGPMinchoE" charset="-128"/>
            </a:endParaRPr>
          </a:p>
          <a:p>
            <a:pPr marL="0" indent="0">
              <a:lnSpc>
                <a:spcPct val="150000"/>
              </a:lnSpc>
              <a:buNone/>
            </a:pPr>
            <a:r>
              <a:rPr lang="ja-JP" altLang="en-US" sz="1800" dirty="0" smtClean="0">
                <a:latin typeface="BIZ UDゴシック" panose="020B0400000000000000" pitchFamily="49" charset="-128"/>
                <a:ea typeface="BIZ UDゴシック" panose="020B0400000000000000" pitchFamily="49" charset="-128"/>
                <a:cs typeface="HGPMinchoE" charset="-128"/>
              </a:rPr>
              <a:t>　　</a:t>
            </a:r>
            <a:r>
              <a:rPr lang="ja-JP" altLang="ja-JP" sz="1800" dirty="0" smtClean="0">
                <a:latin typeface="BIZ UDゴシック" panose="020B0400000000000000" pitchFamily="49" charset="-128"/>
                <a:ea typeface="BIZ UDゴシック" panose="020B0400000000000000" pitchFamily="49" charset="-128"/>
                <a:cs typeface="HGPMinchoE" charset="-128"/>
              </a:rPr>
              <a:t>（</a:t>
            </a:r>
            <a:r>
              <a:rPr lang="ja-JP" altLang="ja-JP" sz="1800" dirty="0">
                <a:latin typeface="BIZ UDゴシック" panose="020B0400000000000000" pitchFamily="49" charset="-128"/>
                <a:ea typeface="BIZ UDゴシック" panose="020B0400000000000000" pitchFamily="49" charset="-128"/>
                <a:cs typeface="HGPMinchoE" charset="-128"/>
              </a:rPr>
              <a:t>意思決定支援に見られるような質の向上）</a:t>
            </a:r>
          </a:p>
          <a:p>
            <a:pPr marL="0" indent="0">
              <a:lnSpc>
                <a:spcPct val="150000"/>
              </a:lnSpc>
              <a:buNone/>
            </a:pPr>
            <a:r>
              <a:rPr lang="ja-JP" altLang="ja-JP" sz="1800" b="1" dirty="0">
                <a:solidFill>
                  <a:srgbClr val="C00000"/>
                </a:solidFill>
                <a:latin typeface="BIZ UDゴシック" panose="020B0400000000000000" pitchFamily="49" charset="-128"/>
                <a:ea typeface="BIZ UDゴシック" panose="020B0400000000000000" pitchFamily="49" charset="-128"/>
                <a:cs typeface="HGPMinchoE" charset="-128"/>
              </a:rPr>
              <a:t>②チームアプロー</a:t>
            </a:r>
            <a:r>
              <a:rPr lang="ja-JP" altLang="ja-JP" sz="1800" b="1" dirty="0" smtClean="0">
                <a:solidFill>
                  <a:srgbClr val="C00000"/>
                </a:solidFill>
                <a:latin typeface="BIZ UDゴシック" panose="020B0400000000000000" pitchFamily="49" charset="-128"/>
                <a:ea typeface="BIZ UDゴシック" panose="020B0400000000000000" pitchFamily="49" charset="-128"/>
                <a:cs typeface="HGPMinchoE" charset="-128"/>
              </a:rPr>
              <a:t>チ</a:t>
            </a:r>
            <a:endParaRPr lang="en-US" altLang="ja-JP" sz="1800" b="1" dirty="0" smtClean="0">
              <a:solidFill>
                <a:srgbClr val="C00000"/>
              </a:solidFill>
              <a:latin typeface="BIZ UDゴシック" panose="020B0400000000000000" pitchFamily="49" charset="-128"/>
              <a:ea typeface="BIZ UDゴシック" panose="020B0400000000000000" pitchFamily="49" charset="-128"/>
              <a:cs typeface="HGPMinchoE" charset="-128"/>
            </a:endParaRPr>
          </a:p>
          <a:p>
            <a:pPr marL="0" indent="0">
              <a:lnSpc>
                <a:spcPct val="150000"/>
              </a:lnSpc>
              <a:buNone/>
            </a:pPr>
            <a:r>
              <a:rPr lang="ja-JP" altLang="en-US" sz="1800" dirty="0" smtClean="0">
                <a:latin typeface="BIZ UDゴシック" panose="020B0400000000000000" pitchFamily="49" charset="-128"/>
                <a:ea typeface="BIZ UDゴシック" panose="020B0400000000000000" pitchFamily="49" charset="-128"/>
                <a:cs typeface="HGPMinchoE" charset="-128"/>
              </a:rPr>
              <a:t>　　</a:t>
            </a:r>
            <a:r>
              <a:rPr lang="ja-JP" altLang="ja-JP" sz="1800" dirty="0" smtClean="0">
                <a:latin typeface="BIZ UDゴシック" panose="020B0400000000000000" pitchFamily="49" charset="-128"/>
                <a:ea typeface="BIZ UDゴシック" panose="020B0400000000000000" pitchFamily="49" charset="-128"/>
                <a:cs typeface="HGPMinchoE" charset="-128"/>
              </a:rPr>
              <a:t>（</a:t>
            </a:r>
            <a:r>
              <a:rPr lang="ja-JP" altLang="ja-JP" sz="1800" dirty="0">
                <a:latin typeface="BIZ UDゴシック" panose="020B0400000000000000" pitchFamily="49" charset="-128"/>
                <a:ea typeface="BIZ UDゴシック" panose="020B0400000000000000" pitchFamily="49" charset="-128"/>
                <a:cs typeface="HGPMinchoE" charset="-128"/>
              </a:rPr>
              <a:t>チーミング　チームが学習し成長する組織づくり）</a:t>
            </a:r>
          </a:p>
          <a:p>
            <a:pPr marL="0" indent="0">
              <a:lnSpc>
                <a:spcPct val="150000"/>
              </a:lnSpc>
              <a:buNone/>
            </a:pPr>
            <a:r>
              <a:rPr lang="ja-JP" altLang="ja-JP" sz="1800" b="1" dirty="0">
                <a:solidFill>
                  <a:srgbClr val="C00000"/>
                </a:solidFill>
                <a:latin typeface="BIZ UDゴシック" panose="020B0400000000000000" pitchFamily="49" charset="-128"/>
                <a:ea typeface="BIZ UDゴシック" panose="020B0400000000000000" pitchFamily="49" charset="-128"/>
                <a:cs typeface="HGPMinchoE" charset="-128"/>
              </a:rPr>
              <a:t>③社会資源の改善、開</a:t>
            </a:r>
            <a:r>
              <a:rPr lang="ja-JP" altLang="ja-JP" sz="1800" b="1" dirty="0" smtClean="0">
                <a:solidFill>
                  <a:srgbClr val="C00000"/>
                </a:solidFill>
                <a:latin typeface="BIZ UDゴシック" panose="020B0400000000000000" pitchFamily="49" charset="-128"/>
                <a:ea typeface="BIZ UDゴシック" panose="020B0400000000000000" pitchFamily="49" charset="-128"/>
                <a:cs typeface="HGPMinchoE" charset="-128"/>
              </a:rPr>
              <a:t>発</a:t>
            </a:r>
            <a:endParaRPr lang="en-US" altLang="ja-JP" sz="1800" b="1" dirty="0" smtClean="0">
              <a:solidFill>
                <a:srgbClr val="C00000"/>
              </a:solidFill>
              <a:latin typeface="BIZ UDゴシック" panose="020B0400000000000000" pitchFamily="49" charset="-128"/>
              <a:ea typeface="BIZ UDゴシック" panose="020B0400000000000000" pitchFamily="49" charset="-128"/>
              <a:cs typeface="HGPMinchoE" charset="-128"/>
            </a:endParaRPr>
          </a:p>
          <a:p>
            <a:pPr marL="0" indent="0">
              <a:lnSpc>
                <a:spcPct val="150000"/>
              </a:lnSpc>
              <a:buNone/>
            </a:pPr>
            <a:r>
              <a:rPr lang="ja-JP" altLang="en-US" sz="1800" dirty="0" smtClean="0">
                <a:latin typeface="BIZ UDゴシック" panose="020B0400000000000000" pitchFamily="49" charset="-128"/>
                <a:ea typeface="BIZ UDゴシック" panose="020B0400000000000000" pitchFamily="49" charset="-128"/>
                <a:cs typeface="HGPMinchoE" charset="-128"/>
              </a:rPr>
              <a:t>　　</a:t>
            </a:r>
            <a:r>
              <a:rPr lang="ja-JP" altLang="ja-JP" sz="1800" dirty="0" smtClean="0">
                <a:latin typeface="BIZ UDゴシック" panose="020B0400000000000000" pitchFamily="49" charset="-128"/>
                <a:ea typeface="BIZ UDゴシック" panose="020B0400000000000000" pitchFamily="49" charset="-128"/>
                <a:cs typeface="HGPMinchoE" charset="-128"/>
              </a:rPr>
              <a:t>（</a:t>
            </a:r>
            <a:r>
              <a:rPr lang="ja-JP" altLang="ja-JP" sz="1800" dirty="0">
                <a:latin typeface="BIZ UDゴシック" panose="020B0400000000000000" pitchFamily="49" charset="-128"/>
                <a:ea typeface="BIZ UDゴシック" panose="020B0400000000000000" pitchFamily="49" charset="-128"/>
                <a:cs typeface="HGPMinchoE" charset="-128"/>
              </a:rPr>
              <a:t>協議会等の地域づくり　地域の資源を使い切る）</a:t>
            </a:r>
          </a:p>
          <a:p>
            <a:pPr marL="0" indent="0">
              <a:lnSpc>
                <a:spcPct val="150000"/>
              </a:lnSpc>
              <a:buNone/>
            </a:pPr>
            <a:endParaRPr lang="ja-JP" altLang="en-US" sz="1800" dirty="0">
              <a:latin typeface="BIZ UDゴシック" panose="020B0400000000000000" pitchFamily="49" charset="-128"/>
              <a:ea typeface="BIZ UDゴシック" panose="020B0400000000000000" pitchFamily="49" charset="-128"/>
              <a:cs typeface="HGPMinchoE" charset="-128"/>
            </a:endParaRPr>
          </a:p>
        </p:txBody>
      </p:sp>
      <p:sp>
        <p:nvSpPr>
          <p:cNvPr id="6" name="Text Box 15">
            <a:extLst>
              <a:ext uri="{FF2B5EF4-FFF2-40B4-BE49-F238E27FC236}">
                <a16:creationId xmlns:a16="http://schemas.microsoft.com/office/drawing/2014/main" xmlns="" id="{6F36868F-0B72-6B4C-9DD4-E99DE93FDF75}"/>
              </a:ext>
            </a:extLst>
          </p:cNvPr>
          <p:cNvSpPr txBox="1">
            <a:spLocks noChangeArrowheads="1"/>
          </p:cNvSpPr>
          <p:nvPr/>
        </p:nvSpPr>
        <p:spPr bwMode="auto">
          <a:xfrm>
            <a:off x="107504" y="6525345"/>
            <a:ext cx="3600400" cy="461665"/>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a:p>
            <a:endParaRPr lang="en-US" altLang="ja-JP" sz="1200" i="1" dirty="0">
              <a:latin typeface="ＭＳ Ｐ明朝" panose="02020600040205080304" pitchFamily="18" charset="-128"/>
              <a:ea typeface="ＭＳ Ｐ明朝" panose="02020600040205080304" pitchFamily="18" charset="-128"/>
            </a:endParaRPr>
          </a:p>
        </p:txBody>
      </p:sp>
      <p:sp>
        <p:nvSpPr>
          <p:cNvPr id="10" name="正方形/長方形 9"/>
          <p:cNvSpPr/>
          <p:nvPr/>
        </p:nvSpPr>
        <p:spPr>
          <a:xfrm>
            <a:off x="107504" y="53120"/>
            <a:ext cx="3804247" cy="369332"/>
          </a:xfrm>
          <a:prstGeom prst="rect">
            <a:avLst/>
          </a:prstGeom>
        </p:spPr>
        <p:txBody>
          <a:bodyPr wrap="none">
            <a:spAutoFit/>
          </a:bodyPr>
          <a:lstStyle/>
          <a:p>
            <a:r>
              <a:rPr lang="ja-JP" altLang="en-US" b="1" dirty="0" smtClean="0">
                <a:solidFill>
                  <a:schemeClr val="bg1"/>
                </a:solidFill>
                <a:latin typeface="BIZ UDPゴシック" panose="020B0400000000000000" pitchFamily="50" charset="-128"/>
                <a:ea typeface="BIZ UDPゴシック" panose="020B0400000000000000" pitchFamily="50" charset="-128"/>
              </a:rPr>
              <a:t>１．</a:t>
            </a:r>
            <a:r>
              <a:rPr lang="ja-JP" altLang="ja-JP" b="1" dirty="0" smtClean="0">
                <a:solidFill>
                  <a:schemeClr val="bg1"/>
                </a:solidFill>
                <a:latin typeface="BIZ UDPゴシック" panose="020B0400000000000000" pitchFamily="50" charset="-128"/>
                <a:ea typeface="BIZ UDPゴシック" panose="020B0400000000000000" pitchFamily="50" charset="-128"/>
              </a:rPr>
              <a:t>主</a:t>
            </a:r>
            <a:r>
              <a:rPr lang="ja-JP" altLang="ja-JP" b="1" dirty="0">
                <a:solidFill>
                  <a:schemeClr val="bg1"/>
                </a:solidFill>
                <a:latin typeface="BIZ UDPゴシック" panose="020B0400000000000000" pitchFamily="50" charset="-128"/>
                <a:ea typeface="BIZ UDPゴシック" panose="020B0400000000000000" pitchFamily="50" charset="-128"/>
              </a:rPr>
              <a:t>任相談支援専門員創設の経</a:t>
            </a:r>
            <a:r>
              <a:rPr lang="ja-JP" altLang="ja-JP" b="1" dirty="0" smtClean="0">
                <a:solidFill>
                  <a:schemeClr val="bg1"/>
                </a:solidFill>
                <a:latin typeface="BIZ UDPゴシック" panose="020B0400000000000000" pitchFamily="50" charset="-128"/>
                <a:ea typeface="BIZ UDPゴシック" panose="020B0400000000000000" pitchFamily="50" charset="-128"/>
              </a:rPr>
              <a:t>緯</a:t>
            </a:r>
            <a:endParaRPr lang="ja-JP" altLang="en-US" dirty="0">
              <a:solidFill>
                <a:schemeClr val="bg1"/>
              </a:solidFill>
            </a:endParaRPr>
          </a:p>
        </p:txBody>
      </p:sp>
      <p:sp>
        <p:nvSpPr>
          <p:cNvPr id="8" name="タイトル 1"/>
          <p:cNvSpPr txBox="1">
            <a:spLocks/>
          </p:cNvSpPr>
          <p:nvPr/>
        </p:nvSpPr>
        <p:spPr>
          <a:xfrm>
            <a:off x="179512" y="368660"/>
            <a:ext cx="5328592" cy="468052"/>
          </a:xfrm>
          <a:prstGeom prst="rect">
            <a:avLst/>
          </a:prstGeom>
        </p:spPr>
        <p:txBody>
          <a:bodyPr vert="horz" anchor="ctr">
            <a:no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ja-JP" sz="1400" dirty="0" smtClean="0"/>
              <a:t>（</a:t>
            </a:r>
            <a:r>
              <a:rPr lang="ja-JP" altLang="en-US" sz="1400" dirty="0" smtClean="0"/>
              <a:t>２</a:t>
            </a:r>
            <a:r>
              <a:rPr lang="ja-JP" altLang="ja-JP" sz="1400" dirty="0" smtClean="0"/>
              <a:t>）</a:t>
            </a:r>
            <a:r>
              <a:rPr lang="ja-JP" altLang="ja-JP" sz="1400" dirty="0">
                <a:latin typeface="BIZ UDゴシック" panose="020B0400000000000000" pitchFamily="49" charset="-128"/>
                <a:ea typeface="BIZ UDゴシック" panose="020B0400000000000000" pitchFamily="49" charset="-128"/>
              </a:rPr>
              <a:t>障害者ケアマネジメントの展開と相談支援専門員の養成</a:t>
            </a:r>
            <a:endParaRPr lang="ja-JP" altLang="en-US" sz="14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4861183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xmlns="" id="{822B8E0E-64E7-AD47-9D64-5F371BEDD648}"/>
              </a:ext>
            </a:extLst>
          </p:cNvPr>
          <p:cNvSpPr>
            <a:spLocks noGrp="1"/>
          </p:cNvSpPr>
          <p:nvPr>
            <p:ph idx="1"/>
          </p:nvPr>
        </p:nvSpPr>
        <p:spPr>
          <a:xfrm>
            <a:off x="479194" y="1844824"/>
            <a:ext cx="8229600" cy="4032448"/>
          </a:xfrm>
        </p:spPr>
        <p:txBody>
          <a:bodyPr>
            <a:normAutofit/>
          </a:bodyPr>
          <a:lstStyle/>
          <a:p>
            <a:pPr marL="0" indent="0" algn="ctr">
              <a:buNone/>
            </a:pPr>
            <a:r>
              <a:rPr lang="ja-JP" altLang="ja-JP" sz="3600" dirty="0">
                <a:latin typeface="HGP創英角ｺﾞｼｯｸUB" panose="020B0900000000000000" pitchFamily="50" charset="-128"/>
                <a:ea typeface="HGP創英角ｺﾞｼｯｸUB" panose="020B0900000000000000" pitchFamily="50" charset="-128"/>
              </a:rPr>
              <a:t>「サービスの質が向上したことで</a:t>
            </a:r>
            <a:r>
              <a:rPr lang="ja-JP" altLang="ja-JP" sz="3600" dirty="0" smtClean="0">
                <a:latin typeface="HGP創英角ｺﾞｼｯｸUB" panose="020B0900000000000000" pitchFamily="50" charset="-128"/>
                <a:ea typeface="HGP創英角ｺﾞｼｯｸUB" panose="020B0900000000000000" pitchFamily="50" charset="-128"/>
              </a:rPr>
              <a:t>、</a:t>
            </a:r>
            <a:endParaRPr lang="en-US" altLang="ja-JP" sz="3600" dirty="0" smtClean="0">
              <a:latin typeface="HGP創英角ｺﾞｼｯｸUB" panose="020B0900000000000000" pitchFamily="50" charset="-128"/>
              <a:ea typeface="HGP創英角ｺﾞｼｯｸUB" panose="020B0900000000000000" pitchFamily="50" charset="-128"/>
            </a:endParaRPr>
          </a:p>
          <a:p>
            <a:pPr marL="0" indent="0" algn="ctr">
              <a:buNone/>
            </a:pPr>
            <a:r>
              <a:rPr lang="ja-JP" altLang="ja-JP" sz="3600" dirty="0" smtClean="0">
                <a:latin typeface="HGP創英角ｺﾞｼｯｸUB" panose="020B0900000000000000" pitchFamily="50" charset="-128"/>
                <a:ea typeface="HGP創英角ｺﾞｼｯｸUB" panose="020B0900000000000000" pitchFamily="50" charset="-128"/>
              </a:rPr>
              <a:t>制</a:t>
            </a:r>
            <a:r>
              <a:rPr lang="ja-JP" altLang="ja-JP" sz="3600" dirty="0">
                <a:latin typeface="HGP創英角ｺﾞｼｯｸUB" panose="020B0900000000000000" pitchFamily="50" charset="-128"/>
                <a:ea typeface="HGP創英角ｺﾞｼｯｸUB" panose="020B0900000000000000" pitchFamily="50" charset="-128"/>
              </a:rPr>
              <a:t>度やその仕組みが複雑になり</a:t>
            </a:r>
            <a:r>
              <a:rPr lang="ja-JP" altLang="ja-JP" sz="3600" dirty="0" smtClean="0">
                <a:latin typeface="HGP創英角ｺﾞｼｯｸUB" panose="020B0900000000000000" pitchFamily="50" charset="-128"/>
                <a:ea typeface="HGP創英角ｺﾞｼｯｸUB" panose="020B0900000000000000" pitchFamily="50" charset="-128"/>
              </a:rPr>
              <a:t>、</a:t>
            </a:r>
            <a:endParaRPr lang="en-US" altLang="ja-JP" sz="3600" dirty="0" smtClean="0">
              <a:latin typeface="HGP創英角ｺﾞｼｯｸUB" panose="020B0900000000000000" pitchFamily="50" charset="-128"/>
              <a:ea typeface="HGP創英角ｺﾞｼｯｸUB" panose="020B0900000000000000" pitchFamily="50" charset="-128"/>
            </a:endParaRPr>
          </a:p>
          <a:p>
            <a:pPr marL="0" indent="0" algn="ctr">
              <a:buNone/>
            </a:pPr>
            <a:r>
              <a:rPr lang="ja-JP" altLang="ja-JP" sz="3600" dirty="0" smtClean="0">
                <a:latin typeface="HGP創英角ｺﾞｼｯｸUB" panose="020B0900000000000000" pitchFamily="50" charset="-128"/>
                <a:ea typeface="HGP創英角ｺﾞｼｯｸUB" panose="020B0900000000000000" pitchFamily="50" charset="-128"/>
              </a:rPr>
              <a:t>そ</a:t>
            </a:r>
            <a:r>
              <a:rPr lang="ja-JP" altLang="ja-JP" sz="3600" dirty="0">
                <a:latin typeface="HGP創英角ｺﾞｼｯｸUB" panose="020B0900000000000000" pitchFamily="50" charset="-128"/>
                <a:ea typeface="HGP創英角ｺﾞｼｯｸUB" panose="020B0900000000000000" pitchFamily="50" charset="-128"/>
              </a:rPr>
              <a:t>れら</a:t>
            </a:r>
            <a:r>
              <a:rPr lang="ja-JP" altLang="ja-JP" sz="3600" dirty="0" smtClean="0">
                <a:latin typeface="HGP創英角ｺﾞｼｯｸUB" panose="020B0900000000000000" pitchFamily="50" charset="-128"/>
                <a:ea typeface="HGP創英角ｺﾞｼｯｸUB" panose="020B0900000000000000" pitchFamily="50" charset="-128"/>
              </a:rPr>
              <a:t>を選</a:t>
            </a:r>
            <a:r>
              <a:rPr lang="ja-JP" altLang="ja-JP" sz="3600" dirty="0">
                <a:latin typeface="HGP創英角ｺﾞｼｯｸUB" panose="020B0900000000000000" pitchFamily="50" charset="-128"/>
                <a:ea typeface="HGP創英角ｺﾞｼｯｸUB" panose="020B0900000000000000" pitchFamily="50" charset="-128"/>
              </a:rPr>
              <a:t>び</a:t>
            </a:r>
            <a:r>
              <a:rPr lang="ja-JP" altLang="ja-JP" sz="3600" u="sng" dirty="0">
                <a:solidFill>
                  <a:srgbClr val="002060"/>
                </a:solidFill>
                <a:latin typeface="HGP創英角ｺﾞｼｯｸUB" panose="020B0900000000000000" pitchFamily="50" charset="-128"/>
                <a:ea typeface="HGP創英角ｺﾞｼｯｸUB" panose="020B0900000000000000" pitchFamily="50" charset="-128"/>
              </a:rPr>
              <a:t>利用するための支援</a:t>
            </a:r>
            <a:r>
              <a:rPr lang="ja-JP" altLang="ja-JP" sz="3600" dirty="0" smtClean="0">
                <a:latin typeface="HGP創英角ｺﾞｼｯｸUB" panose="020B0900000000000000" pitchFamily="50" charset="-128"/>
                <a:ea typeface="HGP創英角ｺﾞｼｯｸUB" panose="020B0900000000000000" pitchFamily="50" charset="-128"/>
              </a:rPr>
              <a:t>を</a:t>
            </a:r>
            <a:endParaRPr lang="en-US" altLang="ja-JP" sz="3600" dirty="0" smtClean="0">
              <a:latin typeface="HGP創英角ｺﾞｼｯｸUB" panose="020B0900000000000000" pitchFamily="50" charset="-128"/>
              <a:ea typeface="HGP創英角ｺﾞｼｯｸUB" panose="020B0900000000000000" pitchFamily="50" charset="-128"/>
            </a:endParaRPr>
          </a:p>
          <a:p>
            <a:pPr marL="0" indent="0" algn="ctr">
              <a:buNone/>
            </a:pPr>
            <a:r>
              <a:rPr lang="ja-JP" altLang="ja-JP" sz="3600" dirty="0" smtClean="0">
                <a:latin typeface="HGP創英角ｺﾞｼｯｸUB" panose="020B0900000000000000" pitchFamily="50" charset="-128"/>
                <a:ea typeface="HGP創英角ｺﾞｼｯｸUB" panose="020B0900000000000000" pitchFamily="50" charset="-128"/>
              </a:rPr>
              <a:t>必</a:t>
            </a:r>
            <a:r>
              <a:rPr lang="ja-JP" altLang="ja-JP" sz="3600" dirty="0">
                <a:latin typeface="HGP創英角ｺﾞｼｯｸUB" panose="020B0900000000000000" pitchFamily="50" charset="-128"/>
                <a:ea typeface="HGP創英角ｺﾞｼｯｸUB" panose="020B0900000000000000" pitchFamily="50" charset="-128"/>
              </a:rPr>
              <a:t>要とする人</a:t>
            </a:r>
            <a:r>
              <a:rPr lang="ja-JP" altLang="ja-JP" sz="3600" dirty="0" smtClean="0">
                <a:latin typeface="HGP創英角ｺﾞｼｯｸUB" panose="020B0900000000000000" pitchFamily="50" charset="-128"/>
                <a:ea typeface="HGP創英角ｺﾞｼｯｸUB" panose="020B0900000000000000" pitchFamily="50" charset="-128"/>
              </a:rPr>
              <a:t>が</a:t>
            </a:r>
            <a:endParaRPr lang="en-US" altLang="ja-JP" sz="3600" dirty="0" smtClean="0">
              <a:latin typeface="HGP創英角ｺﾞｼｯｸUB" panose="020B0900000000000000" pitchFamily="50" charset="-128"/>
              <a:ea typeface="HGP創英角ｺﾞｼｯｸUB" panose="020B0900000000000000" pitchFamily="50" charset="-128"/>
            </a:endParaRPr>
          </a:p>
          <a:p>
            <a:pPr marL="0" indent="0" algn="ctr">
              <a:buNone/>
            </a:pPr>
            <a:r>
              <a:rPr lang="ja-JP" altLang="ja-JP" sz="3600" u="sng" dirty="0" smtClean="0">
                <a:solidFill>
                  <a:srgbClr val="002060"/>
                </a:solidFill>
                <a:latin typeface="HGP創英角ｺﾞｼｯｸUB" panose="020B0900000000000000" pitchFamily="50" charset="-128"/>
                <a:ea typeface="HGP創英角ｺﾞｼｯｸUB" panose="020B0900000000000000" pitchFamily="50" charset="-128"/>
              </a:rPr>
              <a:t>相</a:t>
            </a:r>
            <a:r>
              <a:rPr lang="ja-JP" altLang="ja-JP" sz="3600" u="sng" dirty="0">
                <a:solidFill>
                  <a:srgbClr val="002060"/>
                </a:solidFill>
                <a:latin typeface="HGP創英角ｺﾞｼｯｸUB" panose="020B0900000000000000" pitchFamily="50" charset="-128"/>
                <a:ea typeface="HGP創英角ｺﾞｼｯｸUB" panose="020B0900000000000000" pitchFamily="50" charset="-128"/>
              </a:rPr>
              <a:t>談支援</a:t>
            </a:r>
            <a:r>
              <a:rPr lang="ja-JP" altLang="ja-JP" sz="3600" dirty="0">
                <a:latin typeface="HGP創英角ｺﾞｼｯｸUB" panose="020B0900000000000000" pitchFamily="50" charset="-128"/>
                <a:ea typeface="HGP創英角ｺﾞｼｯｸUB" panose="020B0900000000000000" pitchFamily="50" charset="-128"/>
              </a:rPr>
              <a:t>につながるとい</a:t>
            </a:r>
            <a:r>
              <a:rPr lang="ja-JP" altLang="ja-JP" sz="3600" dirty="0" smtClean="0">
                <a:latin typeface="HGP創英角ｺﾞｼｯｸUB" panose="020B0900000000000000" pitchFamily="50" charset="-128"/>
                <a:ea typeface="HGP創英角ｺﾞｼｯｸUB" panose="020B0900000000000000" pitchFamily="50" charset="-128"/>
              </a:rPr>
              <a:t>う</a:t>
            </a:r>
            <a:endParaRPr lang="en-US" altLang="ja-JP" sz="3600" dirty="0" smtClean="0">
              <a:latin typeface="HGP創英角ｺﾞｼｯｸUB" panose="020B0900000000000000" pitchFamily="50" charset="-128"/>
              <a:ea typeface="HGP創英角ｺﾞｼｯｸUB" panose="020B0900000000000000" pitchFamily="50" charset="-128"/>
            </a:endParaRPr>
          </a:p>
          <a:p>
            <a:pPr marL="0" indent="0" algn="ctr">
              <a:buNone/>
            </a:pPr>
            <a:r>
              <a:rPr lang="ja-JP" altLang="ja-JP" sz="3600" dirty="0" smtClean="0">
                <a:latin typeface="HGP創英角ｺﾞｼｯｸUB" panose="020B0900000000000000" pitchFamily="50" charset="-128"/>
                <a:ea typeface="HGP創英角ｺﾞｼｯｸUB" panose="020B0900000000000000" pitchFamily="50" charset="-128"/>
              </a:rPr>
              <a:t>必</a:t>
            </a:r>
            <a:r>
              <a:rPr lang="ja-JP" altLang="ja-JP" sz="3600" dirty="0">
                <a:latin typeface="HGP創英角ｺﾞｼｯｸUB" panose="020B0900000000000000" pitchFamily="50" charset="-128"/>
                <a:ea typeface="HGP創英角ｺﾞｼｯｸUB" panose="020B0900000000000000" pitchFamily="50" charset="-128"/>
              </a:rPr>
              <a:t>然の結果」 </a:t>
            </a:r>
            <a:endParaRPr kumimoji="1" lang="ja-JP" altLang="en-US" sz="3600" dirty="0">
              <a:latin typeface="HGP創英角ｺﾞｼｯｸUB" panose="020B0900000000000000" pitchFamily="50" charset="-128"/>
              <a:ea typeface="HGP創英角ｺﾞｼｯｸUB" panose="020B0900000000000000" pitchFamily="50" charset="-128"/>
            </a:endParaRPr>
          </a:p>
        </p:txBody>
      </p:sp>
      <p:sp>
        <p:nvSpPr>
          <p:cNvPr id="4" name="スライド番号プレースホルダー 3">
            <a:extLst>
              <a:ext uri="{FF2B5EF4-FFF2-40B4-BE49-F238E27FC236}">
                <a16:creationId xmlns:a16="http://schemas.microsoft.com/office/drawing/2014/main" xmlns="" id="{0E18E23C-E75C-F94A-970A-FFC83BB291E9}"/>
              </a:ext>
            </a:extLst>
          </p:cNvPr>
          <p:cNvSpPr>
            <a:spLocks noGrp="1"/>
          </p:cNvSpPr>
          <p:nvPr>
            <p:ph type="sldNum" sz="quarter" idx="12"/>
          </p:nvPr>
        </p:nvSpPr>
        <p:spPr/>
        <p:txBody>
          <a:bodyPr/>
          <a:lstStyle/>
          <a:p>
            <a:pPr>
              <a:defRPr/>
            </a:pPr>
            <a:fld id="{804D6B79-3AEB-42FE-A736-A41F7AEA0445}" type="slidenum">
              <a:rPr lang="en-US" altLang="ja-JP" smtClean="0"/>
              <a:pPr>
                <a:defRPr/>
              </a:pPr>
              <a:t>11</a:t>
            </a:fld>
            <a:endParaRPr lang="en-US" altLang="ja-JP"/>
          </a:p>
        </p:txBody>
      </p:sp>
      <p:sp>
        <p:nvSpPr>
          <p:cNvPr id="5" name="Text Box 15">
            <a:extLst>
              <a:ext uri="{FF2B5EF4-FFF2-40B4-BE49-F238E27FC236}">
                <a16:creationId xmlns:a16="http://schemas.microsoft.com/office/drawing/2014/main" xmlns="" id="{342D8A66-84BE-FB48-93E0-1B69F076478C}"/>
              </a:ext>
            </a:extLst>
          </p:cNvPr>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6" name="正方形/長方形 5"/>
          <p:cNvSpPr/>
          <p:nvPr/>
        </p:nvSpPr>
        <p:spPr>
          <a:xfrm>
            <a:off x="107504" y="53120"/>
            <a:ext cx="3804247" cy="369332"/>
          </a:xfrm>
          <a:prstGeom prst="rect">
            <a:avLst/>
          </a:prstGeom>
        </p:spPr>
        <p:txBody>
          <a:bodyPr wrap="none">
            <a:spAutoFit/>
          </a:bodyPr>
          <a:lstStyle/>
          <a:p>
            <a:r>
              <a:rPr lang="ja-JP" altLang="en-US" b="1" dirty="0" smtClean="0">
                <a:solidFill>
                  <a:schemeClr val="bg1"/>
                </a:solidFill>
                <a:latin typeface="BIZ UDPゴシック" panose="020B0400000000000000" pitchFamily="50" charset="-128"/>
                <a:ea typeface="BIZ UDPゴシック" panose="020B0400000000000000" pitchFamily="50" charset="-128"/>
              </a:rPr>
              <a:t>１．</a:t>
            </a:r>
            <a:r>
              <a:rPr lang="ja-JP" altLang="ja-JP" b="1" dirty="0" smtClean="0">
                <a:solidFill>
                  <a:schemeClr val="bg1"/>
                </a:solidFill>
                <a:latin typeface="BIZ UDPゴシック" panose="020B0400000000000000" pitchFamily="50" charset="-128"/>
                <a:ea typeface="BIZ UDPゴシック" panose="020B0400000000000000" pitchFamily="50" charset="-128"/>
              </a:rPr>
              <a:t>主</a:t>
            </a:r>
            <a:r>
              <a:rPr lang="ja-JP" altLang="ja-JP" b="1" dirty="0">
                <a:solidFill>
                  <a:schemeClr val="bg1"/>
                </a:solidFill>
                <a:latin typeface="BIZ UDPゴシック" panose="020B0400000000000000" pitchFamily="50" charset="-128"/>
                <a:ea typeface="BIZ UDPゴシック" panose="020B0400000000000000" pitchFamily="50" charset="-128"/>
              </a:rPr>
              <a:t>任相談支援専門員創設の経</a:t>
            </a:r>
            <a:r>
              <a:rPr lang="ja-JP" altLang="ja-JP" b="1" dirty="0" smtClean="0">
                <a:solidFill>
                  <a:schemeClr val="bg1"/>
                </a:solidFill>
                <a:latin typeface="BIZ UDPゴシック" panose="020B0400000000000000" pitchFamily="50" charset="-128"/>
                <a:ea typeface="BIZ UDPゴシック" panose="020B0400000000000000" pitchFamily="50" charset="-128"/>
              </a:rPr>
              <a:t>緯</a:t>
            </a:r>
            <a:endParaRPr lang="ja-JP" altLang="en-US" dirty="0">
              <a:solidFill>
                <a:schemeClr val="bg1"/>
              </a:solidFill>
            </a:endParaRPr>
          </a:p>
        </p:txBody>
      </p:sp>
      <p:sp>
        <p:nvSpPr>
          <p:cNvPr id="7" name="タイトル 1"/>
          <p:cNvSpPr txBox="1">
            <a:spLocks/>
          </p:cNvSpPr>
          <p:nvPr/>
        </p:nvSpPr>
        <p:spPr>
          <a:xfrm>
            <a:off x="179512" y="368660"/>
            <a:ext cx="5328592" cy="468052"/>
          </a:xfrm>
          <a:prstGeom prst="rect">
            <a:avLst/>
          </a:prstGeom>
        </p:spPr>
        <p:txBody>
          <a:bodyPr vert="horz" anchor="ctr">
            <a:no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ja-JP" sz="1400" dirty="0" smtClean="0"/>
              <a:t>（</a:t>
            </a:r>
            <a:r>
              <a:rPr lang="ja-JP" altLang="en-US" sz="1400" dirty="0" smtClean="0"/>
              <a:t>２</a:t>
            </a:r>
            <a:r>
              <a:rPr lang="ja-JP" altLang="ja-JP" sz="1400" dirty="0" smtClean="0"/>
              <a:t>）</a:t>
            </a:r>
            <a:r>
              <a:rPr lang="ja-JP" altLang="ja-JP" sz="1400" dirty="0">
                <a:latin typeface="BIZ UDゴシック" panose="020B0400000000000000" pitchFamily="49" charset="-128"/>
                <a:ea typeface="BIZ UDゴシック" panose="020B0400000000000000" pitchFamily="49" charset="-128"/>
              </a:rPr>
              <a:t>障害者ケアマネジメントの展開と相談支援専門員の養成</a:t>
            </a:r>
            <a:endParaRPr lang="ja-JP" altLang="en-US" sz="14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9423867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19C891C8-7C6F-3347-B7E4-A5DCDB7ED607}"/>
              </a:ext>
            </a:extLst>
          </p:cNvPr>
          <p:cNvSpPr>
            <a:spLocks noGrp="1"/>
          </p:cNvSpPr>
          <p:nvPr>
            <p:ph type="ctrTitle"/>
          </p:nvPr>
        </p:nvSpPr>
        <p:spPr>
          <a:xfrm>
            <a:off x="755576" y="836712"/>
            <a:ext cx="8170168" cy="2088232"/>
          </a:xfrm>
        </p:spPr>
        <p:txBody>
          <a:bodyPr>
            <a:noAutofit/>
          </a:bodyPr>
          <a:lstStyle/>
          <a:p>
            <a:r>
              <a:rPr lang="en-US" altLang="ja-JP" sz="4000" dirty="0">
                <a:latin typeface="BIZ UDPゴシック" panose="020B0400000000000000" pitchFamily="50" charset="-128"/>
                <a:ea typeface="BIZ UDPゴシック" panose="020B0400000000000000" pitchFamily="50" charset="-128"/>
              </a:rPr>
              <a:t>2</a:t>
            </a:r>
            <a:r>
              <a:rPr lang="en-US" altLang="ja-JP" sz="4000" dirty="0" smtClean="0">
                <a:latin typeface="BIZ UDPゴシック" panose="020B0400000000000000" pitchFamily="50" charset="-128"/>
                <a:ea typeface="BIZ UDPゴシック" panose="020B0400000000000000" pitchFamily="50" charset="-128"/>
              </a:rPr>
              <a:t>.</a:t>
            </a:r>
            <a:r>
              <a:rPr lang="ja-JP" altLang="en-US" sz="4000" dirty="0" smtClean="0">
                <a:latin typeface="BIZ UDPゴシック" panose="020B0400000000000000" pitchFamily="50" charset="-128"/>
                <a:ea typeface="BIZ UDPゴシック" panose="020B0400000000000000" pitchFamily="50" charset="-128"/>
              </a:rPr>
              <a:t>　基</a:t>
            </a:r>
            <a:r>
              <a:rPr lang="ja-JP" altLang="en-US" sz="4000" dirty="0">
                <a:latin typeface="BIZ UDPゴシック" panose="020B0400000000000000" pitchFamily="50" charset="-128"/>
                <a:ea typeface="BIZ UDPゴシック" panose="020B0400000000000000" pitchFamily="50" charset="-128"/>
              </a:rPr>
              <a:t>幹相談支援センター</a:t>
            </a:r>
            <a:r>
              <a:rPr lang="ja-JP" altLang="en-US" sz="4000" dirty="0" smtClean="0">
                <a:latin typeface="BIZ UDPゴシック" panose="020B0400000000000000" pitchFamily="50" charset="-128"/>
                <a:ea typeface="BIZ UDPゴシック" panose="020B0400000000000000" pitchFamily="50" charset="-128"/>
              </a:rPr>
              <a:t>と</a:t>
            </a:r>
            <a:r>
              <a:rPr lang="en-US" altLang="ja-JP" sz="4000" dirty="0" smtClean="0">
                <a:latin typeface="BIZ UDPゴシック" panose="020B0400000000000000" pitchFamily="50" charset="-128"/>
                <a:ea typeface="BIZ UDPゴシック" panose="020B0400000000000000" pitchFamily="50" charset="-128"/>
              </a:rPr>
              <a:t/>
            </a:r>
            <a:br>
              <a:rPr lang="en-US" altLang="ja-JP" sz="4000" dirty="0" smtClean="0">
                <a:latin typeface="BIZ UDPゴシック" panose="020B0400000000000000" pitchFamily="50" charset="-128"/>
                <a:ea typeface="BIZ UDPゴシック" panose="020B0400000000000000" pitchFamily="50" charset="-128"/>
              </a:rPr>
            </a:br>
            <a:r>
              <a:rPr lang="ja-JP" altLang="en-US" sz="4000" dirty="0" smtClean="0">
                <a:latin typeface="BIZ UDPゴシック" panose="020B0400000000000000" pitchFamily="50" charset="-128"/>
                <a:ea typeface="BIZ UDPゴシック" panose="020B0400000000000000" pitchFamily="50" charset="-128"/>
              </a:rPr>
              <a:t>　　　　主</a:t>
            </a:r>
            <a:r>
              <a:rPr lang="ja-JP" altLang="en-US" sz="4000" dirty="0">
                <a:latin typeface="BIZ UDPゴシック" panose="020B0400000000000000" pitchFamily="50" charset="-128"/>
                <a:ea typeface="BIZ UDPゴシック" panose="020B0400000000000000" pitchFamily="50" charset="-128"/>
              </a:rPr>
              <a:t>任相談支援専門</a:t>
            </a:r>
            <a:r>
              <a:rPr lang="ja-JP" altLang="en-US" sz="4000" dirty="0" smtClean="0">
                <a:latin typeface="BIZ UDPゴシック" panose="020B0400000000000000" pitchFamily="50" charset="-128"/>
                <a:ea typeface="BIZ UDPゴシック" panose="020B0400000000000000" pitchFamily="50" charset="-128"/>
              </a:rPr>
              <a:t>員</a:t>
            </a:r>
            <a:endParaRPr kumimoji="1" lang="ja-JP" altLang="en-US" sz="4000" dirty="0">
              <a:latin typeface="BIZ UDPゴシック" panose="020B0400000000000000" pitchFamily="50" charset="-128"/>
              <a:ea typeface="BIZ UDPゴシック" panose="020B0400000000000000" pitchFamily="50" charset="-128"/>
            </a:endParaRPr>
          </a:p>
        </p:txBody>
      </p:sp>
      <p:sp>
        <p:nvSpPr>
          <p:cNvPr id="3" name="サブタイトル 2"/>
          <p:cNvSpPr>
            <a:spLocks noGrp="1"/>
          </p:cNvSpPr>
          <p:nvPr>
            <p:ph type="subTitle" idx="1"/>
          </p:nvPr>
        </p:nvSpPr>
        <p:spPr>
          <a:xfrm>
            <a:off x="457200" y="4365104"/>
            <a:ext cx="6563072" cy="1287434"/>
          </a:xfrm>
        </p:spPr>
        <p:txBody>
          <a:bodyPr>
            <a:normAutofit/>
          </a:bodyPr>
          <a:lstStyle/>
          <a:p>
            <a:r>
              <a:rPr lang="ja-JP" altLang="en-US" sz="2000" dirty="0" smtClean="0">
                <a:latin typeface="BIZ UDゴシック" panose="020B0400000000000000" pitchFamily="49" charset="-128"/>
                <a:ea typeface="BIZ UDゴシック" panose="020B0400000000000000" pitchFamily="49" charset="-128"/>
              </a:rPr>
              <a:t>（</a:t>
            </a:r>
            <a:r>
              <a:rPr lang="en-US" altLang="ja-JP" sz="2000" dirty="0" smtClean="0">
                <a:latin typeface="BIZ UDゴシック" panose="020B0400000000000000" pitchFamily="49" charset="-128"/>
                <a:ea typeface="BIZ UDゴシック" panose="020B0400000000000000" pitchFamily="49" charset="-128"/>
              </a:rPr>
              <a:t>1</a:t>
            </a:r>
            <a:r>
              <a:rPr lang="ja-JP" altLang="en-US" sz="2000" dirty="0">
                <a:latin typeface="BIZ UDゴシック" panose="020B0400000000000000" pitchFamily="49" charset="-128"/>
                <a:ea typeface="BIZ UDゴシック" panose="020B0400000000000000" pitchFamily="49" charset="-128"/>
              </a:rPr>
              <a:t>）相談支援の機能と</a:t>
            </a:r>
            <a:r>
              <a:rPr lang="ja-JP" altLang="ja-JP" sz="2000" dirty="0" smtClean="0">
                <a:latin typeface="BIZ UDゴシック" panose="020B0400000000000000" pitchFamily="49" charset="-128"/>
                <a:ea typeface="BIZ UDゴシック" panose="020B0400000000000000" pitchFamily="49" charset="-128"/>
              </a:rPr>
              <a:t>基</a:t>
            </a:r>
            <a:r>
              <a:rPr lang="ja-JP" altLang="ja-JP" sz="2000" dirty="0">
                <a:latin typeface="BIZ UDゴシック" panose="020B0400000000000000" pitchFamily="49" charset="-128"/>
                <a:ea typeface="BIZ UDゴシック" panose="020B0400000000000000" pitchFamily="49" charset="-128"/>
              </a:rPr>
              <a:t>幹相談支援センター</a:t>
            </a:r>
            <a:r>
              <a:rPr lang="ja-JP" altLang="en-US" sz="2000" dirty="0">
                <a:latin typeface="BIZ UDゴシック" panose="020B0400000000000000" pitchFamily="49" charset="-128"/>
                <a:ea typeface="BIZ UDゴシック" panose="020B0400000000000000" pitchFamily="49" charset="-128"/>
              </a:rPr>
              <a:t>の役</a:t>
            </a:r>
            <a:r>
              <a:rPr lang="ja-JP" altLang="en-US" sz="2000" dirty="0" smtClean="0">
                <a:latin typeface="BIZ UDゴシック" panose="020B0400000000000000" pitchFamily="49" charset="-128"/>
                <a:ea typeface="BIZ UDゴシック" panose="020B0400000000000000" pitchFamily="49" charset="-128"/>
              </a:rPr>
              <a:t>割</a:t>
            </a:r>
            <a:endParaRPr lang="en-US" altLang="ja-JP" sz="2000" dirty="0" smtClean="0">
              <a:latin typeface="BIZ UDゴシック" panose="020B0400000000000000" pitchFamily="49" charset="-128"/>
              <a:ea typeface="BIZ UDゴシック" panose="020B0400000000000000" pitchFamily="49" charset="-128"/>
            </a:endParaRPr>
          </a:p>
          <a:p>
            <a:r>
              <a:rPr lang="ja-JP" altLang="en-US" sz="2000" dirty="0" smtClean="0">
                <a:latin typeface="BIZ UDゴシック" panose="020B0400000000000000" pitchFamily="49" charset="-128"/>
                <a:ea typeface="BIZ UDゴシック" panose="020B0400000000000000" pitchFamily="49" charset="-128"/>
              </a:rPr>
              <a:t>（</a:t>
            </a:r>
            <a:r>
              <a:rPr lang="en-US" altLang="ja-JP" sz="2000" dirty="0" smtClean="0">
                <a:latin typeface="BIZ UDゴシック" panose="020B0400000000000000" pitchFamily="49" charset="-128"/>
                <a:ea typeface="BIZ UDゴシック" panose="020B0400000000000000" pitchFamily="49" charset="-128"/>
              </a:rPr>
              <a:t>2</a:t>
            </a:r>
            <a:r>
              <a:rPr lang="ja-JP" altLang="en-US" sz="2000" dirty="0" smtClean="0">
                <a:latin typeface="BIZ UDゴシック" panose="020B0400000000000000" pitchFamily="49" charset="-128"/>
                <a:ea typeface="BIZ UDゴシック" panose="020B0400000000000000" pitchFamily="49" charset="-128"/>
              </a:rPr>
              <a:t>）個</a:t>
            </a:r>
            <a:r>
              <a:rPr lang="ja-JP" altLang="en-US" sz="2000" dirty="0">
                <a:latin typeface="BIZ UDゴシック" panose="020B0400000000000000" pitchFamily="49" charset="-128"/>
                <a:ea typeface="BIZ UDゴシック" panose="020B0400000000000000" pitchFamily="49" charset="-128"/>
              </a:rPr>
              <a:t>別支援から地域づくりへ</a:t>
            </a:r>
            <a:endParaRPr kumimoji="1" lang="ja-JP" altLang="en-US" sz="2000" dirty="0">
              <a:latin typeface="BIZ UDゴシック" panose="020B0400000000000000" pitchFamily="49" charset="-128"/>
              <a:ea typeface="BIZ UDゴシック" panose="020B0400000000000000" pitchFamily="49" charset="-128"/>
            </a:endParaRPr>
          </a:p>
        </p:txBody>
      </p:sp>
      <p:sp>
        <p:nvSpPr>
          <p:cNvPr id="4" name="スライド番号プレースホルダー 3">
            <a:extLst>
              <a:ext uri="{FF2B5EF4-FFF2-40B4-BE49-F238E27FC236}">
                <a16:creationId xmlns:a16="http://schemas.microsoft.com/office/drawing/2014/main" xmlns="" id="{C3B5BACF-E59B-5D42-A3AD-69CA36D39A7C}"/>
              </a:ext>
            </a:extLst>
          </p:cNvPr>
          <p:cNvSpPr>
            <a:spLocks noGrp="1"/>
          </p:cNvSpPr>
          <p:nvPr>
            <p:ph type="sldNum" sz="quarter" idx="12"/>
          </p:nvPr>
        </p:nvSpPr>
        <p:spPr/>
        <p:txBody>
          <a:bodyPr/>
          <a:lstStyle/>
          <a:p>
            <a:pPr>
              <a:defRPr/>
            </a:pPr>
            <a:fld id="{804D6B79-3AEB-42FE-A736-A41F7AEA0445}" type="slidenum">
              <a:rPr lang="en-US" altLang="ja-JP" smtClean="0"/>
              <a:pPr>
                <a:defRPr/>
              </a:pPr>
              <a:t>12</a:t>
            </a:fld>
            <a:endParaRPr lang="en-US" altLang="ja-JP"/>
          </a:p>
        </p:txBody>
      </p:sp>
      <p:sp>
        <p:nvSpPr>
          <p:cNvPr id="5" name="Text Box 15">
            <a:extLst>
              <a:ext uri="{FF2B5EF4-FFF2-40B4-BE49-F238E27FC236}">
                <a16:creationId xmlns:a16="http://schemas.microsoft.com/office/drawing/2014/main" xmlns="" id="{BE831EE7-9222-E343-97DA-D64C903C6E9B}"/>
              </a:ext>
            </a:extLst>
          </p:cNvPr>
          <p:cNvSpPr txBox="1">
            <a:spLocks noChangeArrowheads="1"/>
          </p:cNvSpPr>
          <p:nvPr/>
        </p:nvSpPr>
        <p:spPr bwMode="auto">
          <a:xfrm>
            <a:off x="107504" y="6525345"/>
            <a:ext cx="3600400" cy="461665"/>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a:p>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13388661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33DDA0F5-90D6-5B43-D9C7-31BFB5A577F2}"/>
              </a:ext>
            </a:extLst>
          </p:cNvPr>
          <p:cNvSpPr>
            <a:spLocks noGrp="1"/>
          </p:cNvSpPr>
          <p:nvPr>
            <p:ph type="ctrTitle" idx="4294967295"/>
          </p:nvPr>
        </p:nvSpPr>
        <p:spPr>
          <a:xfrm>
            <a:off x="0" y="801627"/>
            <a:ext cx="8775700" cy="471811"/>
          </a:xfrm>
        </p:spPr>
        <p:txBody>
          <a:bodyPr>
            <a:normAutofit/>
          </a:bodyPr>
          <a:lstStyle/>
          <a:p>
            <a:pPr algn="l"/>
            <a:r>
              <a:rPr lang="ja-JP" altLang="en-US" sz="1800" b="1" dirty="0" smtClean="0">
                <a:solidFill>
                  <a:schemeClr val="accent4">
                    <a:lumMod val="75000"/>
                  </a:schemeClr>
                </a:solidFill>
              </a:rPr>
              <a:t>＜相</a:t>
            </a:r>
            <a:r>
              <a:rPr lang="ja-JP" altLang="en-US" sz="1800" b="1" dirty="0">
                <a:solidFill>
                  <a:schemeClr val="accent4">
                    <a:lumMod val="75000"/>
                  </a:schemeClr>
                </a:solidFill>
              </a:rPr>
              <a:t>談支</a:t>
            </a:r>
            <a:r>
              <a:rPr lang="ja-JP" altLang="en-US" sz="1800" b="1" dirty="0" smtClean="0">
                <a:solidFill>
                  <a:schemeClr val="accent4">
                    <a:lumMod val="75000"/>
                  </a:schemeClr>
                </a:solidFill>
              </a:rPr>
              <a:t>援体制とその</a:t>
            </a:r>
            <a:r>
              <a:rPr lang="ja-JP" altLang="en-US" sz="1800" b="1" dirty="0">
                <a:solidFill>
                  <a:schemeClr val="accent4">
                    <a:lumMod val="75000"/>
                  </a:schemeClr>
                </a:solidFill>
              </a:rPr>
              <a:t>機</a:t>
            </a:r>
            <a:r>
              <a:rPr lang="ja-JP" altLang="en-US" sz="1800" b="1" dirty="0" smtClean="0">
                <a:solidFill>
                  <a:schemeClr val="accent4">
                    <a:lumMod val="75000"/>
                  </a:schemeClr>
                </a:solidFill>
              </a:rPr>
              <a:t>能＞</a:t>
            </a:r>
            <a:r>
              <a:rPr lang="ja-JP" altLang="en-US" sz="1800" b="1" dirty="0" smtClean="0">
                <a:solidFill>
                  <a:srgbClr val="002060"/>
                </a:solidFill>
              </a:rPr>
              <a:t>（</a:t>
            </a:r>
            <a:r>
              <a:rPr lang="ja-JP" altLang="en-US" sz="1800" b="1" dirty="0">
                <a:solidFill>
                  <a:srgbClr val="002060"/>
                </a:solidFill>
              </a:rPr>
              <a:t>イメージ</a:t>
            </a:r>
            <a:r>
              <a:rPr lang="ja-JP" altLang="en-US" sz="1800" b="1" dirty="0" smtClean="0">
                <a:solidFill>
                  <a:srgbClr val="002060"/>
                </a:solidFill>
              </a:rPr>
              <a:t>）</a:t>
            </a:r>
            <a:endParaRPr lang="ja-JP" altLang="en-US" sz="1800" b="1" dirty="0">
              <a:solidFill>
                <a:srgbClr val="002060"/>
              </a:solidFill>
            </a:endParaRPr>
          </a:p>
        </p:txBody>
      </p:sp>
      <p:sp>
        <p:nvSpPr>
          <p:cNvPr id="5" name="正方形/長方形 4">
            <a:extLst>
              <a:ext uri="{FF2B5EF4-FFF2-40B4-BE49-F238E27FC236}">
                <a16:creationId xmlns:a16="http://schemas.microsoft.com/office/drawing/2014/main" xmlns="" id="{33F61554-A1CA-FECA-4F20-F6747C476289}"/>
              </a:ext>
            </a:extLst>
          </p:cNvPr>
          <p:cNvSpPr/>
          <p:nvPr/>
        </p:nvSpPr>
        <p:spPr>
          <a:xfrm>
            <a:off x="105158" y="1340768"/>
            <a:ext cx="4303644" cy="2769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b="1" dirty="0">
                <a:solidFill>
                  <a:schemeClr val="tx1"/>
                </a:solidFill>
              </a:rPr>
              <a:t>相談支援の機能</a:t>
            </a:r>
          </a:p>
        </p:txBody>
      </p:sp>
      <p:sp>
        <p:nvSpPr>
          <p:cNvPr id="6" name="正方形/長方形 5">
            <a:extLst>
              <a:ext uri="{FF2B5EF4-FFF2-40B4-BE49-F238E27FC236}">
                <a16:creationId xmlns:a16="http://schemas.microsoft.com/office/drawing/2014/main" xmlns="" id="{F3A3EEAC-67E6-A635-FE35-3AE3B2B06FFE}"/>
              </a:ext>
            </a:extLst>
          </p:cNvPr>
          <p:cNvSpPr/>
          <p:nvPr/>
        </p:nvSpPr>
        <p:spPr>
          <a:xfrm>
            <a:off x="4587706" y="1340768"/>
            <a:ext cx="4303644" cy="2769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b="1" dirty="0">
                <a:solidFill>
                  <a:schemeClr val="tx1"/>
                </a:solidFill>
              </a:rPr>
              <a:t>機能の担い手</a:t>
            </a:r>
          </a:p>
        </p:txBody>
      </p:sp>
      <p:sp>
        <p:nvSpPr>
          <p:cNvPr id="7" name="四角形: 角を丸くする 6">
            <a:extLst>
              <a:ext uri="{FF2B5EF4-FFF2-40B4-BE49-F238E27FC236}">
                <a16:creationId xmlns:a16="http://schemas.microsoft.com/office/drawing/2014/main" xmlns="" id="{B4370001-6B6C-DE41-400D-42A6F47E1366}"/>
              </a:ext>
            </a:extLst>
          </p:cNvPr>
          <p:cNvSpPr/>
          <p:nvPr/>
        </p:nvSpPr>
        <p:spPr>
          <a:xfrm>
            <a:off x="105159" y="1698495"/>
            <a:ext cx="1321904" cy="158777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rPr>
              <a:t>地域の相談</a:t>
            </a:r>
            <a:endParaRPr lang="en-US" altLang="ja-JP" sz="1200" b="1" dirty="0">
              <a:solidFill>
                <a:schemeClr val="tx1"/>
              </a:solidFill>
            </a:endParaRPr>
          </a:p>
          <a:p>
            <a:pPr algn="ctr"/>
            <a:r>
              <a:rPr lang="ja-JP" altLang="en-US" sz="1200" b="1" dirty="0">
                <a:solidFill>
                  <a:schemeClr val="tx1"/>
                </a:solidFill>
              </a:rPr>
              <a:t>支援の中核的な役割</a:t>
            </a:r>
          </a:p>
        </p:txBody>
      </p:sp>
      <p:sp>
        <p:nvSpPr>
          <p:cNvPr id="8" name="四角形: 角を丸くする 7">
            <a:extLst>
              <a:ext uri="{FF2B5EF4-FFF2-40B4-BE49-F238E27FC236}">
                <a16:creationId xmlns:a16="http://schemas.microsoft.com/office/drawing/2014/main" xmlns="" id="{3E666CA3-EBAA-D2AC-0FD7-4FFD54FE2343}"/>
              </a:ext>
            </a:extLst>
          </p:cNvPr>
          <p:cNvSpPr/>
          <p:nvPr/>
        </p:nvSpPr>
        <p:spPr>
          <a:xfrm>
            <a:off x="105159" y="3360789"/>
            <a:ext cx="1321904" cy="276724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rPr>
              <a:t>住民に対する個別の相談</a:t>
            </a:r>
            <a:endParaRPr lang="en-US" altLang="ja-JP" sz="1200" b="1" dirty="0">
              <a:solidFill>
                <a:schemeClr val="tx1"/>
              </a:solidFill>
            </a:endParaRPr>
          </a:p>
          <a:p>
            <a:pPr algn="ctr"/>
            <a:r>
              <a:rPr lang="ja-JP" altLang="en-US" sz="1200" b="1" dirty="0">
                <a:solidFill>
                  <a:schemeClr val="tx1"/>
                </a:solidFill>
              </a:rPr>
              <a:t>支援</a:t>
            </a:r>
          </a:p>
        </p:txBody>
      </p:sp>
      <p:sp>
        <p:nvSpPr>
          <p:cNvPr id="9" name="四角形: 角を丸くする 8">
            <a:extLst>
              <a:ext uri="{FF2B5EF4-FFF2-40B4-BE49-F238E27FC236}">
                <a16:creationId xmlns:a16="http://schemas.microsoft.com/office/drawing/2014/main" xmlns="" id="{B0907C2B-1FBE-C763-1ED6-BF0FB6B6DC90}"/>
              </a:ext>
            </a:extLst>
          </p:cNvPr>
          <p:cNvSpPr/>
          <p:nvPr/>
        </p:nvSpPr>
        <p:spPr>
          <a:xfrm>
            <a:off x="1536393" y="1698496"/>
            <a:ext cx="3032520" cy="158777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200" b="1" dirty="0">
                <a:solidFill>
                  <a:schemeClr val="tx1"/>
                </a:solidFill>
                <a:highlight>
                  <a:srgbClr val="FFFF00"/>
                </a:highlight>
              </a:rPr>
              <a:t>地域の相談支援体制の強化の取組</a:t>
            </a:r>
            <a:endParaRPr lang="en-US" altLang="ja-JP" sz="1200" b="1" dirty="0">
              <a:solidFill>
                <a:schemeClr val="tx1"/>
              </a:solidFill>
              <a:highlight>
                <a:srgbClr val="FFFF00"/>
              </a:highlight>
            </a:endParaRPr>
          </a:p>
          <a:p>
            <a:r>
              <a:rPr lang="ja-JP" altLang="en-US" sz="1050" dirty="0">
                <a:solidFill>
                  <a:schemeClr val="tx1"/>
                </a:solidFill>
              </a:rPr>
              <a:t>・相談支援事業者への指導、助言</a:t>
            </a:r>
            <a:endParaRPr lang="en-US" altLang="ja-JP" sz="1050" dirty="0">
              <a:solidFill>
                <a:schemeClr val="tx1"/>
              </a:solidFill>
            </a:endParaRPr>
          </a:p>
          <a:p>
            <a:r>
              <a:rPr lang="en-US" altLang="ja-JP" sz="1050" dirty="0">
                <a:solidFill>
                  <a:schemeClr val="tx1"/>
                </a:solidFill>
              </a:rPr>
              <a:t>&lt;</a:t>
            </a:r>
            <a:r>
              <a:rPr lang="ja-JP" altLang="en-US" sz="1050" dirty="0">
                <a:solidFill>
                  <a:schemeClr val="tx1"/>
                </a:solidFill>
              </a:rPr>
              <a:t>育成（事業者支援と支援者支援）と質の担保・向上＞</a:t>
            </a:r>
            <a:endParaRPr lang="en-US" altLang="ja-JP" sz="1050" dirty="0">
              <a:solidFill>
                <a:schemeClr val="tx1"/>
              </a:solidFill>
            </a:endParaRPr>
          </a:p>
          <a:p>
            <a:pPr algn="ctr"/>
            <a:r>
              <a:rPr lang="ja-JP" altLang="en-US" sz="1200" b="1" dirty="0">
                <a:solidFill>
                  <a:schemeClr val="tx1"/>
                </a:solidFill>
                <a:highlight>
                  <a:srgbClr val="FFFF00"/>
                </a:highlight>
              </a:rPr>
              <a:t>「地域づくり」　　　　</a:t>
            </a:r>
            <a:endParaRPr lang="en-US" altLang="ja-JP" sz="1200" b="1" dirty="0">
              <a:solidFill>
                <a:schemeClr val="tx1"/>
              </a:solidFill>
              <a:highlight>
                <a:srgbClr val="FFFF00"/>
              </a:highlight>
            </a:endParaRPr>
          </a:p>
          <a:p>
            <a:pPr algn="ctr"/>
            <a:r>
              <a:rPr lang="ja-JP" altLang="en-US" sz="1200" dirty="0">
                <a:solidFill>
                  <a:schemeClr val="tx1"/>
                </a:solidFill>
              </a:rPr>
              <a:t>・</a:t>
            </a:r>
            <a:r>
              <a:rPr lang="ja-JP" altLang="en-US" sz="1050" dirty="0">
                <a:solidFill>
                  <a:schemeClr val="tx1"/>
                </a:solidFill>
              </a:rPr>
              <a:t>協議会を通じた関係機関等の連携緊密化</a:t>
            </a:r>
            <a:endParaRPr lang="en-US" altLang="ja-JP" sz="1050" dirty="0">
              <a:solidFill>
                <a:schemeClr val="tx1"/>
              </a:solidFill>
            </a:endParaRPr>
          </a:p>
          <a:p>
            <a:r>
              <a:rPr lang="ja-JP" altLang="en-US" sz="1050" dirty="0">
                <a:solidFill>
                  <a:schemeClr val="tx1"/>
                </a:solidFill>
              </a:rPr>
              <a:t>・その他、関係機関との連携強化等</a:t>
            </a:r>
          </a:p>
        </p:txBody>
      </p:sp>
      <p:sp>
        <p:nvSpPr>
          <p:cNvPr id="10" name="四角形: 角を丸くする 9">
            <a:extLst>
              <a:ext uri="{FF2B5EF4-FFF2-40B4-BE49-F238E27FC236}">
                <a16:creationId xmlns:a16="http://schemas.microsoft.com/office/drawing/2014/main" xmlns="" id="{570AF7A8-E761-2055-AD37-3A7EAA731D97}"/>
              </a:ext>
            </a:extLst>
          </p:cNvPr>
          <p:cNvSpPr/>
          <p:nvPr/>
        </p:nvSpPr>
        <p:spPr>
          <a:xfrm>
            <a:off x="1566211" y="3360789"/>
            <a:ext cx="2842592" cy="158777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200" b="1" dirty="0">
                <a:solidFill>
                  <a:schemeClr val="tx1"/>
                </a:solidFill>
                <a:highlight>
                  <a:srgbClr val="FFFF00"/>
                </a:highlight>
              </a:rPr>
              <a:t>障害福祉サービス利用者以外</a:t>
            </a:r>
            <a:endParaRPr lang="en-US" altLang="ja-JP" sz="1200" b="1" dirty="0">
              <a:solidFill>
                <a:schemeClr val="tx1"/>
              </a:solidFill>
              <a:highlight>
                <a:srgbClr val="FFFF00"/>
              </a:highlight>
            </a:endParaRPr>
          </a:p>
          <a:p>
            <a:r>
              <a:rPr lang="ja-JP" altLang="en-US" sz="1050" dirty="0">
                <a:solidFill>
                  <a:schemeClr val="tx1"/>
                </a:solidFill>
              </a:rPr>
              <a:t>・市町村が行う一般的な相談支援</a:t>
            </a:r>
            <a:endParaRPr lang="en-US" altLang="ja-JP" sz="1050" dirty="0">
              <a:solidFill>
                <a:schemeClr val="tx1"/>
              </a:solidFill>
            </a:endParaRPr>
          </a:p>
          <a:p>
            <a:endParaRPr lang="en-US" altLang="ja-JP" sz="675" dirty="0">
              <a:solidFill>
                <a:schemeClr val="tx1"/>
              </a:solidFill>
            </a:endParaRPr>
          </a:p>
          <a:p>
            <a:r>
              <a:rPr lang="ja-JP" altLang="en-US" sz="1050" dirty="0">
                <a:solidFill>
                  <a:schemeClr val="tx1"/>
                </a:solidFill>
              </a:rPr>
              <a:t>★基幹相談支援センターが一元的に実施する場合や本事業のみを受託事業者等が実施する場合、総合相談窓口として運用する場合、機能や地域により複数の窓口を設置する等、地域の実情に応じて様々な形があり得る。</a:t>
            </a:r>
          </a:p>
        </p:txBody>
      </p:sp>
      <p:sp>
        <p:nvSpPr>
          <p:cNvPr id="11" name="四角形: 角を丸くする 10">
            <a:extLst>
              <a:ext uri="{FF2B5EF4-FFF2-40B4-BE49-F238E27FC236}">
                <a16:creationId xmlns:a16="http://schemas.microsoft.com/office/drawing/2014/main" xmlns="" id="{59AEB632-056A-7C9A-4B6D-D0C28B9E9EDE}"/>
              </a:ext>
            </a:extLst>
          </p:cNvPr>
          <p:cNvSpPr/>
          <p:nvPr/>
        </p:nvSpPr>
        <p:spPr>
          <a:xfrm>
            <a:off x="1576150" y="5023083"/>
            <a:ext cx="2842592" cy="110495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200" b="1" dirty="0">
                <a:solidFill>
                  <a:schemeClr val="tx1"/>
                </a:solidFill>
                <a:highlight>
                  <a:srgbClr val="FFFF00"/>
                </a:highlight>
              </a:rPr>
              <a:t>障害福祉サービス利用者</a:t>
            </a:r>
            <a:endParaRPr lang="ja-JP" altLang="en-US" sz="1200" b="1" dirty="0">
              <a:highlight>
                <a:srgbClr val="FFFF00"/>
              </a:highlight>
            </a:endParaRPr>
          </a:p>
        </p:txBody>
      </p:sp>
      <p:sp>
        <p:nvSpPr>
          <p:cNvPr id="12" name="正方形/長方形 11">
            <a:extLst>
              <a:ext uri="{FF2B5EF4-FFF2-40B4-BE49-F238E27FC236}">
                <a16:creationId xmlns:a16="http://schemas.microsoft.com/office/drawing/2014/main" xmlns="" id="{97DFE23F-D0A5-ADE9-9511-E111F149AFDE}"/>
              </a:ext>
            </a:extLst>
          </p:cNvPr>
          <p:cNvSpPr/>
          <p:nvPr/>
        </p:nvSpPr>
        <p:spPr>
          <a:xfrm>
            <a:off x="1655663" y="5334765"/>
            <a:ext cx="2643809" cy="722040"/>
          </a:xfrm>
          <a:prstGeom prst="rect">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200" dirty="0">
                <a:solidFill>
                  <a:schemeClr val="tx1"/>
                </a:solidFill>
                <a:latin typeface="BIZ UDPゴシック" panose="020B0400000000000000" pitchFamily="50" charset="-128"/>
                <a:ea typeface="BIZ UDPゴシック" panose="020B0400000000000000" pitchFamily="50" charset="-128"/>
              </a:rPr>
              <a:t>計画相談支援</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200" dirty="0">
                <a:solidFill>
                  <a:schemeClr val="tx1"/>
                </a:solidFill>
                <a:latin typeface="BIZ UDPゴシック" panose="020B0400000000000000" pitchFamily="50" charset="-128"/>
                <a:ea typeface="BIZ UDPゴシック" panose="020B0400000000000000" pitchFamily="50" charset="-128"/>
              </a:rPr>
              <a:t>障害児相談支援</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algn="ctr"/>
            <a:endParaRPr lang="ja-JP" altLang="en-US" sz="1200" dirty="0">
              <a:solidFill>
                <a:schemeClr val="tx1"/>
              </a:solidFill>
            </a:endParaRPr>
          </a:p>
        </p:txBody>
      </p:sp>
      <p:sp>
        <p:nvSpPr>
          <p:cNvPr id="13" name="正方形/長方形 12">
            <a:extLst>
              <a:ext uri="{FF2B5EF4-FFF2-40B4-BE49-F238E27FC236}">
                <a16:creationId xmlns:a16="http://schemas.microsoft.com/office/drawing/2014/main" xmlns="" id="{64DF15D4-CB13-8AB7-F6B3-CDB38D6CB862}"/>
              </a:ext>
            </a:extLst>
          </p:cNvPr>
          <p:cNvSpPr/>
          <p:nvPr/>
        </p:nvSpPr>
        <p:spPr>
          <a:xfrm>
            <a:off x="1874323" y="5779339"/>
            <a:ext cx="2226365" cy="208721"/>
          </a:xfrm>
          <a:prstGeom prst="rect">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ysClr val="windowText" lastClr="000000"/>
                </a:solidFill>
                <a:latin typeface="BIZ UDPゴシック" panose="020B0400000000000000" pitchFamily="50" charset="-128"/>
                <a:ea typeface="BIZ UDPゴシック" panose="020B0400000000000000" pitchFamily="50" charset="-128"/>
              </a:rPr>
              <a:t>地域相談支援</a:t>
            </a:r>
          </a:p>
        </p:txBody>
      </p:sp>
      <p:sp>
        <p:nvSpPr>
          <p:cNvPr id="15" name="正方形/長方形 14">
            <a:extLst>
              <a:ext uri="{FF2B5EF4-FFF2-40B4-BE49-F238E27FC236}">
                <a16:creationId xmlns:a16="http://schemas.microsoft.com/office/drawing/2014/main" xmlns="" id="{9797A3BA-9FF2-EDA6-38CC-E18A50D7C1FF}"/>
              </a:ext>
            </a:extLst>
          </p:cNvPr>
          <p:cNvSpPr/>
          <p:nvPr/>
        </p:nvSpPr>
        <p:spPr>
          <a:xfrm>
            <a:off x="4587706" y="1698495"/>
            <a:ext cx="339613" cy="202200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6" name="正方形/長方形 15">
            <a:extLst>
              <a:ext uri="{FF2B5EF4-FFF2-40B4-BE49-F238E27FC236}">
                <a16:creationId xmlns:a16="http://schemas.microsoft.com/office/drawing/2014/main" xmlns="" id="{6F6EC104-23C2-ACE6-56E1-CC9F1552ED0A}"/>
              </a:ext>
            </a:extLst>
          </p:cNvPr>
          <p:cNvSpPr/>
          <p:nvPr/>
        </p:nvSpPr>
        <p:spPr>
          <a:xfrm>
            <a:off x="4588012" y="3709947"/>
            <a:ext cx="339000" cy="1285457"/>
          </a:xfrm>
          <a:prstGeom prst="rect">
            <a:avLst/>
          </a:prstGeom>
          <a:solidFill>
            <a:schemeClr val="accent1">
              <a:lumMod val="20000"/>
              <a:lumOff val="80000"/>
            </a:schemeClr>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pic>
        <p:nvPicPr>
          <p:cNvPr id="21" name="図 20">
            <a:extLst>
              <a:ext uri="{FF2B5EF4-FFF2-40B4-BE49-F238E27FC236}">
                <a16:creationId xmlns:a16="http://schemas.microsoft.com/office/drawing/2014/main" xmlns="" id="{C7B4E2E6-11A1-B625-6CE9-8C7E52979473}"/>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4946112" y="2134891"/>
            <a:ext cx="1291432" cy="1121531"/>
          </a:xfrm>
          <a:prstGeom prst="rect">
            <a:avLst/>
          </a:prstGeom>
        </p:spPr>
      </p:pic>
      <p:sp>
        <p:nvSpPr>
          <p:cNvPr id="22" name="テキスト ボックス 21">
            <a:extLst>
              <a:ext uri="{FF2B5EF4-FFF2-40B4-BE49-F238E27FC236}">
                <a16:creationId xmlns:a16="http://schemas.microsoft.com/office/drawing/2014/main" xmlns="" id="{0E915614-33CD-CF4A-4F35-CBA6B0A61C57}"/>
              </a:ext>
            </a:extLst>
          </p:cNvPr>
          <p:cNvSpPr txBox="1"/>
          <p:nvPr/>
        </p:nvSpPr>
        <p:spPr>
          <a:xfrm>
            <a:off x="5131242" y="1846581"/>
            <a:ext cx="1213339" cy="415498"/>
          </a:xfrm>
          <a:prstGeom prst="rect">
            <a:avLst/>
          </a:prstGeom>
          <a:noFill/>
        </p:spPr>
        <p:txBody>
          <a:bodyPr wrap="square" rtlCol="0">
            <a:spAutoFit/>
          </a:bodyPr>
          <a:lstStyle/>
          <a:p>
            <a:r>
              <a:rPr lang="ja-JP" altLang="en-US" sz="1050" b="1" dirty="0"/>
              <a:t>基幹相談支援</a:t>
            </a:r>
            <a:endParaRPr lang="en-US" altLang="ja-JP" sz="1050" b="1" dirty="0"/>
          </a:p>
          <a:p>
            <a:r>
              <a:rPr lang="ja-JP" altLang="en-US" sz="1050" b="1" dirty="0"/>
              <a:t>センター</a:t>
            </a:r>
          </a:p>
        </p:txBody>
      </p:sp>
      <p:sp>
        <p:nvSpPr>
          <p:cNvPr id="23" name="正方形/長方形 22">
            <a:extLst>
              <a:ext uri="{FF2B5EF4-FFF2-40B4-BE49-F238E27FC236}">
                <a16:creationId xmlns:a16="http://schemas.microsoft.com/office/drawing/2014/main" xmlns="" id="{A3C8A408-F653-787B-D696-61FC8DFA22CC}"/>
              </a:ext>
            </a:extLst>
          </p:cNvPr>
          <p:cNvSpPr/>
          <p:nvPr/>
        </p:nvSpPr>
        <p:spPr>
          <a:xfrm>
            <a:off x="6256337" y="2006080"/>
            <a:ext cx="2635013" cy="100048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200" b="1" dirty="0">
                <a:solidFill>
                  <a:srgbClr val="FF0000"/>
                </a:solidFill>
              </a:rPr>
              <a:t>基幹相談支援センターの範囲に該当する地域の相談支援の中核的な役割や熟練や高度な技術・知識を要する個別支援の担い手としては</a:t>
            </a:r>
            <a:r>
              <a:rPr lang="ja-JP" altLang="en-US" sz="1200" b="1" u="sng" dirty="0">
                <a:solidFill>
                  <a:srgbClr val="FF0000"/>
                </a:solidFill>
              </a:rPr>
              <a:t>主任相談支援専門員</a:t>
            </a:r>
            <a:r>
              <a:rPr lang="ja-JP" altLang="en-US" sz="1200" b="1" dirty="0">
                <a:solidFill>
                  <a:srgbClr val="FF0000"/>
                </a:solidFill>
              </a:rPr>
              <a:t>の活躍が期待される。</a:t>
            </a:r>
          </a:p>
        </p:txBody>
      </p:sp>
      <p:cxnSp>
        <p:nvCxnSpPr>
          <p:cNvPr id="25" name="直線コネクタ 24">
            <a:extLst>
              <a:ext uri="{FF2B5EF4-FFF2-40B4-BE49-F238E27FC236}">
                <a16:creationId xmlns:a16="http://schemas.microsoft.com/office/drawing/2014/main" xmlns="" id="{A445A437-6B7C-1DD4-CA07-149C816CCFB5}"/>
              </a:ext>
            </a:extLst>
          </p:cNvPr>
          <p:cNvCxnSpPr/>
          <p:nvPr/>
        </p:nvCxnSpPr>
        <p:spPr>
          <a:xfrm>
            <a:off x="-36512" y="3346949"/>
            <a:ext cx="9059594" cy="0"/>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sp>
        <p:nvSpPr>
          <p:cNvPr id="26" name="正方形/長方形 25">
            <a:extLst>
              <a:ext uri="{FF2B5EF4-FFF2-40B4-BE49-F238E27FC236}">
                <a16:creationId xmlns:a16="http://schemas.microsoft.com/office/drawing/2014/main" xmlns="" id="{5769B778-19C3-B15F-D330-88353277DD21}"/>
              </a:ext>
            </a:extLst>
          </p:cNvPr>
          <p:cNvSpPr/>
          <p:nvPr/>
        </p:nvSpPr>
        <p:spPr>
          <a:xfrm>
            <a:off x="6030109" y="3358470"/>
            <a:ext cx="274931" cy="164845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7" name="正方形/長方形 26">
            <a:extLst>
              <a:ext uri="{FF2B5EF4-FFF2-40B4-BE49-F238E27FC236}">
                <a16:creationId xmlns:a16="http://schemas.microsoft.com/office/drawing/2014/main" xmlns="" id="{9F4668C0-1CCB-7F49-2D52-7F0132393F12}"/>
              </a:ext>
            </a:extLst>
          </p:cNvPr>
          <p:cNvSpPr/>
          <p:nvPr/>
        </p:nvSpPr>
        <p:spPr>
          <a:xfrm>
            <a:off x="6030109" y="5060720"/>
            <a:ext cx="284871" cy="1070629"/>
          </a:xfrm>
          <a:prstGeom prst="rect">
            <a:avLst/>
          </a:prstGeom>
          <a:solidFill>
            <a:schemeClr val="bg2"/>
          </a:solid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pic>
        <p:nvPicPr>
          <p:cNvPr id="28" name="図 27">
            <a:extLst>
              <a:ext uri="{FF2B5EF4-FFF2-40B4-BE49-F238E27FC236}">
                <a16:creationId xmlns:a16="http://schemas.microsoft.com/office/drawing/2014/main" xmlns="" id="{3D3CD1DF-02DF-2BD8-ECAC-C9F4EFB08CBE}"/>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6375391" y="3809390"/>
            <a:ext cx="1298874" cy="1029486"/>
          </a:xfrm>
          <a:prstGeom prst="rect">
            <a:avLst/>
          </a:prstGeom>
        </p:spPr>
      </p:pic>
      <p:sp>
        <p:nvSpPr>
          <p:cNvPr id="29" name="テキスト ボックス 28">
            <a:extLst>
              <a:ext uri="{FF2B5EF4-FFF2-40B4-BE49-F238E27FC236}">
                <a16:creationId xmlns:a16="http://schemas.microsoft.com/office/drawing/2014/main" xmlns="" id="{450BC887-2931-BFFF-075C-1DF79746E0F9}"/>
              </a:ext>
            </a:extLst>
          </p:cNvPr>
          <p:cNvSpPr txBox="1"/>
          <p:nvPr/>
        </p:nvSpPr>
        <p:spPr>
          <a:xfrm>
            <a:off x="6457181" y="3537854"/>
            <a:ext cx="1395108" cy="415498"/>
          </a:xfrm>
          <a:prstGeom prst="rect">
            <a:avLst/>
          </a:prstGeom>
          <a:noFill/>
        </p:spPr>
        <p:txBody>
          <a:bodyPr wrap="square" rtlCol="0">
            <a:spAutoFit/>
          </a:bodyPr>
          <a:lstStyle/>
          <a:p>
            <a:r>
              <a:rPr lang="ja-JP" altLang="en-US" sz="1050" b="1" dirty="0"/>
              <a:t>市町村障がい者</a:t>
            </a:r>
            <a:endParaRPr lang="en-US" altLang="ja-JP" sz="1050" b="1" dirty="0"/>
          </a:p>
          <a:p>
            <a:r>
              <a:rPr lang="ja-JP" altLang="en-US" sz="1050" b="1" dirty="0"/>
              <a:t>相談支援事業</a:t>
            </a:r>
          </a:p>
        </p:txBody>
      </p:sp>
      <p:cxnSp>
        <p:nvCxnSpPr>
          <p:cNvPr id="30" name="直線コネクタ 29">
            <a:extLst>
              <a:ext uri="{FF2B5EF4-FFF2-40B4-BE49-F238E27FC236}">
                <a16:creationId xmlns:a16="http://schemas.microsoft.com/office/drawing/2014/main" xmlns="" id="{46BF7ADF-915D-FACF-15FB-2EA77467F93B}"/>
              </a:ext>
            </a:extLst>
          </p:cNvPr>
          <p:cNvCxnSpPr>
            <a:cxnSpLocks/>
          </p:cNvCxnSpPr>
          <p:nvPr/>
        </p:nvCxnSpPr>
        <p:spPr>
          <a:xfrm>
            <a:off x="1576150" y="5023082"/>
            <a:ext cx="7494104" cy="0"/>
          </a:xfrm>
          <a:prstGeom prst="line">
            <a:avLst/>
          </a:prstGeom>
          <a:ln w="88900">
            <a:prstDash val="solid"/>
          </a:ln>
        </p:spPr>
        <p:style>
          <a:lnRef idx="1">
            <a:schemeClr val="accent1"/>
          </a:lnRef>
          <a:fillRef idx="0">
            <a:schemeClr val="accent1"/>
          </a:fillRef>
          <a:effectRef idx="0">
            <a:schemeClr val="accent1"/>
          </a:effectRef>
          <a:fontRef idx="minor">
            <a:schemeClr val="tx1"/>
          </a:fontRef>
        </p:style>
      </p:cxnSp>
      <p:sp>
        <p:nvSpPr>
          <p:cNvPr id="33" name="正方形/長方形 32">
            <a:extLst>
              <a:ext uri="{FF2B5EF4-FFF2-40B4-BE49-F238E27FC236}">
                <a16:creationId xmlns:a16="http://schemas.microsoft.com/office/drawing/2014/main" xmlns="" id="{00A06EC6-25B3-0953-8D3E-49364D2B691C}"/>
              </a:ext>
            </a:extLst>
          </p:cNvPr>
          <p:cNvSpPr/>
          <p:nvPr/>
        </p:nvSpPr>
        <p:spPr>
          <a:xfrm>
            <a:off x="4585490" y="5048817"/>
            <a:ext cx="339000" cy="1092301"/>
          </a:xfrm>
          <a:prstGeom prst="rect">
            <a:avLst/>
          </a:prstGeom>
          <a:solidFill>
            <a:schemeClr val="accent1">
              <a:lumMod val="60000"/>
              <a:lumOff val="40000"/>
            </a:schemeClr>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pic>
        <p:nvPicPr>
          <p:cNvPr id="34" name="図 33">
            <a:extLst>
              <a:ext uri="{FF2B5EF4-FFF2-40B4-BE49-F238E27FC236}">
                <a16:creationId xmlns:a16="http://schemas.microsoft.com/office/drawing/2014/main" xmlns="" id="{C41EF4E9-34DF-044C-D0A6-745036076021}"/>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7761359" y="5235411"/>
            <a:ext cx="1314180" cy="920747"/>
          </a:xfrm>
          <a:prstGeom prst="rect">
            <a:avLst/>
          </a:prstGeom>
        </p:spPr>
      </p:pic>
      <p:sp>
        <p:nvSpPr>
          <p:cNvPr id="35" name="テキスト ボックス 34">
            <a:extLst>
              <a:ext uri="{FF2B5EF4-FFF2-40B4-BE49-F238E27FC236}">
                <a16:creationId xmlns:a16="http://schemas.microsoft.com/office/drawing/2014/main" xmlns="" id="{248FF607-8625-6C42-072C-A9DBE3818950}"/>
              </a:ext>
            </a:extLst>
          </p:cNvPr>
          <p:cNvSpPr txBox="1"/>
          <p:nvPr/>
        </p:nvSpPr>
        <p:spPr>
          <a:xfrm>
            <a:off x="7924960" y="5098411"/>
            <a:ext cx="1145294" cy="253916"/>
          </a:xfrm>
          <a:prstGeom prst="rect">
            <a:avLst/>
          </a:prstGeom>
          <a:noFill/>
        </p:spPr>
        <p:txBody>
          <a:bodyPr wrap="square" rtlCol="0">
            <a:spAutoFit/>
          </a:bodyPr>
          <a:lstStyle/>
          <a:p>
            <a:r>
              <a:rPr lang="ja-JP" altLang="en-US" sz="1050" b="1" dirty="0"/>
              <a:t>計画相談支援</a:t>
            </a:r>
          </a:p>
        </p:txBody>
      </p:sp>
      <p:sp>
        <p:nvSpPr>
          <p:cNvPr id="36" name="正方形/長方形 35">
            <a:extLst>
              <a:ext uri="{FF2B5EF4-FFF2-40B4-BE49-F238E27FC236}">
                <a16:creationId xmlns:a16="http://schemas.microsoft.com/office/drawing/2014/main" xmlns="" id="{BCFA7BCC-76A2-B6EC-7673-61749DEBC085}"/>
              </a:ext>
            </a:extLst>
          </p:cNvPr>
          <p:cNvSpPr/>
          <p:nvPr/>
        </p:nvSpPr>
        <p:spPr>
          <a:xfrm>
            <a:off x="7420359" y="5039570"/>
            <a:ext cx="274931" cy="110154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7" name="正方形/長方形 36">
            <a:extLst>
              <a:ext uri="{FF2B5EF4-FFF2-40B4-BE49-F238E27FC236}">
                <a16:creationId xmlns:a16="http://schemas.microsoft.com/office/drawing/2014/main" xmlns="" id="{6A859127-3787-0D33-0370-A0D4A0692CB0}"/>
              </a:ext>
            </a:extLst>
          </p:cNvPr>
          <p:cNvSpPr/>
          <p:nvPr/>
        </p:nvSpPr>
        <p:spPr>
          <a:xfrm>
            <a:off x="4920429" y="4842837"/>
            <a:ext cx="2441212" cy="10294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50" dirty="0">
                <a:solidFill>
                  <a:schemeClr val="tx1"/>
                </a:solidFill>
              </a:rPr>
              <a:t>●基幹相談支援センターと市町村相談支援事業は指定相談支援事業所に委託可。</a:t>
            </a:r>
            <a:endParaRPr lang="en-US" altLang="ja-JP" sz="1050" dirty="0">
              <a:solidFill>
                <a:schemeClr val="tx1"/>
              </a:solidFill>
            </a:endParaRPr>
          </a:p>
          <a:p>
            <a:r>
              <a:rPr lang="ja-JP" altLang="en-US" sz="1050" dirty="0">
                <a:solidFill>
                  <a:schemeClr val="tx1"/>
                </a:solidFill>
              </a:rPr>
              <a:t>●委託を受ける場合、事業者は計画相談の実施体制とは明確な切り分けが必要。</a:t>
            </a:r>
            <a:endParaRPr lang="ja-JP" altLang="en-US" sz="1050" dirty="0"/>
          </a:p>
        </p:txBody>
      </p:sp>
      <p:sp>
        <p:nvSpPr>
          <p:cNvPr id="3" name="テキスト ボックス 2">
            <a:extLst>
              <a:ext uri="{FF2B5EF4-FFF2-40B4-BE49-F238E27FC236}">
                <a16:creationId xmlns:a16="http://schemas.microsoft.com/office/drawing/2014/main" xmlns="" id="{A7A7035D-A94E-4AD2-C477-B52854B043D7}"/>
              </a:ext>
            </a:extLst>
          </p:cNvPr>
          <p:cNvSpPr txBox="1"/>
          <p:nvPr/>
        </p:nvSpPr>
        <p:spPr>
          <a:xfrm>
            <a:off x="6548430" y="6384410"/>
            <a:ext cx="2441212" cy="242374"/>
          </a:xfrm>
          <a:prstGeom prst="rect">
            <a:avLst/>
          </a:prstGeom>
          <a:noFill/>
        </p:spPr>
        <p:txBody>
          <a:bodyPr wrap="square" rtlCol="0">
            <a:spAutoFit/>
          </a:bodyPr>
          <a:lstStyle/>
          <a:p>
            <a:r>
              <a:rPr lang="ja-JP" altLang="en-US" sz="975" b="1" dirty="0"/>
              <a:t>厚生労働省 藤川専門官資料より抜粋</a:t>
            </a:r>
          </a:p>
        </p:txBody>
      </p:sp>
      <p:sp>
        <p:nvSpPr>
          <p:cNvPr id="31" name="タイトル 1">
            <a:extLst>
              <a:ext uri="{FF2B5EF4-FFF2-40B4-BE49-F238E27FC236}">
                <a16:creationId xmlns:a16="http://schemas.microsoft.com/office/drawing/2014/main" xmlns="" id="{19C891C8-7C6F-3347-B7E4-A5DCDB7ED607}"/>
              </a:ext>
            </a:extLst>
          </p:cNvPr>
          <p:cNvSpPr txBox="1">
            <a:spLocks/>
          </p:cNvSpPr>
          <p:nvPr/>
        </p:nvSpPr>
        <p:spPr>
          <a:xfrm>
            <a:off x="107504" y="26296"/>
            <a:ext cx="6696744" cy="306360"/>
          </a:xfrm>
          <a:prstGeom prst="rect">
            <a:avLst/>
          </a:prstGeom>
        </p:spPr>
        <p:txBody>
          <a:bodyPr vert="horz" anchor="ctr">
            <a:no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en-US" altLang="ja-JP" sz="1800" dirty="0">
                <a:solidFill>
                  <a:schemeClr val="bg1"/>
                </a:solidFill>
                <a:latin typeface="BIZ UDPゴシック" panose="020B0400000000000000" pitchFamily="50" charset="-128"/>
                <a:ea typeface="BIZ UDPゴシック" panose="020B0400000000000000" pitchFamily="50" charset="-128"/>
              </a:rPr>
              <a:t>2.</a:t>
            </a:r>
            <a:r>
              <a:rPr lang="ja-JP" altLang="en-US" sz="1800" dirty="0">
                <a:solidFill>
                  <a:schemeClr val="bg1"/>
                </a:solidFill>
                <a:latin typeface="BIZ UDPゴシック" panose="020B0400000000000000" pitchFamily="50" charset="-128"/>
                <a:ea typeface="BIZ UDPゴシック" panose="020B0400000000000000" pitchFamily="50" charset="-128"/>
              </a:rPr>
              <a:t>　基幹相談支援センター</a:t>
            </a:r>
            <a:r>
              <a:rPr lang="ja-JP" altLang="en-US" sz="1800" dirty="0" smtClean="0">
                <a:solidFill>
                  <a:schemeClr val="bg1"/>
                </a:solidFill>
                <a:latin typeface="BIZ UDPゴシック" panose="020B0400000000000000" pitchFamily="50" charset="-128"/>
                <a:ea typeface="BIZ UDPゴシック" panose="020B0400000000000000" pitchFamily="50" charset="-128"/>
              </a:rPr>
              <a:t>と主</a:t>
            </a:r>
            <a:r>
              <a:rPr lang="ja-JP" altLang="en-US" sz="1800" dirty="0">
                <a:solidFill>
                  <a:schemeClr val="bg1"/>
                </a:solidFill>
                <a:latin typeface="BIZ UDPゴシック" panose="020B0400000000000000" pitchFamily="50" charset="-128"/>
                <a:ea typeface="BIZ UDPゴシック" panose="020B0400000000000000" pitchFamily="50" charset="-128"/>
              </a:rPr>
              <a:t>任相談支援専門員</a:t>
            </a:r>
            <a:endParaRPr lang="ja-JP" altLang="en-US" sz="1800" dirty="0">
              <a:solidFill>
                <a:schemeClr val="bg1"/>
              </a:solidFill>
              <a:latin typeface="+mj-ea"/>
            </a:endParaRPr>
          </a:p>
        </p:txBody>
      </p:sp>
      <p:sp>
        <p:nvSpPr>
          <p:cNvPr id="32" name="タイトル 1">
            <a:extLst>
              <a:ext uri="{FF2B5EF4-FFF2-40B4-BE49-F238E27FC236}">
                <a16:creationId xmlns:a16="http://schemas.microsoft.com/office/drawing/2014/main" xmlns="" id="{19C891C8-7C6F-3347-B7E4-A5DCDB7ED607}"/>
              </a:ext>
            </a:extLst>
          </p:cNvPr>
          <p:cNvSpPr txBox="1">
            <a:spLocks/>
          </p:cNvSpPr>
          <p:nvPr/>
        </p:nvSpPr>
        <p:spPr>
          <a:xfrm>
            <a:off x="395536" y="404664"/>
            <a:ext cx="8229600" cy="432048"/>
          </a:xfrm>
          <a:prstGeom prst="rect">
            <a:avLst/>
          </a:prstGeom>
        </p:spPr>
        <p:txBody>
          <a:bodyPr>
            <a:norm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en-US" sz="1400" dirty="0">
                <a:latin typeface="BIZ UDゴシック" panose="020B0400000000000000" pitchFamily="49" charset="-128"/>
                <a:ea typeface="BIZ UDゴシック" panose="020B0400000000000000" pitchFamily="49" charset="-128"/>
              </a:rPr>
              <a:t>（</a:t>
            </a:r>
            <a:r>
              <a:rPr lang="en-US" altLang="ja-JP" sz="1400" dirty="0">
                <a:latin typeface="BIZ UDゴシック" panose="020B0400000000000000" pitchFamily="49" charset="-128"/>
                <a:ea typeface="BIZ UDゴシック" panose="020B0400000000000000" pitchFamily="49" charset="-128"/>
              </a:rPr>
              <a:t>1</a:t>
            </a:r>
            <a:r>
              <a:rPr lang="ja-JP" altLang="en-US" sz="1400" dirty="0">
                <a:latin typeface="BIZ UDゴシック" panose="020B0400000000000000" pitchFamily="49" charset="-128"/>
                <a:ea typeface="BIZ UDゴシック" panose="020B0400000000000000" pitchFamily="49" charset="-128"/>
              </a:rPr>
              <a:t>）相談支援の機能と</a:t>
            </a:r>
            <a:r>
              <a:rPr lang="ja-JP" altLang="ja-JP" sz="1400" dirty="0">
                <a:latin typeface="BIZ UDゴシック" panose="020B0400000000000000" pitchFamily="49" charset="-128"/>
                <a:ea typeface="BIZ UDゴシック" panose="020B0400000000000000" pitchFamily="49" charset="-128"/>
              </a:rPr>
              <a:t>基幹相談支援センター</a:t>
            </a:r>
            <a:r>
              <a:rPr lang="ja-JP" altLang="en-US" sz="1400" dirty="0">
                <a:latin typeface="BIZ UDゴシック" panose="020B0400000000000000" pitchFamily="49" charset="-128"/>
                <a:ea typeface="BIZ UDゴシック" panose="020B0400000000000000" pitchFamily="49" charset="-128"/>
              </a:rPr>
              <a:t>の役割</a:t>
            </a:r>
            <a:endParaRPr lang="en-US" altLang="ja-JP" sz="14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737526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431CAECD-5926-4741-A906-A08E04809A27}" type="slidenum">
              <a:rPr lang="en-US" altLang="ja-JP" smtClean="0"/>
              <a:pPr>
                <a:defRPr/>
              </a:pPr>
              <a:t>14</a:t>
            </a:fld>
            <a:endParaRPr lang="en-US" altLang="ja-JP"/>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925829"/>
            <a:ext cx="8229600" cy="5694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タイトル 1">
            <a:extLst>
              <a:ext uri="{FF2B5EF4-FFF2-40B4-BE49-F238E27FC236}">
                <a16:creationId xmlns:a16="http://schemas.microsoft.com/office/drawing/2014/main" xmlns="" id="{19C891C8-7C6F-3347-B7E4-A5DCDB7ED607}"/>
              </a:ext>
            </a:extLst>
          </p:cNvPr>
          <p:cNvSpPr txBox="1">
            <a:spLocks/>
          </p:cNvSpPr>
          <p:nvPr/>
        </p:nvSpPr>
        <p:spPr>
          <a:xfrm>
            <a:off x="395536" y="404664"/>
            <a:ext cx="8229600" cy="432048"/>
          </a:xfrm>
          <a:prstGeom prst="rect">
            <a:avLst/>
          </a:prstGeom>
        </p:spPr>
        <p:txBody>
          <a:bodyPr>
            <a:norm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en-US" sz="1400" dirty="0">
                <a:latin typeface="BIZ UDゴシック" panose="020B0400000000000000" pitchFamily="49" charset="-128"/>
                <a:ea typeface="BIZ UDゴシック" panose="020B0400000000000000" pitchFamily="49" charset="-128"/>
              </a:rPr>
              <a:t>（</a:t>
            </a:r>
            <a:r>
              <a:rPr lang="en-US" altLang="ja-JP" sz="1400" dirty="0">
                <a:latin typeface="BIZ UDゴシック" panose="020B0400000000000000" pitchFamily="49" charset="-128"/>
                <a:ea typeface="BIZ UDゴシック" panose="020B0400000000000000" pitchFamily="49" charset="-128"/>
              </a:rPr>
              <a:t>1</a:t>
            </a:r>
            <a:r>
              <a:rPr lang="ja-JP" altLang="en-US" sz="1400" dirty="0">
                <a:latin typeface="BIZ UDゴシック" panose="020B0400000000000000" pitchFamily="49" charset="-128"/>
                <a:ea typeface="BIZ UDゴシック" panose="020B0400000000000000" pitchFamily="49" charset="-128"/>
              </a:rPr>
              <a:t>）相談支援の機能と</a:t>
            </a:r>
            <a:r>
              <a:rPr lang="ja-JP" altLang="ja-JP" sz="1400" dirty="0">
                <a:latin typeface="BIZ UDゴシック" panose="020B0400000000000000" pitchFamily="49" charset="-128"/>
                <a:ea typeface="BIZ UDゴシック" panose="020B0400000000000000" pitchFamily="49" charset="-128"/>
              </a:rPr>
              <a:t>基幹相談支援センター</a:t>
            </a:r>
            <a:r>
              <a:rPr lang="ja-JP" altLang="en-US" sz="1400" dirty="0">
                <a:latin typeface="BIZ UDゴシック" panose="020B0400000000000000" pitchFamily="49" charset="-128"/>
                <a:ea typeface="BIZ UDゴシック" panose="020B0400000000000000" pitchFamily="49" charset="-128"/>
              </a:rPr>
              <a:t>の役割</a:t>
            </a:r>
            <a:endParaRPr lang="en-US" altLang="ja-JP" sz="1400" dirty="0">
              <a:latin typeface="BIZ UDゴシック" panose="020B0400000000000000" pitchFamily="49" charset="-128"/>
              <a:ea typeface="BIZ UDゴシック" panose="020B0400000000000000" pitchFamily="49" charset="-128"/>
            </a:endParaRPr>
          </a:p>
        </p:txBody>
      </p:sp>
      <p:sp>
        <p:nvSpPr>
          <p:cNvPr id="8" name="タイトル 1">
            <a:extLst>
              <a:ext uri="{FF2B5EF4-FFF2-40B4-BE49-F238E27FC236}">
                <a16:creationId xmlns:a16="http://schemas.microsoft.com/office/drawing/2014/main" xmlns="" id="{19C891C8-7C6F-3347-B7E4-A5DCDB7ED607}"/>
              </a:ext>
            </a:extLst>
          </p:cNvPr>
          <p:cNvSpPr txBox="1">
            <a:spLocks/>
          </p:cNvSpPr>
          <p:nvPr/>
        </p:nvSpPr>
        <p:spPr>
          <a:xfrm>
            <a:off x="107504" y="26296"/>
            <a:ext cx="6696744" cy="306360"/>
          </a:xfrm>
          <a:prstGeom prst="rect">
            <a:avLst/>
          </a:prstGeom>
        </p:spPr>
        <p:txBody>
          <a:bodyPr vert="horz" anchor="ctr">
            <a:no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en-US" altLang="ja-JP" sz="1800" dirty="0">
                <a:solidFill>
                  <a:schemeClr val="bg1"/>
                </a:solidFill>
                <a:latin typeface="BIZ UDPゴシック" panose="020B0400000000000000" pitchFamily="50" charset="-128"/>
                <a:ea typeface="BIZ UDPゴシック" panose="020B0400000000000000" pitchFamily="50" charset="-128"/>
              </a:rPr>
              <a:t>2.</a:t>
            </a:r>
            <a:r>
              <a:rPr lang="ja-JP" altLang="en-US" sz="1800" dirty="0">
                <a:solidFill>
                  <a:schemeClr val="bg1"/>
                </a:solidFill>
                <a:latin typeface="BIZ UDPゴシック" panose="020B0400000000000000" pitchFamily="50" charset="-128"/>
                <a:ea typeface="BIZ UDPゴシック" panose="020B0400000000000000" pitchFamily="50" charset="-128"/>
              </a:rPr>
              <a:t>　基幹相談支援センター</a:t>
            </a:r>
            <a:r>
              <a:rPr lang="ja-JP" altLang="en-US" sz="1800" dirty="0" smtClean="0">
                <a:solidFill>
                  <a:schemeClr val="bg1"/>
                </a:solidFill>
                <a:latin typeface="BIZ UDPゴシック" panose="020B0400000000000000" pitchFamily="50" charset="-128"/>
                <a:ea typeface="BIZ UDPゴシック" panose="020B0400000000000000" pitchFamily="50" charset="-128"/>
              </a:rPr>
              <a:t>と主</a:t>
            </a:r>
            <a:r>
              <a:rPr lang="ja-JP" altLang="en-US" sz="1800" dirty="0">
                <a:solidFill>
                  <a:schemeClr val="bg1"/>
                </a:solidFill>
                <a:latin typeface="BIZ UDPゴシック" panose="020B0400000000000000" pitchFamily="50" charset="-128"/>
                <a:ea typeface="BIZ UDPゴシック" panose="020B0400000000000000" pitchFamily="50" charset="-128"/>
              </a:rPr>
              <a:t>任相談支援専門員</a:t>
            </a:r>
            <a:endParaRPr lang="ja-JP" altLang="en-US" sz="1800" dirty="0">
              <a:solidFill>
                <a:schemeClr val="bg1"/>
              </a:solidFill>
              <a:latin typeface="+mj-ea"/>
            </a:endParaRPr>
          </a:p>
        </p:txBody>
      </p:sp>
    </p:spTree>
    <p:extLst>
      <p:ext uri="{BB962C8B-B14F-4D97-AF65-F5344CB8AC3E}">
        <p14:creationId xmlns:p14="http://schemas.microsoft.com/office/powerpoint/2010/main" val="27274233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xmlns="" id="{B58F798B-A100-9849-8E8A-AE962D68D185}"/>
              </a:ext>
            </a:extLst>
          </p:cNvPr>
          <p:cNvSpPr>
            <a:spLocks noGrp="1"/>
          </p:cNvSpPr>
          <p:nvPr>
            <p:ph idx="1"/>
          </p:nvPr>
        </p:nvSpPr>
        <p:spPr>
          <a:xfrm>
            <a:off x="457200" y="1124744"/>
            <a:ext cx="8229600" cy="5137376"/>
          </a:xfrm>
        </p:spPr>
        <p:txBody>
          <a:bodyPr>
            <a:normAutofit/>
          </a:bodyPr>
          <a:lstStyle/>
          <a:p>
            <a:pPr marL="0" indent="0">
              <a:buNone/>
            </a:pPr>
            <a:r>
              <a:rPr lang="ja-JP" altLang="en-US" sz="2400" dirty="0" smtClean="0">
                <a:solidFill>
                  <a:schemeClr val="accent4">
                    <a:lumMod val="50000"/>
                  </a:schemeClr>
                </a:solidFill>
                <a:latin typeface="BIZ UDゴシック" panose="020B0400000000000000" pitchFamily="49" charset="-128"/>
                <a:ea typeface="BIZ UDゴシック" panose="020B0400000000000000" pitchFamily="49" charset="-128"/>
              </a:rPr>
              <a:t>＜基幹相談支援センターの役割＞</a:t>
            </a:r>
            <a:endParaRPr lang="en-US" altLang="ja-JP" sz="2400" dirty="0" smtClean="0">
              <a:solidFill>
                <a:schemeClr val="accent4">
                  <a:lumMod val="50000"/>
                </a:schemeClr>
              </a:solidFill>
              <a:latin typeface="BIZ UDゴシック" panose="020B0400000000000000" pitchFamily="49" charset="-128"/>
              <a:ea typeface="BIZ UDゴシック" panose="020B0400000000000000" pitchFamily="49" charset="-128"/>
            </a:endParaRPr>
          </a:p>
          <a:p>
            <a:pPr marL="0" indent="0">
              <a:buNone/>
            </a:pPr>
            <a:endParaRPr lang="en-US" altLang="ja-JP" sz="2400" dirty="0" smtClean="0">
              <a:latin typeface="BIZ UDゴシック" panose="020B0400000000000000" pitchFamily="49" charset="-128"/>
              <a:ea typeface="BIZ UDゴシック" panose="020B0400000000000000" pitchFamily="49" charset="-128"/>
            </a:endParaRPr>
          </a:p>
          <a:p>
            <a:pPr marL="0" indent="0">
              <a:buNone/>
            </a:pPr>
            <a:endParaRPr lang="en-US" altLang="ja-JP" sz="2400" dirty="0">
              <a:latin typeface="BIZ UDゴシック" panose="020B0400000000000000" pitchFamily="49" charset="-128"/>
              <a:ea typeface="BIZ UDゴシック" panose="020B0400000000000000" pitchFamily="49" charset="-128"/>
            </a:endParaRPr>
          </a:p>
          <a:p>
            <a:pPr marL="0" indent="982663">
              <a:buNone/>
            </a:pPr>
            <a:r>
              <a:rPr lang="ja-JP" altLang="ja-JP" sz="2400" dirty="0">
                <a:latin typeface="BIZ UDゴシック" panose="020B0400000000000000" pitchFamily="49" charset="-128"/>
                <a:ea typeface="BIZ UDゴシック" panose="020B0400000000000000" pitchFamily="49" charset="-128"/>
              </a:rPr>
              <a:t>①総合相談、専門相談の実施</a:t>
            </a:r>
            <a:endParaRPr lang="en-US" altLang="ja-JP" sz="2400" dirty="0">
              <a:latin typeface="BIZ UDゴシック" panose="020B0400000000000000" pitchFamily="49" charset="-128"/>
              <a:ea typeface="BIZ UDゴシック" panose="020B0400000000000000" pitchFamily="49" charset="-128"/>
            </a:endParaRPr>
          </a:p>
          <a:p>
            <a:pPr marL="0" indent="982663">
              <a:buNone/>
            </a:pPr>
            <a:endParaRPr lang="ja-JP" altLang="ja-JP" sz="2400" dirty="0">
              <a:latin typeface="BIZ UDゴシック" panose="020B0400000000000000" pitchFamily="49" charset="-128"/>
              <a:ea typeface="BIZ UDゴシック" panose="020B0400000000000000" pitchFamily="49" charset="-128"/>
            </a:endParaRPr>
          </a:p>
          <a:p>
            <a:pPr marL="0" indent="982663">
              <a:buNone/>
            </a:pPr>
            <a:r>
              <a:rPr lang="ja-JP" altLang="ja-JP" sz="2400" dirty="0">
                <a:latin typeface="BIZ UDゴシック" panose="020B0400000000000000" pitchFamily="49" charset="-128"/>
                <a:ea typeface="BIZ UDゴシック" panose="020B0400000000000000" pitchFamily="49" charset="-128"/>
              </a:rPr>
              <a:t>②地域の相談支援体制の強化の取組</a:t>
            </a:r>
            <a:endParaRPr lang="en-US" altLang="ja-JP" sz="2400" dirty="0">
              <a:latin typeface="BIZ UDゴシック" panose="020B0400000000000000" pitchFamily="49" charset="-128"/>
              <a:ea typeface="BIZ UDゴシック" panose="020B0400000000000000" pitchFamily="49" charset="-128"/>
            </a:endParaRPr>
          </a:p>
          <a:p>
            <a:pPr marL="0" indent="982663">
              <a:buNone/>
            </a:pPr>
            <a:endParaRPr lang="ja-JP" altLang="ja-JP" sz="2400" dirty="0">
              <a:latin typeface="BIZ UDゴシック" panose="020B0400000000000000" pitchFamily="49" charset="-128"/>
              <a:ea typeface="BIZ UDゴシック" panose="020B0400000000000000" pitchFamily="49" charset="-128"/>
            </a:endParaRPr>
          </a:p>
          <a:p>
            <a:pPr marL="0" indent="982663">
              <a:buNone/>
            </a:pPr>
            <a:r>
              <a:rPr lang="ja-JP" altLang="ja-JP" sz="2400" dirty="0">
                <a:latin typeface="BIZ UDゴシック" panose="020B0400000000000000" pitchFamily="49" charset="-128"/>
                <a:ea typeface="BIZ UDゴシック" panose="020B0400000000000000" pitchFamily="49" charset="-128"/>
              </a:rPr>
              <a:t>③地域移行、地域定着の推進</a:t>
            </a:r>
            <a:endParaRPr lang="en-US" altLang="ja-JP" sz="2400" dirty="0">
              <a:latin typeface="BIZ UDゴシック" panose="020B0400000000000000" pitchFamily="49" charset="-128"/>
              <a:ea typeface="BIZ UDゴシック" panose="020B0400000000000000" pitchFamily="49" charset="-128"/>
            </a:endParaRPr>
          </a:p>
          <a:p>
            <a:pPr marL="0" indent="982663">
              <a:buNone/>
            </a:pPr>
            <a:endParaRPr lang="ja-JP" altLang="ja-JP" sz="2400" dirty="0">
              <a:latin typeface="BIZ UDゴシック" panose="020B0400000000000000" pitchFamily="49" charset="-128"/>
              <a:ea typeface="BIZ UDゴシック" panose="020B0400000000000000" pitchFamily="49" charset="-128"/>
            </a:endParaRPr>
          </a:p>
          <a:p>
            <a:pPr marL="0" indent="982663">
              <a:buNone/>
            </a:pPr>
            <a:r>
              <a:rPr lang="ja-JP" altLang="ja-JP" sz="2400" dirty="0">
                <a:latin typeface="BIZ UDゴシック" panose="020B0400000000000000" pitchFamily="49" charset="-128"/>
                <a:ea typeface="BIZ UDゴシック" panose="020B0400000000000000" pitchFamily="49" charset="-128"/>
              </a:rPr>
              <a:t>④権利擁護、虐待防止に必要な取り組</a:t>
            </a:r>
            <a:r>
              <a:rPr lang="ja-JP" altLang="ja-JP" sz="2400" dirty="0" smtClean="0">
                <a:latin typeface="BIZ UDゴシック" panose="020B0400000000000000" pitchFamily="49" charset="-128"/>
                <a:ea typeface="BIZ UDゴシック" panose="020B0400000000000000" pitchFamily="49" charset="-128"/>
              </a:rPr>
              <a:t>み</a:t>
            </a:r>
            <a:endParaRPr lang="ja-JP" altLang="ja-JP" sz="2400" dirty="0">
              <a:latin typeface="BIZ UDゴシック" panose="020B0400000000000000" pitchFamily="49" charset="-128"/>
              <a:ea typeface="BIZ UDゴシック" panose="020B0400000000000000" pitchFamily="49" charset="-128"/>
            </a:endParaRPr>
          </a:p>
          <a:p>
            <a:pPr marL="0" indent="0">
              <a:buNone/>
            </a:pPr>
            <a:endParaRPr kumimoji="1" lang="ja-JP" altLang="en-US" sz="2400" dirty="0">
              <a:latin typeface="BIZ UDゴシック" panose="020B0400000000000000" pitchFamily="49" charset="-128"/>
              <a:ea typeface="BIZ UDゴシック" panose="020B0400000000000000" pitchFamily="49" charset="-128"/>
            </a:endParaRPr>
          </a:p>
        </p:txBody>
      </p:sp>
      <p:sp>
        <p:nvSpPr>
          <p:cNvPr id="4" name="スライド番号プレースホルダー 3">
            <a:extLst>
              <a:ext uri="{FF2B5EF4-FFF2-40B4-BE49-F238E27FC236}">
                <a16:creationId xmlns:a16="http://schemas.microsoft.com/office/drawing/2014/main" xmlns="" id="{C3B5BACF-E59B-5D42-A3AD-69CA36D39A7C}"/>
              </a:ext>
            </a:extLst>
          </p:cNvPr>
          <p:cNvSpPr>
            <a:spLocks noGrp="1"/>
          </p:cNvSpPr>
          <p:nvPr>
            <p:ph type="sldNum" sz="quarter" idx="12"/>
          </p:nvPr>
        </p:nvSpPr>
        <p:spPr/>
        <p:txBody>
          <a:bodyPr/>
          <a:lstStyle/>
          <a:p>
            <a:pPr>
              <a:defRPr/>
            </a:pPr>
            <a:fld id="{804D6B79-3AEB-42FE-A736-A41F7AEA0445}" type="slidenum">
              <a:rPr lang="en-US" altLang="ja-JP" smtClean="0"/>
              <a:pPr>
                <a:defRPr/>
              </a:pPr>
              <a:t>15</a:t>
            </a:fld>
            <a:endParaRPr lang="en-US" altLang="ja-JP"/>
          </a:p>
        </p:txBody>
      </p:sp>
      <p:sp>
        <p:nvSpPr>
          <p:cNvPr id="5" name="Text Box 15">
            <a:extLst>
              <a:ext uri="{FF2B5EF4-FFF2-40B4-BE49-F238E27FC236}">
                <a16:creationId xmlns:a16="http://schemas.microsoft.com/office/drawing/2014/main" xmlns="" id="{BE831EE7-9222-E343-97DA-D64C903C6E9B}"/>
              </a:ext>
            </a:extLst>
          </p:cNvPr>
          <p:cNvSpPr txBox="1">
            <a:spLocks noChangeArrowheads="1"/>
          </p:cNvSpPr>
          <p:nvPr/>
        </p:nvSpPr>
        <p:spPr bwMode="auto">
          <a:xfrm>
            <a:off x="107504" y="6525345"/>
            <a:ext cx="3600400" cy="461665"/>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a:p>
            <a:endParaRPr lang="en-US" altLang="ja-JP" sz="1200" i="1" dirty="0">
              <a:latin typeface="ＭＳ Ｐ明朝" panose="02020600040205080304" pitchFamily="18" charset="-128"/>
              <a:ea typeface="ＭＳ Ｐ明朝" panose="02020600040205080304" pitchFamily="18" charset="-128"/>
            </a:endParaRPr>
          </a:p>
        </p:txBody>
      </p:sp>
      <p:sp>
        <p:nvSpPr>
          <p:cNvPr id="8" name="タイトル 1">
            <a:extLst>
              <a:ext uri="{FF2B5EF4-FFF2-40B4-BE49-F238E27FC236}">
                <a16:creationId xmlns:a16="http://schemas.microsoft.com/office/drawing/2014/main" xmlns="" id="{19C891C8-7C6F-3347-B7E4-A5DCDB7ED607}"/>
              </a:ext>
            </a:extLst>
          </p:cNvPr>
          <p:cNvSpPr txBox="1">
            <a:spLocks/>
          </p:cNvSpPr>
          <p:nvPr/>
        </p:nvSpPr>
        <p:spPr>
          <a:xfrm>
            <a:off x="395536" y="404664"/>
            <a:ext cx="8229600" cy="432048"/>
          </a:xfrm>
          <a:prstGeom prst="rect">
            <a:avLst/>
          </a:prstGeom>
        </p:spPr>
        <p:txBody>
          <a:bodyPr>
            <a:norm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en-US" sz="1400" dirty="0">
                <a:latin typeface="BIZ UDゴシック" panose="020B0400000000000000" pitchFamily="49" charset="-128"/>
                <a:ea typeface="BIZ UDゴシック" panose="020B0400000000000000" pitchFamily="49" charset="-128"/>
              </a:rPr>
              <a:t>（</a:t>
            </a:r>
            <a:r>
              <a:rPr lang="en-US" altLang="ja-JP" sz="1400" dirty="0">
                <a:latin typeface="BIZ UDゴシック" panose="020B0400000000000000" pitchFamily="49" charset="-128"/>
                <a:ea typeface="BIZ UDゴシック" panose="020B0400000000000000" pitchFamily="49" charset="-128"/>
              </a:rPr>
              <a:t>1</a:t>
            </a:r>
            <a:r>
              <a:rPr lang="ja-JP" altLang="en-US" sz="1400" dirty="0">
                <a:latin typeface="BIZ UDゴシック" panose="020B0400000000000000" pitchFamily="49" charset="-128"/>
                <a:ea typeface="BIZ UDゴシック" panose="020B0400000000000000" pitchFamily="49" charset="-128"/>
              </a:rPr>
              <a:t>）相談支援の機能と</a:t>
            </a:r>
            <a:r>
              <a:rPr lang="ja-JP" altLang="ja-JP" sz="1400" dirty="0">
                <a:latin typeface="BIZ UDゴシック" panose="020B0400000000000000" pitchFamily="49" charset="-128"/>
                <a:ea typeface="BIZ UDゴシック" panose="020B0400000000000000" pitchFamily="49" charset="-128"/>
              </a:rPr>
              <a:t>基幹相談支援センター</a:t>
            </a:r>
            <a:r>
              <a:rPr lang="ja-JP" altLang="en-US" sz="1400" dirty="0">
                <a:latin typeface="BIZ UDゴシック" panose="020B0400000000000000" pitchFamily="49" charset="-128"/>
                <a:ea typeface="BIZ UDゴシック" panose="020B0400000000000000" pitchFamily="49" charset="-128"/>
              </a:rPr>
              <a:t>の役割</a:t>
            </a:r>
            <a:endParaRPr lang="en-US" altLang="ja-JP" sz="1400" dirty="0">
              <a:latin typeface="BIZ UDゴシック" panose="020B0400000000000000" pitchFamily="49" charset="-128"/>
              <a:ea typeface="BIZ UDゴシック" panose="020B0400000000000000" pitchFamily="49" charset="-128"/>
            </a:endParaRPr>
          </a:p>
        </p:txBody>
      </p:sp>
      <p:sp>
        <p:nvSpPr>
          <p:cNvPr id="9" name="タイトル 1">
            <a:extLst>
              <a:ext uri="{FF2B5EF4-FFF2-40B4-BE49-F238E27FC236}">
                <a16:creationId xmlns:a16="http://schemas.microsoft.com/office/drawing/2014/main" xmlns="" id="{19C891C8-7C6F-3347-B7E4-A5DCDB7ED607}"/>
              </a:ext>
            </a:extLst>
          </p:cNvPr>
          <p:cNvSpPr txBox="1">
            <a:spLocks/>
          </p:cNvSpPr>
          <p:nvPr/>
        </p:nvSpPr>
        <p:spPr>
          <a:xfrm>
            <a:off x="107504" y="26296"/>
            <a:ext cx="6696744" cy="306360"/>
          </a:xfrm>
          <a:prstGeom prst="rect">
            <a:avLst/>
          </a:prstGeom>
        </p:spPr>
        <p:txBody>
          <a:bodyPr vert="horz" anchor="ctr">
            <a:no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en-US" altLang="ja-JP" sz="1800" dirty="0">
                <a:solidFill>
                  <a:schemeClr val="bg1"/>
                </a:solidFill>
                <a:latin typeface="BIZ UDPゴシック" panose="020B0400000000000000" pitchFamily="50" charset="-128"/>
                <a:ea typeface="BIZ UDPゴシック" panose="020B0400000000000000" pitchFamily="50" charset="-128"/>
              </a:rPr>
              <a:t>2.</a:t>
            </a:r>
            <a:r>
              <a:rPr lang="ja-JP" altLang="en-US" sz="1800" dirty="0">
                <a:solidFill>
                  <a:schemeClr val="bg1"/>
                </a:solidFill>
                <a:latin typeface="BIZ UDPゴシック" panose="020B0400000000000000" pitchFamily="50" charset="-128"/>
                <a:ea typeface="BIZ UDPゴシック" panose="020B0400000000000000" pitchFamily="50" charset="-128"/>
              </a:rPr>
              <a:t>　基幹相談支援センター</a:t>
            </a:r>
            <a:r>
              <a:rPr lang="ja-JP" altLang="en-US" sz="1800" dirty="0" smtClean="0">
                <a:solidFill>
                  <a:schemeClr val="bg1"/>
                </a:solidFill>
                <a:latin typeface="BIZ UDPゴシック" panose="020B0400000000000000" pitchFamily="50" charset="-128"/>
                <a:ea typeface="BIZ UDPゴシック" panose="020B0400000000000000" pitchFamily="50" charset="-128"/>
              </a:rPr>
              <a:t>と主</a:t>
            </a:r>
            <a:r>
              <a:rPr lang="ja-JP" altLang="en-US" sz="1800" dirty="0">
                <a:solidFill>
                  <a:schemeClr val="bg1"/>
                </a:solidFill>
                <a:latin typeface="BIZ UDPゴシック" panose="020B0400000000000000" pitchFamily="50" charset="-128"/>
                <a:ea typeface="BIZ UDPゴシック" panose="020B0400000000000000" pitchFamily="50" charset="-128"/>
              </a:rPr>
              <a:t>任相談支援専門員</a:t>
            </a:r>
            <a:endParaRPr lang="ja-JP" altLang="en-US" sz="1800" dirty="0">
              <a:solidFill>
                <a:schemeClr val="bg1"/>
              </a:solidFill>
              <a:latin typeface="+mj-ea"/>
            </a:endParaRPr>
          </a:p>
        </p:txBody>
      </p:sp>
    </p:spTree>
    <p:extLst>
      <p:ext uri="{BB962C8B-B14F-4D97-AF65-F5344CB8AC3E}">
        <p14:creationId xmlns:p14="http://schemas.microsoft.com/office/powerpoint/2010/main" val="29222405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xmlns="" id="{C3B5BACF-E59B-5D42-A3AD-69CA36D39A7C}"/>
              </a:ext>
            </a:extLst>
          </p:cNvPr>
          <p:cNvSpPr>
            <a:spLocks noGrp="1"/>
          </p:cNvSpPr>
          <p:nvPr>
            <p:ph type="sldNum" sz="quarter" idx="12"/>
          </p:nvPr>
        </p:nvSpPr>
        <p:spPr/>
        <p:txBody>
          <a:bodyPr/>
          <a:lstStyle/>
          <a:p>
            <a:pPr>
              <a:defRPr/>
            </a:pPr>
            <a:fld id="{804D6B79-3AEB-42FE-A736-A41F7AEA0445}" type="slidenum">
              <a:rPr lang="en-US" altLang="ja-JP" smtClean="0"/>
              <a:pPr>
                <a:defRPr/>
              </a:pPr>
              <a:t>16</a:t>
            </a:fld>
            <a:endParaRPr lang="en-US" altLang="ja-JP"/>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7544" y="1052736"/>
            <a:ext cx="8332951" cy="5703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8532440" y="6337920"/>
            <a:ext cx="432048" cy="3748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a:extLst>
              <a:ext uri="{FF2B5EF4-FFF2-40B4-BE49-F238E27FC236}">
                <a16:creationId xmlns:a16="http://schemas.microsoft.com/office/drawing/2014/main" xmlns="" id="{19C891C8-7C6F-3347-B7E4-A5DCDB7ED607}"/>
              </a:ext>
            </a:extLst>
          </p:cNvPr>
          <p:cNvSpPr txBox="1">
            <a:spLocks/>
          </p:cNvSpPr>
          <p:nvPr/>
        </p:nvSpPr>
        <p:spPr>
          <a:xfrm>
            <a:off x="395536" y="404664"/>
            <a:ext cx="8229600" cy="432048"/>
          </a:xfrm>
          <a:prstGeom prst="rect">
            <a:avLst/>
          </a:prstGeom>
        </p:spPr>
        <p:txBody>
          <a:bodyPr>
            <a:norm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en-US" sz="1400" dirty="0">
                <a:latin typeface="BIZ UDゴシック" panose="020B0400000000000000" pitchFamily="49" charset="-128"/>
                <a:ea typeface="BIZ UDゴシック" panose="020B0400000000000000" pitchFamily="49" charset="-128"/>
              </a:rPr>
              <a:t>（</a:t>
            </a:r>
            <a:r>
              <a:rPr lang="en-US" altLang="ja-JP" sz="1400" dirty="0">
                <a:latin typeface="BIZ UDゴシック" panose="020B0400000000000000" pitchFamily="49" charset="-128"/>
                <a:ea typeface="BIZ UDゴシック" panose="020B0400000000000000" pitchFamily="49" charset="-128"/>
              </a:rPr>
              <a:t>1</a:t>
            </a:r>
            <a:r>
              <a:rPr lang="ja-JP" altLang="en-US" sz="1400" dirty="0">
                <a:latin typeface="BIZ UDゴシック" panose="020B0400000000000000" pitchFamily="49" charset="-128"/>
                <a:ea typeface="BIZ UDゴシック" panose="020B0400000000000000" pitchFamily="49" charset="-128"/>
              </a:rPr>
              <a:t>）相談支援の機能と</a:t>
            </a:r>
            <a:r>
              <a:rPr lang="ja-JP" altLang="ja-JP" sz="1400" dirty="0">
                <a:latin typeface="BIZ UDゴシック" panose="020B0400000000000000" pitchFamily="49" charset="-128"/>
                <a:ea typeface="BIZ UDゴシック" panose="020B0400000000000000" pitchFamily="49" charset="-128"/>
              </a:rPr>
              <a:t>基幹相談支援センター</a:t>
            </a:r>
            <a:r>
              <a:rPr lang="ja-JP" altLang="en-US" sz="1400" dirty="0">
                <a:latin typeface="BIZ UDゴシック" panose="020B0400000000000000" pitchFamily="49" charset="-128"/>
                <a:ea typeface="BIZ UDゴシック" panose="020B0400000000000000" pitchFamily="49" charset="-128"/>
              </a:rPr>
              <a:t>の役割</a:t>
            </a:r>
            <a:endParaRPr lang="en-US" altLang="ja-JP" sz="1400" dirty="0">
              <a:latin typeface="BIZ UDゴシック" panose="020B0400000000000000" pitchFamily="49" charset="-128"/>
              <a:ea typeface="BIZ UDゴシック" panose="020B0400000000000000" pitchFamily="49" charset="-128"/>
            </a:endParaRPr>
          </a:p>
        </p:txBody>
      </p:sp>
      <p:sp>
        <p:nvSpPr>
          <p:cNvPr id="9" name="タイトル 1">
            <a:extLst>
              <a:ext uri="{FF2B5EF4-FFF2-40B4-BE49-F238E27FC236}">
                <a16:creationId xmlns:a16="http://schemas.microsoft.com/office/drawing/2014/main" xmlns="" id="{19C891C8-7C6F-3347-B7E4-A5DCDB7ED607}"/>
              </a:ext>
            </a:extLst>
          </p:cNvPr>
          <p:cNvSpPr txBox="1">
            <a:spLocks/>
          </p:cNvSpPr>
          <p:nvPr/>
        </p:nvSpPr>
        <p:spPr>
          <a:xfrm>
            <a:off x="107504" y="26296"/>
            <a:ext cx="6696744" cy="306360"/>
          </a:xfrm>
          <a:prstGeom prst="rect">
            <a:avLst/>
          </a:prstGeom>
        </p:spPr>
        <p:txBody>
          <a:bodyPr vert="horz" anchor="ctr">
            <a:no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en-US" altLang="ja-JP" sz="1800" dirty="0">
                <a:solidFill>
                  <a:schemeClr val="bg1"/>
                </a:solidFill>
                <a:latin typeface="BIZ UDPゴシック" panose="020B0400000000000000" pitchFamily="50" charset="-128"/>
                <a:ea typeface="BIZ UDPゴシック" panose="020B0400000000000000" pitchFamily="50" charset="-128"/>
              </a:rPr>
              <a:t>2.</a:t>
            </a:r>
            <a:r>
              <a:rPr lang="ja-JP" altLang="en-US" sz="1800" dirty="0">
                <a:solidFill>
                  <a:schemeClr val="bg1"/>
                </a:solidFill>
                <a:latin typeface="BIZ UDPゴシック" panose="020B0400000000000000" pitchFamily="50" charset="-128"/>
                <a:ea typeface="BIZ UDPゴシック" panose="020B0400000000000000" pitchFamily="50" charset="-128"/>
              </a:rPr>
              <a:t>　基幹相談支援センター</a:t>
            </a:r>
            <a:r>
              <a:rPr lang="ja-JP" altLang="en-US" sz="1800" dirty="0" smtClean="0">
                <a:solidFill>
                  <a:schemeClr val="bg1"/>
                </a:solidFill>
                <a:latin typeface="BIZ UDPゴシック" panose="020B0400000000000000" pitchFamily="50" charset="-128"/>
                <a:ea typeface="BIZ UDPゴシック" panose="020B0400000000000000" pitchFamily="50" charset="-128"/>
              </a:rPr>
              <a:t>と主</a:t>
            </a:r>
            <a:r>
              <a:rPr lang="ja-JP" altLang="en-US" sz="1800" dirty="0">
                <a:solidFill>
                  <a:schemeClr val="bg1"/>
                </a:solidFill>
                <a:latin typeface="BIZ UDPゴシック" panose="020B0400000000000000" pitchFamily="50" charset="-128"/>
                <a:ea typeface="BIZ UDPゴシック" panose="020B0400000000000000" pitchFamily="50" charset="-128"/>
              </a:rPr>
              <a:t>任相談支援専門員</a:t>
            </a:r>
            <a:endParaRPr lang="ja-JP" altLang="en-US" sz="1800" dirty="0">
              <a:solidFill>
                <a:schemeClr val="bg1"/>
              </a:solidFill>
              <a:latin typeface="+mj-ea"/>
            </a:endParaRPr>
          </a:p>
        </p:txBody>
      </p:sp>
    </p:spTree>
    <p:extLst>
      <p:ext uri="{BB962C8B-B14F-4D97-AF65-F5344CB8AC3E}">
        <p14:creationId xmlns:p14="http://schemas.microsoft.com/office/powerpoint/2010/main" val="13617437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CCE7925E-2C81-EF83-CA1F-EBE6EB006C2B}"/>
              </a:ext>
            </a:extLst>
          </p:cNvPr>
          <p:cNvSpPr>
            <a:spLocks noGrp="1"/>
          </p:cNvSpPr>
          <p:nvPr>
            <p:ph type="ctrTitle" idx="4294967295"/>
          </p:nvPr>
        </p:nvSpPr>
        <p:spPr>
          <a:xfrm>
            <a:off x="174087" y="980728"/>
            <a:ext cx="6858000" cy="565150"/>
          </a:xfrm>
        </p:spPr>
        <p:txBody>
          <a:bodyPr>
            <a:normAutofit/>
          </a:bodyPr>
          <a:lstStyle/>
          <a:p>
            <a:r>
              <a:rPr lang="ja-JP" altLang="en-US" sz="2400" dirty="0" smtClean="0">
                <a:solidFill>
                  <a:schemeClr val="accent4">
                    <a:lumMod val="50000"/>
                  </a:schemeClr>
                </a:solidFill>
                <a:latin typeface="BIZ UDPゴシック" panose="020B0400000000000000" pitchFamily="50" charset="-128"/>
                <a:ea typeface="BIZ UDPゴシック" panose="020B0400000000000000" pitchFamily="50" charset="-128"/>
              </a:rPr>
              <a:t>＜個</a:t>
            </a:r>
            <a:r>
              <a:rPr lang="ja-JP" altLang="en-US" sz="2400" dirty="0">
                <a:solidFill>
                  <a:schemeClr val="accent4">
                    <a:lumMod val="50000"/>
                  </a:schemeClr>
                </a:solidFill>
                <a:latin typeface="BIZ UDPゴシック" panose="020B0400000000000000" pitchFamily="50" charset="-128"/>
                <a:ea typeface="BIZ UDPゴシック" panose="020B0400000000000000" pitchFamily="50" charset="-128"/>
              </a:rPr>
              <a:t>別支援から地域づくり</a:t>
            </a:r>
            <a:r>
              <a:rPr lang="ja-JP" altLang="en-US" sz="2400" dirty="0" smtClean="0">
                <a:solidFill>
                  <a:schemeClr val="accent4">
                    <a:lumMod val="50000"/>
                  </a:schemeClr>
                </a:solidFill>
                <a:latin typeface="BIZ UDPゴシック" panose="020B0400000000000000" pitchFamily="50" charset="-128"/>
                <a:ea typeface="BIZ UDPゴシック" panose="020B0400000000000000" pitchFamily="50" charset="-128"/>
              </a:rPr>
              <a:t>へ＞</a:t>
            </a:r>
            <a:endParaRPr lang="ja-JP" altLang="en-US" sz="2400" dirty="0">
              <a:solidFill>
                <a:schemeClr val="accent4">
                  <a:lumMod val="50000"/>
                </a:schemeClr>
              </a:solidFill>
              <a:latin typeface="BIZ UDPゴシック" panose="020B0400000000000000" pitchFamily="50" charset="-128"/>
              <a:ea typeface="BIZ UDPゴシック" panose="020B0400000000000000" pitchFamily="50" charset="-128"/>
            </a:endParaRPr>
          </a:p>
        </p:txBody>
      </p:sp>
      <p:graphicFrame>
        <p:nvGraphicFramePr>
          <p:cNvPr id="6" name="表 5">
            <a:extLst>
              <a:ext uri="{FF2B5EF4-FFF2-40B4-BE49-F238E27FC236}">
                <a16:creationId xmlns:a16="http://schemas.microsoft.com/office/drawing/2014/main" xmlns="" id="{189FD095-BA94-AEC0-BB60-1566EF24199F}"/>
              </a:ext>
            </a:extLst>
          </p:cNvPr>
          <p:cNvGraphicFramePr>
            <a:graphicFrameLocks noGrp="1"/>
          </p:cNvGraphicFramePr>
          <p:nvPr>
            <p:extLst>
              <p:ext uri="{D42A27DB-BD31-4B8C-83A1-F6EECF244321}">
                <p14:modId xmlns:p14="http://schemas.microsoft.com/office/powerpoint/2010/main" val="2046854566"/>
              </p:ext>
            </p:extLst>
          </p:nvPr>
        </p:nvGraphicFramePr>
        <p:xfrm>
          <a:off x="179512" y="1922131"/>
          <a:ext cx="8749145" cy="4307701"/>
        </p:xfrm>
        <a:graphic>
          <a:graphicData uri="http://schemas.openxmlformats.org/drawingml/2006/table">
            <a:tbl>
              <a:tblPr firstRow="1" bandRow="1">
                <a:tableStyleId>{F5AB1C69-6EDB-4FF4-983F-18BD219EF322}</a:tableStyleId>
              </a:tblPr>
              <a:tblGrid>
                <a:gridCol w="498764">
                  <a:extLst>
                    <a:ext uri="{9D8B030D-6E8A-4147-A177-3AD203B41FA5}">
                      <a16:colId xmlns:a16="http://schemas.microsoft.com/office/drawing/2014/main" xmlns="" val="3460122761"/>
                    </a:ext>
                  </a:extLst>
                </a:gridCol>
                <a:gridCol w="3112477">
                  <a:extLst>
                    <a:ext uri="{9D8B030D-6E8A-4147-A177-3AD203B41FA5}">
                      <a16:colId xmlns:a16="http://schemas.microsoft.com/office/drawing/2014/main" xmlns="" val="2399417999"/>
                    </a:ext>
                  </a:extLst>
                </a:gridCol>
                <a:gridCol w="1284476">
                  <a:extLst>
                    <a:ext uri="{9D8B030D-6E8A-4147-A177-3AD203B41FA5}">
                      <a16:colId xmlns:a16="http://schemas.microsoft.com/office/drawing/2014/main" xmlns="" val="445036330"/>
                    </a:ext>
                  </a:extLst>
                </a:gridCol>
                <a:gridCol w="1284476">
                  <a:extLst>
                    <a:ext uri="{9D8B030D-6E8A-4147-A177-3AD203B41FA5}">
                      <a16:colId xmlns:a16="http://schemas.microsoft.com/office/drawing/2014/main" xmlns="" val="3303586621"/>
                    </a:ext>
                  </a:extLst>
                </a:gridCol>
                <a:gridCol w="1284476">
                  <a:extLst>
                    <a:ext uri="{9D8B030D-6E8A-4147-A177-3AD203B41FA5}">
                      <a16:colId xmlns:a16="http://schemas.microsoft.com/office/drawing/2014/main" xmlns="" val="338302905"/>
                    </a:ext>
                  </a:extLst>
                </a:gridCol>
                <a:gridCol w="1284476">
                  <a:extLst>
                    <a:ext uri="{9D8B030D-6E8A-4147-A177-3AD203B41FA5}">
                      <a16:colId xmlns:a16="http://schemas.microsoft.com/office/drawing/2014/main" xmlns="" val="2094841177"/>
                    </a:ext>
                  </a:extLst>
                </a:gridCol>
              </a:tblGrid>
              <a:tr h="642242">
                <a:tc>
                  <a:txBody>
                    <a:bodyPr/>
                    <a:lstStyle/>
                    <a:p>
                      <a:pPr algn="ctr"/>
                      <a:endParaRPr kumimoji="1" lang="ja-JP" altLang="en-US" sz="1500" dirty="0">
                        <a:latin typeface="AR P丸ゴシック体E" panose="020F0900000000000000" pitchFamily="50" charset="-128"/>
                        <a:ea typeface="AR P丸ゴシック体E" panose="020F0900000000000000" pitchFamily="50" charset="-128"/>
                      </a:endParaRPr>
                    </a:p>
                  </a:txBody>
                  <a:tcPr marL="68580" marR="68580" marT="34290" marB="34290" vert="eaVert" anchor="ctr"/>
                </a:tc>
                <a:tc>
                  <a:txBody>
                    <a:bodyPr/>
                    <a:lstStyle/>
                    <a:p>
                      <a:endParaRPr kumimoji="1" lang="ja-JP" altLang="en-US" sz="1500" dirty="0">
                        <a:latin typeface="AR P丸ゴシック体E" panose="020F0900000000000000" pitchFamily="50" charset="-128"/>
                        <a:ea typeface="AR P丸ゴシック体E" panose="020F0900000000000000" pitchFamily="50" charset="-128"/>
                      </a:endParaRPr>
                    </a:p>
                  </a:txBody>
                  <a:tcPr marL="68580" marR="68580" marT="34290" marB="34290" anchor="ctr"/>
                </a:tc>
                <a:tc>
                  <a:txBody>
                    <a:bodyPr/>
                    <a:lstStyle/>
                    <a:p>
                      <a:pPr algn="ctr"/>
                      <a:r>
                        <a:rPr kumimoji="1" lang="ja-JP" altLang="en-US" sz="1500" dirty="0"/>
                        <a:t>初任</a:t>
                      </a:r>
                      <a:endParaRPr kumimoji="1" lang="ja-JP" altLang="en-US" sz="1500" dirty="0">
                        <a:latin typeface="AR P丸ゴシック体E" panose="020F0900000000000000" pitchFamily="50" charset="-128"/>
                        <a:ea typeface="AR P丸ゴシック体E" panose="020F0900000000000000" pitchFamily="50" charset="-128"/>
                      </a:endParaRPr>
                    </a:p>
                  </a:txBody>
                  <a:tcPr marL="68580" marR="68580" marT="34290" marB="34290" anchor="ctr"/>
                </a:tc>
                <a:tc>
                  <a:txBody>
                    <a:bodyPr/>
                    <a:lstStyle/>
                    <a:p>
                      <a:pPr algn="ctr"/>
                      <a:r>
                        <a:rPr kumimoji="1" lang="ja-JP" altLang="en-US" sz="1500" dirty="0"/>
                        <a:t>現任</a:t>
                      </a:r>
                      <a:endParaRPr kumimoji="1" lang="ja-JP" altLang="en-US" sz="1500" dirty="0">
                        <a:latin typeface="AR P丸ゴシック体E" panose="020F0900000000000000" pitchFamily="50" charset="-128"/>
                        <a:ea typeface="AR P丸ゴシック体E" panose="020F0900000000000000" pitchFamily="50" charset="-128"/>
                      </a:endParaRPr>
                    </a:p>
                  </a:txBody>
                  <a:tcPr marL="68580" marR="68580" marT="34290" marB="34290" anchor="ctr"/>
                </a:tc>
                <a:tc>
                  <a:txBody>
                    <a:bodyPr/>
                    <a:lstStyle/>
                    <a:p>
                      <a:pPr algn="ctr"/>
                      <a:r>
                        <a:rPr kumimoji="1" lang="ja-JP" altLang="en-US" sz="1500" dirty="0">
                          <a:solidFill>
                            <a:srgbClr val="FF9900"/>
                          </a:solidFill>
                        </a:rPr>
                        <a:t>主任（計画）</a:t>
                      </a:r>
                      <a:endParaRPr kumimoji="1" lang="en-US" altLang="ja-JP" sz="1500" dirty="0">
                        <a:solidFill>
                          <a:srgbClr val="FF9900"/>
                        </a:solidFill>
                      </a:endParaRPr>
                    </a:p>
                    <a:p>
                      <a:pPr algn="ctr"/>
                      <a:r>
                        <a:rPr kumimoji="1" lang="ja-JP" altLang="en-US" sz="1500" dirty="0"/>
                        <a:t>委託</a:t>
                      </a:r>
                      <a:endParaRPr kumimoji="1" lang="ja-JP" altLang="en-US" sz="1500" dirty="0">
                        <a:latin typeface="AR P丸ゴシック体E" panose="020F0900000000000000" pitchFamily="50" charset="-128"/>
                        <a:ea typeface="AR P丸ゴシック体E" panose="020F0900000000000000" pitchFamily="50" charset="-128"/>
                      </a:endParaRPr>
                    </a:p>
                  </a:txBody>
                  <a:tcPr marL="68580" marR="68580" marT="34290" marB="34290" anchor="ctr"/>
                </a:tc>
                <a:tc>
                  <a:txBody>
                    <a:bodyPr/>
                    <a:lstStyle/>
                    <a:p>
                      <a:pPr algn="ctr"/>
                      <a:r>
                        <a:rPr kumimoji="1" lang="ja-JP" altLang="en-US" sz="1500" dirty="0">
                          <a:solidFill>
                            <a:srgbClr val="FF9900"/>
                          </a:solidFill>
                        </a:rPr>
                        <a:t>主任（基幹）</a:t>
                      </a:r>
                      <a:endParaRPr kumimoji="1" lang="ja-JP" altLang="en-US" sz="1500" dirty="0">
                        <a:solidFill>
                          <a:srgbClr val="FF9900"/>
                        </a:solidFill>
                        <a:latin typeface="AR P丸ゴシック体E" panose="020F0900000000000000" pitchFamily="50" charset="-128"/>
                        <a:ea typeface="AR P丸ゴシック体E" panose="020F0900000000000000" pitchFamily="50" charset="-128"/>
                      </a:endParaRPr>
                    </a:p>
                  </a:txBody>
                  <a:tcPr marL="68580" marR="68580" marT="34290" marB="34290" anchor="ctr"/>
                </a:tc>
                <a:extLst>
                  <a:ext uri="{0D108BD9-81ED-4DB2-BD59-A6C34878D82A}">
                    <a16:rowId xmlns:a16="http://schemas.microsoft.com/office/drawing/2014/main" xmlns="" val="1272393504"/>
                  </a:ext>
                </a:extLst>
              </a:tr>
              <a:tr h="523637">
                <a:tc rowSpan="2">
                  <a:txBody>
                    <a:bodyPr/>
                    <a:lstStyle/>
                    <a:p>
                      <a:pPr algn="ctr"/>
                      <a:r>
                        <a:rPr kumimoji="1" lang="ja-JP" altLang="en-US" sz="1500" dirty="0"/>
                        <a:t>政策レベル</a:t>
                      </a:r>
                      <a:endParaRPr kumimoji="1" lang="ja-JP" altLang="en-US" sz="1500" dirty="0">
                        <a:latin typeface="AR P丸ゴシック体E" panose="020F0900000000000000" pitchFamily="50" charset="-128"/>
                        <a:ea typeface="AR P丸ゴシック体E" panose="020F0900000000000000" pitchFamily="50" charset="-128"/>
                      </a:endParaRPr>
                    </a:p>
                  </a:txBody>
                  <a:tcPr marL="68580" marR="68580" marT="34290" marB="34290" vert="eaVert" anchor="ctr"/>
                </a:tc>
                <a:tc>
                  <a:txBody>
                    <a:bodyPr/>
                    <a:lstStyle/>
                    <a:p>
                      <a:r>
                        <a:rPr kumimoji="1" lang="ja-JP" altLang="en-US" sz="1500" dirty="0"/>
                        <a:t>地域課題の解決</a:t>
                      </a:r>
                      <a:endParaRPr kumimoji="1" lang="ja-JP" altLang="en-US" sz="1500" dirty="0">
                        <a:latin typeface="AR P丸ゴシック体E" panose="020F0900000000000000" pitchFamily="50" charset="-128"/>
                        <a:ea typeface="AR P丸ゴシック体E" panose="020F0900000000000000" pitchFamily="50" charset="-128"/>
                      </a:endParaRPr>
                    </a:p>
                  </a:txBody>
                  <a:tcPr marL="68580" marR="68580" marT="34290" marB="34290" anchor="ctr"/>
                </a:tc>
                <a:tc>
                  <a:txBody>
                    <a:bodyPr/>
                    <a:lstStyle/>
                    <a:p>
                      <a:pPr algn="ctr"/>
                      <a:endParaRPr kumimoji="1" lang="ja-JP" altLang="en-US" sz="1500" dirty="0">
                        <a:latin typeface="AR P丸ゴシック体E" panose="020F0900000000000000" pitchFamily="50" charset="-128"/>
                        <a:ea typeface="AR P丸ゴシック体E" panose="020F0900000000000000" pitchFamily="50" charset="-128"/>
                      </a:endParaRPr>
                    </a:p>
                  </a:txBody>
                  <a:tcPr marL="68580" marR="68580" marT="34290" marB="34290" anchor="ctr"/>
                </a:tc>
                <a:tc>
                  <a:txBody>
                    <a:bodyPr/>
                    <a:lstStyle/>
                    <a:p>
                      <a:pPr algn="ctr"/>
                      <a:endParaRPr kumimoji="1" lang="ja-JP" altLang="en-US" sz="1500" dirty="0">
                        <a:latin typeface="AR P丸ゴシック体E" panose="020F0900000000000000" pitchFamily="50" charset="-128"/>
                        <a:ea typeface="AR P丸ゴシック体E" panose="020F0900000000000000" pitchFamily="50" charset="-128"/>
                      </a:endParaRPr>
                    </a:p>
                  </a:txBody>
                  <a:tcPr marL="68580" marR="68580" marT="34290" marB="34290" anchor="ctr"/>
                </a:tc>
                <a:tc>
                  <a:txBody>
                    <a:bodyPr/>
                    <a:lstStyle/>
                    <a:p>
                      <a:pPr algn="ctr"/>
                      <a:endParaRPr kumimoji="1" lang="ja-JP" altLang="en-US" sz="1500" dirty="0">
                        <a:latin typeface="AR P丸ゴシック体E" panose="020F0900000000000000" pitchFamily="50" charset="-128"/>
                        <a:ea typeface="AR P丸ゴシック体E" panose="020F0900000000000000" pitchFamily="50" charset="-128"/>
                      </a:endParaRPr>
                    </a:p>
                  </a:txBody>
                  <a:tcPr marL="68580" marR="68580" marT="34290" marB="34290" anchor="ctr"/>
                </a:tc>
                <a:tc>
                  <a:txBody>
                    <a:bodyPr/>
                    <a:lstStyle/>
                    <a:p>
                      <a:pPr algn="ctr"/>
                      <a:r>
                        <a:rPr kumimoji="1" lang="ja-JP" altLang="en-US" sz="1500" dirty="0"/>
                        <a:t>）</a:t>
                      </a:r>
                      <a:endParaRPr kumimoji="1" lang="ja-JP" altLang="en-US" sz="1500" dirty="0">
                        <a:latin typeface="AR P丸ゴシック体E" panose="020F0900000000000000" pitchFamily="50" charset="-128"/>
                        <a:ea typeface="AR P丸ゴシック体E" panose="020F0900000000000000" pitchFamily="50" charset="-128"/>
                      </a:endParaRPr>
                    </a:p>
                  </a:txBody>
                  <a:tcPr marL="68580" marR="68580" marT="34290" marB="34290" anchor="ctr"/>
                </a:tc>
                <a:extLst>
                  <a:ext uri="{0D108BD9-81ED-4DB2-BD59-A6C34878D82A}">
                    <a16:rowId xmlns:a16="http://schemas.microsoft.com/office/drawing/2014/main" xmlns="" val="1531168998"/>
                  </a:ext>
                </a:extLst>
              </a:tr>
              <a:tr h="523637">
                <a:tc vMerge="1">
                  <a:txBody>
                    <a:bodyPr/>
                    <a:lstStyle/>
                    <a:p>
                      <a:endParaRPr kumimoji="1" lang="ja-JP" altLang="en-US" dirty="0"/>
                    </a:p>
                  </a:txBody>
                  <a:tcPr/>
                </a:tc>
                <a:tc>
                  <a:txBody>
                    <a:bodyPr/>
                    <a:lstStyle/>
                    <a:p>
                      <a:r>
                        <a:rPr kumimoji="1" lang="ja-JP" altLang="en-US" sz="1500" dirty="0"/>
                        <a:t>分野横断的協働</a:t>
                      </a:r>
                      <a:endParaRPr kumimoji="1" lang="ja-JP" altLang="en-US" sz="1500" dirty="0">
                        <a:latin typeface="AR P丸ゴシック体E" panose="020F0900000000000000" pitchFamily="50" charset="-128"/>
                        <a:ea typeface="AR P丸ゴシック体E" panose="020F0900000000000000" pitchFamily="50" charset="-128"/>
                      </a:endParaRPr>
                    </a:p>
                  </a:txBody>
                  <a:tcPr marL="68580" marR="68580" marT="34290" marB="34290" anchor="ctr"/>
                </a:tc>
                <a:tc>
                  <a:txBody>
                    <a:bodyPr/>
                    <a:lstStyle/>
                    <a:p>
                      <a:endParaRPr kumimoji="1" lang="ja-JP" altLang="en-US" sz="1000" dirty="0"/>
                    </a:p>
                  </a:txBody>
                  <a:tcPr marL="68580" marR="68580" marT="34290" marB="34290"/>
                </a:tc>
                <a:tc>
                  <a:txBody>
                    <a:bodyPr/>
                    <a:lstStyle/>
                    <a:p>
                      <a:endParaRPr kumimoji="1" lang="ja-JP" altLang="en-US" sz="1000" dirty="0"/>
                    </a:p>
                  </a:txBody>
                  <a:tcPr marL="68580" marR="68580" marT="34290" marB="34290"/>
                </a:tc>
                <a:tc>
                  <a:txBody>
                    <a:bodyPr/>
                    <a:lstStyle/>
                    <a:p>
                      <a:endParaRPr kumimoji="1" lang="ja-JP" altLang="en-US" sz="1000" dirty="0"/>
                    </a:p>
                  </a:txBody>
                  <a:tcPr marL="68580" marR="68580" marT="34290" marB="34290"/>
                </a:tc>
                <a:tc>
                  <a:txBody>
                    <a:bodyPr/>
                    <a:lstStyle/>
                    <a:p>
                      <a:endParaRPr kumimoji="1" lang="ja-JP" altLang="en-US" sz="1000" dirty="0"/>
                    </a:p>
                  </a:txBody>
                  <a:tcPr marL="68580" marR="68580" marT="34290" marB="34290"/>
                </a:tc>
                <a:extLst>
                  <a:ext uri="{0D108BD9-81ED-4DB2-BD59-A6C34878D82A}">
                    <a16:rowId xmlns:a16="http://schemas.microsoft.com/office/drawing/2014/main" xmlns="" val="430771661"/>
                  </a:ext>
                </a:extLst>
              </a:tr>
              <a:tr h="523637">
                <a:tc rowSpan="3">
                  <a:txBody>
                    <a:bodyPr/>
                    <a:lstStyle/>
                    <a:p>
                      <a:pPr algn="ctr"/>
                      <a:r>
                        <a:rPr kumimoji="1" lang="ja-JP" altLang="en-US" sz="1500" dirty="0"/>
                        <a:t>地域支援レベル</a:t>
                      </a:r>
                      <a:endParaRPr kumimoji="1" lang="ja-JP" altLang="en-US" sz="1500" dirty="0">
                        <a:latin typeface="AR P丸ゴシック体E" panose="020F0900000000000000" pitchFamily="50" charset="-128"/>
                        <a:ea typeface="AR P丸ゴシック体E" panose="020F0900000000000000" pitchFamily="50" charset="-128"/>
                      </a:endParaRPr>
                    </a:p>
                  </a:txBody>
                  <a:tcPr marL="68580" marR="68580" marT="34290" marB="34290" vert="eaVert" anchor="ctr"/>
                </a:tc>
                <a:tc>
                  <a:txBody>
                    <a:bodyPr/>
                    <a:lstStyle/>
                    <a:p>
                      <a:r>
                        <a:rPr kumimoji="1" lang="ja-JP" altLang="en-US" sz="1500" dirty="0"/>
                        <a:t>地域資源の開発</a:t>
                      </a:r>
                      <a:endParaRPr kumimoji="1" lang="ja-JP" altLang="en-US" sz="1500" dirty="0">
                        <a:latin typeface="AR P丸ゴシック体E" panose="020F0900000000000000" pitchFamily="50" charset="-128"/>
                        <a:ea typeface="AR P丸ゴシック体E" panose="020F0900000000000000" pitchFamily="50" charset="-128"/>
                      </a:endParaRPr>
                    </a:p>
                  </a:txBody>
                  <a:tcPr marL="68580" marR="68580" marT="34290" marB="34290" anchor="ctr"/>
                </a:tc>
                <a:tc>
                  <a:txBody>
                    <a:bodyPr/>
                    <a:lstStyle/>
                    <a:p>
                      <a:endParaRPr kumimoji="1" lang="ja-JP" altLang="en-US" sz="1000"/>
                    </a:p>
                  </a:txBody>
                  <a:tcPr marL="68580" marR="68580" marT="34290" marB="34290"/>
                </a:tc>
                <a:tc>
                  <a:txBody>
                    <a:bodyPr/>
                    <a:lstStyle/>
                    <a:p>
                      <a:endParaRPr kumimoji="1" lang="ja-JP" altLang="en-US" sz="1000" dirty="0"/>
                    </a:p>
                  </a:txBody>
                  <a:tcPr marL="68580" marR="68580" marT="34290" marB="34290"/>
                </a:tc>
                <a:tc>
                  <a:txBody>
                    <a:bodyPr/>
                    <a:lstStyle/>
                    <a:p>
                      <a:endParaRPr kumimoji="1" lang="ja-JP" altLang="en-US" sz="1000" dirty="0"/>
                    </a:p>
                  </a:txBody>
                  <a:tcPr marL="68580" marR="68580" marT="34290" marB="34290"/>
                </a:tc>
                <a:tc>
                  <a:txBody>
                    <a:bodyPr/>
                    <a:lstStyle/>
                    <a:p>
                      <a:endParaRPr kumimoji="1" lang="ja-JP" altLang="en-US" sz="1000" dirty="0"/>
                    </a:p>
                  </a:txBody>
                  <a:tcPr marL="68580" marR="68580" marT="34290" marB="34290"/>
                </a:tc>
                <a:extLst>
                  <a:ext uri="{0D108BD9-81ED-4DB2-BD59-A6C34878D82A}">
                    <a16:rowId xmlns:a16="http://schemas.microsoft.com/office/drawing/2014/main" xmlns="" val="416229546"/>
                  </a:ext>
                </a:extLst>
              </a:tr>
              <a:tr h="523637">
                <a:tc vMerge="1">
                  <a:txBody>
                    <a:bodyPr/>
                    <a:lstStyle/>
                    <a:p>
                      <a:endParaRPr kumimoji="1" lang="ja-JP" altLang="en-US" dirty="0"/>
                    </a:p>
                  </a:txBody>
                  <a:tcPr/>
                </a:tc>
                <a:tc>
                  <a:txBody>
                    <a:bodyPr/>
                    <a:lstStyle/>
                    <a:p>
                      <a:r>
                        <a:rPr kumimoji="1" lang="ja-JP" altLang="en-US" sz="1500" dirty="0"/>
                        <a:t>利用者の地域ネットワークづくり</a:t>
                      </a:r>
                      <a:endParaRPr kumimoji="1" lang="ja-JP" altLang="en-US" sz="1500" dirty="0">
                        <a:latin typeface="AR P丸ゴシック体E" panose="020F0900000000000000" pitchFamily="50" charset="-128"/>
                        <a:ea typeface="AR P丸ゴシック体E" panose="020F0900000000000000" pitchFamily="50" charset="-128"/>
                      </a:endParaRPr>
                    </a:p>
                  </a:txBody>
                  <a:tcPr marL="68580" marR="68580" marT="34290" marB="34290" anchor="ctr"/>
                </a:tc>
                <a:tc>
                  <a:txBody>
                    <a:bodyPr/>
                    <a:lstStyle/>
                    <a:p>
                      <a:endParaRPr kumimoji="1" lang="ja-JP" altLang="en-US" sz="1000" dirty="0"/>
                    </a:p>
                  </a:txBody>
                  <a:tcPr marL="68580" marR="68580" marT="34290" marB="34290"/>
                </a:tc>
                <a:tc>
                  <a:txBody>
                    <a:bodyPr/>
                    <a:lstStyle/>
                    <a:p>
                      <a:endParaRPr kumimoji="1" lang="ja-JP" altLang="en-US" sz="1000" dirty="0"/>
                    </a:p>
                  </a:txBody>
                  <a:tcPr marL="68580" marR="68580" marT="34290" marB="34290"/>
                </a:tc>
                <a:tc>
                  <a:txBody>
                    <a:bodyPr/>
                    <a:lstStyle/>
                    <a:p>
                      <a:endParaRPr kumimoji="1" lang="ja-JP" altLang="en-US" sz="1000" dirty="0"/>
                    </a:p>
                  </a:txBody>
                  <a:tcPr marL="68580" marR="68580" marT="34290" marB="34290"/>
                </a:tc>
                <a:tc>
                  <a:txBody>
                    <a:bodyPr/>
                    <a:lstStyle/>
                    <a:p>
                      <a:endParaRPr kumimoji="1" lang="ja-JP" altLang="en-US" sz="1000" dirty="0"/>
                    </a:p>
                  </a:txBody>
                  <a:tcPr marL="68580" marR="68580" marT="34290" marB="34290"/>
                </a:tc>
                <a:extLst>
                  <a:ext uri="{0D108BD9-81ED-4DB2-BD59-A6C34878D82A}">
                    <a16:rowId xmlns:a16="http://schemas.microsoft.com/office/drawing/2014/main" xmlns="" val="3642816363"/>
                  </a:ext>
                </a:extLst>
              </a:tr>
              <a:tr h="523637">
                <a:tc vMerge="1">
                  <a:txBody>
                    <a:bodyPr/>
                    <a:lstStyle/>
                    <a:p>
                      <a:endParaRPr kumimoji="1" lang="ja-JP" altLang="en-US" dirty="0"/>
                    </a:p>
                  </a:txBody>
                  <a:tcPr/>
                </a:tc>
                <a:tc>
                  <a:txBody>
                    <a:bodyPr/>
                    <a:lstStyle/>
                    <a:p>
                      <a:r>
                        <a:rPr kumimoji="1" lang="ja-JP" altLang="en-US" sz="1500" dirty="0"/>
                        <a:t>社会資源の活用や調整</a:t>
                      </a:r>
                      <a:endParaRPr kumimoji="1" lang="ja-JP" altLang="en-US" sz="1500" dirty="0">
                        <a:latin typeface="AR P丸ゴシック体E" panose="020F0900000000000000" pitchFamily="50" charset="-128"/>
                        <a:ea typeface="AR P丸ゴシック体E" panose="020F0900000000000000" pitchFamily="50" charset="-128"/>
                      </a:endParaRPr>
                    </a:p>
                  </a:txBody>
                  <a:tcPr marL="68580" marR="68580" marT="34290" marB="34290" anchor="ctr"/>
                </a:tc>
                <a:tc>
                  <a:txBody>
                    <a:bodyPr/>
                    <a:lstStyle/>
                    <a:p>
                      <a:endParaRPr kumimoji="1" lang="ja-JP" altLang="en-US" sz="1000"/>
                    </a:p>
                  </a:txBody>
                  <a:tcPr marL="68580" marR="68580" marT="34290" marB="34290"/>
                </a:tc>
                <a:tc>
                  <a:txBody>
                    <a:bodyPr/>
                    <a:lstStyle/>
                    <a:p>
                      <a:endParaRPr kumimoji="1" lang="ja-JP" altLang="en-US" sz="1000" dirty="0"/>
                    </a:p>
                  </a:txBody>
                  <a:tcPr marL="68580" marR="68580" marT="34290" marB="34290"/>
                </a:tc>
                <a:tc>
                  <a:txBody>
                    <a:bodyPr/>
                    <a:lstStyle/>
                    <a:p>
                      <a:endParaRPr kumimoji="1" lang="ja-JP" altLang="en-US" sz="1000" dirty="0"/>
                    </a:p>
                  </a:txBody>
                  <a:tcPr marL="68580" marR="68580" marT="34290" marB="34290"/>
                </a:tc>
                <a:tc>
                  <a:txBody>
                    <a:bodyPr/>
                    <a:lstStyle/>
                    <a:p>
                      <a:endParaRPr kumimoji="1" lang="ja-JP" altLang="en-US" sz="1000" dirty="0"/>
                    </a:p>
                  </a:txBody>
                  <a:tcPr marL="68580" marR="68580" marT="34290" marB="34290"/>
                </a:tc>
                <a:extLst>
                  <a:ext uri="{0D108BD9-81ED-4DB2-BD59-A6C34878D82A}">
                    <a16:rowId xmlns:a16="http://schemas.microsoft.com/office/drawing/2014/main" xmlns="" val="2973849869"/>
                  </a:ext>
                </a:extLst>
              </a:tr>
              <a:tr h="523637">
                <a:tc rowSpan="2">
                  <a:txBody>
                    <a:bodyPr/>
                    <a:lstStyle/>
                    <a:p>
                      <a:pPr algn="ctr"/>
                      <a:r>
                        <a:rPr kumimoji="1" lang="ja-JP" altLang="en-US" sz="1500" dirty="0"/>
                        <a:t>個別支援</a:t>
                      </a:r>
                      <a:endParaRPr kumimoji="1" lang="en-US" altLang="ja-JP" sz="1500" dirty="0"/>
                    </a:p>
                    <a:p>
                      <a:pPr algn="ctr"/>
                      <a:r>
                        <a:rPr kumimoji="1" lang="ja-JP" altLang="en-US" sz="1500" dirty="0"/>
                        <a:t>レベル</a:t>
                      </a:r>
                      <a:endParaRPr kumimoji="1" lang="ja-JP" altLang="en-US" sz="1500" dirty="0">
                        <a:latin typeface="AR P丸ゴシック体E" panose="020F0900000000000000" pitchFamily="50" charset="-128"/>
                        <a:ea typeface="AR P丸ゴシック体E" panose="020F0900000000000000" pitchFamily="50" charset="-128"/>
                      </a:endParaRPr>
                    </a:p>
                  </a:txBody>
                  <a:tcPr marL="68580" marR="68580" marT="34290" marB="34290" vert="eaVert" anchor="ctr"/>
                </a:tc>
                <a:tc>
                  <a:txBody>
                    <a:bodyPr/>
                    <a:lstStyle/>
                    <a:p>
                      <a:r>
                        <a:rPr kumimoji="1" lang="ja-JP" altLang="en-US" sz="1500" dirty="0"/>
                        <a:t>ケアマネジメントの基本技術</a:t>
                      </a:r>
                      <a:endParaRPr kumimoji="1" lang="ja-JP" altLang="en-US" sz="1500" dirty="0">
                        <a:latin typeface="AR P丸ゴシック体E" panose="020F0900000000000000" pitchFamily="50" charset="-128"/>
                        <a:ea typeface="AR P丸ゴシック体E" panose="020F0900000000000000" pitchFamily="50" charset="-128"/>
                      </a:endParaRPr>
                    </a:p>
                  </a:txBody>
                  <a:tcPr marL="68580" marR="68580" marT="34290" marB="34290" anchor="ctr"/>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dirty="0"/>
                    </a:p>
                  </a:txBody>
                  <a:tcPr marL="68580" marR="68580" marT="34290" marB="34290"/>
                </a:tc>
                <a:extLst>
                  <a:ext uri="{0D108BD9-81ED-4DB2-BD59-A6C34878D82A}">
                    <a16:rowId xmlns:a16="http://schemas.microsoft.com/office/drawing/2014/main" xmlns="" val="1272280712"/>
                  </a:ext>
                </a:extLst>
              </a:tr>
              <a:tr h="523637">
                <a:tc vMerge="1">
                  <a:txBody>
                    <a:bodyPr/>
                    <a:lstStyle/>
                    <a:p>
                      <a:endParaRPr kumimoji="1" lang="ja-JP" altLang="en-US" dirty="0"/>
                    </a:p>
                  </a:txBody>
                  <a:tcPr/>
                </a:tc>
                <a:tc>
                  <a:txBody>
                    <a:bodyPr/>
                    <a:lstStyle/>
                    <a:p>
                      <a:r>
                        <a:rPr kumimoji="1" lang="ja-JP" altLang="en-US" sz="1500" dirty="0"/>
                        <a:t>利用者との信頼関係構築</a:t>
                      </a:r>
                      <a:endParaRPr kumimoji="1" lang="ja-JP" altLang="en-US" sz="1500" dirty="0">
                        <a:latin typeface="AR P丸ゴシック体E" panose="020F0900000000000000" pitchFamily="50" charset="-128"/>
                        <a:ea typeface="AR P丸ゴシック体E" panose="020F0900000000000000" pitchFamily="50" charset="-128"/>
                      </a:endParaRPr>
                    </a:p>
                  </a:txBody>
                  <a:tcPr marL="68580" marR="68580" marT="34290" marB="34290" anchor="ctr"/>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a:p>
                  </a:txBody>
                  <a:tcPr marL="68580" marR="68580" marT="34290" marB="34290"/>
                </a:tc>
                <a:tc>
                  <a:txBody>
                    <a:bodyPr/>
                    <a:lstStyle/>
                    <a:p>
                      <a:endParaRPr kumimoji="1" lang="ja-JP" altLang="en-US" sz="1000" dirty="0"/>
                    </a:p>
                  </a:txBody>
                  <a:tcPr marL="68580" marR="68580" marT="34290" marB="34290"/>
                </a:tc>
                <a:extLst>
                  <a:ext uri="{0D108BD9-81ED-4DB2-BD59-A6C34878D82A}">
                    <a16:rowId xmlns:a16="http://schemas.microsoft.com/office/drawing/2014/main" xmlns="" val="1178400959"/>
                  </a:ext>
                </a:extLst>
              </a:tr>
            </a:tbl>
          </a:graphicData>
        </a:graphic>
      </p:graphicFrame>
      <p:sp>
        <p:nvSpPr>
          <p:cNvPr id="8" name="矢印: 上 7">
            <a:extLst>
              <a:ext uri="{FF2B5EF4-FFF2-40B4-BE49-F238E27FC236}">
                <a16:creationId xmlns:a16="http://schemas.microsoft.com/office/drawing/2014/main" xmlns="" id="{E8441B2F-CB75-27A5-9DB3-03C7E1B33341}"/>
              </a:ext>
            </a:extLst>
          </p:cNvPr>
          <p:cNvSpPr/>
          <p:nvPr/>
        </p:nvSpPr>
        <p:spPr>
          <a:xfrm>
            <a:off x="4131944" y="4867288"/>
            <a:ext cx="611945" cy="1034723"/>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9" name="矢印: 上 8">
            <a:extLst>
              <a:ext uri="{FF2B5EF4-FFF2-40B4-BE49-F238E27FC236}">
                <a16:creationId xmlns:a16="http://schemas.microsoft.com/office/drawing/2014/main" xmlns="" id="{8FDBD95B-C379-9527-F986-78A50B12423D}"/>
              </a:ext>
            </a:extLst>
          </p:cNvPr>
          <p:cNvSpPr/>
          <p:nvPr/>
        </p:nvSpPr>
        <p:spPr>
          <a:xfrm>
            <a:off x="5404631" y="3832566"/>
            <a:ext cx="611945" cy="2069446"/>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0" name="矢印: 上 9">
            <a:extLst>
              <a:ext uri="{FF2B5EF4-FFF2-40B4-BE49-F238E27FC236}">
                <a16:creationId xmlns:a16="http://schemas.microsoft.com/office/drawing/2014/main" xmlns="" id="{771E844C-5D48-446F-F513-42BDC959F584}"/>
              </a:ext>
            </a:extLst>
          </p:cNvPr>
          <p:cNvSpPr/>
          <p:nvPr/>
        </p:nvSpPr>
        <p:spPr>
          <a:xfrm>
            <a:off x="6726115" y="3294478"/>
            <a:ext cx="611945" cy="2607534"/>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sz="1350"/>
          </a:p>
        </p:txBody>
      </p:sp>
      <p:sp>
        <p:nvSpPr>
          <p:cNvPr id="11" name="矢印: 上 10">
            <a:extLst>
              <a:ext uri="{FF2B5EF4-FFF2-40B4-BE49-F238E27FC236}">
                <a16:creationId xmlns:a16="http://schemas.microsoft.com/office/drawing/2014/main" xmlns="" id="{4B4E7DFE-4954-ADC4-61A6-507B071BBF28}"/>
              </a:ext>
            </a:extLst>
          </p:cNvPr>
          <p:cNvSpPr/>
          <p:nvPr/>
        </p:nvSpPr>
        <p:spPr>
          <a:xfrm>
            <a:off x="7998802" y="2492896"/>
            <a:ext cx="611945" cy="3409116"/>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sz="1350"/>
          </a:p>
        </p:txBody>
      </p:sp>
      <p:sp>
        <p:nvSpPr>
          <p:cNvPr id="13" name="タイトル 1">
            <a:extLst>
              <a:ext uri="{FF2B5EF4-FFF2-40B4-BE49-F238E27FC236}">
                <a16:creationId xmlns:a16="http://schemas.microsoft.com/office/drawing/2014/main" xmlns="" id="{19C891C8-7C6F-3347-B7E4-A5DCDB7ED607}"/>
              </a:ext>
            </a:extLst>
          </p:cNvPr>
          <p:cNvSpPr txBox="1">
            <a:spLocks/>
          </p:cNvSpPr>
          <p:nvPr/>
        </p:nvSpPr>
        <p:spPr>
          <a:xfrm>
            <a:off x="395536" y="404664"/>
            <a:ext cx="8229600" cy="432048"/>
          </a:xfrm>
          <a:prstGeom prst="rect">
            <a:avLst/>
          </a:prstGeom>
        </p:spPr>
        <p:txBody>
          <a:bodyPr>
            <a:norm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en-US" sz="1400" dirty="0">
                <a:latin typeface="BIZ UDゴシック" panose="020B0400000000000000" pitchFamily="49" charset="-128"/>
                <a:ea typeface="BIZ UDゴシック" panose="020B0400000000000000" pitchFamily="49" charset="-128"/>
              </a:rPr>
              <a:t>（</a:t>
            </a:r>
            <a:r>
              <a:rPr lang="en-US" altLang="ja-JP" sz="1400" dirty="0">
                <a:latin typeface="BIZ UDゴシック" panose="020B0400000000000000" pitchFamily="49" charset="-128"/>
                <a:ea typeface="BIZ UDゴシック" panose="020B0400000000000000" pitchFamily="49" charset="-128"/>
              </a:rPr>
              <a:t>2</a:t>
            </a:r>
            <a:r>
              <a:rPr lang="ja-JP" altLang="en-US" sz="1400" dirty="0">
                <a:latin typeface="BIZ UDゴシック" panose="020B0400000000000000" pitchFamily="49" charset="-128"/>
                <a:ea typeface="BIZ UDゴシック" panose="020B0400000000000000" pitchFamily="49" charset="-128"/>
              </a:rPr>
              <a:t>）個別支援から地域づくりへ</a:t>
            </a:r>
          </a:p>
        </p:txBody>
      </p:sp>
      <p:sp>
        <p:nvSpPr>
          <p:cNvPr id="14" name="タイトル 1">
            <a:extLst>
              <a:ext uri="{FF2B5EF4-FFF2-40B4-BE49-F238E27FC236}">
                <a16:creationId xmlns:a16="http://schemas.microsoft.com/office/drawing/2014/main" xmlns="" id="{19C891C8-7C6F-3347-B7E4-A5DCDB7ED607}"/>
              </a:ext>
            </a:extLst>
          </p:cNvPr>
          <p:cNvSpPr txBox="1">
            <a:spLocks/>
          </p:cNvSpPr>
          <p:nvPr/>
        </p:nvSpPr>
        <p:spPr>
          <a:xfrm>
            <a:off x="107504" y="26296"/>
            <a:ext cx="6696744" cy="306360"/>
          </a:xfrm>
          <a:prstGeom prst="rect">
            <a:avLst/>
          </a:prstGeom>
        </p:spPr>
        <p:txBody>
          <a:bodyPr vert="horz" anchor="ctr">
            <a:no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en-US" altLang="ja-JP" sz="1800" dirty="0">
                <a:solidFill>
                  <a:schemeClr val="bg1"/>
                </a:solidFill>
                <a:latin typeface="BIZ UDPゴシック" panose="020B0400000000000000" pitchFamily="50" charset="-128"/>
                <a:ea typeface="BIZ UDPゴシック" panose="020B0400000000000000" pitchFamily="50" charset="-128"/>
              </a:rPr>
              <a:t>2.</a:t>
            </a:r>
            <a:r>
              <a:rPr lang="ja-JP" altLang="en-US" sz="1800" dirty="0">
                <a:solidFill>
                  <a:schemeClr val="bg1"/>
                </a:solidFill>
                <a:latin typeface="BIZ UDPゴシック" panose="020B0400000000000000" pitchFamily="50" charset="-128"/>
                <a:ea typeface="BIZ UDPゴシック" panose="020B0400000000000000" pitchFamily="50" charset="-128"/>
              </a:rPr>
              <a:t>　基幹相談支援センター</a:t>
            </a:r>
            <a:r>
              <a:rPr lang="ja-JP" altLang="en-US" sz="1800" dirty="0" smtClean="0">
                <a:solidFill>
                  <a:schemeClr val="bg1"/>
                </a:solidFill>
                <a:latin typeface="BIZ UDPゴシック" panose="020B0400000000000000" pitchFamily="50" charset="-128"/>
                <a:ea typeface="BIZ UDPゴシック" panose="020B0400000000000000" pitchFamily="50" charset="-128"/>
              </a:rPr>
              <a:t>と主</a:t>
            </a:r>
            <a:r>
              <a:rPr lang="ja-JP" altLang="en-US" sz="1800" dirty="0">
                <a:solidFill>
                  <a:schemeClr val="bg1"/>
                </a:solidFill>
                <a:latin typeface="BIZ UDPゴシック" panose="020B0400000000000000" pitchFamily="50" charset="-128"/>
                <a:ea typeface="BIZ UDPゴシック" panose="020B0400000000000000" pitchFamily="50" charset="-128"/>
              </a:rPr>
              <a:t>任相談支援専門員</a:t>
            </a:r>
            <a:endParaRPr lang="ja-JP" altLang="en-US" sz="1800" dirty="0">
              <a:solidFill>
                <a:schemeClr val="bg1"/>
              </a:solidFill>
              <a:latin typeface="+mj-ea"/>
            </a:endParaRPr>
          </a:p>
        </p:txBody>
      </p:sp>
    </p:spTree>
    <p:extLst>
      <p:ext uri="{BB962C8B-B14F-4D97-AF65-F5344CB8AC3E}">
        <p14:creationId xmlns:p14="http://schemas.microsoft.com/office/powerpoint/2010/main" val="40397238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3896F127-1779-1A4E-B657-C406833EF679}"/>
              </a:ext>
            </a:extLst>
          </p:cNvPr>
          <p:cNvSpPr>
            <a:spLocks noGrp="1"/>
          </p:cNvSpPr>
          <p:nvPr>
            <p:ph type="ctrTitle"/>
          </p:nvPr>
        </p:nvSpPr>
        <p:spPr>
          <a:xfrm>
            <a:off x="467544" y="1556792"/>
            <a:ext cx="8458200" cy="1440160"/>
          </a:xfrm>
        </p:spPr>
        <p:txBody>
          <a:bodyPr>
            <a:noAutofit/>
          </a:bodyPr>
          <a:lstStyle/>
          <a:p>
            <a:pPr marL="531813" indent="-531813" algn="ctr"/>
            <a:r>
              <a:rPr lang="ja-JP" altLang="ja-JP" sz="3600" dirty="0" smtClean="0">
                <a:latin typeface="BIZ UDPゴシック" panose="020B0400000000000000" pitchFamily="50" charset="-128"/>
                <a:ea typeface="BIZ UDPゴシック" panose="020B0400000000000000" pitchFamily="50" charset="-128"/>
              </a:rPr>
              <a:t>⒊</a:t>
            </a:r>
            <a:r>
              <a:rPr lang="ja-JP" altLang="en-US" sz="3600" dirty="0" smtClean="0">
                <a:latin typeface="BIZ UDPゴシック" panose="020B0400000000000000" pitchFamily="50" charset="-128"/>
                <a:ea typeface="BIZ UDPゴシック" panose="020B0400000000000000" pitchFamily="50" charset="-128"/>
              </a:rPr>
              <a:t>　主任相談支援専門員の役割と</a:t>
            </a:r>
            <a:r>
              <a:rPr lang="en-US" altLang="ja-JP" sz="3600" dirty="0" smtClean="0">
                <a:latin typeface="BIZ UDPゴシック" panose="020B0400000000000000" pitchFamily="50" charset="-128"/>
                <a:ea typeface="BIZ UDPゴシック" panose="020B0400000000000000" pitchFamily="50" charset="-128"/>
              </a:rPr>
              <a:t/>
            </a:r>
            <a:br>
              <a:rPr lang="en-US" altLang="ja-JP" sz="3600" dirty="0" smtClean="0">
                <a:latin typeface="BIZ UDPゴシック" panose="020B0400000000000000" pitchFamily="50" charset="-128"/>
                <a:ea typeface="BIZ UDPゴシック" panose="020B0400000000000000" pitchFamily="50" charset="-128"/>
              </a:rPr>
            </a:br>
            <a:r>
              <a:rPr lang="ja-JP" altLang="en-US" sz="3600" dirty="0" smtClean="0">
                <a:latin typeface="BIZ UDPゴシック" panose="020B0400000000000000" pitchFamily="50" charset="-128"/>
                <a:ea typeface="BIZ UDPゴシック" panose="020B0400000000000000" pitchFamily="50" charset="-128"/>
              </a:rPr>
              <a:t>報酬改定</a:t>
            </a:r>
            <a:endParaRPr kumimoji="1" lang="ja-JP" altLang="en-US" sz="3600" dirty="0">
              <a:latin typeface="BIZ UDPゴシック" panose="020B0400000000000000" pitchFamily="50" charset="-128"/>
              <a:ea typeface="BIZ UDPゴシック" panose="020B0400000000000000" pitchFamily="50" charset="-128"/>
            </a:endParaRPr>
          </a:p>
        </p:txBody>
      </p:sp>
      <p:sp>
        <p:nvSpPr>
          <p:cNvPr id="3" name="サブタイトル 2"/>
          <p:cNvSpPr>
            <a:spLocks noGrp="1"/>
          </p:cNvSpPr>
          <p:nvPr>
            <p:ph type="subTitle" idx="1"/>
          </p:nvPr>
        </p:nvSpPr>
        <p:spPr>
          <a:xfrm>
            <a:off x="683568" y="4365104"/>
            <a:ext cx="6768752" cy="1752600"/>
          </a:xfrm>
        </p:spPr>
        <p:txBody>
          <a:bodyPr>
            <a:normAutofit/>
          </a:bodyPr>
          <a:lstStyle/>
          <a:p>
            <a:r>
              <a:rPr lang="ja-JP" altLang="en-US" sz="2000" dirty="0" smtClean="0">
                <a:latin typeface="BIZ UDPゴシック" panose="020B0400000000000000" pitchFamily="50" charset="-128"/>
                <a:ea typeface="BIZ UDPゴシック" panose="020B0400000000000000" pitchFamily="50" charset="-128"/>
              </a:rPr>
              <a:t>（</a:t>
            </a:r>
            <a:r>
              <a:rPr lang="en-US" altLang="ja-JP" sz="2000" dirty="0" smtClean="0">
                <a:latin typeface="BIZ UDPゴシック" panose="020B0400000000000000" pitchFamily="50" charset="-128"/>
                <a:ea typeface="BIZ UDPゴシック" panose="020B0400000000000000" pitchFamily="50" charset="-128"/>
              </a:rPr>
              <a:t>1</a:t>
            </a:r>
            <a:r>
              <a:rPr lang="ja-JP" altLang="en-US" sz="2000" dirty="0" smtClean="0">
                <a:latin typeface="BIZ UDPゴシック" panose="020B0400000000000000" pitchFamily="50" charset="-128"/>
                <a:ea typeface="BIZ UDPゴシック" panose="020B0400000000000000" pitchFamily="50" charset="-128"/>
              </a:rPr>
              <a:t>）</a:t>
            </a:r>
            <a:r>
              <a:rPr lang="ja-JP" altLang="ja-JP" sz="2000" dirty="0" smtClean="0">
                <a:latin typeface="BIZ UDPゴシック" panose="020B0400000000000000" pitchFamily="50" charset="-128"/>
                <a:ea typeface="BIZ UDPゴシック" panose="020B0400000000000000" pitchFamily="50" charset="-128"/>
              </a:rPr>
              <a:t>主</a:t>
            </a:r>
            <a:r>
              <a:rPr lang="ja-JP" altLang="ja-JP" sz="2000" dirty="0">
                <a:latin typeface="BIZ UDPゴシック" panose="020B0400000000000000" pitchFamily="50" charset="-128"/>
                <a:ea typeface="BIZ UDPゴシック" panose="020B0400000000000000" pitchFamily="50" charset="-128"/>
              </a:rPr>
              <a:t>任相談支援専門</a:t>
            </a:r>
            <a:r>
              <a:rPr lang="ja-JP" altLang="ja-JP" sz="2000" dirty="0" smtClean="0">
                <a:latin typeface="BIZ UDPゴシック" panose="020B0400000000000000" pitchFamily="50" charset="-128"/>
                <a:ea typeface="BIZ UDPゴシック" panose="020B0400000000000000" pitchFamily="50" charset="-128"/>
              </a:rPr>
              <a:t>員</a:t>
            </a:r>
            <a:r>
              <a:rPr lang="ja-JP" altLang="en-US" sz="2000" dirty="0" smtClean="0">
                <a:latin typeface="BIZ UDPゴシック" panose="020B0400000000000000" pitchFamily="50" charset="-128"/>
                <a:ea typeface="BIZ UDPゴシック" panose="020B0400000000000000" pitchFamily="50" charset="-128"/>
              </a:rPr>
              <a:t>に想定される</a:t>
            </a:r>
            <a:r>
              <a:rPr lang="ja-JP" altLang="ja-JP" sz="2000" dirty="0" smtClean="0">
                <a:latin typeface="BIZ UDPゴシック" panose="020B0400000000000000" pitchFamily="50" charset="-128"/>
                <a:ea typeface="BIZ UDPゴシック" panose="020B0400000000000000" pitchFamily="50" charset="-128"/>
              </a:rPr>
              <a:t>役割</a:t>
            </a:r>
            <a:r>
              <a:rPr lang="ja-JP" altLang="en-US" sz="2000" dirty="0" smtClean="0">
                <a:latin typeface="BIZ UDPゴシック" panose="020B0400000000000000" pitchFamily="50" charset="-128"/>
                <a:ea typeface="BIZ UDPゴシック" panose="020B0400000000000000" pitchFamily="50" charset="-128"/>
              </a:rPr>
              <a:t>や責務</a:t>
            </a:r>
            <a:endParaRPr lang="en-US" altLang="ja-JP" sz="2000" dirty="0" smtClean="0">
              <a:latin typeface="BIZ UDPゴシック" panose="020B0400000000000000" pitchFamily="50" charset="-128"/>
              <a:ea typeface="BIZ UDPゴシック" panose="020B0400000000000000" pitchFamily="50" charset="-128"/>
            </a:endParaRPr>
          </a:p>
          <a:p>
            <a:r>
              <a:rPr lang="ja-JP" altLang="en-US" sz="2000" dirty="0" smtClean="0">
                <a:latin typeface="BIZ UDPゴシック" panose="020B0400000000000000" pitchFamily="50" charset="-128"/>
                <a:ea typeface="BIZ UDPゴシック" panose="020B0400000000000000" pitchFamily="50" charset="-128"/>
              </a:rPr>
              <a:t>（</a:t>
            </a:r>
            <a:r>
              <a:rPr lang="en-US" altLang="ja-JP" sz="2000" dirty="0" smtClean="0">
                <a:latin typeface="BIZ UDPゴシック" panose="020B0400000000000000" pitchFamily="50" charset="-128"/>
                <a:ea typeface="BIZ UDPゴシック" panose="020B0400000000000000" pitchFamily="50" charset="-128"/>
              </a:rPr>
              <a:t>2</a:t>
            </a:r>
            <a:r>
              <a:rPr lang="ja-JP" altLang="en-US" sz="2000" dirty="0" smtClean="0">
                <a:latin typeface="BIZ UDPゴシック" panose="020B0400000000000000" pitchFamily="50" charset="-128"/>
                <a:ea typeface="BIZ UDPゴシック" panose="020B0400000000000000" pitchFamily="50" charset="-128"/>
              </a:rPr>
              <a:t>）報酬改定と地域の体制</a:t>
            </a:r>
            <a:endParaRPr kumimoji="1" lang="ja-JP" altLang="en-US" sz="20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xmlns="" id="{37822706-64D7-BF45-9C69-77B797EBF471}"/>
              </a:ext>
            </a:extLst>
          </p:cNvPr>
          <p:cNvSpPr>
            <a:spLocks noGrp="1"/>
          </p:cNvSpPr>
          <p:nvPr>
            <p:ph type="sldNum" sz="quarter" idx="12"/>
          </p:nvPr>
        </p:nvSpPr>
        <p:spPr/>
        <p:txBody>
          <a:bodyPr/>
          <a:lstStyle/>
          <a:p>
            <a:pPr>
              <a:defRPr/>
            </a:pPr>
            <a:fld id="{804D6B79-3AEB-42FE-A736-A41F7AEA0445}" type="slidenum">
              <a:rPr lang="en-US" altLang="ja-JP" smtClean="0"/>
              <a:pPr>
                <a:defRPr/>
              </a:pPr>
              <a:t>18</a:t>
            </a:fld>
            <a:endParaRPr lang="en-US" altLang="ja-JP"/>
          </a:p>
        </p:txBody>
      </p:sp>
      <p:sp>
        <p:nvSpPr>
          <p:cNvPr id="5" name="Text Box 15">
            <a:extLst>
              <a:ext uri="{FF2B5EF4-FFF2-40B4-BE49-F238E27FC236}">
                <a16:creationId xmlns:a16="http://schemas.microsoft.com/office/drawing/2014/main" xmlns="" id="{4B71AE0D-D0C6-7C4E-9AD8-2E4C434BD874}"/>
              </a:ext>
            </a:extLst>
          </p:cNvPr>
          <p:cNvSpPr txBox="1">
            <a:spLocks noChangeArrowheads="1"/>
          </p:cNvSpPr>
          <p:nvPr/>
        </p:nvSpPr>
        <p:spPr bwMode="auto">
          <a:xfrm>
            <a:off x="107504" y="6525345"/>
            <a:ext cx="3600400" cy="461665"/>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a:p>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6605672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xmlns="" id="{5241396A-CD09-D349-B4FE-BAAD38A73DFC}"/>
              </a:ext>
            </a:extLst>
          </p:cNvPr>
          <p:cNvSpPr>
            <a:spLocks noGrp="1"/>
          </p:cNvSpPr>
          <p:nvPr>
            <p:ph idx="1"/>
          </p:nvPr>
        </p:nvSpPr>
        <p:spPr>
          <a:xfrm>
            <a:off x="457200" y="2276872"/>
            <a:ext cx="8229600" cy="3960439"/>
          </a:xfrm>
        </p:spPr>
        <p:txBody>
          <a:bodyPr>
            <a:normAutofit/>
          </a:bodyPr>
          <a:lstStyle/>
          <a:p>
            <a:pPr marL="109728" indent="0">
              <a:buNone/>
            </a:pPr>
            <a:r>
              <a:rPr lang="ja-JP" altLang="en-US" sz="2400" dirty="0" smtClean="0">
                <a:latin typeface="UD デジタル 教科書体 N" panose="02020400000000000000" pitchFamily="17" charset="-128"/>
                <a:ea typeface="UD デジタル 教科書体 N" panose="02020400000000000000" pitchFamily="17" charset="-128"/>
              </a:rPr>
              <a:t>主任相談支援専門員養成研修の受講要件</a:t>
            </a:r>
            <a:endParaRPr lang="en-US" altLang="ja-JP" sz="2400" dirty="0" smtClean="0">
              <a:latin typeface="UD デジタル 教科書体 N" panose="02020400000000000000" pitchFamily="17" charset="-128"/>
              <a:ea typeface="UD デジタル 教科書体 N" panose="02020400000000000000" pitchFamily="17" charset="-128"/>
            </a:endParaRPr>
          </a:p>
          <a:p>
            <a:pPr marL="109728" indent="0">
              <a:buNone/>
            </a:pPr>
            <a:endParaRPr lang="en-US" altLang="ja-JP" sz="2400" dirty="0">
              <a:latin typeface="UD デジタル 教科書体 N" panose="02020400000000000000" pitchFamily="17" charset="-128"/>
              <a:ea typeface="UD デジタル 教科書体 N" panose="02020400000000000000" pitchFamily="17" charset="-128"/>
            </a:endParaRPr>
          </a:p>
          <a:p>
            <a:pPr>
              <a:lnSpc>
                <a:spcPct val="150000"/>
              </a:lnSpc>
              <a:buFont typeface="Wingdings" panose="05000000000000000000" pitchFamily="2" charset="2"/>
              <a:buChar char="u"/>
            </a:pPr>
            <a:r>
              <a:rPr lang="ja-JP" altLang="en-US" sz="2400" dirty="0" smtClean="0">
                <a:latin typeface="UD デジタル 教科書体 N" panose="02020400000000000000" pitchFamily="17" charset="-128"/>
                <a:ea typeface="UD デジタル 教科書体 N" panose="02020400000000000000" pitchFamily="17" charset="-128"/>
              </a:rPr>
              <a:t>事業所や地</a:t>
            </a:r>
            <a:r>
              <a:rPr lang="ja-JP" altLang="en-US" sz="2400" dirty="0">
                <a:latin typeface="UD デジタル 教科書体 N" panose="02020400000000000000" pitchFamily="17" charset="-128"/>
                <a:ea typeface="UD デジタル 教科書体 N" panose="02020400000000000000" pitchFamily="17" charset="-128"/>
              </a:rPr>
              <a:t>域</a:t>
            </a:r>
            <a:r>
              <a:rPr lang="ja-JP" altLang="en-US" sz="2400" dirty="0" smtClean="0">
                <a:latin typeface="UD デジタル 教科書体 N" panose="02020400000000000000" pitchFamily="17" charset="-128"/>
                <a:ea typeface="UD デジタル 教科書体 N" panose="02020400000000000000" pitchFamily="17" charset="-128"/>
              </a:rPr>
              <a:t>で指</a:t>
            </a:r>
            <a:r>
              <a:rPr lang="ja-JP" altLang="en-US" sz="2400" dirty="0">
                <a:latin typeface="UD デジタル 教科書体 N" panose="02020400000000000000" pitchFamily="17" charset="-128"/>
                <a:ea typeface="UD デジタル 教科書体 N" panose="02020400000000000000" pitchFamily="17" charset="-128"/>
              </a:rPr>
              <a:t>導的立場にあるこ</a:t>
            </a:r>
            <a:r>
              <a:rPr lang="ja-JP" altLang="en-US" sz="2400" dirty="0" smtClean="0">
                <a:latin typeface="UD デジタル 教科書体 N" panose="02020400000000000000" pitchFamily="17" charset="-128"/>
                <a:ea typeface="UD デジタル 教科書体 N" panose="02020400000000000000" pitchFamily="17" charset="-128"/>
              </a:rPr>
              <a:t>と</a:t>
            </a:r>
            <a:endParaRPr lang="en-US" altLang="ja-JP" sz="2400" dirty="0" smtClean="0">
              <a:latin typeface="UD デジタル 教科書体 N" panose="02020400000000000000" pitchFamily="17" charset="-128"/>
              <a:ea typeface="UD デジタル 教科書体 N" panose="02020400000000000000" pitchFamily="17" charset="-128"/>
            </a:endParaRPr>
          </a:p>
          <a:p>
            <a:pPr>
              <a:lnSpc>
                <a:spcPct val="150000"/>
              </a:lnSpc>
              <a:buFont typeface="Wingdings" panose="05000000000000000000" pitchFamily="2" charset="2"/>
              <a:buChar char="u"/>
            </a:pPr>
            <a:r>
              <a:rPr lang="ja-JP" altLang="en-US" sz="2400" dirty="0" smtClean="0">
                <a:latin typeface="UD デジタル 教科書体 N" panose="02020400000000000000" pitchFamily="17" charset="-128"/>
                <a:ea typeface="UD デジタル 教科書体 N" panose="02020400000000000000" pitchFamily="17" charset="-128"/>
              </a:rPr>
              <a:t>現</a:t>
            </a:r>
            <a:r>
              <a:rPr lang="ja-JP" altLang="en-US" sz="2400" dirty="0">
                <a:latin typeface="UD デジタル 教科書体 N" panose="02020400000000000000" pitchFamily="17" charset="-128"/>
                <a:ea typeface="UD デジタル 教科書体 N" panose="02020400000000000000" pitchFamily="17" charset="-128"/>
              </a:rPr>
              <a:t>に研修の企画や講師など、人材育成に関わる役割を担っているこ</a:t>
            </a:r>
            <a:r>
              <a:rPr lang="ja-JP" altLang="en-US" sz="2400" dirty="0" smtClean="0">
                <a:latin typeface="UD デジタル 教科書体 N" panose="02020400000000000000" pitchFamily="17" charset="-128"/>
                <a:ea typeface="UD デジタル 教科書体 N" panose="02020400000000000000" pitchFamily="17" charset="-128"/>
              </a:rPr>
              <a:t>と</a:t>
            </a:r>
            <a:endParaRPr lang="en-US" altLang="ja-JP" sz="2400" dirty="0" smtClean="0">
              <a:latin typeface="UD デジタル 教科書体 N" panose="02020400000000000000" pitchFamily="17" charset="-128"/>
              <a:ea typeface="UD デジタル 教科書体 N" panose="02020400000000000000" pitchFamily="17" charset="-128"/>
            </a:endParaRPr>
          </a:p>
          <a:p>
            <a:pPr>
              <a:lnSpc>
                <a:spcPct val="150000"/>
              </a:lnSpc>
              <a:buFont typeface="Wingdings" panose="05000000000000000000" pitchFamily="2" charset="2"/>
              <a:buChar char="u"/>
            </a:pPr>
            <a:r>
              <a:rPr lang="ja-JP" altLang="en-US" sz="2400" dirty="0" smtClean="0">
                <a:latin typeface="UD デジタル 教科書体 N" panose="02020400000000000000" pitchFamily="17" charset="-128"/>
                <a:ea typeface="UD デジタル 教科書体 N" panose="02020400000000000000" pitchFamily="17" charset="-128"/>
              </a:rPr>
              <a:t>今</a:t>
            </a:r>
            <a:r>
              <a:rPr lang="ja-JP" altLang="en-US" sz="2400" dirty="0">
                <a:latin typeface="UD デジタル 教科書体 N" panose="02020400000000000000" pitchFamily="17" charset="-128"/>
                <a:ea typeface="UD デジタル 教科書体 N" panose="02020400000000000000" pitchFamily="17" charset="-128"/>
              </a:rPr>
              <a:t>後地域において、人材育成、地域づくりの中核的な役割を担うことを約束できるこ</a:t>
            </a:r>
            <a:r>
              <a:rPr lang="ja-JP" altLang="en-US" sz="2400" dirty="0" smtClean="0">
                <a:latin typeface="UD デジタル 教科書体 N" panose="02020400000000000000" pitchFamily="17" charset="-128"/>
                <a:ea typeface="UD デジタル 教科書体 N" panose="02020400000000000000" pitchFamily="17" charset="-128"/>
              </a:rPr>
              <a:t>と</a:t>
            </a:r>
            <a:endParaRPr lang="en-US" altLang="ja-JP" sz="2400" dirty="0">
              <a:latin typeface="UD デジタル 教科書体 N" panose="02020400000000000000" pitchFamily="17" charset="-128"/>
              <a:ea typeface="UD デジタル 教科書体 N" panose="02020400000000000000" pitchFamily="17" charset="-128"/>
            </a:endParaRPr>
          </a:p>
        </p:txBody>
      </p:sp>
      <p:sp>
        <p:nvSpPr>
          <p:cNvPr id="4" name="スライド番号プレースホルダー 3">
            <a:extLst>
              <a:ext uri="{FF2B5EF4-FFF2-40B4-BE49-F238E27FC236}">
                <a16:creationId xmlns:a16="http://schemas.microsoft.com/office/drawing/2014/main" xmlns="" id="{05660F6E-C9F0-BA4E-889C-37FFE696D16C}"/>
              </a:ext>
            </a:extLst>
          </p:cNvPr>
          <p:cNvSpPr>
            <a:spLocks noGrp="1"/>
          </p:cNvSpPr>
          <p:nvPr>
            <p:ph type="sldNum" sz="quarter" idx="12"/>
          </p:nvPr>
        </p:nvSpPr>
        <p:spPr/>
        <p:txBody>
          <a:bodyPr/>
          <a:lstStyle/>
          <a:p>
            <a:pPr>
              <a:defRPr/>
            </a:pPr>
            <a:fld id="{804D6B79-3AEB-42FE-A736-A41F7AEA0445}" type="slidenum">
              <a:rPr lang="en-US" altLang="ja-JP" smtClean="0"/>
              <a:pPr>
                <a:defRPr/>
              </a:pPr>
              <a:t>19</a:t>
            </a:fld>
            <a:endParaRPr lang="en-US" altLang="ja-JP"/>
          </a:p>
        </p:txBody>
      </p:sp>
      <p:sp>
        <p:nvSpPr>
          <p:cNvPr id="5" name="Text Box 15">
            <a:extLst>
              <a:ext uri="{FF2B5EF4-FFF2-40B4-BE49-F238E27FC236}">
                <a16:creationId xmlns:a16="http://schemas.microsoft.com/office/drawing/2014/main" xmlns="" id="{0C55DFD0-6244-814A-B24A-FB4AE68566C9}"/>
              </a:ext>
            </a:extLst>
          </p:cNvPr>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令和元年度主任相談支援専門員養成研修一部追記</a:t>
            </a:r>
            <a:endParaRPr lang="en-US" altLang="ja-JP" sz="1200" i="1" dirty="0">
              <a:latin typeface="ＭＳ Ｐ明朝" panose="02020600040205080304" pitchFamily="18" charset="-128"/>
              <a:ea typeface="ＭＳ Ｐ明朝" panose="02020600040205080304" pitchFamily="18" charset="-128"/>
            </a:endParaRPr>
          </a:p>
        </p:txBody>
      </p:sp>
      <p:sp>
        <p:nvSpPr>
          <p:cNvPr id="6" name="タイトル 1">
            <a:extLst>
              <a:ext uri="{FF2B5EF4-FFF2-40B4-BE49-F238E27FC236}">
                <a16:creationId xmlns:a16="http://schemas.microsoft.com/office/drawing/2014/main" xmlns="" id="{3896F127-1779-1A4E-B657-C406833EF679}"/>
              </a:ext>
            </a:extLst>
          </p:cNvPr>
          <p:cNvSpPr txBox="1">
            <a:spLocks/>
          </p:cNvSpPr>
          <p:nvPr/>
        </p:nvSpPr>
        <p:spPr>
          <a:xfrm>
            <a:off x="107504" y="5663"/>
            <a:ext cx="7704856" cy="360040"/>
          </a:xfrm>
          <a:prstGeom prst="rect">
            <a:avLst/>
          </a:prstGeom>
        </p:spPr>
        <p:txBody>
          <a:bodyPr vert="horz" anchor="ctr">
            <a:noAutofit/>
          </a:bodyPr>
          <a:lstStyle>
            <a:lvl1pPr algn="l" rtl="0" eaLnBrk="1" latinLnBrk="0" hangingPunct="1">
              <a:spcBef>
                <a:spcPct val="0"/>
              </a:spcBef>
              <a:buNone/>
              <a:defRPr kumimoji="1" sz="4000" kern="1200">
                <a:solidFill>
                  <a:schemeClr val="tx2"/>
                </a:solidFill>
                <a:latin typeface="+mj-lt"/>
                <a:ea typeface="+mj-ea"/>
                <a:cs typeface="+mj-cs"/>
              </a:defRPr>
            </a:lvl1pPr>
          </a:lstStyle>
          <a:p>
            <a:pPr marL="531813" indent="-531813"/>
            <a:r>
              <a:rPr lang="ja-JP" altLang="en-US" sz="1800" dirty="0">
                <a:solidFill>
                  <a:schemeClr val="bg1"/>
                </a:solidFill>
              </a:rPr>
              <a:t>⒊　主任相談支援専門員の役割</a:t>
            </a:r>
            <a:r>
              <a:rPr lang="ja-JP" altLang="en-US" sz="1800" dirty="0" smtClean="0">
                <a:solidFill>
                  <a:schemeClr val="bg1"/>
                </a:solidFill>
              </a:rPr>
              <a:t>と報</a:t>
            </a:r>
            <a:r>
              <a:rPr lang="ja-JP" altLang="en-US" sz="1800" dirty="0">
                <a:solidFill>
                  <a:schemeClr val="bg1"/>
                </a:solidFill>
              </a:rPr>
              <a:t>酬改定</a:t>
            </a:r>
          </a:p>
        </p:txBody>
      </p:sp>
      <p:sp>
        <p:nvSpPr>
          <p:cNvPr id="7" name="タイトル 1">
            <a:extLst>
              <a:ext uri="{FF2B5EF4-FFF2-40B4-BE49-F238E27FC236}">
                <a16:creationId xmlns:a16="http://schemas.microsoft.com/office/drawing/2014/main" xmlns="" id="{19C891C8-7C6F-3347-B7E4-A5DCDB7ED607}"/>
              </a:ext>
            </a:extLst>
          </p:cNvPr>
          <p:cNvSpPr txBox="1">
            <a:spLocks/>
          </p:cNvSpPr>
          <p:nvPr/>
        </p:nvSpPr>
        <p:spPr>
          <a:xfrm>
            <a:off x="395536" y="404664"/>
            <a:ext cx="8229600" cy="432048"/>
          </a:xfrm>
          <a:prstGeom prst="rect">
            <a:avLst/>
          </a:prstGeom>
        </p:spPr>
        <p:txBody>
          <a:bodyPr>
            <a:norm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en-US" sz="1400" dirty="0">
                <a:latin typeface="BIZ UDPゴシック" panose="020B0400000000000000" pitchFamily="50" charset="-128"/>
                <a:ea typeface="BIZ UDPゴシック" panose="020B0400000000000000" pitchFamily="50" charset="-128"/>
              </a:rPr>
              <a:t>（</a:t>
            </a:r>
            <a:r>
              <a:rPr lang="en-US" altLang="ja-JP" sz="1400" dirty="0">
                <a:latin typeface="BIZ UDPゴシック" panose="020B0400000000000000" pitchFamily="50" charset="-128"/>
                <a:ea typeface="BIZ UDPゴシック" panose="020B0400000000000000" pitchFamily="50" charset="-128"/>
              </a:rPr>
              <a:t>1</a:t>
            </a:r>
            <a:r>
              <a:rPr lang="ja-JP" altLang="en-US" sz="1400" dirty="0" smtClean="0">
                <a:latin typeface="BIZ UDPゴシック" panose="020B0400000000000000" pitchFamily="50" charset="-128"/>
                <a:ea typeface="BIZ UDPゴシック" panose="020B0400000000000000" pitchFamily="50" charset="-128"/>
              </a:rPr>
              <a:t>）主</a:t>
            </a:r>
            <a:r>
              <a:rPr lang="ja-JP" altLang="en-US" sz="1400" dirty="0">
                <a:latin typeface="BIZ UDPゴシック" panose="020B0400000000000000" pitchFamily="50" charset="-128"/>
                <a:ea typeface="BIZ UDPゴシック" panose="020B0400000000000000" pitchFamily="50" charset="-128"/>
              </a:rPr>
              <a:t>任相談支援専門員に想定される役割や責務</a:t>
            </a:r>
          </a:p>
        </p:txBody>
      </p:sp>
      <p:sp>
        <p:nvSpPr>
          <p:cNvPr id="8" name="タイトル 1">
            <a:extLst>
              <a:ext uri="{FF2B5EF4-FFF2-40B4-BE49-F238E27FC236}">
                <a16:creationId xmlns:a16="http://schemas.microsoft.com/office/drawing/2014/main" xmlns="" id="{24447F77-EFFA-AC47-9820-26D512760114}"/>
              </a:ext>
            </a:extLst>
          </p:cNvPr>
          <p:cNvSpPr txBox="1">
            <a:spLocks/>
          </p:cNvSpPr>
          <p:nvPr/>
        </p:nvSpPr>
        <p:spPr>
          <a:xfrm>
            <a:off x="431396" y="1124744"/>
            <a:ext cx="8229600" cy="672745"/>
          </a:xfrm>
          <a:prstGeom prst="rect">
            <a:avLst/>
          </a:prstGeom>
        </p:spPr>
        <p:txBody>
          <a:bodyPr vert="horz" anchor="ctr">
            <a:normAutofit fontScale="97500"/>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en-US" sz="2400" dirty="0" smtClean="0">
                <a:solidFill>
                  <a:schemeClr val="accent4">
                    <a:lumMod val="50000"/>
                  </a:schemeClr>
                </a:solidFill>
                <a:latin typeface="BIZ UDPゴシック" panose="020B0400000000000000" pitchFamily="50" charset="-128"/>
                <a:ea typeface="BIZ UDPゴシック" panose="020B0400000000000000" pitchFamily="50" charset="-128"/>
              </a:rPr>
              <a:t>＜主</a:t>
            </a:r>
            <a:r>
              <a:rPr lang="ja-JP" altLang="en-US" sz="2400" dirty="0">
                <a:solidFill>
                  <a:schemeClr val="accent4">
                    <a:lumMod val="50000"/>
                  </a:schemeClr>
                </a:solidFill>
                <a:latin typeface="BIZ UDPゴシック" panose="020B0400000000000000" pitchFamily="50" charset="-128"/>
                <a:ea typeface="BIZ UDPゴシック" panose="020B0400000000000000" pitchFamily="50" charset="-128"/>
              </a:rPr>
              <a:t>任相談支援専門員の制度</a:t>
            </a:r>
            <a:r>
              <a:rPr lang="ja-JP" altLang="en-US" sz="2400" dirty="0" smtClean="0">
                <a:solidFill>
                  <a:schemeClr val="accent4">
                    <a:lumMod val="50000"/>
                  </a:schemeClr>
                </a:solidFill>
                <a:latin typeface="BIZ UDPゴシック" panose="020B0400000000000000" pitchFamily="50" charset="-128"/>
                <a:ea typeface="BIZ UDPゴシック" panose="020B0400000000000000" pitchFamily="50" charset="-128"/>
              </a:rPr>
              <a:t>上の位置づけ＞</a:t>
            </a:r>
            <a:endParaRPr lang="ja-JP" altLang="en-US" sz="2400" dirty="0">
              <a:solidFill>
                <a:schemeClr val="accent4">
                  <a:lumMod val="50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307492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457200" y="533400"/>
            <a:ext cx="8229600" cy="735360"/>
          </a:xfrm>
        </p:spPr>
        <p:txBody>
          <a:bodyPr>
            <a:normAutofit/>
          </a:bodyPr>
          <a:lstStyle/>
          <a:p>
            <a:pPr eaLnBrk="1" hangingPunct="1"/>
            <a:r>
              <a:rPr lang="ja-JP" altLang="en-US" sz="3200" dirty="0">
                <a:solidFill>
                  <a:schemeClr val="tx1"/>
                </a:solidFill>
                <a:latin typeface="HGP創英角ｺﾞｼｯｸUB" panose="020B0900000000000000" pitchFamily="50" charset="-128"/>
                <a:ea typeface="HGP創英角ｺﾞｼｯｸUB" panose="020B0900000000000000" pitchFamily="50" charset="-128"/>
              </a:rPr>
              <a:t>本科目のねらい</a:t>
            </a:r>
          </a:p>
        </p:txBody>
      </p:sp>
      <p:sp>
        <p:nvSpPr>
          <p:cNvPr id="3" name="コンテンツ プレースホルダー 2"/>
          <p:cNvSpPr>
            <a:spLocks noGrp="1"/>
          </p:cNvSpPr>
          <p:nvPr>
            <p:ph idx="1"/>
          </p:nvPr>
        </p:nvSpPr>
        <p:spPr>
          <a:xfrm>
            <a:off x="323528" y="1412777"/>
            <a:ext cx="8568952" cy="4536504"/>
          </a:xfrm>
        </p:spPr>
        <p:txBody>
          <a:bodyPr>
            <a:noAutofit/>
          </a:bodyPr>
          <a:lstStyle/>
          <a:p>
            <a:pPr marL="0" indent="0">
              <a:lnSpc>
                <a:spcPct val="120000"/>
              </a:lnSpc>
              <a:buNone/>
            </a:pPr>
            <a:r>
              <a:rPr lang="ja-JP" altLang="en-US" sz="2000" dirty="0" smtClean="0">
                <a:latin typeface="+mn-ea"/>
              </a:rPr>
              <a:t>　</a:t>
            </a:r>
            <a:r>
              <a:rPr lang="ja-JP" altLang="ja-JP" sz="2000" dirty="0" smtClean="0">
                <a:latin typeface="+mn-ea"/>
              </a:rPr>
              <a:t>主</a:t>
            </a:r>
            <a:r>
              <a:rPr lang="ja-JP" altLang="ja-JP" sz="2000" dirty="0">
                <a:latin typeface="+mn-ea"/>
              </a:rPr>
              <a:t>任相談支援専門員として基本となる</a:t>
            </a:r>
            <a:r>
              <a:rPr lang="ja-JP" altLang="ja-JP" sz="2000" u="sng" dirty="0">
                <a:latin typeface="+mn-ea"/>
              </a:rPr>
              <a:t>責務</a:t>
            </a:r>
            <a:r>
              <a:rPr lang="ja-JP" altLang="en-US" sz="2000" u="sng" dirty="0">
                <a:latin typeface="+mn-ea"/>
              </a:rPr>
              <a:t>や知識</a:t>
            </a:r>
            <a:r>
              <a:rPr lang="ja-JP" altLang="en-US" sz="2000" dirty="0">
                <a:latin typeface="+mn-ea"/>
              </a:rPr>
              <a:t>、技術</a:t>
            </a:r>
            <a:r>
              <a:rPr lang="ja-JP" altLang="ja-JP" sz="2000" dirty="0">
                <a:latin typeface="+mn-ea"/>
              </a:rPr>
              <a:t>の</a:t>
            </a:r>
            <a:r>
              <a:rPr lang="ja-JP" altLang="ja-JP" sz="2000" dirty="0">
                <a:solidFill>
                  <a:srgbClr val="C00000"/>
                </a:solidFill>
                <a:latin typeface="+mn-ea"/>
              </a:rPr>
              <a:t>全体像を理解</a:t>
            </a:r>
            <a:r>
              <a:rPr lang="ja-JP" altLang="ja-JP" sz="2000" dirty="0">
                <a:latin typeface="+mn-ea"/>
              </a:rPr>
              <a:t>し、</a:t>
            </a:r>
            <a:r>
              <a:rPr lang="ja-JP" altLang="ja-JP" sz="2000" dirty="0">
                <a:solidFill>
                  <a:srgbClr val="C00000"/>
                </a:solidFill>
                <a:latin typeface="+mn-ea"/>
              </a:rPr>
              <a:t>各論のための導入</a:t>
            </a:r>
            <a:r>
              <a:rPr lang="ja-JP" altLang="ja-JP" sz="2000" dirty="0">
                <a:latin typeface="+mn-ea"/>
              </a:rPr>
              <a:t>となることをねらいとす</a:t>
            </a:r>
            <a:r>
              <a:rPr lang="ja-JP" altLang="en-US" sz="2000" dirty="0">
                <a:latin typeface="+mn-ea"/>
              </a:rPr>
              <a:t>る</a:t>
            </a:r>
            <a:r>
              <a:rPr lang="ja-JP" altLang="ja-JP" sz="2000" dirty="0">
                <a:latin typeface="+mn-ea"/>
              </a:rPr>
              <a:t>。</a:t>
            </a:r>
            <a:endParaRPr lang="en-US" altLang="ja-JP" sz="2000" dirty="0">
              <a:latin typeface="+mn-ea"/>
            </a:endParaRPr>
          </a:p>
          <a:p>
            <a:pPr marL="711200" indent="-63500">
              <a:buNone/>
            </a:pPr>
            <a:endParaRPr lang="en-US" altLang="ja-JP" sz="1200" dirty="0" smtClean="0">
              <a:latin typeface="BIZ UDPゴシック" panose="020B0400000000000000" pitchFamily="50" charset="-128"/>
              <a:ea typeface="BIZ UDPゴシック" panose="020B0400000000000000" pitchFamily="50" charset="-128"/>
            </a:endParaRPr>
          </a:p>
          <a:p>
            <a:pPr marL="711200" indent="-63500">
              <a:buNone/>
            </a:pPr>
            <a:endParaRPr lang="en-US" altLang="ja-JP" sz="1200" dirty="0" smtClean="0">
              <a:latin typeface="BIZ UDPゴシック" panose="020B0400000000000000" pitchFamily="50" charset="-128"/>
              <a:ea typeface="BIZ UDPゴシック" panose="020B0400000000000000" pitchFamily="50" charset="-128"/>
            </a:endParaRPr>
          </a:p>
          <a:p>
            <a:pPr marL="628650" indent="-336550">
              <a:buNone/>
            </a:pPr>
            <a:r>
              <a:rPr lang="ja-JP" altLang="en-US" sz="2000" dirty="0" smtClean="0">
                <a:latin typeface="BIZ UDPゴシック" panose="020B0400000000000000" pitchFamily="50" charset="-128"/>
                <a:ea typeface="BIZ UDPゴシック" panose="020B0400000000000000" pitchFamily="50" charset="-128"/>
              </a:rPr>
              <a:t>＜獲得目標＞</a:t>
            </a:r>
            <a:endParaRPr lang="en-US" altLang="ja-JP" sz="2000" dirty="0" smtClean="0">
              <a:latin typeface="BIZ UDPゴシック" panose="020B0400000000000000" pitchFamily="50" charset="-128"/>
              <a:ea typeface="BIZ UDPゴシック" panose="020B0400000000000000" pitchFamily="50" charset="-128"/>
            </a:endParaRPr>
          </a:p>
          <a:p>
            <a:pPr marL="628650" indent="-336550">
              <a:buNone/>
            </a:pPr>
            <a:endParaRPr lang="en-US" altLang="ja-JP" sz="2000" dirty="0">
              <a:latin typeface="BIZ UDPゴシック" panose="020B0400000000000000" pitchFamily="50" charset="-128"/>
              <a:ea typeface="BIZ UDPゴシック" panose="020B0400000000000000" pitchFamily="50" charset="-128"/>
            </a:endParaRPr>
          </a:p>
          <a:p>
            <a:pPr marL="749300" indent="-457200">
              <a:lnSpc>
                <a:spcPct val="120000"/>
              </a:lnSpc>
              <a:buClr>
                <a:schemeClr val="tx2">
                  <a:lumMod val="50000"/>
                </a:schemeClr>
              </a:buClr>
              <a:buFont typeface="+mj-lt"/>
              <a:buAutoNum type="arabicPeriod"/>
            </a:pPr>
            <a:r>
              <a:rPr lang="ja-JP" altLang="en-US" sz="2000" b="1" dirty="0" smtClean="0">
                <a:solidFill>
                  <a:schemeClr val="tx2">
                    <a:lumMod val="50000"/>
                  </a:schemeClr>
                </a:solidFill>
                <a:latin typeface="BIZ UDPゴシック" panose="020B0400000000000000" pitchFamily="50" charset="-128"/>
                <a:ea typeface="BIZ UDPゴシック" panose="020B0400000000000000" pitchFamily="50" charset="-128"/>
              </a:rPr>
              <a:t>「</a:t>
            </a:r>
            <a:r>
              <a:rPr lang="ja-JP" altLang="ja-JP" sz="2000" b="1" dirty="0" smtClean="0">
                <a:solidFill>
                  <a:schemeClr val="tx2">
                    <a:lumMod val="50000"/>
                  </a:schemeClr>
                </a:solidFill>
                <a:latin typeface="BIZ UDPゴシック" panose="020B0400000000000000" pitchFamily="50" charset="-128"/>
                <a:ea typeface="BIZ UDPゴシック" panose="020B0400000000000000" pitchFamily="50" charset="-128"/>
              </a:rPr>
              <a:t>主</a:t>
            </a:r>
            <a:r>
              <a:rPr lang="ja-JP" altLang="ja-JP" sz="2000" b="1" dirty="0">
                <a:solidFill>
                  <a:schemeClr val="tx2">
                    <a:lumMod val="50000"/>
                  </a:schemeClr>
                </a:solidFill>
                <a:latin typeface="BIZ UDPゴシック" panose="020B0400000000000000" pitchFamily="50" charset="-128"/>
                <a:ea typeface="BIZ UDPゴシック" panose="020B0400000000000000" pitchFamily="50" charset="-128"/>
              </a:rPr>
              <a:t>任相談支援専門員創設の経</a:t>
            </a:r>
            <a:r>
              <a:rPr lang="ja-JP" altLang="ja-JP" sz="2000" b="1" dirty="0" smtClean="0">
                <a:solidFill>
                  <a:schemeClr val="tx2">
                    <a:lumMod val="50000"/>
                  </a:schemeClr>
                </a:solidFill>
                <a:latin typeface="BIZ UDPゴシック" panose="020B0400000000000000" pitchFamily="50" charset="-128"/>
                <a:ea typeface="BIZ UDPゴシック" panose="020B0400000000000000" pitchFamily="50" charset="-128"/>
              </a:rPr>
              <a:t>緯</a:t>
            </a:r>
            <a:r>
              <a:rPr lang="ja-JP" altLang="en-US" sz="2000" b="1" dirty="0" smtClean="0">
                <a:solidFill>
                  <a:schemeClr val="tx2">
                    <a:lumMod val="50000"/>
                  </a:schemeClr>
                </a:solidFill>
                <a:latin typeface="BIZ UDPゴシック" panose="020B0400000000000000" pitchFamily="50" charset="-128"/>
                <a:ea typeface="BIZ UDPゴシック" panose="020B0400000000000000" pitchFamily="50" charset="-128"/>
              </a:rPr>
              <a:t>」を</a:t>
            </a:r>
            <a:r>
              <a:rPr lang="ja-JP" altLang="en-US" sz="2000" b="1" dirty="0" smtClean="0">
                <a:solidFill>
                  <a:srgbClr val="0070C0"/>
                </a:solidFill>
                <a:latin typeface="BIZ UDPゴシック" panose="020B0400000000000000" pitchFamily="50" charset="-128"/>
                <a:ea typeface="BIZ UDPゴシック" panose="020B0400000000000000" pitchFamily="50" charset="-128"/>
              </a:rPr>
              <a:t>説明できる</a:t>
            </a:r>
            <a:endParaRPr lang="en-US" altLang="ja-JP" sz="2000" b="1" dirty="0">
              <a:solidFill>
                <a:srgbClr val="0070C0"/>
              </a:solidFill>
              <a:latin typeface="BIZ UDPゴシック" panose="020B0400000000000000" pitchFamily="50" charset="-128"/>
              <a:ea typeface="BIZ UDPゴシック" panose="020B0400000000000000" pitchFamily="50" charset="-128"/>
            </a:endParaRPr>
          </a:p>
          <a:p>
            <a:pPr marL="749300" indent="-457200">
              <a:lnSpc>
                <a:spcPct val="120000"/>
              </a:lnSpc>
              <a:buClr>
                <a:schemeClr val="tx2">
                  <a:lumMod val="50000"/>
                </a:schemeClr>
              </a:buClr>
              <a:buFont typeface="+mj-lt"/>
              <a:buAutoNum type="arabicPeriod"/>
            </a:pPr>
            <a:r>
              <a:rPr lang="ja-JP" altLang="en-US" sz="2000" b="1" dirty="0" smtClean="0">
                <a:latin typeface="BIZ UDPゴシック" panose="020B0400000000000000" pitchFamily="50" charset="-128"/>
                <a:ea typeface="BIZ UDPゴシック" panose="020B0400000000000000" pitchFamily="50" charset="-128"/>
              </a:rPr>
              <a:t>「基幹</a:t>
            </a:r>
            <a:r>
              <a:rPr lang="ja-JP" altLang="en-US" sz="2000" b="1" dirty="0">
                <a:latin typeface="BIZ UDPゴシック" panose="020B0400000000000000" pitchFamily="50" charset="-128"/>
                <a:ea typeface="BIZ UDPゴシック" panose="020B0400000000000000" pitchFamily="50" charset="-128"/>
              </a:rPr>
              <a:t>相談支援</a:t>
            </a:r>
            <a:r>
              <a:rPr lang="ja-JP" altLang="en-US" sz="2000" b="1" dirty="0" smtClean="0">
                <a:latin typeface="BIZ UDPゴシック" panose="020B0400000000000000" pitchFamily="50" charset="-128"/>
                <a:ea typeface="BIZ UDPゴシック" panose="020B0400000000000000" pitchFamily="50" charset="-128"/>
              </a:rPr>
              <a:t>セ</a:t>
            </a:r>
            <a:r>
              <a:rPr lang="ja-JP" altLang="en-US" sz="2000" b="1" dirty="0">
                <a:latin typeface="BIZ UDPゴシック" panose="020B0400000000000000" pitchFamily="50" charset="-128"/>
                <a:ea typeface="BIZ UDPゴシック" panose="020B0400000000000000" pitchFamily="50" charset="-128"/>
              </a:rPr>
              <a:t>ンタ</a:t>
            </a:r>
            <a:r>
              <a:rPr lang="ja-JP" altLang="en-US" sz="2000" b="1" dirty="0" smtClean="0">
                <a:latin typeface="BIZ UDPゴシック" panose="020B0400000000000000" pitchFamily="50" charset="-128"/>
                <a:ea typeface="BIZ UDPゴシック" panose="020B0400000000000000" pitchFamily="50" charset="-128"/>
              </a:rPr>
              <a:t>ーと主任相談支援専門員の役割」</a:t>
            </a:r>
            <a:r>
              <a:rPr lang="ja-JP" altLang="en-US" sz="2000" b="1" dirty="0" smtClean="0">
                <a:solidFill>
                  <a:schemeClr val="tx2">
                    <a:lumMod val="50000"/>
                  </a:schemeClr>
                </a:solidFill>
                <a:latin typeface="BIZ UDPゴシック" panose="020B0400000000000000" pitchFamily="50" charset="-128"/>
                <a:ea typeface="BIZ UDPゴシック" panose="020B0400000000000000" pitchFamily="50" charset="-128"/>
              </a:rPr>
              <a:t>を</a:t>
            </a:r>
            <a:r>
              <a:rPr lang="ja-JP" altLang="en-US" sz="2000" b="1" dirty="0" smtClean="0">
                <a:solidFill>
                  <a:srgbClr val="0070C0"/>
                </a:solidFill>
                <a:latin typeface="BIZ UDPゴシック" panose="020B0400000000000000" pitchFamily="50" charset="-128"/>
                <a:ea typeface="BIZ UDPゴシック" panose="020B0400000000000000" pitchFamily="50" charset="-128"/>
              </a:rPr>
              <a:t>説明できる</a:t>
            </a:r>
            <a:endParaRPr lang="en-US" altLang="ja-JP" sz="2000" b="1" dirty="0">
              <a:solidFill>
                <a:srgbClr val="0070C0"/>
              </a:solidFill>
              <a:latin typeface="BIZ UDPゴシック" panose="020B0400000000000000" pitchFamily="50" charset="-128"/>
              <a:ea typeface="BIZ UDPゴシック" panose="020B0400000000000000" pitchFamily="50" charset="-128"/>
            </a:endParaRPr>
          </a:p>
          <a:p>
            <a:pPr marL="749300" indent="-457200">
              <a:lnSpc>
                <a:spcPct val="120000"/>
              </a:lnSpc>
              <a:buClr>
                <a:schemeClr val="tx2">
                  <a:lumMod val="50000"/>
                </a:schemeClr>
              </a:buClr>
              <a:buFont typeface="+mj-lt"/>
              <a:buAutoNum type="arabicPeriod"/>
            </a:pPr>
            <a:r>
              <a:rPr lang="ja-JP" altLang="en-US" sz="2000" b="1" dirty="0">
                <a:latin typeface="BIZ UDPゴシック" panose="020B0400000000000000" pitchFamily="50" charset="-128"/>
                <a:ea typeface="BIZ UDPゴシック" panose="020B0400000000000000" pitchFamily="50" charset="-128"/>
              </a:rPr>
              <a:t>報酬加</a:t>
            </a:r>
            <a:r>
              <a:rPr lang="ja-JP" altLang="en-US" sz="2000" b="1" dirty="0" smtClean="0">
                <a:latin typeface="BIZ UDPゴシック" panose="020B0400000000000000" pitchFamily="50" charset="-128"/>
                <a:ea typeface="BIZ UDPゴシック" panose="020B0400000000000000" pitchFamily="50" charset="-128"/>
              </a:rPr>
              <a:t>算の体系と</a:t>
            </a:r>
            <a:r>
              <a:rPr lang="ja-JP" altLang="en-US" sz="2000" b="1" dirty="0">
                <a:latin typeface="BIZ UDPゴシック" panose="020B0400000000000000" pitchFamily="50" charset="-128"/>
                <a:ea typeface="BIZ UDPゴシック" panose="020B0400000000000000" pitchFamily="50" charset="-128"/>
              </a:rPr>
              <a:t>地域から求められる役割や責</a:t>
            </a:r>
            <a:r>
              <a:rPr lang="ja-JP" altLang="en-US" sz="2000" b="1" dirty="0" smtClean="0">
                <a:latin typeface="BIZ UDPゴシック" panose="020B0400000000000000" pitchFamily="50" charset="-128"/>
                <a:ea typeface="BIZ UDPゴシック" panose="020B0400000000000000" pitchFamily="50" charset="-128"/>
              </a:rPr>
              <a:t>務を</a:t>
            </a:r>
            <a:r>
              <a:rPr lang="ja-JP" altLang="en-US" sz="2000" b="1" dirty="0" smtClean="0">
                <a:solidFill>
                  <a:srgbClr val="0070C0"/>
                </a:solidFill>
                <a:latin typeface="BIZ UDPゴシック" panose="020B0400000000000000" pitchFamily="50" charset="-128"/>
                <a:ea typeface="BIZ UDPゴシック" panose="020B0400000000000000" pitchFamily="50" charset="-128"/>
              </a:rPr>
              <a:t>説明できる</a:t>
            </a:r>
            <a:endParaRPr lang="en-US" altLang="ja-JP" sz="2000" b="1" dirty="0" smtClean="0">
              <a:solidFill>
                <a:srgbClr val="0070C0"/>
              </a:solidFill>
              <a:latin typeface="BIZ UDPゴシック" panose="020B0400000000000000" pitchFamily="50" charset="-128"/>
              <a:ea typeface="BIZ UDPゴシック" panose="020B0400000000000000" pitchFamily="50" charset="-128"/>
            </a:endParaRPr>
          </a:p>
          <a:p>
            <a:pPr marL="749300" indent="-457200">
              <a:lnSpc>
                <a:spcPct val="120000"/>
              </a:lnSpc>
              <a:buClr>
                <a:schemeClr val="tx2">
                  <a:lumMod val="50000"/>
                </a:schemeClr>
              </a:buClr>
              <a:buFont typeface="+mj-lt"/>
              <a:buAutoNum type="arabicPeriod"/>
            </a:pPr>
            <a:r>
              <a:rPr lang="ja-JP" altLang="en-US" sz="2000" b="1" dirty="0" smtClean="0">
                <a:solidFill>
                  <a:schemeClr val="tx2">
                    <a:lumMod val="50000"/>
                  </a:schemeClr>
                </a:solidFill>
                <a:latin typeface="BIZ UDPゴシック" panose="020B0400000000000000" pitchFamily="50" charset="-128"/>
                <a:ea typeface="BIZ UDPゴシック" panose="020B0400000000000000" pitchFamily="50" charset="-128"/>
              </a:rPr>
              <a:t>「計画的な人材育成」について</a:t>
            </a:r>
            <a:r>
              <a:rPr lang="ja-JP" altLang="en-US" sz="2000" b="1" dirty="0" smtClean="0">
                <a:solidFill>
                  <a:srgbClr val="0070C0"/>
                </a:solidFill>
                <a:latin typeface="BIZ UDPゴシック" panose="020B0400000000000000" pitchFamily="50" charset="-128"/>
                <a:ea typeface="BIZ UDPゴシック" panose="020B0400000000000000" pitchFamily="50" charset="-128"/>
              </a:rPr>
              <a:t>説明でき</a:t>
            </a:r>
            <a:r>
              <a:rPr lang="ja-JP" altLang="en-US" sz="2000" b="1" dirty="0">
                <a:solidFill>
                  <a:srgbClr val="0070C0"/>
                </a:solidFill>
                <a:latin typeface="BIZ UDPゴシック" panose="020B0400000000000000" pitchFamily="50" charset="-128"/>
                <a:ea typeface="BIZ UDPゴシック" panose="020B0400000000000000" pitchFamily="50" charset="-128"/>
              </a:rPr>
              <a:t>る</a:t>
            </a:r>
            <a:endParaRPr lang="en-US" altLang="ja-JP" sz="2000" b="1" dirty="0" smtClean="0">
              <a:solidFill>
                <a:srgbClr val="0070C0"/>
              </a:solidFill>
              <a:latin typeface="BIZ UDPゴシック" panose="020B0400000000000000" pitchFamily="50" charset="-128"/>
              <a:ea typeface="BIZ UDPゴシック" panose="020B0400000000000000" pitchFamily="50" charset="-128"/>
            </a:endParaRPr>
          </a:p>
          <a:p>
            <a:pPr marL="749300" indent="-457200">
              <a:lnSpc>
                <a:spcPct val="120000"/>
              </a:lnSpc>
              <a:buClr>
                <a:schemeClr val="tx2">
                  <a:lumMod val="50000"/>
                </a:schemeClr>
              </a:buClr>
              <a:buFont typeface="+mj-lt"/>
              <a:buAutoNum type="arabicPeriod"/>
            </a:pPr>
            <a:r>
              <a:rPr lang="ja-JP" altLang="en-US" sz="2000" b="1" dirty="0" smtClean="0">
                <a:solidFill>
                  <a:schemeClr val="tx2">
                    <a:lumMod val="50000"/>
                  </a:schemeClr>
                </a:solidFill>
                <a:latin typeface="BIZ UDPゴシック" panose="020B0400000000000000" pitchFamily="50" charset="-128"/>
                <a:ea typeface="BIZ UDPゴシック" panose="020B0400000000000000" pitchFamily="50" charset="-128"/>
              </a:rPr>
              <a:t>主任相談支援専門員に求められる地</a:t>
            </a:r>
            <a:r>
              <a:rPr lang="ja-JP" altLang="en-US" sz="2000" b="1" dirty="0">
                <a:solidFill>
                  <a:schemeClr val="tx2">
                    <a:lumMod val="50000"/>
                  </a:schemeClr>
                </a:solidFill>
                <a:latin typeface="BIZ UDPゴシック" panose="020B0400000000000000" pitchFamily="50" charset="-128"/>
                <a:ea typeface="BIZ UDPゴシック" panose="020B0400000000000000" pitchFamily="50" charset="-128"/>
              </a:rPr>
              <a:t>域作</a:t>
            </a:r>
            <a:r>
              <a:rPr lang="ja-JP" altLang="en-US" sz="2000" b="1" dirty="0" smtClean="0">
                <a:solidFill>
                  <a:schemeClr val="tx2">
                    <a:lumMod val="50000"/>
                  </a:schemeClr>
                </a:solidFill>
                <a:latin typeface="BIZ UDPゴシック" panose="020B0400000000000000" pitchFamily="50" charset="-128"/>
                <a:ea typeface="BIZ UDPゴシック" panose="020B0400000000000000" pitchFamily="50" charset="-128"/>
              </a:rPr>
              <a:t>りについて</a:t>
            </a:r>
            <a:r>
              <a:rPr lang="ja-JP" altLang="en-US" sz="2000" b="1" dirty="0" smtClean="0">
                <a:solidFill>
                  <a:srgbClr val="0070C0"/>
                </a:solidFill>
                <a:latin typeface="BIZ UDPゴシック" panose="020B0400000000000000" pitchFamily="50" charset="-128"/>
                <a:ea typeface="BIZ UDPゴシック" panose="020B0400000000000000" pitchFamily="50" charset="-128"/>
              </a:rPr>
              <a:t>説明できる</a:t>
            </a:r>
            <a:endParaRPr lang="en-US" altLang="ja-JP" sz="2000" b="1" dirty="0">
              <a:solidFill>
                <a:srgbClr val="0070C0"/>
              </a:solidFill>
              <a:latin typeface="BIZ UDPゴシック" panose="020B0400000000000000" pitchFamily="50" charset="-128"/>
              <a:ea typeface="BIZ UDPゴシック" panose="020B0400000000000000" pitchFamily="50" charset="-128"/>
            </a:endParaRPr>
          </a:p>
          <a:p>
            <a:pPr marL="749300" indent="-457200">
              <a:lnSpc>
                <a:spcPct val="120000"/>
              </a:lnSpc>
              <a:buClr>
                <a:schemeClr val="tx2">
                  <a:lumMod val="50000"/>
                </a:schemeClr>
              </a:buClr>
              <a:buFont typeface="+mj-lt"/>
              <a:buAutoNum type="arabicPeriod"/>
            </a:pPr>
            <a:r>
              <a:rPr lang="ja-JP" altLang="en-US" sz="2000" b="1" dirty="0" smtClean="0">
                <a:solidFill>
                  <a:schemeClr val="tx2">
                    <a:lumMod val="50000"/>
                  </a:schemeClr>
                </a:solidFill>
                <a:latin typeface="BIZ UDPゴシック" panose="020B0400000000000000" pitchFamily="50" charset="-128"/>
                <a:ea typeface="BIZ UDPゴシック" panose="020B0400000000000000" pitchFamily="50" charset="-128"/>
              </a:rPr>
              <a:t>事業所の運営管理について</a:t>
            </a:r>
            <a:r>
              <a:rPr lang="ja-JP" altLang="en-US" sz="2000" b="1" dirty="0" smtClean="0">
                <a:solidFill>
                  <a:srgbClr val="0070C0"/>
                </a:solidFill>
                <a:latin typeface="BIZ UDPゴシック" panose="020B0400000000000000" pitchFamily="50" charset="-128"/>
                <a:ea typeface="BIZ UDPゴシック" panose="020B0400000000000000" pitchFamily="50" charset="-128"/>
              </a:rPr>
              <a:t>説明できる</a:t>
            </a:r>
            <a:endParaRPr lang="ja-JP" altLang="ja-JP" sz="500" dirty="0">
              <a:solidFill>
                <a:srgbClr val="0070C0"/>
              </a:solidFill>
              <a:latin typeface="+mn-ea"/>
            </a:endParaRPr>
          </a:p>
          <a:p>
            <a:pPr marL="0" indent="0">
              <a:buNone/>
            </a:pPr>
            <a:endParaRPr lang="ja-JP" altLang="ja-JP" sz="500" dirty="0">
              <a:latin typeface="+mn-ea"/>
            </a:endParaRPr>
          </a:p>
          <a:p>
            <a:pPr marL="0" indent="0">
              <a:buNone/>
            </a:pPr>
            <a:r>
              <a:rPr lang="ja-JP" altLang="ja-JP" sz="500" dirty="0">
                <a:latin typeface="+mn-ea"/>
              </a:rPr>
              <a:t> </a:t>
            </a:r>
            <a:endParaRPr kumimoji="1" lang="ja-JP" altLang="en-US" sz="500" dirty="0">
              <a:latin typeface="+mn-ea"/>
            </a:endParaRPr>
          </a:p>
        </p:txBody>
      </p:sp>
      <p:sp>
        <p:nvSpPr>
          <p:cNvPr id="2" name="スライド番号プレースホルダー 1"/>
          <p:cNvSpPr>
            <a:spLocks noGrp="1"/>
          </p:cNvSpPr>
          <p:nvPr>
            <p:ph type="sldNum" sz="quarter" idx="12"/>
          </p:nvPr>
        </p:nvSpPr>
        <p:spPr/>
        <p:txBody>
          <a:bodyPr/>
          <a:lstStyle/>
          <a:p>
            <a:pPr>
              <a:defRPr/>
            </a:pPr>
            <a:fld id="{804D6B79-3AEB-42FE-A736-A41F7AEA0445}" type="slidenum">
              <a:rPr lang="en-US" altLang="ja-JP" smtClean="0"/>
              <a:pPr>
                <a:defRPr/>
              </a:pPr>
              <a:t>2</a:t>
            </a:fld>
            <a:endParaRPr lang="en-US" altLang="ja-JP"/>
          </a:p>
        </p:txBody>
      </p:sp>
      <p:sp>
        <p:nvSpPr>
          <p:cNvPr id="8" name="テキスト ボックス 7">
            <a:extLst>
              <a:ext uri="{FF2B5EF4-FFF2-40B4-BE49-F238E27FC236}">
                <a16:creationId xmlns:a16="http://schemas.microsoft.com/office/drawing/2014/main" xmlns="" id="{B332644F-4875-4888-B713-6B0173D7B2F6}"/>
              </a:ext>
            </a:extLst>
          </p:cNvPr>
          <p:cNvSpPr txBox="1"/>
          <p:nvPr/>
        </p:nvSpPr>
        <p:spPr>
          <a:xfrm>
            <a:off x="107504" y="6492874"/>
            <a:ext cx="4464496" cy="276999"/>
          </a:xfrm>
          <a:prstGeom prst="rect">
            <a:avLst/>
          </a:prstGeom>
          <a:noFill/>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33188643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24447F77-EFFA-AC47-9820-26D512760114}"/>
              </a:ext>
            </a:extLst>
          </p:cNvPr>
          <p:cNvSpPr>
            <a:spLocks noGrp="1"/>
          </p:cNvSpPr>
          <p:nvPr>
            <p:ph type="title"/>
          </p:nvPr>
        </p:nvSpPr>
        <p:spPr>
          <a:xfrm>
            <a:off x="415554" y="1052736"/>
            <a:ext cx="8229600" cy="432048"/>
          </a:xfrm>
        </p:spPr>
        <p:txBody>
          <a:bodyPr>
            <a:normAutofit fontScale="90000"/>
          </a:bodyPr>
          <a:lstStyle/>
          <a:p>
            <a:r>
              <a:rPr lang="ja-JP" altLang="en-US" sz="2800" dirty="0" smtClean="0">
                <a:solidFill>
                  <a:schemeClr val="accent4">
                    <a:lumMod val="50000"/>
                  </a:schemeClr>
                </a:solidFill>
                <a:latin typeface="BIZ UDPゴシック" panose="020B0400000000000000" pitchFamily="50" charset="-128"/>
                <a:ea typeface="BIZ UDPゴシック" panose="020B0400000000000000" pitchFamily="50" charset="-128"/>
              </a:rPr>
              <a:t>＜</a:t>
            </a:r>
            <a:r>
              <a:rPr lang="ja-JP" altLang="ja-JP" sz="2800" dirty="0" smtClean="0">
                <a:solidFill>
                  <a:schemeClr val="accent4">
                    <a:lumMod val="50000"/>
                  </a:schemeClr>
                </a:solidFill>
                <a:latin typeface="BIZ UDPゴシック" panose="020B0400000000000000" pitchFamily="50" charset="-128"/>
                <a:ea typeface="BIZ UDPゴシック" panose="020B0400000000000000" pitchFamily="50" charset="-128"/>
              </a:rPr>
              <a:t>主</a:t>
            </a:r>
            <a:r>
              <a:rPr lang="ja-JP" altLang="ja-JP" sz="2800" dirty="0">
                <a:solidFill>
                  <a:schemeClr val="accent4">
                    <a:lumMod val="50000"/>
                  </a:schemeClr>
                </a:solidFill>
                <a:latin typeface="BIZ UDPゴシック" panose="020B0400000000000000" pitchFamily="50" charset="-128"/>
                <a:ea typeface="BIZ UDPゴシック" panose="020B0400000000000000" pitchFamily="50" charset="-128"/>
              </a:rPr>
              <a:t>任相談支援専門</a:t>
            </a:r>
            <a:r>
              <a:rPr lang="ja-JP" altLang="ja-JP" sz="2800" dirty="0" smtClean="0">
                <a:solidFill>
                  <a:schemeClr val="accent4">
                    <a:lumMod val="50000"/>
                  </a:schemeClr>
                </a:solidFill>
                <a:latin typeface="BIZ UDPゴシック" panose="020B0400000000000000" pitchFamily="50" charset="-128"/>
                <a:ea typeface="BIZ UDPゴシック" panose="020B0400000000000000" pitchFamily="50" charset="-128"/>
              </a:rPr>
              <a:t>員</a:t>
            </a:r>
            <a:r>
              <a:rPr lang="ja-JP" altLang="en-US" sz="2800" dirty="0" smtClean="0">
                <a:solidFill>
                  <a:schemeClr val="accent4">
                    <a:lumMod val="50000"/>
                  </a:schemeClr>
                </a:solidFill>
                <a:latin typeface="BIZ UDPゴシック" panose="020B0400000000000000" pitchFamily="50" charset="-128"/>
                <a:ea typeface="BIZ UDPゴシック" panose="020B0400000000000000" pitchFamily="50" charset="-128"/>
              </a:rPr>
              <a:t>への期待＞</a:t>
            </a:r>
            <a:endParaRPr kumimoji="1" lang="ja-JP" altLang="en-US" sz="2800" dirty="0">
              <a:solidFill>
                <a:schemeClr val="accent4">
                  <a:lumMod val="50000"/>
                </a:schemeClr>
              </a:solidFill>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xmlns="" id="{05660F6E-C9F0-BA4E-889C-37FFE696D16C}"/>
              </a:ext>
            </a:extLst>
          </p:cNvPr>
          <p:cNvSpPr>
            <a:spLocks noGrp="1"/>
          </p:cNvSpPr>
          <p:nvPr>
            <p:ph type="sldNum" sz="quarter" idx="12"/>
          </p:nvPr>
        </p:nvSpPr>
        <p:spPr/>
        <p:txBody>
          <a:bodyPr/>
          <a:lstStyle/>
          <a:p>
            <a:pPr>
              <a:defRPr/>
            </a:pPr>
            <a:fld id="{804D6B79-3AEB-42FE-A736-A41F7AEA0445}" type="slidenum">
              <a:rPr lang="en-US" altLang="ja-JP" smtClean="0"/>
              <a:pPr>
                <a:defRPr/>
              </a:pPr>
              <a:t>20</a:t>
            </a:fld>
            <a:endParaRPr lang="en-US" altLang="ja-JP"/>
          </a:p>
        </p:txBody>
      </p:sp>
      <p:sp>
        <p:nvSpPr>
          <p:cNvPr id="8" name="コンテンツ プレースホルダー 2">
            <a:extLst>
              <a:ext uri="{FF2B5EF4-FFF2-40B4-BE49-F238E27FC236}">
                <a16:creationId xmlns:a16="http://schemas.microsoft.com/office/drawing/2014/main" xmlns="" id="{5241396A-CD09-D349-B4FE-BAAD38A73DFC}"/>
              </a:ext>
            </a:extLst>
          </p:cNvPr>
          <p:cNvSpPr txBox="1">
            <a:spLocks/>
          </p:cNvSpPr>
          <p:nvPr/>
        </p:nvSpPr>
        <p:spPr>
          <a:xfrm>
            <a:off x="457200" y="1628800"/>
            <a:ext cx="8507288" cy="4536503"/>
          </a:xfrm>
          <a:prstGeom prst="rect">
            <a:avLst/>
          </a:prstGeom>
        </p:spPr>
        <p:txBody>
          <a:bodyPr vert="horz">
            <a:normAutofit fontScale="70000" lnSpcReduction="20000"/>
          </a:bodyPr>
          <a:lst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a:lstStyle>
          <a:p>
            <a:pPr>
              <a:lnSpc>
                <a:spcPct val="150000"/>
              </a:lnSpc>
              <a:buFont typeface="Wingdings" panose="05000000000000000000" pitchFamily="2" charset="2"/>
              <a:buChar char="u"/>
            </a:pPr>
            <a:r>
              <a:rPr lang="ja-JP" altLang="en-US" sz="2600" dirty="0">
                <a:latin typeface="UD デジタル 教科書体 N" panose="02020400000000000000" pitchFamily="17" charset="-128"/>
                <a:ea typeface="UD デジタル 教科書体 N" panose="02020400000000000000" pitchFamily="17" charset="-128"/>
              </a:rPr>
              <a:t>基本相談支援を実施する能力を基盤にし、適切なサービス等利用計画を作成する現場での実地教</a:t>
            </a:r>
            <a:r>
              <a:rPr lang="ja-JP" altLang="en-US" sz="2600" dirty="0" smtClean="0">
                <a:latin typeface="UD デジタル 教科書体 N" panose="02020400000000000000" pitchFamily="17" charset="-128"/>
                <a:ea typeface="UD デジタル 教科書体 N" panose="02020400000000000000" pitchFamily="17" charset="-128"/>
              </a:rPr>
              <a:t>育</a:t>
            </a:r>
            <a:endParaRPr lang="en-US" altLang="ja-JP" sz="2600" dirty="0" smtClean="0">
              <a:latin typeface="UD デジタル 教科書体 N" panose="02020400000000000000" pitchFamily="17" charset="-128"/>
              <a:ea typeface="UD デジタル 教科書体 N" panose="02020400000000000000" pitchFamily="17" charset="-128"/>
            </a:endParaRPr>
          </a:p>
          <a:p>
            <a:pPr marL="109728" indent="0">
              <a:lnSpc>
                <a:spcPct val="150000"/>
              </a:lnSpc>
              <a:buNone/>
            </a:pPr>
            <a:r>
              <a:rPr lang="ja-JP" altLang="en-US" sz="2600" dirty="0">
                <a:latin typeface="UD デジタル 教科書体 N" panose="02020400000000000000" pitchFamily="17" charset="-128"/>
                <a:ea typeface="UD デジタル 教科書体 N" panose="02020400000000000000" pitchFamily="17" charset="-128"/>
              </a:rPr>
              <a:t>　</a:t>
            </a:r>
            <a:r>
              <a:rPr lang="ja-JP" altLang="en-US" sz="2600" dirty="0" smtClean="0">
                <a:latin typeface="UD デジタル 教科書体 N" panose="02020400000000000000" pitchFamily="17" charset="-128"/>
                <a:ea typeface="UD デジタル 教科書体 N" panose="02020400000000000000" pitchFamily="17" charset="-128"/>
              </a:rPr>
              <a:t>・・・ソ</a:t>
            </a:r>
            <a:r>
              <a:rPr lang="ja-JP" altLang="en-US" sz="2600" dirty="0">
                <a:latin typeface="UD デジタル 教科書体 N" panose="02020400000000000000" pitchFamily="17" charset="-128"/>
                <a:ea typeface="UD デジタル 教科書体 N" panose="02020400000000000000" pitchFamily="17" charset="-128"/>
              </a:rPr>
              <a:t>ーシャルワー</a:t>
            </a:r>
            <a:r>
              <a:rPr lang="ja-JP" altLang="en-US" sz="2600" dirty="0" smtClean="0">
                <a:latin typeface="UD デジタル 教科書体 N" panose="02020400000000000000" pitchFamily="17" charset="-128"/>
                <a:ea typeface="UD デジタル 教科書体 N" panose="02020400000000000000" pitchFamily="17" charset="-128"/>
              </a:rPr>
              <a:t>クのスキル</a:t>
            </a:r>
            <a:r>
              <a:rPr lang="ja-JP" altLang="ja-JP" sz="2600" dirty="0" smtClean="0">
                <a:latin typeface="UD デジタル 教科書体 N" panose="02020400000000000000" pitchFamily="17" charset="-128"/>
                <a:ea typeface="UD デジタル 教科書体 N" panose="02020400000000000000" pitchFamily="17" charset="-128"/>
              </a:rPr>
              <a:t>を</a:t>
            </a:r>
            <a:r>
              <a:rPr lang="ja-JP" altLang="en-US" sz="2600" dirty="0" smtClean="0">
                <a:latin typeface="UD デジタル 教科書体 N" panose="02020400000000000000" pitchFamily="17" charset="-128"/>
                <a:ea typeface="UD デジタル 教科書体 N" panose="02020400000000000000" pitchFamily="17" charset="-128"/>
              </a:rPr>
              <a:t>活かした地域での基本相談の展開　</a:t>
            </a:r>
            <a:r>
              <a:rPr lang="en-US" altLang="ja-JP" sz="2600" dirty="0" smtClean="0">
                <a:latin typeface="UD デジタル 教科書体 N" panose="02020400000000000000" pitchFamily="17" charset="-128"/>
                <a:ea typeface="UD デジタル 教科書体 N" panose="02020400000000000000" pitchFamily="17" charset="-128"/>
              </a:rPr>
              <a:t>OJT</a:t>
            </a:r>
          </a:p>
          <a:p>
            <a:pPr>
              <a:lnSpc>
                <a:spcPct val="150000"/>
              </a:lnSpc>
              <a:buFont typeface="Wingdings" panose="05000000000000000000" pitchFamily="2" charset="2"/>
              <a:buChar char="u"/>
            </a:pPr>
            <a:r>
              <a:rPr lang="ja-JP" altLang="ja-JP" sz="2600" dirty="0" smtClean="0">
                <a:latin typeface="UD デジタル 教科書体 N" panose="02020400000000000000" pitchFamily="17" charset="-128"/>
                <a:ea typeface="UD デジタル 教科書体 N" panose="02020400000000000000" pitchFamily="17" charset="-128"/>
              </a:rPr>
              <a:t>中立公正（利用者中心）による業務指針</a:t>
            </a:r>
            <a:endParaRPr lang="en-US" altLang="ja-JP" sz="2600" dirty="0" smtClean="0">
              <a:latin typeface="UD デジタル 教科書体 N" panose="02020400000000000000" pitchFamily="17" charset="-128"/>
              <a:ea typeface="UD デジタル 教科書体 N" panose="02020400000000000000" pitchFamily="17" charset="-128"/>
            </a:endParaRPr>
          </a:p>
          <a:p>
            <a:pPr marL="109728" indent="0">
              <a:lnSpc>
                <a:spcPct val="150000"/>
              </a:lnSpc>
              <a:buNone/>
            </a:pPr>
            <a:r>
              <a:rPr lang="ja-JP" altLang="en-US" sz="2600" dirty="0">
                <a:latin typeface="UD デジタル 教科書体 N" panose="02020400000000000000" pitchFamily="17" charset="-128"/>
                <a:ea typeface="UD デジタル 教科書体 N" panose="02020400000000000000" pitchFamily="17" charset="-128"/>
              </a:rPr>
              <a:t>　</a:t>
            </a:r>
            <a:r>
              <a:rPr lang="ja-JP" altLang="en-US" sz="2600" dirty="0" smtClean="0">
                <a:latin typeface="UD デジタル 教科書体 N" panose="02020400000000000000" pitchFamily="17" charset="-128"/>
                <a:ea typeface="UD デジタル 教科書体 N" panose="02020400000000000000" pitchFamily="17" charset="-128"/>
              </a:rPr>
              <a:t>・・・権利擁護　意思決定支援の定着</a:t>
            </a:r>
            <a:endParaRPr lang="ja-JP" altLang="ja-JP" sz="2600" dirty="0" smtClean="0">
              <a:latin typeface="UD デジタル 教科書体 N" panose="02020400000000000000" pitchFamily="17" charset="-128"/>
              <a:ea typeface="UD デジタル 教科書体 N" panose="02020400000000000000" pitchFamily="17" charset="-128"/>
            </a:endParaRPr>
          </a:p>
          <a:p>
            <a:pPr>
              <a:lnSpc>
                <a:spcPct val="150000"/>
              </a:lnSpc>
              <a:buFont typeface="Wingdings" panose="05000000000000000000" pitchFamily="2" charset="2"/>
              <a:buChar char="u"/>
            </a:pPr>
            <a:r>
              <a:rPr lang="ja-JP" altLang="ja-JP" sz="2600" dirty="0" smtClean="0">
                <a:latin typeface="UD デジタル 教科書体 N" panose="02020400000000000000" pitchFamily="17" charset="-128"/>
                <a:ea typeface="UD デジタル 教科書体 N" panose="02020400000000000000" pitchFamily="17" charset="-128"/>
              </a:rPr>
              <a:t>要望苦情に対する解決への取り組み</a:t>
            </a:r>
            <a:endParaRPr lang="en-US" altLang="ja-JP" sz="2600" dirty="0" smtClean="0">
              <a:latin typeface="UD デジタル 教科書体 N" panose="02020400000000000000" pitchFamily="17" charset="-128"/>
              <a:ea typeface="UD デジタル 教科書体 N" panose="02020400000000000000" pitchFamily="17" charset="-128"/>
            </a:endParaRPr>
          </a:p>
          <a:p>
            <a:pPr marL="109728" indent="0">
              <a:lnSpc>
                <a:spcPct val="150000"/>
              </a:lnSpc>
              <a:buNone/>
            </a:pPr>
            <a:r>
              <a:rPr lang="ja-JP" altLang="en-US" sz="2600" dirty="0" smtClean="0">
                <a:latin typeface="UD デジタル 教科書体 N" panose="02020400000000000000" pitchFamily="17" charset="-128"/>
                <a:ea typeface="UD デジタル 教科書体 N" panose="02020400000000000000" pitchFamily="17" charset="-128"/>
              </a:rPr>
              <a:t>　・・・サービス提供における支援スキルの向上のための助言、提案</a:t>
            </a:r>
            <a:endParaRPr lang="ja-JP" altLang="ja-JP" sz="2600" dirty="0" smtClean="0">
              <a:latin typeface="UD デジタル 教科書体 N" panose="02020400000000000000" pitchFamily="17" charset="-128"/>
              <a:ea typeface="UD デジタル 教科書体 N" panose="02020400000000000000" pitchFamily="17" charset="-128"/>
            </a:endParaRPr>
          </a:p>
          <a:p>
            <a:pPr>
              <a:lnSpc>
                <a:spcPct val="150000"/>
              </a:lnSpc>
              <a:buFont typeface="Wingdings" panose="05000000000000000000" pitchFamily="2" charset="2"/>
              <a:buChar char="u"/>
            </a:pPr>
            <a:r>
              <a:rPr lang="ja-JP" altLang="ja-JP" sz="2600" dirty="0" smtClean="0">
                <a:latin typeface="UD デジタル 教科書体 N" panose="02020400000000000000" pitchFamily="17" charset="-128"/>
                <a:ea typeface="UD デジタル 教科書体 N" panose="02020400000000000000" pitchFamily="17" charset="-128"/>
              </a:rPr>
              <a:t>相談支援専門員の養成にかかる実習時の助言、指導</a:t>
            </a:r>
            <a:endParaRPr lang="en-US" altLang="ja-JP" sz="2600" dirty="0" smtClean="0">
              <a:latin typeface="UD デジタル 教科書体 N" panose="02020400000000000000" pitchFamily="17" charset="-128"/>
              <a:ea typeface="UD デジタル 教科書体 N" panose="02020400000000000000" pitchFamily="17" charset="-128"/>
            </a:endParaRPr>
          </a:p>
          <a:p>
            <a:pPr marL="109728" indent="0">
              <a:lnSpc>
                <a:spcPct val="150000"/>
              </a:lnSpc>
              <a:buNone/>
            </a:pPr>
            <a:r>
              <a:rPr lang="ja-JP" altLang="en-US" sz="2600" dirty="0">
                <a:latin typeface="UD デジタル 教科書体 N" panose="02020400000000000000" pitchFamily="17" charset="-128"/>
                <a:ea typeface="UD デジタル 教科書体 N" panose="02020400000000000000" pitchFamily="17" charset="-128"/>
              </a:rPr>
              <a:t>　</a:t>
            </a:r>
            <a:r>
              <a:rPr lang="ja-JP" altLang="en-US" sz="2600" dirty="0" smtClean="0">
                <a:latin typeface="UD デジタル 教科書体 N" panose="02020400000000000000" pitchFamily="17" charset="-128"/>
                <a:ea typeface="UD デジタル 教科書体 N" panose="02020400000000000000" pitchFamily="17" charset="-128"/>
              </a:rPr>
              <a:t>・・・スーパービジョン　人材育成</a:t>
            </a:r>
            <a:endParaRPr lang="ja-JP" altLang="ja-JP" sz="2600" dirty="0" smtClean="0">
              <a:latin typeface="UD デジタル 教科書体 N" panose="02020400000000000000" pitchFamily="17" charset="-128"/>
              <a:ea typeface="UD デジタル 教科書体 N" panose="02020400000000000000" pitchFamily="17" charset="-128"/>
            </a:endParaRPr>
          </a:p>
          <a:p>
            <a:pPr>
              <a:lnSpc>
                <a:spcPct val="150000"/>
              </a:lnSpc>
              <a:buFont typeface="Wingdings" panose="05000000000000000000" pitchFamily="2" charset="2"/>
              <a:buChar char="u"/>
            </a:pPr>
            <a:r>
              <a:rPr lang="ja-JP" altLang="ja-JP" sz="2600" dirty="0" smtClean="0">
                <a:latin typeface="UD デジタル 教科書体 N" panose="02020400000000000000" pitchFamily="17" charset="-128"/>
                <a:ea typeface="UD デジタル 教科書体 N" panose="02020400000000000000" pitchFamily="17" charset="-128"/>
              </a:rPr>
              <a:t>相談支援体制の強化と地域づくりの推進役</a:t>
            </a:r>
            <a:endParaRPr lang="en-US" altLang="ja-JP" sz="2600" dirty="0" smtClean="0">
              <a:latin typeface="UD デジタル 教科書体 N" panose="02020400000000000000" pitchFamily="17" charset="-128"/>
              <a:ea typeface="UD デジタル 教科書体 N" panose="02020400000000000000" pitchFamily="17" charset="-128"/>
            </a:endParaRPr>
          </a:p>
          <a:p>
            <a:pPr marL="109728" indent="0">
              <a:lnSpc>
                <a:spcPct val="150000"/>
              </a:lnSpc>
              <a:buNone/>
            </a:pPr>
            <a:r>
              <a:rPr lang="ja-JP" altLang="en-US" sz="2600" dirty="0">
                <a:latin typeface="UD デジタル 教科書体 N" panose="02020400000000000000" pitchFamily="17" charset="-128"/>
                <a:ea typeface="UD デジタル 教科書体 N" panose="02020400000000000000" pitchFamily="17" charset="-128"/>
              </a:rPr>
              <a:t>　</a:t>
            </a:r>
            <a:r>
              <a:rPr lang="ja-JP" altLang="en-US" sz="2600" dirty="0" smtClean="0">
                <a:latin typeface="UD デジタル 教科書体 N" panose="02020400000000000000" pitchFamily="17" charset="-128"/>
                <a:ea typeface="UD デジタル 教科書体 N" panose="02020400000000000000" pitchFamily="17" charset="-128"/>
              </a:rPr>
              <a:t>・・・協議会等の活性化</a:t>
            </a:r>
            <a:endParaRPr lang="ja-JP" altLang="en-US" sz="2600" dirty="0">
              <a:latin typeface="UD デジタル 教科書体 N" panose="02020400000000000000" pitchFamily="17" charset="-128"/>
              <a:ea typeface="UD デジタル 教科書体 N" panose="02020400000000000000" pitchFamily="17" charset="-128"/>
            </a:endParaRPr>
          </a:p>
        </p:txBody>
      </p:sp>
      <p:sp>
        <p:nvSpPr>
          <p:cNvPr id="7" name="タイトル 1">
            <a:extLst>
              <a:ext uri="{FF2B5EF4-FFF2-40B4-BE49-F238E27FC236}">
                <a16:creationId xmlns:a16="http://schemas.microsoft.com/office/drawing/2014/main" xmlns="" id="{3896F127-1779-1A4E-B657-C406833EF679}"/>
              </a:ext>
            </a:extLst>
          </p:cNvPr>
          <p:cNvSpPr txBox="1">
            <a:spLocks/>
          </p:cNvSpPr>
          <p:nvPr/>
        </p:nvSpPr>
        <p:spPr>
          <a:xfrm>
            <a:off x="107504" y="5663"/>
            <a:ext cx="7704856" cy="360040"/>
          </a:xfrm>
          <a:prstGeom prst="rect">
            <a:avLst/>
          </a:prstGeom>
        </p:spPr>
        <p:txBody>
          <a:bodyPr vert="horz" anchor="ctr">
            <a:noAutofit/>
          </a:bodyPr>
          <a:lstStyle>
            <a:lvl1pPr algn="l" rtl="0" eaLnBrk="1" latinLnBrk="0" hangingPunct="1">
              <a:spcBef>
                <a:spcPct val="0"/>
              </a:spcBef>
              <a:buNone/>
              <a:defRPr kumimoji="1" sz="4000" kern="1200">
                <a:solidFill>
                  <a:schemeClr val="tx2"/>
                </a:solidFill>
                <a:latin typeface="+mj-lt"/>
                <a:ea typeface="+mj-ea"/>
                <a:cs typeface="+mj-cs"/>
              </a:defRPr>
            </a:lvl1pPr>
          </a:lstStyle>
          <a:p>
            <a:pPr marL="531813" indent="-531813"/>
            <a:r>
              <a:rPr lang="ja-JP" altLang="en-US" sz="1800" dirty="0">
                <a:solidFill>
                  <a:schemeClr val="bg1"/>
                </a:solidFill>
              </a:rPr>
              <a:t>⒊　主任相談支援専門員の役割</a:t>
            </a:r>
            <a:r>
              <a:rPr lang="ja-JP" altLang="en-US" sz="1800" dirty="0" smtClean="0">
                <a:solidFill>
                  <a:schemeClr val="bg1"/>
                </a:solidFill>
              </a:rPr>
              <a:t>と報</a:t>
            </a:r>
            <a:r>
              <a:rPr lang="ja-JP" altLang="en-US" sz="1800" dirty="0">
                <a:solidFill>
                  <a:schemeClr val="bg1"/>
                </a:solidFill>
              </a:rPr>
              <a:t>酬改定</a:t>
            </a:r>
          </a:p>
        </p:txBody>
      </p:sp>
      <p:sp>
        <p:nvSpPr>
          <p:cNvPr id="6" name="正方形/長方形 5"/>
          <p:cNvSpPr/>
          <p:nvPr/>
        </p:nvSpPr>
        <p:spPr>
          <a:xfrm>
            <a:off x="473330" y="5993040"/>
            <a:ext cx="8491158" cy="596253"/>
          </a:xfrm>
          <a:prstGeom prst="rect">
            <a:avLst/>
          </a:prstGeom>
        </p:spPr>
        <p:txBody>
          <a:bodyPr wrap="square">
            <a:spAutoFit/>
          </a:bodyPr>
          <a:lstStyle/>
          <a:p>
            <a:pPr marL="109728" lvl="0">
              <a:lnSpc>
                <a:spcPct val="150000"/>
              </a:lnSpc>
            </a:pPr>
            <a:r>
              <a:rPr lang="ja-JP" altLang="en-US" sz="2400" b="1" dirty="0">
                <a:solidFill>
                  <a:srgbClr val="C00000"/>
                </a:solidFill>
                <a:latin typeface="UD デジタル 教科書体 N" panose="02020400000000000000" pitchFamily="17" charset="-128"/>
                <a:ea typeface="UD デジタル 教科書体 N" panose="02020400000000000000" pitchFamily="17" charset="-128"/>
              </a:rPr>
              <a:t>注）加算を取得する目的だけの主任養成ではありません</a:t>
            </a:r>
            <a:endParaRPr lang="ja-JP" altLang="ja-JP" sz="2400" b="1" dirty="0">
              <a:solidFill>
                <a:srgbClr val="C00000"/>
              </a:solidFill>
              <a:latin typeface="UD デジタル 教科書体 N" panose="02020400000000000000" pitchFamily="17" charset="-128"/>
              <a:ea typeface="UD デジタル 教科書体 N" panose="02020400000000000000" pitchFamily="17" charset="-128"/>
            </a:endParaRPr>
          </a:p>
        </p:txBody>
      </p:sp>
      <p:sp>
        <p:nvSpPr>
          <p:cNvPr id="9" name="タイトル 1">
            <a:extLst>
              <a:ext uri="{FF2B5EF4-FFF2-40B4-BE49-F238E27FC236}">
                <a16:creationId xmlns:a16="http://schemas.microsoft.com/office/drawing/2014/main" xmlns="" id="{19C891C8-7C6F-3347-B7E4-A5DCDB7ED607}"/>
              </a:ext>
            </a:extLst>
          </p:cNvPr>
          <p:cNvSpPr txBox="1">
            <a:spLocks/>
          </p:cNvSpPr>
          <p:nvPr/>
        </p:nvSpPr>
        <p:spPr>
          <a:xfrm>
            <a:off x="395536" y="404664"/>
            <a:ext cx="8229600" cy="432048"/>
          </a:xfrm>
          <a:prstGeom prst="rect">
            <a:avLst/>
          </a:prstGeom>
        </p:spPr>
        <p:txBody>
          <a:bodyPr>
            <a:norm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en-US" sz="1400" dirty="0">
                <a:latin typeface="BIZ UDPゴシック" panose="020B0400000000000000" pitchFamily="50" charset="-128"/>
                <a:ea typeface="BIZ UDPゴシック" panose="020B0400000000000000" pitchFamily="50" charset="-128"/>
              </a:rPr>
              <a:t>（</a:t>
            </a:r>
            <a:r>
              <a:rPr lang="en-US" altLang="ja-JP" sz="1400" dirty="0">
                <a:latin typeface="BIZ UDPゴシック" panose="020B0400000000000000" pitchFamily="50" charset="-128"/>
                <a:ea typeface="BIZ UDPゴシック" panose="020B0400000000000000" pitchFamily="50" charset="-128"/>
              </a:rPr>
              <a:t>1</a:t>
            </a:r>
            <a:r>
              <a:rPr lang="ja-JP" altLang="en-US" sz="1400" dirty="0" smtClean="0">
                <a:latin typeface="BIZ UDPゴシック" panose="020B0400000000000000" pitchFamily="50" charset="-128"/>
                <a:ea typeface="BIZ UDPゴシック" panose="020B0400000000000000" pitchFamily="50" charset="-128"/>
              </a:rPr>
              <a:t>）主</a:t>
            </a:r>
            <a:r>
              <a:rPr lang="ja-JP" altLang="en-US" sz="1400" dirty="0">
                <a:latin typeface="BIZ UDPゴシック" panose="020B0400000000000000" pitchFamily="50" charset="-128"/>
                <a:ea typeface="BIZ UDPゴシック" panose="020B0400000000000000" pitchFamily="50" charset="-128"/>
              </a:rPr>
              <a:t>任相談支援専門員に想定される役割や責務</a:t>
            </a:r>
          </a:p>
        </p:txBody>
      </p:sp>
    </p:spTree>
    <p:extLst>
      <p:ext uri="{BB962C8B-B14F-4D97-AF65-F5344CB8AC3E}">
        <p14:creationId xmlns:p14="http://schemas.microsoft.com/office/powerpoint/2010/main" val="3693568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395536" y="875744"/>
            <a:ext cx="6265941" cy="432048"/>
          </a:xfrm>
          <a:prstGeom prst="rect">
            <a:avLst/>
          </a:prstGeom>
        </p:spPr>
        <p:txBody>
          <a:bodyPr vert="horz" anchor="ctr">
            <a:no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en-US" sz="2000" b="1" dirty="0" smtClean="0">
                <a:solidFill>
                  <a:schemeClr val="accent4">
                    <a:lumMod val="50000"/>
                  </a:schemeClr>
                </a:solidFill>
                <a:latin typeface="BIZ UDゴシック" panose="020B0400000000000000" pitchFamily="49" charset="-128"/>
                <a:ea typeface="BIZ UDゴシック" panose="020B0400000000000000" pitchFamily="49" charset="-128"/>
                <a:cs typeface="HGPMinchoE" charset="-128"/>
              </a:rPr>
              <a:t>＜平成３０年度　報酬改定＞</a:t>
            </a:r>
            <a:endParaRPr lang="ja-JP" altLang="en-US" sz="2000" b="1" dirty="0">
              <a:solidFill>
                <a:schemeClr val="accent4">
                  <a:lumMod val="50000"/>
                </a:schemeClr>
              </a:solidFill>
              <a:latin typeface="BIZ UDゴシック" panose="020B0400000000000000" pitchFamily="49" charset="-128"/>
              <a:ea typeface="BIZ UDゴシック" panose="020B0400000000000000" pitchFamily="49" charset="-128"/>
              <a:cs typeface="HGPMinchoE" charset="-128"/>
            </a:endParaRPr>
          </a:p>
        </p:txBody>
      </p:sp>
      <p:sp>
        <p:nvSpPr>
          <p:cNvPr id="7" name="コンテンツ プレースホルダー 2"/>
          <p:cNvSpPr>
            <a:spLocks noGrp="1"/>
          </p:cNvSpPr>
          <p:nvPr>
            <p:ph idx="1"/>
          </p:nvPr>
        </p:nvSpPr>
        <p:spPr>
          <a:xfrm>
            <a:off x="395536" y="1484784"/>
            <a:ext cx="8229600" cy="4824536"/>
          </a:xfrm>
        </p:spPr>
        <p:txBody>
          <a:bodyPr>
            <a:normAutofit fontScale="92500" lnSpcReduction="10000"/>
          </a:bodyPr>
          <a:lstStyle/>
          <a:p>
            <a:pPr marL="0" indent="0">
              <a:buNone/>
            </a:pPr>
            <a:r>
              <a:rPr lang="ja-JP" altLang="en-US" sz="2000" dirty="0">
                <a:latin typeface="BIZ UDPゴシック" panose="020B0400000000000000" pitchFamily="50" charset="-128"/>
                <a:ea typeface="BIZ UDPゴシック" panose="020B0400000000000000" pitchFamily="50" charset="-128"/>
                <a:cs typeface="HGPMinchoE" charset="-128"/>
              </a:rPr>
              <a:t>計画相談支援・障害児相談支援における</a:t>
            </a:r>
            <a:r>
              <a:rPr lang="ja-JP" altLang="en-US" sz="2000" u="sng" dirty="0">
                <a:latin typeface="BIZ UDPゴシック" panose="020B0400000000000000" pitchFamily="50" charset="-128"/>
                <a:ea typeface="BIZ UDPゴシック" panose="020B0400000000000000" pitchFamily="50" charset="-128"/>
                <a:cs typeface="HGPMinchoE" charset="-128"/>
              </a:rPr>
              <a:t>質の高い事業者</a:t>
            </a:r>
            <a:r>
              <a:rPr lang="ja-JP" altLang="en-US" sz="2000" dirty="0">
                <a:latin typeface="BIZ UDPゴシック" panose="020B0400000000000000" pitchFamily="50" charset="-128"/>
                <a:ea typeface="BIZ UDPゴシック" panose="020B0400000000000000" pitchFamily="50" charset="-128"/>
                <a:cs typeface="HGPMinchoE" charset="-128"/>
              </a:rPr>
              <a:t>の評価</a:t>
            </a:r>
          </a:p>
          <a:p>
            <a:pPr marL="0" indent="0">
              <a:buNone/>
            </a:pPr>
            <a:endParaRPr lang="en-US" altLang="ja-JP" sz="2000" dirty="0" smtClean="0">
              <a:solidFill>
                <a:srgbClr val="FF0000"/>
              </a:solidFill>
              <a:latin typeface="BIZ UDPゴシック" panose="020B0400000000000000" pitchFamily="50" charset="-128"/>
              <a:ea typeface="BIZ UDPゴシック" panose="020B0400000000000000" pitchFamily="50" charset="-128"/>
              <a:cs typeface="HGPMinchoE" charset="-128"/>
            </a:endParaRPr>
          </a:p>
          <a:p>
            <a:pPr marL="0" indent="0">
              <a:buNone/>
            </a:pPr>
            <a:r>
              <a:rPr lang="ja-JP" altLang="en-US" sz="2000" dirty="0" smtClean="0">
                <a:solidFill>
                  <a:srgbClr val="FF0000"/>
                </a:solidFill>
                <a:latin typeface="BIZ UDPゴシック" panose="020B0400000000000000" pitchFamily="50" charset="-128"/>
                <a:ea typeface="BIZ UDPゴシック" panose="020B0400000000000000" pitchFamily="50" charset="-128"/>
                <a:cs typeface="HGPMinchoE" charset="-128"/>
              </a:rPr>
              <a:t>①</a:t>
            </a:r>
            <a:r>
              <a:rPr lang="en-US" altLang="ja-JP" sz="2000" dirty="0" smtClean="0">
                <a:solidFill>
                  <a:srgbClr val="FF0000"/>
                </a:solidFill>
                <a:latin typeface="BIZ UDPゴシック" panose="020B0400000000000000" pitchFamily="50" charset="-128"/>
                <a:ea typeface="BIZ UDPゴシック" panose="020B0400000000000000" pitchFamily="50" charset="-128"/>
                <a:cs typeface="HGPMinchoE" charset="-128"/>
              </a:rPr>
              <a:t> </a:t>
            </a:r>
            <a:r>
              <a:rPr lang="ja-JP" altLang="en-US" sz="2000" dirty="0">
                <a:solidFill>
                  <a:srgbClr val="FF0000"/>
                </a:solidFill>
                <a:latin typeface="BIZ UDPゴシック" panose="020B0400000000000000" pitchFamily="50" charset="-128"/>
                <a:ea typeface="BIZ UDPゴシック" panose="020B0400000000000000" pitchFamily="50" charset="-128"/>
                <a:cs typeface="HGPMinchoE" charset="-128"/>
              </a:rPr>
              <a:t>モニタリング実施標準期間の見直し</a:t>
            </a:r>
          </a:p>
          <a:p>
            <a:pPr marL="441325" indent="0">
              <a:buNone/>
            </a:pPr>
            <a:r>
              <a:rPr lang="ja-JP" altLang="en-US" sz="2000" dirty="0">
                <a:latin typeface="BIZ UDPゴシック" panose="020B0400000000000000" pitchFamily="50" charset="-128"/>
                <a:ea typeface="BIZ UDPゴシック" panose="020B0400000000000000" pitchFamily="50" charset="-128"/>
                <a:cs typeface="HGPMinchoE" charset="-128"/>
              </a:rPr>
              <a:t>　支援の必要性の観点から標準期間の一部を見直し、モニタリングの頻度を高める。</a:t>
            </a:r>
          </a:p>
          <a:p>
            <a:pPr marL="0" indent="0">
              <a:buNone/>
            </a:pPr>
            <a:r>
              <a:rPr lang="ja-JP" altLang="en-US" sz="2000" dirty="0" smtClean="0">
                <a:solidFill>
                  <a:srgbClr val="FF0000"/>
                </a:solidFill>
                <a:latin typeface="BIZ UDPゴシック" panose="020B0400000000000000" pitchFamily="50" charset="-128"/>
                <a:ea typeface="BIZ UDPゴシック" panose="020B0400000000000000" pitchFamily="50" charset="-128"/>
                <a:cs typeface="HGPMinchoE" charset="-128"/>
              </a:rPr>
              <a:t>② 相</a:t>
            </a:r>
            <a:r>
              <a:rPr lang="ja-JP" altLang="en-US" sz="2000" dirty="0">
                <a:solidFill>
                  <a:srgbClr val="FF0000"/>
                </a:solidFill>
                <a:latin typeface="BIZ UDPゴシック" panose="020B0400000000000000" pitchFamily="50" charset="-128"/>
                <a:ea typeface="BIZ UDPゴシック" panose="020B0400000000000000" pitchFamily="50" charset="-128"/>
                <a:cs typeface="HGPMinchoE" charset="-128"/>
              </a:rPr>
              <a:t>談支援専門員</a:t>
            </a:r>
            <a:r>
              <a:rPr lang="en-US" altLang="ja-JP" sz="2000" dirty="0">
                <a:solidFill>
                  <a:srgbClr val="FF0000"/>
                </a:solidFill>
                <a:latin typeface="BIZ UDPゴシック" panose="020B0400000000000000" pitchFamily="50" charset="-128"/>
                <a:ea typeface="BIZ UDPゴシック" panose="020B0400000000000000" pitchFamily="50" charset="-128"/>
                <a:cs typeface="HGPMinchoE" charset="-128"/>
              </a:rPr>
              <a:t>1 </a:t>
            </a:r>
            <a:r>
              <a:rPr lang="ja-JP" altLang="en-US" sz="2000" dirty="0">
                <a:solidFill>
                  <a:srgbClr val="FF0000"/>
                </a:solidFill>
                <a:latin typeface="BIZ UDPゴシック" panose="020B0400000000000000" pitchFamily="50" charset="-128"/>
                <a:ea typeface="BIZ UDPゴシック" panose="020B0400000000000000" pitchFamily="50" charset="-128"/>
                <a:cs typeface="HGPMinchoE" charset="-128"/>
              </a:rPr>
              <a:t>人あたりの標準担当件数の設定</a:t>
            </a:r>
          </a:p>
          <a:p>
            <a:pPr marL="441325" indent="0">
              <a:buNone/>
            </a:pPr>
            <a:r>
              <a:rPr lang="ja-JP" altLang="en-US" sz="2000" dirty="0">
                <a:latin typeface="BIZ UDPゴシック" panose="020B0400000000000000" pitchFamily="50" charset="-128"/>
                <a:ea typeface="BIZ UDPゴシック" panose="020B0400000000000000" pitchFamily="50" charset="-128"/>
                <a:cs typeface="HGPMinchoE" charset="-128"/>
              </a:rPr>
              <a:t>　　サービスの質の標準化を図る観点から、</a:t>
            </a:r>
            <a:r>
              <a:rPr lang="en-US" altLang="ja-JP" sz="2000" dirty="0">
                <a:latin typeface="BIZ UDPゴシック" panose="020B0400000000000000" pitchFamily="50" charset="-128"/>
                <a:ea typeface="BIZ UDPゴシック" panose="020B0400000000000000" pitchFamily="50" charset="-128"/>
                <a:cs typeface="HGPMinchoE" charset="-128"/>
              </a:rPr>
              <a:t>1 </a:t>
            </a:r>
            <a:r>
              <a:rPr lang="ja-JP" altLang="en-US" sz="2000" dirty="0">
                <a:latin typeface="BIZ UDPゴシック" panose="020B0400000000000000" pitchFamily="50" charset="-128"/>
                <a:ea typeface="BIZ UDPゴシック" panose="020B0400000000000000" pitchFamily="50" charset="-128"/>
                <a:cs typeface="HGPMinchoE" charset="-128"/>
              </a:rPr>
              <a:t>人の相談支援専門員が担当する一月の標準担当件数</a:t>
            </a:r>
            <a:r>
              <a:rPr lang="en-US" altLang="ja-JP" sz="2000" dirty="0">
                <a:latin typeface="BIZ UDPゴシック" panose="020B0400000000000000" pitchFamily="50" charset="-128"/>
                <a:ea typeface="BIZ UDPゴシック" panose="020B0400000000000000" pitchFamily="50" charset="-128"/>
                <a:cs typeface="HGPMinchoE" charset="-128"/>
              </a:rPr>
              <a:t>(</a:t>
            </a:r>
            <a:r>
              <a:rPr lang="en-US" altLang="ja-JP" sz="2000" dirty="0" smtClean="0">
                <a:latin typeface="BIZ UDPゴシック" panose="020B0400000000000000" pitchFamily="50" charset="-128"/>
                <a:ea typeface="BIZ UDPゴシック" panose="020B0400000000000000" pitchFamily="50" charset="-128"/>
                <a:cs typeface="HGPMinchoE" charset="-128"/>
              </a:rPr>
              <a:t>35</a:t>
            </a:r>
            <a:r>
              <a:rPr lang="ja-JP" altLang="en-US" sz="2000" dirty="0" smtClean="0">
                <a:latin typeface="BIZ UDPゴシック" panose="020B0400000000000000" pitchFamily="50" charset="-128"/>
                <a:ea typeface="BIZ UDPゴシック" panose="020B0400000000000000" pitchFamily="50" charset="-128"/>
                <a:cs typeface="HGPMinchoE" charset="-128"/>
              </a:rPr>
              <a:t>件</a:t>
            </a:r>
            <a:r>
              <a:rPr lang="en-US" altLang="ja-JP" sz="2000" dirty="0">
                <a:latin typeface="BIZ UDPゴシック" panose="020B0400000000000000" pitchFamily="50" charset="-128"/>
                <a:ea typeface="BIZ UDPゴシック" panose="020B0400000000000000" pitchFamily="50" charset="-128"/>
                <a:cs typeface="HGPMinchoE" charset="-128"/>
              </a:rPr>
              <a:t>)</a:t>
            </a:r>
            <a:r>
              <a:rPr lang="ja-JP" altLang="en-US" sz="2000" dirty="0">
                <a:latin typeface="BIZ UDPゴシック" panose="020B0400000000000000" pitchFamily="50" charset="-128"/>
                <a:ea typeface="BIZ UDPゴシック" panose="020B0400000000000000" pitchFamily="50" charset="-128"/>
                <a:cs typeface="HGPMinchoE" charset="-128"/>
              </a:rPr>
              <a:t>を設定。</a:t>
            </a:r>
          </a:p>
          <a:p>
            <a:pPr marL="0" indent="0">
              <a:buNone/>
            </a:pPr>
            <a:r>
              <a:rPr lang="ja-JP" altLang="en-US" sz="2000" dirty="0" smtClean="0">
                <a:solidFill>
                  <a:srgbClr val="FF0000"/>
                </a:solidFill>
                <a:latin typeface="BIZ UDPゴシック" panose="020B0400000000000000" pitchFamily="50" charset="-128"/>
                <a:ea typeface="BIZ UDPゴシック" panose="020B0400000000000000" pitchFamily="50" charset="-128"/>
                <a:cs typeface="HGPMinchoE" charset="-128"/>
              </a:rPr>
              <a:t>③ 特</a:t>
            </a:r>
            <a:r>
              <a:rPr lang="ja-JP" altLang="en-US" sz="2000" dirty="0">
                <a:solidFill>
                  <a:srgbClr val="FF0000"/>
                </a:solidFill>
                <a:latin typeface="BIZ UDPゴシック" panose="020B0400000000000000" pitchFamily="50" charset="-128"/>
                <a:ea typeface="BIZ UDPゴシック" panose="020B0400000000000000" pitchFamily="50" charset="-128"/>
                <a:cs typeface="HGPMinchoE" charset="-128"/>
              </a:rPr>
              <a:t>定事業所加算の見直し</a:t>
            </a:r>
          </a:p>
          <a:p>
            <a:pPr marL="441325" indent="0">
              <a:buNone/>
            </a:pPr>
            <a:r>
              <a:rPr lang="ja-JP" altLang="en-US" sz="2000" dirty="0">
                <a:latin typeface="BIZ UDPゴシック" panose="020B0400000000000000" pitchFamily="50" charset="-128"/>
                <a:ea typeface="BIZ UDPゴシック" panose="020B0400000000000000" pitchFamily="50" charset="-128"/>
                <a:cs typeface="HGPMinchoE" charset="-128"/>
              </a:rPr>
              <a:t>　　相談支援専門員等の手厚い配置等を評価する特定事業所加算を、支援の質の向上と効率化を図るために拡充。</a:t>
            </a:r>
          </a:p>
          <a:p>
            <a:pPr marL="0" indent="0">
              <a:buNone/>
            </a:pPr>
            <a:r>
              <a:rPr lang="ja-JP" altLang="en-US" sz="2000" dirty="0" smtClean="0">
                <a:solidFill>
                  <a:srgbClr val="FF0000"/>
                </a:solidFill>
                <a:latin typeface="BIZ UDPゴシック" panose="020B0400000000000000" pitchFamily="50" charset="-128"/>
                <a:ea typeface="BIZ UDPゴシック" panose="020B0400000000000000" pitchFamily="50" charset="-128"/>
                <a:cs typeface="HGPMinchoE" charset="-128"/>
              </a:rPr>
              <a:t>④ 高</a:t>
            </a:r>
            <a:r>
              <a:rPr lang="ja-JP" altLang="en-US" sz="2000" dirty="0">
                <a:solidFill>
                  <a:srgbClr val="FF0000"/>
                </a:solidFill>
                <a:latin typeface="BIZ UDPゴシック" panose="020B0400000000000000" pitchFamily="50" charset="-128"/>
                <a:ea typeface="BIZ UDPゴシック" panose="020B0400000000000000" pitchFamily="50" charset="-128"/>
                <a:cs typeface="HGPMinchoE" charset="-128"/>
              </a:rPr>
              <a:t>い質と専門性を評価する加算の創設</a:t>
            </a:r>
          </a:p>
          <a:p>
            <a:pPr marL="441325" indent="0">
              <a:buNone/>
            </a:pPr>
            <a:r>
              <a:rPr lang="ja-JP" altLang="en-US" sz="2000" dirty="0">
                <a:latin typeface="BIZ UDPゴシック" panose="020B0400000000000000" pitchFamily="50" charset="-128"/>
                <a:ea typeface="BIZ UDPゴシック" panose="020B0400000000000000" pitchFamily="50" charset="-128"/>
                <a:cs typeface="HGPMinchoE" charset="-128"/>
              </a:rPr>
              <a:t>　　質の高い支援を実施した場合に、支援の専門性と業務負担を評価。 </a:t>
            </a:r>
            <a:r>
              <a:rPr lang="en-US" altLang="ja-JP" sz="2000" dirty="0">
                <a:latin typeface="BIZ UDPゴシック" panose="020B0400000000000000" pitchFamily="50" charset="-128"/>
                <a:ea typeface="BIZ UDPゴシック" panose="020B0400000000000000" pitchFamily="50" charset="-128"/>
                <a:cs typeface="HGPMinchoE" charset="-128"/>
              </a:rPr>
              <a:t>(</a:t>
            </a:r>
            <a:r>
              <a:rPr lang="ja-JP" altLang="en-US" sz="2000" dirty="0">
                <a:latin typeface="BIZ UDPゴシック" panose="020B0400000000000000" pitchFamily="50" charset="-128"/>
                <a:ea typeface="BIZ UDPゴシック" panose="020B0400000000000000" pitchFamily="50" charset="-128"/>
                <a:cs typeface="HGPMinchoE" charset="-128"/>
              </a:rPr>
              <a:t>初回加算、入院時情報連携加算、退院・退所加算、サービス担当者会議実施加算等</a:t>
            </a:r>
            <a:r>
              <a:rPr lang="en-US" altLang="ja-JP" sz="2000" dirty="0">
                <a:latin typeface="BIZ UDPゴシック" panose="020B0400000000000000" pitchFamily="50" charset="-128"/>
                <a:ea typeface="BIZ UDPゴシック" panose="020B0400000000000000" pitchFamily="50" charset="-128"/>
                <a:cs typeface="HGPMinchoE" charset="-128"/>
              </a:rPr>
              <a:t>7 </a:t>
            </a:r>
            <a:r>
              <a:rPr lang="ja-JP" altLang="en-US" sz="2000" dirty="0">
                <a:latin typeface="BIZ UDPゴシック" panose="020B0400000000000000" pitchFamily="50" charset="-128"/>
                <a:ea typeface="BIZ UDPゴシック" panose="020B0400000000000000" pitchFamily="50" charset="-128"/>
                <a:cs typeface="HGPMinchoE" charset="-128"/>
              </a:rPr>
              <a:t>項目</a:t>
            </a:r>
            <a:r>
              <a:rPr lang="en-US" altLang="ja-JP" sz="2000" dirty="0">
                <a:latin typeface="BIZ UDPゴシック" panose="020B0400000000000000" pitchFamily="50" charset="-128"/>
                <a:ea typeface="BIZ UDPゴシック" panose="020B0400000000000000" pitchFamily="50" charset="-128"/>
                <a:cs typeface="HGPMinchoE" charset="-128"/>
              </a:rPr>
              <a:t>)</a:t>
            </a:r>
          </a:p>
          <a:p>
            <a:pPr marL="0" indent="0">
              <a:buNone/>
            </a:pPr>
            <a:r>
              <a:rPr lang="ja-JP" altLang="en-US" sz="2000" dirty="0" smtClean="0">
                <a:solidFill>
                  <a:srgbClr val="FF0000"/>
                </a:solidFill>
                <a:latin typeface="BIZ UDPゴシック" panose="020B0400000000000000" pitchFamily="50" charset="-128"/>
                <a:ea typeface="BIZ UDPゴシック" panose="020B0400000000000000" pitchFamily="50" charset="-128"/>
                <a:cs typeface="HGPMinchoE" charset="-128"/>
              </a:rPr>
              <a:t>⑤ 計</a:t>
            </a:r>
            <a:r>
              <a:rPr lang="ja-JP" altLang="en-US" sz="2000" dirty="0">
                <a:solidFill>
                  <a:srgbClr val="FF0000"/>
                </a:solidFill>
                <a:latin typeface="BIZ UDPゴシック" panose="020B0400000000000000" pitchFamily="50" charset="-128"/>
                <a:ea typeface="BIZ UDPゴシック" panose="020B0400000000000000" pitchFamily="50" charset="-128"/>
                <a:cs typeface="HGPMinchoE" charset="-128"/>
              </a:rPr>
              <a:t>画相談支援の基本報酬の見直し</a:t>
            </a:r>
          </a:p>
        </p:txBody>
      </p:sp>
      <p:sp>
        <p:nvSpPr>
          <p:cNvPr id="6" name="タイトル 1">
            <a:extLst>
              <a:ext uri="{FF2B5EF4-FFF2-40B4-BE49-F238E27FC236}">
                <a16:creationId xmlns:a16="http://schemas.microsoft.com/office/drawing/2014/main" xmlns="" id="{3896F127-1779-1A4E-B657-C406833EF679}"/>
              </a:ext>
            </a:extLst>
          </p:cNvPr>
          <p:cNvSpPr txBox="1">
            <a:spLocks/>
          </p:cNvSpPr>
          <p:nvPr/>
        </p:nvSpPr>
        <p:spPr>
          <a:xfrm>
            <a:off x="107504" y="5663"/>
            <a:ext cx="7704856" cy="360040"/>
          </a:xfrm>
          <a:prstGeom prst="rect">
            <a:avLst/>
          </a:prstGeom>
        </p:spPr>
        <p:txBody>
          <a:bodyPr vert="horz" anchor="ctr">
            <a:noAutofit/>
          </a:bodyPr>
          <a:lstStyle>
            <a:lvl1pPr algn="l" rtl="0" eaLnBrk="1" latinLnBrk="0" hangingPunct="1">
              <a:spcBef>
                <a:spcPct val="0"/>
              </a:spcBef>
              <a:buNone/>
              <a:defRPr kumimoji="1" sz="4000" kern="1200">
                <a:solidFill>
                  <a:schemeClr val="tx2"/>
                </a:solidFill>
                <a:latin typeface="+mj-lt"/>
                <a:ea typeface="+mj-ea"/>
                <a:cs typeface="+mj-cs"/>
              </a:defRPr>
            </a:lvl1pPr>
          </a:lstStyle>
          <a:p>
            <a:pPr marL="531813" indent="-531813"/>
            <a:r>
              <a:rPr lang="ja-JP" altLang="en-US" sz="1800" dirty="0">
                <a:solidFill>
                  <a:schemeClr val="bg1"/>
                </a:solidFill>
              </a:rPr>
              <a:t>⒊　主任相談支援専門員の役割</a:t>
            </a:r>
            <a:r>
              <a:rPr lang="ja-JP" altLang="en-US" sz="1800" dirty="0" smtClean="0">
                <a:solidFill>
                  <a:schemeClr val="bg1"/>
                </a:solidFill>
              </a:rPr>
              <a:t>と報</a:t>
            </a:r>
            <a:r>
              <a:rPr lang="ja-JP" altLang="en-US" sz="1800" dirty="0">
                <a:solidFill>
                  <a:schemeClr val="bg1"/>
                </a:solidFill>
              </a:rPr>
              <a:t>酬改定</a:t>
            </a:r>
          </a:p>
        </p:txBody>
      </p:sp>
      <p:sp>
        <p:nvSpPr>
          <p:cNvPr id="8" name="タイトル 1">
            <a:extLst>
              <a:ext uri="{FF2B5EF4-FFF2-40B4-BE49-F238E27FC236}">
                <a16:creationId xmlns:a16="http://schemas.microsoft.com/office/drawing/2014/main" xmlns="" id="{19C891C8-7C6F-3347-B7E4-A5DCDB7ED607}"/>
              </a:ext>
            </a:extLst>
          </p:cNvPr>
          <p:cNvSpPr txBox="1">
            <a:spLocks/>
          </p:cNvSpPr>
          <p:nvPr/>
        </p:nvSpPr>
        <p:spPr>
          <a:xfrm>
            <a:off x="395536" y="404664"/>
            <a:ext cx="8229600" cy="432048"/>
          </a:xfrm>
          <a:prstGeom prst="rect">
            <a:avLst/>
          </a:prstGeom>
        </p:spPr>
        <p:txBody>
          <a:bodyPr>
            <a:norm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en-US" sz="1400" dirty="0">
                <a:latin typeface="BIZ UDPゴシック" panose="020B0400000000000000" pitchFamily="50" charset="-128"/>
                <a:ea typeface="BIZ UDPゴシック" panose="020B0400000000000000" pitchFamily="50" charset="-128"/>
              </a:rPr>
              <a:t>（</a:t>
            </a:r>
            <a:r>
              <a:rPr lang="en-US" altLang="ja-JP" sz="1400" dirty="0">
                <a:latin typeface="BIZ UDPゴシック" panose="020B0400000000000000" pitchFamily="50" charset="-128"/>
                <a:ea typeface="BIZ UDPゴシック" panose="020B0400000000000000" pitchFamily="50" charset="-128"/>
              </a:rPr>
              <a:t>2</a:t>
            </a:r>
            <a:r>
              <a:rPr lang="ja-JP" altLang="en-US" sz="1400" dirty="0">
                <a:latin typeface="BIZ UDPゴシック" panose="020B0400000000000000" pitchFamily="50" charset="-128"/>
                <a:ea typeface="BIZ UDPゴシック" panose="020B0400000000000000" pitchFamily="50" charset="-128"/>
              </a:rPr>
              <a:t>）報酬改定と地域の体制</a:t>
            </a:r>
          </a:p>
        </p:txBody>
      </p:sp>
    </p:spTree>
    <p:extLst>
      <p:ext uri="{BB962C8B-B14F-4D97-AF65-F5344CB8AC3E}">
        <p14:creationId xmlns:p14="http://schemas.microsoft.com/office/powerpoint/2010/main" val="34721632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420324" y="980728"/>
            <a:ext cx="6265941" cy="417710"/>
          </a:xfrm>
          <a:prstGeom prst="rect">
            <a:avLst/>
          </a:prstGeom>
        </p:spPr>
        <p:txBody>
          <a:bodyPr vert="horz" anchor="ctr">
            <a:normAutofit fontScale="77500" lnSpcReduction="20000"/>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en-US" sz="3200" b="1" dirty="0" smtClean="0">
                <a:solidFill>
                  <a:schemeClr val="accent4"/>
                </a:solidFill>
                <a:latin typeface="BIZ UDゴシック" panose="020B0400000000000000" pitchFamily="49" charset="-128"/>
                <a:ea typeface="BIZ UDゴシック" panose="020B0400000000000000" pitchFamily="49" charset="-128"/>
                <a:cs typeface="HGPMinchoE" charset="-128"/>
              </a:rPr>
              <a:t>＜平成３０年度　報酬改定＞</a:t>
            </a:r>
            <a:endParaRPr lang="ja-JP" altLang="en-US" sz="3200" b="1" dirty="0">
              <a:solidFill>
                <a:schemeClr val="accent4"/>
              </a:solidFill>
              <a:latin typeface="BIZ UDゴシック" panose="020B0400000000000000" pitchFamily="49" charset="-128"/>
              <a:ea typeface="BIZ UDゴシック" panose="020B0400000000000000" pitchFamily="49" charset="-128"/>
              <a:cs typeface="HGPMinchoE" charset="-12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787003"/>
            <a:ext cx="8956726" cy="607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タイトル 1">
            <a:extLst>
              <a:ext uri="{FF2B5EF4-FFF2-40B4-BE49-F238E27FC236}">
                <a16:creationId xmlns:a16="http://schemas.microsoft.com/office/drawing/2014/main" xmlns="" id="{3896F127-1779-1A4E-B657-C406833EF679}"/>
              </a:ext>
            </a:extLst>
          </p:cNvPr>
          <p:cNvSpPr txBox="1">
            <a:spLocks/>
          </p:cNvSpPr>
          <p:nvPr/>
        </p:nvSpPr>
        <p:spPr>
          <a:xfrm>
            <a:off x="107504" y="5663"/>
            <a:ext cx="7704856" cy="360040"/>
          </a:xfrm>
          <a:prstGeom prst="rect">
            <a:avLst/>
          </a:prstGeom>
        </p:spPr>
        <p:txBody>
          <a:bodyPr vert="horz" anchor="ctr">
            <a:noAutofit/>
          </a:bodyPr>
          <a:lstStyle>
            <a:lvl1pPr algn="l" rtl="0" eaLnBrk="1" latinLnBrk="0" hangingPunct="1">
              <a:spcBef>
                <a:spcPct val="0"/>
              </a:spcBef>
              <a:buNone/>
              <a:defRPr kumimoji="1" sz="4000" kern="1200">
                <a:solidFill>
                  <a:schemeClr val="tx2"/>
                </a:solidFill>
                <a:latin typeface="+mj-lt"/>
                <a:ea typeface="+mj-ea"/>
                <a:cs typeface="+mj-cs"/>
              </a:defRPr>
            </a:lvl1pPr>
          </a:lstStyle>
          <a:p>
            <a:pPr marL="531813" indent="-531813"/>
            <a:r>
              <a:rPr lang="ja-JP" altLang="en-US" sz="1800" dirty="0">
                <a:solidFill>
                  <a:schemeClr val="bg1"/>
                </a:solidFill>
              </a:rPr>
              <a:t>⒊　主任相談支援専門員の役割</a:t>
            </a:r>
            <a:r>
              <a:rPr lang="ja-JP" altLang="en-US" sz="1800" dirty="0" smtClean="0">
                <a:solidFill>
                  <a:schemeClr val="bg1"/>
                </a:solidFill>
              </a:rPr>
              <a:t>と報</a:t>
            </a:r>
            <a:r>
              <a:rPr lang="ja-JP" altLang="en-US" sz="1800" dirty="0">
                <a:solidFill>
                  <a:schemeClr val="bg1"/>
                </a:solidFill>
              </a:rPr>
              <a:t>酬改定</a:t>
            </a:r>
          </a:p>
        </p:txBody>
      </p:sp>
      <p:sp>
        <p:nvSpPr>
          <p:cNvPr id="8" name="タイトル 1">
            <a:extLst>
              <a:ext uri="{FF2B5EF4-FFF2-40B4-BE49-F238E27FC236}">
                <a16:creationId xmlns:a16="http://schemas.microsoft.com/office/drawing/2014/main" xmlns="" id="{19C891C8-7C6F-3347-B7E4-A5DCDB7ED607}"/>
              </a:ext>
            </a:extLst>
          </p:cNvPr>
          <p:cNvSpPr txBox="1">
            <a:spLocks/>
          </p:cNvSpPr>
          <p:nvPr/>
        </p:nvSpPr>
        <p:spPr>
          <a:xfrm>
            <a:off x="395536" y="404664"/>
            <a:ext cx="8229600" cy="432048"/>
          </a:xfrm>
          <a:prstGeom prst="rect">
            <a:avLst/>
          </a:prstGeom>
        </p:spPr>
        <p:txBody>
          <a:bodyPr>
            <a:norm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en-US" sz="1400" dirty="0">
                <a:latin typeface="BIZ UDPゴシック" panose="020B0400000000000000" pitchFamily="50" charset="-128"/>
                <a:ea typeface="BIZ UDPゴシック" panose="020B0400000000000000" pitchFamily="50" charset="-128"/>
              </a:rPr>
              <a:t>（</a:t>
            </a:r>
            <a:r>
              <a:rPr lang="en-US" altLang="ja-JP" sz="1400" dirty="0">
                <a:latin typeface="BIZ UDPゴシック" panose="020B0400000000000000" pitchFamily="50" charset="-128"/>
                <a:ea typeface="BIZ UDPゴシック" panose="020B0400000000000000" pitchFamily="50" charset="-128"/>
              </a:rPr>
              <a:t>2</a:t>
            </a:r>
            <a:r>
              <a:rPr lang="ja-JP" altLang="en-US" sz="1400" dirty="0">
                <a:latin typeface="BIZ UDPゴシック" panose="020B0400000000000000" pitchFamily="50" charset="-128"/>
                <a:ea typeface="BIZ UDPゴシック" panose="020B0400000000000000" pitchFamily="50" charset="-128"/>
              </a:rPr>
              <a:t>）報酬改定と地域の体制</a:t>
            </a:r>
          </a:p>
        </p:txBody>
      </p:sp>
    </p:spTree>
    <p:extLst>
      <p:ext uri="{BB962C8B-B14F-4D97-AF65-F5344CB8AC3E}">
        <p14:creationId xmlns:p14="http://schemas.microsoft.com/office/powerpoint/2010/main" val="5637716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2"/>
          <p:cNvSpPr>
            <a:spLocks noGrp="1"/>
          </p:cNvSpPr>
          <p:nvPr>
            <p:ph idx="1"/>
          </p:nvPr>
        </p:nvSpPr>
        <p:spPr>
          <a:xfrm>
            <a:off x="395536" y="1484784"/>
            <a:ext cx="8229600" cy="4968551"/>
          </a:xfrm>
        </p:spPr>
        <p:txBody>
          <a:bodyPr>
            <a:noAutofit/>
          </a:bodyPr>
          <a:lstStyle/>
          <a:p>
            <a:pPr marL="0" indent="0">
              <a:buNone/>
            </a:pPr>
            <a:r>
              <a:rPr lang="ja-JP" altLang="en-US" sz="1600" dirty="0">
                <a:solidFill>
                  <a:srgbClr val="C00000"/>
                </a:solidFill>
                <a:latin typeface="BIZ UDPゴシック" panose="020B0400000000000000" pitchFamily="50" charset="-128"/>
                <a:ea typeface="BIZ UDPゴシック" panose="020B0400000000000000" pitchFamily="50" charset="-128"/>
                <a:cs typeface="HGPMinchoE" charset="-128"/>
              </a:rPr>
              <a:t>① 基本報酬及び特定事業所加算の見直</a:t>
            </a:r>
            <a:r>
              <a:rPr lang="ja-JP" altLang="en-US" sz="1600" dirty="0" smtClean="0">
                <a:solidFill>
                  <a:srgbClr val="C00000"/>
                </a:solidFill>
                <a:latin typeface="BIZ UDPゴシック" panose="020B0400000000000000" pitchFamily="50" charset="-128"/>
                <a:ea typeface="BIZ UDPゴシック" panose="020B0400000000000000" pitchFamily="50" charset="-128"/>
                <a:cs typeface="HGPMinchoE" charset="-128"/>
              </a:rPr>
              <a:t>し</a:t>
            </a:r>
            <a:endParaRPr lang="en-US" altLang="ja-JP" sz="1600" dirty="0">
              <a:solidFill>
                <a:srgbClr val="C00000"/>
              </a:solidFill>
              <a:latin typeface="BIZ UDPゴシック" panose="020B0400000000000000" pitchFamily="50" charset="-128"/>
              <a:ea typeface="BIZ UDPゴシック" panose="020B0400000000000000" pitchFamily="50" charset="-128"/>
              <a:cs typeface="HGPMinchoE" charset="-128"/>
            </a:endParaRPr>
          </a:p>
          <a:p>
            <a:pPr marL="0" indent="0">
              <a:buNone/>
            </a:pPr>
            <a:r>
              <a:rPr lang="ja-JP" altLang="en-US" sz="1600" dirty="0" smtClean="0">
                <a:solidFill>
                  <a:srgbClr val="002060"/>
                </a:solidFill>
                <a:latin typeface="BIZ UDPゴシック" panose="020B0400000000000000" pitchFamily="50" charset="-128"/>
                <a:ea typeface="BIZ UDPゴシック" panose="020B0400000000000000" pitchFamily="50" charset="-128"/>
                <a:cs typeface="HGPMinchoE" charset="-128"/>
              </a:rPr>
              <a:t>　　</a:t>
            </a:r>
            <a:r>
              <a:rPr lang="ja-JP" altLang="en-US" sz="1600" dirty="0" smtClean="0">
                <a:latin typeface="BIZ UDPゴシック" panose="020B0400000000000000" pitchFamily="50" charset="-128"/>
                <a:ea typeface="BIZ UDPゴシック" panose="020B0400000000000000" pitchFamily="50" charset="-128"/>
                <a:cs typeface="HGPMinchoE" charset="-128"/>
              </a:rPr>
              <a:t>・</a:t>
            </a:r>
            <a:r>
              <a:rPr lang="ja-JP" altLang="en-US" sz="1600" dirty="0" smtClean="0">
                <a:latin typeface="BIZ UDPゴシック" panose="020B0400000000000000" pitchFamily="50" charset="-128"/>
                <a:ea typeface="BIZ UDPゴシック" panose="020B0400000000000000" pitchFamily="50" charset="-128"/>
                <a:cs typeface="HGPMinchoE" charset="-128"/>
              </a:rPr>
              <a:t>機</a:t>
            </a:r>
            <a:r>
              <a:rPr lang="ja-JP" altLang="en-US" sz="1600" dirty="0">
                <a:latin typeface="BIZ UDPゴシック" panose="020B0400000000000000" pitchFamily="50" charset="-128"/>
                <a:ea typeface="BIZ UDPゴシック" panose="020B0400000000000000" pitchFamily="50" charset="-128"/>
                <a:cs typeface="HGPMinchoE" charset="-128"/>
              </a:rPr>
              <a:t>能強化型サー ビス利用支援</a:t>
            </a:r>
            <a:r>
              <a:rPr lang="ja-JP" altLang="en-US" sz="1600" dirty="0" smtClean="0">
                <a:latin typeface="BIZ UDPゴシック" panose="020B0400000000000000" pitchFamily="50" charset="-128"/>
                <a:ea typeface="BIZ UDPゴシック" panose="020B0400000000000000" pitchFamily="50" charset="-128"/>
                <a:cs typeface="HGPMinchoE" charset="-128"/>
              </a:rPr>
              <a:t>費の創設。 </a:t>
            </a:r>
            <a:endParaRPr lang="en-US" altLang="ja-JP" sz="1600" dirty="0">
              <a:latin typeface="BIZ UDPゴシック" panose="020B0400000000000000" pitchFamily="50" charset="-128"/>
              <a:ea typeface="BIZ UDPゴシック" panose="020B0400000000000000" pitchFamily="50" charset="-128"/>
              <a:cs typeface="HGPMinchoE" charset="-128"/>
            </a:endParaRPr>
          </a:p>
          <a:p>
            <a:pPr marL="0" indent="0">
              <a:buNone/>
            </a:pPr>
            <a:r>
              <a:rPr lang="ja-JP" altLang="en-US" sz="1600" dirty="0" smtClean="0">
                <a:latin typeface="BIZ UDPゴシック" panose="020B0400000000000000" pitchFamily="50" charset="-128"/>
                <a:ea typeface="BIZ UDPゴシック" panose="020B0400000000000000" pitchFamily="50" charset="-128"/>
                <a:cs typeface="HGPMinchoE" charset="-128"/>
              </a:rPr>
              <a:t>　　・複</a:t>
            </a:r>
            <a:r>
              <a:rPr lang="ja-JP" altLang="en-US" sz="1600" dirty="0">
                <a:latin typeface="BIZ UDPゴシック" panose="020B0400000000000000" pitchFamily="50" charset="-128"/>
                <a:ea typeface="BIZ UDPゴシック" panose="020B0400000000000000" pitchFamily="50" charset="-128"/>
                <a:cs typeface="HGPMinchoE" charset="-128"/>
              </a:rPr>
              <a:t>数の事業所の協働による体制の</a:t>
            </a:r>
            <a:r>
              <a:rPr lang="ja-JP" altLang="en-US" sz="1600" dirty="0" smtClean="0">
                <a:latin typeface="BIZ UDPゴシック" panose="020B0400000000000000" pitchFamily="50" charset="-128"/>
                <a:ea typeface="BIZ UDPゴシック" panose="020B0400000000000000" pitchFamily="50" charset="-128"/>
                <a:cs typeface="HGPMinchoE" charset="-128"/>
              </a:rPr>
              <a:t>確保</a:t>
            </a:r>
            <a:endParaRPr lang="en-US" altLang="ja-JP" sz="1600" dirty="0" smtClean="0">
              <a:latin typeface="BIZ UDPゴシック" panose="020B0400000000000000" pitchFamily="50" charset="-128"/>
              <a:ea typeface="BIZ UDPゴシック" panose="020B0400000000000000" pitchFamily="50" charset="-128"/>
              <a:cs typeface="HGPMinchoE" charset="-128"/>
            </a:endParaRPr>
          </a:p>
          <a:p>
            <a:pPr marL="0" indent="0">
              <a:buNone/>
            </a:pPr>
            <a:r>
              <a:rPr lang="ja-JP" altLang="en-US" sz="1600" dirty="0" smtClean="0">
                <a:latin typeface="BIZ UDPゴシック" panose="020B0400000000000000" pitchFamily="50" charset="-128"/>
                <a:ea typeface="BIZ UDPゴシック" panose="020B0400000000000000" pitchFamily="50" charset="-128"/>
                <a:cs typeface="HGPMinchoE" charset="-128"/>
              </a:rPr>
              <a:t>　　・主</a:t>
            </a:r>
            <a:r>
              <a:rPr lang="ja-JP" altLang="en-US" sz="1600" dirty="0">
                <a:latin typeface="BIZ UDPゴシック" panose="020B0400000000000000" pitchFamily="50" charset="-128"/>
                <a:ea typeface="BIZ UDPゴシック" panose="020B0400000000000000" pitchFamily="50" charset="-128"/>
                <a:cs typeface="HGPMinchoE" charset="-128"/>
              </a:rPr>
              <a:t>任相談支援専門</a:t>
            </a:r>
            <a:r>
              <a:rPr lang="ja-JP" altLang="en-US" sz="1600" dirty="0" smtClean="0">
                <a:latin typeface="BIZ UDPゴシック" panose="020B0400000000000000" pitchFamily="50" charset="-128"/>
                <a:ea typeface="BIZ UDPゴシック" panose="020B0400000000000000" pitchFamily="50" charset="-128"/>
                <a:cs typeface="HGPMinchoE" charset="-128"/>
              </a:rPr>
              <a:t>員の配置への評</a:t>
            </a:r>
            <a:r>
              <a:rPr lang="ja-JP" altLang="en-US" sz="1600" dirty="0">
                <a:latin typeface="BIZ UDPゴシック" panose="020B0400000000000000" pitchFamily="50" charset="-128"/>
                <a:ea typeface="BIZ UDPゴシック" panose="020B0400000000000000" pitchFamily="50" charset="-128"/>
                <a:cs typeface="HGPMinchoE" charset="-128"/>
              </a:rPr>
              <a:t>価する加算を創</a:t>
            </a:r>
            <a:r>
              <a:rPr lang="ja-JP" altLang="en-US" sz="1600" dirty="0" smtClean="0">
                <a:latin typeface="BIZ UDPゴシック" panose="020B0400000000000000" pitchFamily="50" charset="-128"/>
                <a:ea typeface="BIZ UDPゴシック" panose="020B0400000000000000" pitchFamily="50" charset="-128"/>
                <a:cs typeface="HGPMinchoE" charset="-128"/>
              </a:rPr>
              <a:t>設。</a:t>
            </a:r>
            <a:r>
              <a:rPr lang="ja-JP" altLang="en-US" sz="1600" dirty="0">
                <a:solidFill>
                  <a:srgbClr val="002060"/>
                </a:solidFill>
                <a:latin typeface="BIZ UDPゴシック" panose="020B0400000000000000" pitchFamily="50" charset="-128"/>
                <a:ea typeface="BIZ UDPゴシック" panose="020B0400000000000000" pitchFamily="50" charset="-128"/>
                <a:cs typeface="HGPMinchoE" charset="-128"/>
              </a:rPr>
              <a:t/>
            </a:r>
            <a:br>
              <a:rPr lang="ja-JP" altLang="en-US" sz="1600" dirty="0">
                <a:solidFill>
                  <a:srgbClr val="002060"/>
                </a:solidFill>
                <a:latin typeface="BIZ UDPゴシック" panose="020B0400000000000000" pitchFamily="50" charset="-128"/>
                <a:ea typeface="BIZ UDPゴシック" panose="020B0400000000000000" pitchFamily="50" charset="-128"/>
                <a:cs typeface="HGPMinchoE" charset="-128"/>
              </a:rPr>
            </a:br>
            <a:r>
              <a:rPr lang="ja-JP" altLang="en-US" sz="1600" dirty="0" smtClean="0">
                <a:solidFill>
                  <a:srgbClr val="C00000"/>
                </a:solidFill>
                <a:latin typeface="BIZ UDPゴシック" panose="020B0400000000000000" pitchFamily="50" charset="-128"/>
                <a:ea typeface="BIZ UDPゴシック" panose="020B0400000000000000" pitchFamily="50" charset="-128"/>
                <a:cs typeface="HGPMinchoE" charset="-128"/>
              </a:rPr>
              <a:t>② </a:t>
            </a:r>
            <a:r>
              <a:rPr lang="ja-JP" altLang="en-US" sz="1600" dirty="0">
                <a:solidFill>
                  <a:srgbClr val="C00000"/>
                </a:solidFill>
                <a:latin typeface="BIZ UDPゴシック" panose="020B0400000000000000" pitchFamily="50" charset="-128"/>
                <a:ea typeface="BIZ UDPゴシック" panose="020B0400000000000000" pitchFamily="50" charset="-128"/>
                <a:cs typeface="HGPMinchoE" charset="-128"/>
              </a:rPr>
              <a:t>サービス等利用計画の策定時における相談支援業務の評価</a:t>
            </a:r>
            <a:r>
              <a:rPr lang="ja-JP" altLang="en-US" sz="1600" dirty="0">
                <a:solidFill>
                  <a:srgbClr val="002060"/>
                </a:solidFill>
                <a:latin typeface="BIZ UDPゴシック" panose="020B0400000000000000" pitchFamily="50" charset="-128"/>
                <a:ea typeface="BIZ UDPゴシック" panose="020B0400000000000000" pitchFamily="50" charset="-128"/>
                <a:cs typeface="HGPMinchoE" charset="-128"/>
              </a:rPr>
              <a:t/>
            </a:r>
            <a:br>
              <a:rPr lang="ja-JP" altLang="en-US" sz="1600" dirty="0">
                <a:solidFill>
                  <a:srgbClr val="002060"/>
                </a:solidFill>
                <a:latin typeface="BIZ UDPゴシック" panose="020B0400000000000000" pitchFamily="50" charset="-128"/>
                <a:ea typeface="BIZ UDPゴシック" panose="020B0400000000000000" pitchFamily="50" charset="-128"/>
                <a:cs typeface="HGPMinchoE" charset="-128"/>
              </a:rPr>
            </a:br>
            <a:r>
              <a:rPr lang="ja-JP" altLang="en-US" sz="1600" dirty="0">
                <a:latin typeface="BIZ UDPゴシック" panose="020B0400000000000000" pitchFamily="50" charset="-128"/>
                <a:ea typeface="BIZ UDPゴシック" panose="020B0400000000000000" pitchFamily="50" charset="-128"/>
                <a:cs typeface="HGPMinchoE" charset="-128"/>
              </a:rPr>
              <a:t>　</a:t>
            </a:r>
            <a:r>
              <a:rPr lang="ja-JP" altLang="en-US" sz="1600" dirty="0" smtClean="0">
                <a:latin typeface="BIZ UDPゴシック" panose="020B0400000000000000" pitchFamily="50" charset="-128"/>
                <a:ea typeface="BIZ UDPゴシック" panose="020B0400000000000000" pitchFamily="50" charset="-128"/>
                <a:cs typeface="HGPMinchoE" charset="-128"/>
              </a:rPr>
              <a:t>　</a:t>
            </a:r>
            <a:r>
              <a:rPr lang="ja-JP" altLang="en-US" sz="1600" dirty="0" smtClean="0">
                <a:latin typeface="BIZ UDPゴシック" panose="020B0400000000000000" pitchFamily="50" charset="-128"/>
                <a:ea typeface="BIZ UDPゴシック" panose="020B0400000000000000" pitchFamily="50" charset="-128"/>
                <a:cs typeface="HGPMinchoE" charset="-128"/>
              </a:rPr>
              <a:t>・初</a:t>
            </a:r>
            <a:r>
              <a:rPr lang="ja-JP" altLang="en-US" sz="1600" dirty="0">
                <a:latin typeface="BIZ UDPゴシック" panose="020B0400000000000000" pitchFamily="50" charset="-128"/>
                <a:ea typeface="BIZ UDPゴシック" panose="020B0400000000000000" pitchFamily="50" charset="-128"/>
                <a:cs typeface="HGPMinchoE" charset="-128"/>
              </a:rPr>
              <a:t>回加</a:t>
            </a:r>
            <a:r>
              <a:rPr lang="ja-JP" altLang="en-US" sz="1600" dirty="0" smtClean="0">
                <a:latin typeface="BIZ UDPゴシック" panose="020B0400000000000000" pitchFamily="50" charset="-128"/>
                <a:ea typeface="BIZ UDPゴシック" panose="020B0400000000000000" pitchFamily="50" charset="-128"/>
                <a:cs typeface="HGPMinchoE" charset="-128"/>
              </a:rPr>
              <a:t>算の拡充。 </a:t>
            </a:r>
            <a:r>
              <a:rPr lang="ja-JP" altLang="en-US" sz="1600" dirty="0">
                <a:solidFill>
                  <a:srgbClr val="002060"/>
                </a:solidFill>
                <a:latin typeface="BIZ UDPゴシック" panose="020B0400000000000000" pitchFamily="50" charset="-128"/>
                <a:ea typeface="BIZ UDPゴシック" panose="020B0400000000000000" pitchFamily="50" charset="-128"/>
                <a:cs typeface="HGPMinchoE" charset="-128"/>
              </a:rPr>
              <a:t/>
            </a:r>
            <a:br>
              <a:rPr lang="ja-JP" altLang="en-US" sz="1600" dirty="0">
                <a:solidFill>
                  <a:srgbClr val="002060"/>
                </a:solidFill>
                <a:latin typeface="BIZ UDPゴシック" panose="020B0400000000000000" pitchFamily="50" charset="-128"/>
                <a:ea typeface="BIZ UDPゴシック" panose="020B0400000000000000" pitchFamily="50" charset="-128"/>
                <a:cs typeface="HGPMinchoE" charset="-128"/>
              </a:rPr>
            </a:br>
            <a:r>
              <a:rPr lang="ja-JP" altLang="en-US" sz="1600" dirty="0" smtClean="0">
                <a:solidFill>
                  <a:srgbClr val="C00000"/>
                </a:solidFill>
                <a:latin typeface="BIZ UDPゴシック" panose="020B0400000000000000" pitchFamily="50" charset="-128"/>
                <a:ea typeface="BIZ UDPゴシック" panose="020B0400000000000000" pitchFamily="50" charset="-128"/>
                <a:cs typeface="HGPMinchoE" charset="-128"/>
              </a:rPr>
              <a:t>③ </a:t>
            </a:r>
            <a:r>
              <a:rPr lang="ja-JP" altLang="en-US" sz="1600" dirty="0">
                <a:solidFill>
                  <a:srgbClr val="C00000"/>
                </a:solidFill>
                <a:latin typeface="BIZ UDPゴシック" panose="020B0400000000000000" pitchFamily="50" charset="-128"/>
                <a:ea typeface="BIZ UDPゴシック" panose="020B0400000000000000" pitchFamily="50" charset="-128"/>
                <a:cs typeface="HGPMinchoE" charset="-128"/>
              </a:rPr>
              <a:t>計画決定月及びモニタリング対象月以外における相談支援業務の評価</a:t>
            </a:r>
            <a:br>
              <a:rPr lang="ja-JP" altLang="en-US" sz="1600" dirty="0">
                <a:solidFill>
                  <a:srgbClr val="C00000"/>
                </a:solidFill>
                <a:latin typeface="BIZ UDPゴシック" panose="020B0400000000000000" pitchFamily="50" charset="-128"/>
                <a:ea typeface="BIZ UDPゴシック" panose="020B0400000000000000" pitchFamily="50" charset="-128"/>
                <a:cs typeface="HGPMinchoE" charset="-128"/>
              </a:rPr>
            </a:br>
            <a:r>
              <a:rPr lang="ja-JP" altLang="en-US" sz="1600" dirty="0" smtClean="0">
                <a:solidFill>
                  <a:srgbClr val="C00000"/>
                </a:solidFill>
                <a:latin typeface="BIZ UDPゴシック" panose="020B0400000000000000" pitchFamily="50" charset="-128"/>
                <a:ea typeface="BIZ UDPゴシック" panose="020B0400000000000000" pitchFamily="50" charset="-128"/>
                <a:cs typeface="HGPMinchoE" charset="-128"/>
              </a:rPr>
              <a:t>　</a:t>
            </a:r>
            <a:r>
              <a:rPr lang="ja-JP" altLang="en-US" sz="1600" dirty="0" smtClean="0">
                <a:latin typeface="BIZ UDPゴシック" panose="020B0400000000000000" pitchFamily="50" charset="-128"/>
                <a:ea typeface="BIZ UDPゴシック" panose="020B0400000000000000" pitchFamily="50" charset="-128"/>
                <a:cs typeface="HGPMinchoE" charset="-128"/>
              </a:rPr>
              <a:t>　・ </a:t>
            </a:r>
            <a:r>
              <a:rPr lang="ja-JP" altLang="en-US" sz="1600" dirty="0" smtClean="0">
                <a:latin typeface="BIZ UDPゴシック" panose="020B0400000000000000" pitchFamily="50" charset="-128"/>
                <a:ea typeface="BIZ UDPゴシック" panose="020B0400000000000000" pitchFamily="50" charset="-128"/>
                <a:cs typeface="HGPMinchoE" charset="-128"/>
              </a:rPr>
              <a:t>モ</a:t>
            </a:r>
            <a:r>
              <a:rPr lang="ja-JP" altLang="en-US" sz="1600" dirty="0">
                <a:latin typeface="BIZ UDPゴシック" panose="020B0400000000000000" pitchFamily="50" charset="-128"/>
                <a:ea typeface="BIZ UDPゴシック" panose="020B0400000000000000" pitchFamily="50" charset="-128"/>
                <a:cs typeface="HGPMinchoE" charset="-128"/>
              </a:rPr>
              <a:t>ニタリング対象月以外の</a:t>
            </a:r>
            <a:r>
              <a:rPr lang="ja-JP" altLang="en-US" sz="1600" dirty="0" smtClean="0">
                <a:latin typeface="BIZ UDPゴシック" panose="020B0400000000000000" pitchFamily="50" charset="-128"/>
                <a:ea typeface="BIZ UDPゴシック" panose="020B0400000000000000" pitchFamily="50" charset="-128"/>
                <a:cs typeface="HGPMinchoE" charset="-128"/>
              </a:rPr>
              <a:t>月の支援を評</a:t>
            </a:r>
            <a:r>
              <a:rPr lang="ja-JP" altLang="en-US" sz="1600" dirty="0">
                <a:latin typeface="BIZ UDPゴシック" panose="020B0400000000000000" pitchFamily="50" charset="-128"/>
                <a:ea typeface="BIZ UDPゴシック" panose="020B0400000000000000" pitchFamily="50" charset="-128"/>
                <a:cs typeface="HGPMinchoE" charset="-128"/>
              </a:rPr>
              <a:t>価す</a:t>
            </a:r>
            <a:r>
              <a:rPr lang="ja-JP" altLang="en-US" sz="1600" dirty="0" smtClean="0">
                <a:latin typeface="BIZ UDPゴシック" panose="020B0400000000000000" pitchFamily="50" charset="-128"/>
                <a:ea typeface="BIZ UDPゴシック" panose="020B0400000000000000" pitchFamily="50" charset="-128"/>
                <a:cs typeface="HGPMinchoE" charset="-128"/>
              </a:rPr>
              <a:t>る加算の創設。</a:t>
            </a:r>
            <a:endParaRPr lang="en-US" altLang="ja-JP" sz="1600" dirty="0" smtClean="0">
              <a:latin typeface="BIZ UDPゴシック" panose="020B0400000000000000" pitchFamily="50" charset="-128"/>
              <a:ea typeface="BIZ UDPゴシック" panose="020B0400000000000000" pitchFamily="50" charset="-128"/>
              <a:cs typeface="HGPMinchoE" charset="-128"/>
            </a:endParaRPr>
          </a:p>
          <a:p>
            <a:pPr marL="0" indent="0">
              <a:buNone/>
            </a:pPr>
            <a:r>
              <a:rPr lang="ja-JP" altLang="en-US" sz="1600" dirty="0">
                <a:solidFill>
                  <a:srgbClr val="C00000"/>
                </a:solidFill>
                <a:latin typeface="BIZ UDPゴシック" panose="020B0400000000000000" pitchFamily="50" charset="-128"/>
                <a:ea typeface="BIZ UDPゴシック" panose="020B0400000000000000" pitchFamily="50" charset="-128"/>
                <a:cs typeface="HGPMinchoE" charset="-128"/>
              </a:rPr>
              <a:t>④ 他機関へのつなぎのための相談支援業務の評価</a:t>
            </a:r>
            <a:r>
              <a:rPr lang="ja-JP" altLang="en-US" sz="1600" dirty="0">
                <a:solidFill>
                  <a:srgbClr val="002060"/>
                </a:solidFill>
                <a:latin typeface="BIZ UDPゴシック" panose="020B0400000000000000" pitchFamily="50" charset="-128"/>
                <a:ea typeface="BIZ UDPゴシック" panose="020B0400000000000000" pitchFamily="50" charset="-128"/>
                <a:cs typeface="HGPMinchoE" charset="-128"/>
              </a:rPr>
              <a:t/>
            </a:r>
            <a:br>
              <a:rPr lang="ja-JP" altLang="en-US" sz="1600" dirty="0">
                <a:solidFill>
                  <a:srgbClr val="002060"/>
                </a:solidFill>
                <a:latin typeface="BIZ UDPゴシック" panose="020B0400000000000000" pitchFamily="50" charset="-128"/>
                <a:ea typeface="BIZ UDPゴシック" panose="020B0400000000000000" pitchFamily="50" charset="-128"/>
                <a:cs typeface="HGPMinchoE" charset="-128"/>
              </a:rPr>
            </a:br>
            <a:r>
              <a:rPr lang="ja-JP" altLang="en-US" sz="1600" dirty="0" smtClean="0">
                <a:latin typeface="BIZ UDPゴシック" panose="020B0400000000000000" pitchFamily="50" charset="-128"/>
                <a:ea typeface="BIZ UDPゴシック" panose="020B0400000000000000" pitchFamily="50" charset="-128"/>
                <a:cs typeface="HGPMinchoE" charset="-128"/>
              </a:rPr>
              <a:t>　　・ </a:t>
            </a:r>
            <a:r>
              <a:rPr lang="ja-JP" altLang="en-US" sz="1600" dirty="0">
                <a:latin typeface="BIZ UDPゴシック" panose="020B0400000000000000" pitchFamily="50" charset="-128"/>
                <a:ea typeface="BIZ UDPゴシック" panose="020B0400000000000000" pitchFamily="50" charset="-128"/>
                <a:cs typeface="HGPMinchoE" charset="-128"/>
              </a:rPr>
              <a:t>サービス終了前</a:t>
            </a:r>
            <a:r>
              <a:rPr lang="ja-JP" altLang="en-US" sz="1600" dirty="0" smtClean="0">
                <a:latin typeface="BIZ UDPゴシック" panose="020B0400000000000000" pitchFamily="50" charset="-128"/>
                <a:ea typeface="BIZ UDPゴシック" panose="020B0400000000000000" pitchFamily="50" charset="-128"/>
                <a:cs typeface="HGPMinchoE" charset="-128"/>
              </a:rPr>
              <a:t>後の他</a:t>
            </a:r>
            <a:r>
              <a:rPr lang="ja-JP" altLang="en-US" sz="1600" dirty="0">
                <a:latin typeface="BIZ UDPゴシック" panose="020B0400000000000000" pitchFamily="50" charset="-128"/>
                <a:ea typeface="BIZ UDPゴシック" panose="020B0400000000000000" pitchFamily="50" charset="-128"/>
                <a:cs typeface="HGPMinchoE" charset="-128"/>
              </a:rPr>
              <a:t>機関へのつなぎの支援</a:t>
            </a:r>
            <a:r>
              <a:rPr lang="ja-JP" altLang="en-US" sz="1600" dirty="0" smtClean="0">
                <a:latin typeface="BIZ UDPゴシック" panose="020B0400000000000000" pitchFamily="50" charset="-128"/>
                <a:ea typeface="BIZ UDPゴシック" panose="020B0400000000000000" pitchFamily="50" charset="-128"/>
                <a:cs typeface="HGPMinchoE" charset="-128"/>
              </a:rPr>
              <a:t>を評</a:t>
            </a:r>
            <a:r>
              <a:rPr lang="ja-JP" altLang="en-US" sz="1600" dirty="0">
                <a:latin typeface="BIZ UDPゴシック" panose="020B0400000000000000" pitchFamily="50" charset="-128"/>
                <a:ea typeface="BIZ UDPゴシック" panose="020B0400000000000000" pitchFamily="50" charset="-128"/>
                <a:cs typeface="HGPMinchoE" charset="-128"/>
              </a:rPr>
              <a:t>価</a:t>
            </a:r>
            <a:br>
              <a:rPr lang="ja-JP" altLang="en-US" sz="1600" dirty="0">
                <a:latin typeface="BIZ UDPゴシック" panose="020B0400000000000000" pitchFamily="50" charset="-128"/>
                <a:ea typeface="BIZ UDPゴシック" panose="020B0400000000000000" pitchFamily="50" charset="-128"/>
                <a:cs typeface="HGPMinchoE" charset="-128"/>
              </a:rPr>
            </a:br>
            <a:r>
              <a:rPr lang="ja-JP" altLang="en-US" sz="1600" dirty="0" smtClean="0">
                <a:solidFill>
                  <a:srgbClr val="C00000"/>
                </a:solidFill>
                <a:latin typeface="BIZ UDPゴシック" panose="020B0400000000000000" pitchFamily="50" charset="-128"/>
                <a:ea typeface="BIZ UDPゴシック" panose="020B0400000000000000" pitchFamily="50" charset="-128"/>
                <a:cs typeface="HGPMinchoE" charset="-128"/>
              </a:rPr>
              <a:t>⑤ </a:t>
            </a:r>
            <a:r>
              <a:rPr lang="ja-JP" altLang="en-US" sz="1600" dirty="0">
                <a:solidFill>
                  <a:srgbClr val="C00000"/>
                </a:solidFill>
                <a:latin typeface="BIZ UDPゴシック" panose="020B0400000000000000" pitchFamily="50" charset="-128"/>
                <a:ea typeface="BIZ UDPゴシック" panose="020B0400000000000000" pitchFamily="50" charset="-128"/>
                <a:cs typeface="HGPMinchoE" charset="-128"/>
              </a:rPr>
              <a:t>事務負担の軽減及び適切なモニタリング頻度の決定の推進</a:t>
            </a:r>
            <a:br>
              <a:rPr lang="ja-JP" altLang="en-US" sz="1600" dirty="0">
                <a:solidFill>
                  <a:srgbClr val="C00000"/>
                </a:solidFill>
                <a:latin typeface="BIZ UDPゴシック" panose="020B0400000000000000" pitchFamily="50" charset="-128"/>
                <a:ea typeface="BIZ UDPゴシック" panose="020B0400000000000000" pitchFamily="50" charset="-128"/>
                <a:cs typeface="HGPMinchoE" charset="-128"/>
              </a:rPr>
            </a:br>
            <a:r>
              <a:rPr lang="ja-JP" altLang="en-US" sz="1600" dirty="0">
                <a:latin typeface="BIZ UDPゴシック" panose="020B0400000000000000" pitchFamily="50" charset="-128"/>
                <a:ea typeface="BIZ UDPゴシック" panose="020B0400000000000000" pitchFamily="50" charset="-128"/>
                <a:cs typeface="HGPMinchoE" charset="-128"/>
              </a:rPr>
              <a:t>　</a:t>
            </a:r>
            <a:r>
              <a:rPr lang="ja-JP" altLang="en-US" sz="1600" dirty="0" smtClean="0">
                <a:latin typeface="BIZ UDPゴシック" panose="020B0400000000000000" pitchFamily="50" charset="-128"/>
                <a:ea typeface="BIZ UDPゴシック" panose="020B0400000000000000" pitchFamily="50" charset="-128"/>
                <a:cs typeface="HGPMinchoE" charset="-128"/>
              </a:rPr>
              <a:t>　</a:t>
            </a:r>
            <a:r>
              <a:rPr lang="ja-JP" altLang="en-US" sz="1600" dirty="0" smtClean="0">
                <a:latin typeface="BIZ UDPゴシック" panose="020B0400000000000000" pitchFamily="50" charset="-128"/>
                <a:ea typeface="BIZ UDPゴシック" panose="020B0400000000000000" pitchFamily="50" charset="-128"/>
                <a:cs typeface="HGPMinchoE" charset="-128"/>
              </a:rPr>
              <a:t>・ </a:t>
            </a:r>
            <a:r>
              <a:rPr lang="ja-JP" altLang="en-US" sz="1600" dirty="0">
                <a:latin typeface="BIZ UDPゴシック" panose="020B0400000000000000" pitchFamily="50" charset="-128"/>
                <a:ea typeface="BIZ UDPゴシック" panose="020B0400000000000000" pitchFamily="50" charset="-128"/>
                <a:cs typeface="HGPMinchoE" charset="-128"/>
              </a:rPr>
              <a:t>加算の算定要件となる業務の挙証書類について</a:t>
            </a:r>
            <a:r>
              <a:rPr lang="ja-JP" altLang="en-US" sz="1600" dirty="0" smtClean="0">
                <a:latin typeface="BIZ UDPゴシック" panose="020B0400000000000000" pitchFamily="50" charset="-128"/>
                <a:ea typeface="BIZ UDPゴシック" panose="020B0400000000000000" pitchFamily="50" charset="-128"/>
                <a:cs typeface="HGPMinchoE" charset="-128"/>
              </a:rPr>
              <a:t>、簡素化。</a:t>
            </a:r>
            <a:r>
              <a:rPr lang="ja-JP" altLang="en-US" sz="1600" dirty="0">
                <a:latin typeface="BIZ UDPゴシック" panose="020B0400000000000000" pitchFamily="50" charset="-128"/>
                <a:ea typeface="BIZ UDPゴシック" panose="020B0400000000000000" pitchFamily="50" charset="-128"/>
                <a:cs typeface="HGPMinchoE" charset="-128"/>
              </a:rPr>
              <a:t/>
            </a:r>
            <a:br>
              <a:rPr lang="ja-JP" altLang="en-US" sz="1600" dirty="0">
                <a:latin typeface="BIZ UDPゴシック" panose="020B0400000000000000" pitchFamily="50" charset="-128"/>
                <a:ea typeface="BIZ UDPゴシック" panose="020B0400000000000000" pitchFamily="50" charset="-128"/>
                <a:cs typeface="HGPMinchoE" charset="-128"/>
              </a:rPr>
            </a:br>
            <a:r>
              <a:rPr lang="ja-JP" altLang="en-US" sz="1600" dirty="0" smtClean="0">
                <a:latin typeface="BIZ UDPゴシック" panose="020B0400000000000000" pitchFamily="50" charset="-128"/>
                <a:ea typeface="BIZ UDPゴシック" panose="020B0400000000000000" pitchFamily="50" charset="-128"/>
                <a:cs typeface="HGPMinchoE" charset="-128"/>
              </a:rPr>
              <a:t>　　・ </a:t>
            </a:r>
            <a:r>
              <a:rPr lang="ja-JP" altLang="en-US" sz="1600" dirty="0">
                <a:latin typeface="BIZ UDPゴシック" panose="020B0400000000000000" pitchFamily="50" charset="-128"/>
                <a:ea typeface="BIZ UDPゴシック" panose="020B0400000000000000" pitchFamily="50" charset="-128"/>
                <a:cs typeface="HGPMinchoE" charset="-128"/>
              </a:rPr>
              <a:t>適</a:t>
            </a:r>
            <a:r>
              <a:rPr lang="ja-JP" altLang="en-US" sz="1600" dirty="0" smtClean="0">
                <a:latin typeface="BIZ UDPゴシック" panose="020B0400000000000000" pitchFamily="50" charset="-128"/>
                <a:ea typeface="BIZ UDPゴシック" panose="020B0400000000000000" pitchFamily="50" charset="-128"/>
                <a:cs typeface="HGPMinchoE" charset="-128"/>
              </a:rPr>
              <a:t>切にモ</a:t>
            </a:r>
            <a:r>
              <a:rPr lang="ja-JP" altLang="en-US" sz="1600" dirty="0">
                <a:latin typeface="BIZ UDPゴシック" panose="020B0400000000000000" pitchFamily="50" charset="-128"/>
                <a:ea typeface="BIZ UDPゴシック" panose="020B0400000000000000" pitchFamily="50" charset="-128"/>
                <a:cs typeface="HGPMinchoE" charset="-128"/>
              </a:rPr>
              <a:t>ニタリング頻度</a:t>
            </a:r>
            <a:r>
              <a:rPr lang="ja-JP" altLang="en-US" sz="1600" dirty="0" smtClean="0">
                <a:latin typeface="BIZ UDPゴシック" panose="020B0400000000000000" pitchFamily="50" charset="-128"/>
                <a:ea typeface="BIZ UDPゴシック" panose="020B0400000000000000" pitchFamily="50" charset="-128"/>
                <a:cs typeface="HGPMinchoE" charset="-128"/>
              </a:rPr>
              <a:t>を決定する旨</a:t>
            </a:r>
            <a:r>
              <a:rPr lang="ja-JP" altLang="en-US" sz="1600" dirty="0">
                <a:latin typeface="BIZ UDPゴシック" panose="020B0400000000000000" pitchFamily="50" charset="-128"/>
                <a:ea typeface="BIZ UDPゴシック" panose="020B0400000000000000" pitchFamily="50" charset="-128"/>
                <a:cs typeface="HGPMinchoE" charset="-128"/>
              </a:rPr>
              <a:t>の周知や例示。</a:t>
            </a:r>
            <a:br>
              <a:rPr lang="ja-JP" altLang="en-US" sz="1600" dirty="0">
                <a:latin typeface="BIZ UDPゴシック" panose="020B0400000000000000" pitchFamily="50" charset="-128"/>
                <a:ea typeface="BIZ UDPゴシック" panose="020B0400000000000000" pitchFamily="50" charset="-128"/>
                <a:cs typeface="HGPMinchoE" charset="-128"/>
              </a:rPr>
            </a:br>
            <a:r>
              <a:rPr lang="ja-JP" altLang="en-US" sz="1600" dirty="0" smtClean="0">
                <a:solidFill>
                  <a:srgbClr val="C00000"/>
                </a:solidFill>
                <a:latin typeface="BIZ UDPゴシック" panose="020B0400000000000000" pitchFamily="50" charset="-128"/>
                <a:ea typeface="BIZ UDPゴシック" panose="020B0400000000000000" pitchFamily="50" charset="-128"/>
                <a:cs typeface="HGPMinchoE" charset="-128"/>
              </a:rPr>
              <a:t>⑥ </a:t>
            </a:r>
            <a:r>
              <a:rPr lang="ja-JP" altLang="en-US" sz="1600" dirty="0">
                <a:solidFill>
                  <a:srgbClr val="C00000"/>
                </a:solidFill>
                <a:latin typeface="BIZ UDPゴシック" panose="020B0400000000000000" pitchFamily="50" charset="-128"/>
                <a:ea typeface="BIZ UDPゴシック" panose="020B0400000000000000" pitchFamily="50" charset="-128"/>
                <a:cs typeface="HGPMinchoE" charset="-128"/>
              </a:rPr>
              <a:t>ピアサポートの専門性の評</a:t>
            </a:r>
            <a:r>
              <a:rPr lang="ja-JP" altLang="en-US" sz="1600" dirty="0" smtClean="0">
                <a:solidFill>
                  <a:srgbClr val="C00000"/>
                </a:solidFill>
                <a:latin typeface="BIZ UDPゴシック" panose="020B0400000000000000" pitchFamily="50" charset="-128"/>
                <a:ea typeface="BIZ UDPゴシック" panose="020B0400000000000000" pitchFamily="50" charset="-128"/>
                <a:cs typeface="HGPMinchoE" charset="-128"/>
              </a:rPr>
              <a:t>価</a:t>
            </a:r>
            <a:endParaRPr lang="en-US" altLang="ja-JP" sz="1600" dirty="0" smtClean="0">
              <a:solidFill>
                <a:srgbClr val="C00000"/>
              </a:solidFill>
              <a:latin typeface="BIZ UDPゴシック" panose="020B0400000000000000" pitchFamily="50" charset="-128"/>
              <a:ea typeface="BIZ UDPゴシック" panose="020B0400000000000000" pitchFamily="50" charset="-128"/>
              <a:cs typeface="HGPMinchoE" charset="-128"/>
            </a:endParaRPr>
          </a:p>
          <a:p>
            <a:pPr marL="0" indent="0">
              <a:buNone/>
            </a:pPr>
            <a:endParaRPr lang="en-US" altLang="ja-JP" sz="1600" dirty="0" smtClean="0">
              <a:solidFill>
                <a:srgbClr val="C00000"/>
              </a:solidFill>
              <a:latin typeface="BIZ UDPゴシック" panose="020B0400000000000000" pitchFamily="50" charset="-128"/>
              <a:ea typeface="BIZ UDPゴシック" panose="020B0400000000000000" pitchFamily="50" charset="-128"/>
              <a:cs typeface="HGPMinchoE" charset="-128"/>
            </a:endParaRPr>
          </a:p>
          <a:p>
            <a:pPr marL="0" indent="0">
              <a:buNone/>
            </a:pPr>
            <a:r>
              <a:rPr lang="ja-JP" altLang="en-US" sz="1600" dirty="0" smtClean="0">
                <a:solidFill>
                  <a:srgbClr val="002060"/>
                </a:solidFill>
                <a:latin typeface="BIZ UDPゴシック" panose="020B0400000000000000" pitchFamily="50" charset="-128"/>
                <a:ea typeface="BIZ UDPゴシック" panose="020B0400000000000000" pitchFamily="50" charset="-128"/>
                <a:cs typeface="HGPMinchoE" charset="-128"/>
              </a:rPr>
              <a:t>　　●</a:t>
            </a:r>
            <a:r>
              <a:rPr lang="ja-JP" altLang="en-US" sz="1600" dirty="0">
                <a:solidFill>
                  <a:srgbClr val="002060"/>
                </a:solidFill>
                <a:latin typeface="BIZ UDPゴシック" panose="020B0400000000000000" pitchFamily="50" charset="-128"/>
                <a:ea typeface="BIZ UDPゴシック" panose="020B0400000000000000" pitchFamily="50" charset="-128"/>
                <a:cs typeface="HGPMinchoE" charset="-128"/>
              </a:rPr>
              <a:t>複数事業所の共</a:t>
            </a:r>
            <a:r>
              <a:rPr lang="ja-JP" altLang="en-US" sz="1600" dirty="0" smtClean="0">
                <a:solidFill>
                  <a:srgbClr val="002060"/>
                </a:solidFill>
                <a:latin typeface="BIZ UDPゴシック" panose="020B0400000000000000" pitchFamily="50" charset="-128"/>
                <a:ea typeface="BIZ UDPゴシック" panose="020B0400000000000000" pitchFamily="50" charset="-128"/>
                <a:cs typeface="HGPMinchoE" charset="-128"/>
              </a:rPr>
              <a:t>同</a:t>
            </a:r>
            <a:endParaRPr lang="en-US" altLang="ja-JP" sz="1600" dirty="0" smtClean="0">
              <a:solidFill>
                <a:srgbClr val="002060"/>
              </a:solidFill>
              <a:latin typeface="BIZ UDPゴシック" panose="020B0400000000000000" pitchFamily="50" charset="-128"/>
              <a:ea typeface="BIZ UDPゴシック" panose="020B0400000000000000" pitchFamily="50" charset="-128"/>
              <a:cs typeface="HGPMinchoE" charset="-128"/>
            </a:endParaRPr>
          </a:p>
          <a:p>
            <a:pPr marL="0" indent="0">
              <a:buNone/>
            </a:pPr>
            <a:r>
              <a:rPr lang="ja-JP" altLang="en-US" sz="1600" dirty="0" smtClean="0">
                <a:solidFill>
                  <a:srgbClr val="002060"/>
                </a:solidFill>
                <a:latin typeface="BIZ UDPゴシック" panose="020B0400000000000000" pitchFamily="50" charset="-128"/>
                <a:ea typeface="BIZ UDPゴシック" panose="020B0400000000000000" pitchFamily="50" charset="-128"/>
                <a:cs typeface="HGPMinchoE" charset="-128"/>
              </a:rPr>
              <a:t>　　●</a:t>
            </a:r>
            <a:r>
              <a:rPr lang="ja-JP" altLang="en-US" sz="1600" dirty="0">
                <a:solidFill>
                  <a:srgbClr val="002060"/>
                </a:solidFill>
                <a:latin typeface="BIZ UDPゴシック" panose="020B0400000000000000" pitchFamily="50" charset="-128"/>
                <a:ea typeface="BIZ UDPゴシック" panose="020B0400000000000000" pitchFamily="50" charset="-128"/>
                <a:cs typeface="HGPMinchoE" charset="-128"/>
              </a:rPr>
              <a:t>自立生活援助の運用、報酬の見直し、拡</a:t>
            </a:r>
            <a:r>
              <a:rPr lang="ja-JP" altLang="en-US" sz="1600" dirty="0" smtClean="0">
                <a:solidFill>
                  <a:srgbClr val="002060"/>
                </a:solidFill>
                <a:latin typeface="BIZ UDPゴシック" panose="020B0400000000000000" pitchFamily="50" charset="-128"/>
                <a:ea typeface="BIZ UDPゴシック" panose="020B0400000000000000" pitchFamily="50" charset="-128"/>
                <a:cs typeface="HGPMinchoE" charset="-128"/>
              </a:rPr>
              <a:t>充</a:t>
            </a:r>
            <a:endParaRPr lang="en-US" altLang="ja-JP" sz="1600" dirty="0" smtClean="0">
              <a:solidFill>
                <a:srgbClr val="002060"/>
              </a:solidFill>
              <a:latin typeface="BIZ UDPゴシック" panose="020B0400000000000000" pitchFamily="50" charset="-128"/>
              <a:ea typeface="BIZ UDPゴシック" panose="020B0400000000000000" pitchFamily="50" charset="-128"/>
              <a:cs typeface="HGPMinchoE" charset="-128"/>
            </a:endParaRPr>
          </a:p>
          <a:p>
            <a:pPr marL="0" indent="0">
              <a:buNone/>
            </a:pPr>
            <a:r>
              <a:rPr lang="ja-JP" altLang="en-US" sz="1600" dirty="0" smtClean="0">
                <a:solidFill>
                  <a:srgbClr val="002060"/>
                </a:solidFill>
                <a:latin typeface="BIZ UDPゴシック" panose="020B0400000000000000" pitchFamily="50" charset="-128"/>
                <a:ea typeface="BIZ UDPゴシック" panose="020B0400000000000000" pitchFamily="50" charset="-128"/>
                <a:cs typeface="HGPMinchoE" charset="-128"/>
              </a:rPr>
              <a:t>　　●</a:t>
            </a:r>
            <a:r>
              <a:rPr lang="ja-JP" altLang="en-US" sz="1600" dirty="0">
                <a:solidFill>
                  <a:srgbClr val="002060"/>
                </a:solidFill>
                <a:latin typeface="BIZ UDPゴシック" panose="020B0400000000000000" pitchFamily="50" charset="-128"/>
                <a:ea typeface="BIZ UDPゴシック" panose="020B0400000000000000" pitchFamily="50" charset="-128"/>
                <a:cs typeface="HGPMinchoE" charset="-128"/>
              </a:rPr>
              <a:t>地域生活支援拠点の充実</a:t>
            </a:r>
            <a:endParaRPr lang="en-US" altLang="ja-JP" sz="1600" dirty="0">
              <a:solidFill>
                <a:srgbClr val="002060"/>
              </a:solidFill>
              <a:latin typeface="BIZ UDPゴシック" panose="020B0400000000000000" pitchFamily="50" charset="-128"/>
              <a:ea typeface="BIZ UDPゴシック" panose="020B0400000000000000" pitchFamily="50" charset="-128"/>
              <a:cs typeface="HGPMinchoE" charset="-128"/>
            </a:endParaRPr>
          </a:p>
          <a:p>
            <a:pPr marL="0" indent="0">
              <a:buNone/>
            </a:pPr>
            <a:endParaRPr lang="ja-JP" altLang="en-US" sz="1600" dirty="0">
              <a:solidFill>
                <a:srgbClr val="C00000"/>
              </a:solidFill>
              <a:latin typeface="BIZ UDPゴシック" panose="020B0400000000000000" pitchFamily="50" charset="-128"/>
              <a:ea typeface="BIZ UDPゴシック" panose="020B0400000000000000" pitchFamily="50" charset="-128"/>
              <a:cs typeface="HGPMinchoE" charset="-128"/>
            </a:endParaRPr>
          </a:p>
        </p:txBody>
      </p:sp>
      <p:sp>
        <p:nvSpPr>
          <p:cNvPr id="6" name="タイトル 1"/>
          <p:cNvSpPr txBox="1">
            <a:spLocks/>
          </p:cNvSpPr>
          <p:nvPr/>
        </p:nvSpPr>
        <p:spPr>
          <a:xfrm>
            <a:off x="420324" y="836712"/>
            <a:ext cx="6265941" cy="388305"/>
          </a:xfrm>
          <a:prstGeom prst="rect">
            <a:avLst/>
          </a:prstGeom>
        </p:spPr>
        <p:txBody>
          <a:bodyPr vert="horz" anchor="ctr">
            <a:no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en-US" sz="2000" b="1" dirty="0">
                <a:solidFill>
                  <a:schemeClr val="accent4">
                    <a:lumMod val="50000"/>
                  </a:schemeClr>
                </a:solidFill>
                <a:latin typeface="BIZ UDゴシック" panose="020B0400000000000000" pitchFamily="49" charset="-128"/>
                <a:ea typeface="BIZ UDゴシック" panose="020B0400000000000000" pitchFamily="49" charset="-128"/>
                <a:cs typeface="HGPMinchoE" charset="-128"/>
              </a:rPr>
              <a:t>＜令</a:t>
            </a:r>
            <a:r>
              <a:rPr lang="ja-JP" altLang="en-US" sz="2000" b="1" dirty="0" smtClean="0">
                <a:solidFill>
                  <a:schemeClr val="accent4">
                    <a:lumMod val="50000"/>
                  </a:schemeClr>
                </a:solidFill>
                <a:latin typeface="BIZ UDゴシック" panose="020B0400000000000000" pitchFamily="49" charset="-128"/>
                <a:ea typeface="BIZ UDゴシック" panose="020B0400000000000000" pitchFamily="49" charset="-128"/>
                <a:cs typeface="HGPMinchoE" charset="-128"/>
              </a:rPr>
              <a:t>和３年</a:t>
            </a:r>
            <a:r>
              <a:rPr lang="ja-JP" altLang="en-US" sz="2000" b="1" dirty="0">
                <a:solidFill>
                  <a:schemeClr val="accent4">
                    <a:lumMod val="50000"/>
                  </a:schemeClr>
                </a:solidFill>
                <a:latin typeface="BIZ UDゴシック" panose="020B0400000000000000" pitchFamily="49" charset="-128"/>
                <a:ea typeface="BIZ UDゴシック" panose="020B0400000000000000" pitchFamily="49" charset="-128"/>
                <a:cs typeface="HGPMinchoE" charset="-128"/>
              </a:rPr>
              <a:t>度　報酬改定＞</a:t>
            </a:r>
          </a:p>
        </p:txBody>
      </p:sp>
      <p:sp>
        <p:nvSpPr>
          <p:cNvPr id="8" name="タイトル 1">
            <a:extLst>
              <a:ext uri="{FF2B5EF4-FFF2-40B4-BE49-F238E27FC236}">
                <a16:creationId xmlns:a16="http://schemas.microsoft.com/office/drawing/2014/main" xmlns="" id="{3896F127-1779-1A4E-B657-C406833EF679}"/>
              </a:ext>
            </a:extLst>
          </p:cNvPr>
          <p:cNvSpPr txBox="1">
            <a:spLocks/>
          </p:cNvSpPr>
          <p:nvPr/>
        </p:nvSpPr>
        <p:spPr>
          <a:xfrm>
            <a:off x="107504" y="5663"/>
            <a:ext cx="7704856" cy="360040"/>
          </a:xfrm>
          <a:prstGeom prst="rect">
            <a:avLst/>
          </a:prstGeom>
        </p:spPr>
        <p:txBody>
          <a:bodyPr vert="horz" anchor="ctr">
            <a:noAutofit/>
          </a:bodyPr>
          <a:lstStyle>
            <a:lvl1pPr algn="l" rtl="0" eaLnBrk="1" latinLnBrk="0" hangingPunct="1">
              <a:spcBef>
                <a:spcPct val="0"/>
              </a:spcBef>
              <a:buNone/>
              <a:defRPr kumimoji="1" sz="4000" kern="1200">
                <a:solidFill>
                  <a:schemeClr val="tx2"/>
                </a:solidFill>
                <a:latin typeface="+mj-lt"/>
                <a:ea typeface="+mj-ea"/>
                <a:cs typeface="+mj-cs"/>
              </a:defRPr>
            </a:lvl1pPr>
          </a:lstStyle>
          <a:p>
            <a:pPr marL="531813" indent="-531813"/>
            <a:r>
              <a:rPr lang="ja-JP" altLang="en-US" sz="1800" dirty="0">
                <a:solidFill>
                  <a:schemeClr val="bg1"/>
                </a:solidFill>
              </a:rPr>
              <a:t>⒊　主任相談支援専門員の役割</a:t>
            </a:r>
            <a:r>
              <a:rPr lang="ja-JP" altLang="en-US" sz="1800" dirty="0" smtClean="0">
                <a:solidFill>
                  <a:schemeClr val="bg1"/>
                </a:solidFill>
              </a:rPr>
              <a:t>と報</a:t>
            </a:r>
            <a:r>
              <a:rPr lang="ja-JP" altLang="en-US" sz="1800" dirty="0">
                <a:solidFill>
                  <a:schemeClr val="bg1"/>
                </a:solidFill>
              </a:rPr>
              <a:t>酬改定</a:t>
            </a:r>
          </a:p>
        </p:txBody>
      </p:sp>
      <p:sp>
        <p:nvSpPr>
          <p:cNvPr id="11" name="タイトル 1">
            <a:extLst>
              <a:ext uri="{FF2B5EF4-FFF2-40B4-BE49-F238E27FC236}">
                <a16:creationId xmlns:a16="http://schemas.microsoft.com/office/drawing/2014/main" xmlns="" id="{19C891C8-7C6F-3347-B7E4-A5DCDB7ED607}"/>
              </a:ext>
            </a:extLst>
          </p:cNvPr>
          <p:cNvSpPr txBox="1">
            <a:spLocks/>
          </p:cNvSpPr>
          <p:nvPr/>
        </p:nvSpPr>
        <p:spPr>
          <a:xfrm>
            <a:off x="395536" y="404664"/>
            <a:ext cx="8229600" cy="432048"/>
          </a:xfrm>
          <a:prstGeom prst="rect">
            <a:avLst/>
          </a:prstGeom>
        </p:spPr>
        <p:txBody>
          <a:bodyPr>
            <a:norm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en-US" sz="1400" dirty="0">
                <a:latin typeface="BIZ UDPゴシック" panose="020B0400000000000000" pitchFamily="50" charset="-128"/>
                <a:ea typeface="BIZ UDPゴシック" panose="020B0400000000000000" pitchFamily="50" charset="-128"/>
              </a:rPr>
              <a:t>（</a:t>
            </a:r>
            <a:r>
              <a:rPr lang="en-US" altLang="ja-JP" sz="1400" dirty="0">
                <a:latin typeface="BIZ UDPゴシック" panose="020B0400000000000000" pitchFamily="50" charset="-128"/>
                <a:ea typeface="BIZ UDPゴシック" panose="020B0400000000000000" pitchFamily="50" charset="-128"/>
              </a:rPr>
              <a:t>2</a:t>
            </a:r>
            <a:r>
              <a:rPr lang="ja-JP" altLang="en-US" sz="1400" dirty="0">
                <a:latin typeface="BIZ UDPゴシック" panose="020B0400000000000000" pitchFamily="50" charset="-128"/>
                <a:ea typeface="BIZ UDPゴシック" panose="020B0400000000000000" pitchFamily="50" charset="-128"/>
              </a:rPr>
              <a:t>）報酬改定と地域の体制</a:t>
            </a:r>
          </a:p>
        </p:txBody>
      </p:sp>
    </p:spTree>
    <p:extLst>
      <p:ext uri="{BB962C8B-B14F-4D97-AF65-F5344CB8AC3E}">
        <p14:creationId xmlns:p14="http://schemas.microsoft.com/office/powerpoint/2010/main" val="16598400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499890" y="885836"/>
            <a:ext cx="4585032" cy="5720972"/>
          </a:xfrm>
          <a:custGeom>
            <a:avLst/>
            <a:gdLst/>
            <a:ahLst/>
            <a:cxnLst/>
            <a:rect l="l" t="t" r="r" b="b"/>
            <a:pathLst>
              <a:path w="5361940" h="6690359">
                <a:moveTo>
                  <a:pt x="7619" y="0"/>
                </a:moveTo>
                <a:lnTo>
                  <a:pt x="7619" y="6690365"/>
                </a:lnTo>
              </a:path>
              <a:path w="5361940" h="6690359">
                <a:moveTo>
                  <a:pt x="0" y="5123687"/>
                </a:moveTo>
                <a:lnTo>
                  <a:pt x="5361432" y="5123687"/>
                </a:lnTo>
              </a:path>
            </a:pathLst>
          </a:custGeom>
          <a:ln w="13716">
            <a:solidFill>
              <a:srgbClr val="000000"/>
            </a:solidFill>
          </a:ln>
        </p:spPr>
        <p:txBody>
          <a:bodyPr wrap="square" lIns="0" tIns="0" rIns="0" bIns="0" rtlCol="0"/>
          <a:lstStyle/>
          <a:p>
            <a:endParaRPr sz="1539"/>
          </a:p>
        </p:txBody>
      </p:sp>
      <p:sp>
        <p:nvSpPr>
          <p:cNvPr id="3" name="object 3"/>
          <p:cNvSpPr/>
          <p:nvPr/>
        </p:nvSpPr>
        <p:spPr>
          <a:xfrm>
            <a:off x="27366" y="1020396"/>
            <a:ext cx="0" cy="5720972"/>
          </a:xfrm>
          <a:custGeom>
            <a:avLst/>
            <a:gdLst/>
            <a:ahLst/>
            <a:cxnLst/>
            <a:rect l="l" t="t" r="r" b="b"/>
            <a:pathLst>
              <a:path h="6690359">
                <a:moveTo>
                  <a:pt x="0" y="0"/>
                </a:moveTo>
                <a:lnTo>
                  <a:pt x="0" y="6690365"/>
                </a:lnTo>
              </a:path>
            </a:pathLst>
          </a:custGeom>
          <a:ln w="13716">
            <a:solidFill>
              <a:srgbClr val="000000"/>
            </a:solidFill>
          </a:ln>
        </p:spPr>
        <p:txBody>
          <a:bodyPr wrap="square" lIns="0" tIns="0" rIns="0" bIns="0" rtlCol="0"/>
          <a:lstStyle/>
          <a:p>
            <a:endParaRPr sz="1539"/>
          </a:p>
        </p:txBody>
      </p:sp>
      <p:grpSp>
        <p:nvGrpSpPr>
          <p:cNvPr id="4" name="object 4"/>
          <p:cNvGrpSpPr/>
          <p:nvPr/>
        </p:nvGrpSpPr>
        <p:grpSpPr>
          <a:xfrm>
            <a:off x="16180" y="970221"/>
            <a:ext cx="9074497" cy="5732919"/>
            <a:chOff x="18923" y="677291"/>
            <a:chExt cx="10612120" cy="6704330"/>
          </a:xfrm>
        </p:grpSpPr>
        <p:sp>
          <p:nvSpPr>
            <p:cNvPr id="5" name="object 5"/>
            <p:cNvSpPr/>
            <p:nvPr/>
          </p:nvSpPr>
          <p:spPr>
            <a:xfrm>
              <a:off x="10616183" y="684276"/>
              <a:ext cx="0" cy="6690359"/>
            </a:xfrm>
            <a:custGeom>
              <a:avLst/>
              <a:gdLst/>
              <a:ahLst/>
              <a:cxnLst/>
              <a:rect l="l" t="t" r="r" b="b"/>
              <a:pathLst>
                <a:path h="6690359">
                  <a:moveTo>
                    <a:pt x="0" y="0"/>
                  </a:moveTo>
                  <a:lnTo>
                    <a:pt x="0" y="6690365"/>
                  </a:lnTo>
                </a:path>
              </a:pathLst>
            </a:custGeom>
            <a:ln w="13716">
              <a:solidFill>
                <a:srgbClr val="000000"/>
              </a:solidFill>
            </a:ln>
          </p:spPr>
          <p:txBody>
            <a:bodyPr wrap="square" lIns="0" tIns="0" rIns="0" bIns="0" rtlCol="0"/>
            <a:lstStyle/>
            <a:p>
              <a:endParaRPr sz="1539"/>
            </a:p>
          </p:txBody>
        </p:sp>
        <p:sp>
          <p:nvSpPr>
            <p:cNvPr id="6" name="object 6"/>
            <p:cNvSpPr/>
            <p:nvPr/>
          </p:nvSpPr>
          <p:spPr>
            <a:xfrm>
              <a:off x="25908" y="689991"/>
              <a:ext cx="10598150" cy="6985"/>
            </a:xfrm>
            <a:custGeom>
              <a:avLst/>
              <a:gdLst/>
              <a:ahLst/>
              <a:cxnLst/>
              <a:rect l="l" t="t" r="r" b="b"/>
              <a:pathLst>
                <a:path w="10598150" h="6984">
                  <a:moveTo>
                    <a:pt x="0" y="6857"/>
                  </a:moveTo>
                  <a:lnTo>
                    <a:pt x="10597896" y="6857"/>
                  </a:lnTo>
                </a:path>
                <a:path w="10598150" h="6984">
                  <a:moveTo>
                    <a:pt x="0" y="0"/>
                  </a:moveTo>
                  <a:lnTo>
                    <a:pt x="10597896" y="0"/>
                  </a:lnTo>
                </a:path>
              </a:pathLst>
            </a:custGeom>
            <a:ln w="3175">
              <a:solidFill>
                <a:srgbClr val="000000"/>
              </a:solidFill>
            </a:ln>
          </p:spPr>
          <p:txBody>
            <a:bodyPr wrap="square" lIns="0" tIns="0" rIns="0" bIns="0" rtlCol="0"/>
            <a:lstStyle/>
            <a:p>
              <a:endParaRPr sz="1539"/>
            </a:p>
          </p:txBody>
        </p:sp>
        <p:sp>
          <p:nvSpPr>
            <p:cNvPr id="7" name="object 7"/>
            <p:cNvSpPr/>
            <p:nvPr/>
          </p:nvSpPr>
          <p:spPr>
            <a:xfrm>
              <a:off x="25908" y="7367021"/>
              <a:ext cx="10598150" cy="0"/>
            </a:xfrm>
            <a:custGeom>
              <a:avLst/>
              <a:gdLst/>
              <a:ahLst/>
              <a:cxnLst/>
              <a:rect l="l" t="t" r="r" b="b"/>
              <a:pathLst>
                <a:path w="10598150">
                  <a:moveTo>
                    <a:pt x="0" y="0"/>
                  </a:moveTo>
                  <a:lnTo>
                    <a:pt x="10597896" y="0"/>
                  </a:lnTo>
                </a:path>
              </a:pathLst>
            </a:custGeom>
            <a:ln w="13716">
              <a:solidFill>
                <a:srgbClr val="000000"/>
              </a:solidFill>
            </a:ln>
          </p:spPr>
          <p:txBody>
            <a:bodyPr wrap="square" lIns="0" tIns="0" rIns="0" bIns="0" rtlCol="0"/>
            <a:lstStyle/>
            <a:p>
              <a:endParaRPr sz="1539"/>
            </a:p>
          </p:txBody>
        </p:sp>
        <p:sp>
          <p:nvSpPr>
            <p:cNvPr id="8" name="object 8"/>
            <p:cNvSpPr/>
            <p:nvPr/>
          </p:nvSpPr>
          <p:spPr>
            <a:xfrm>
              <a:off x="5387339" y="6332224"/>
              <a:ext cx="85344" cy="85343"/>
            </a:xfrm>
            <a:prstGeom prst="rect">
              <a:avLst/>
            </a:prstGeom>
            <a:blipFill>
              <a:blip r:embed="rId2" cstate="print"/>
              <a:stretch>
                <a:fillRect/>
              </a:stretch>
            </a:blipFill>
          </p:spPr>
          <p:txBody>
            <a:bodyPr wrap="square" lIns="0" tIns="0" rIns="0" bIns="0" rtlCol="0"/>
            <a:lstStyle/>
            <a:p>
              <a:endParaRPr sz="1539"/>
            </a:p>
          </p:txBody>
        </p:sp>
        <p:sp>
          <p:nvSpPr>
            <p:cNvPr id="9" name="object 9"/>
            <p:cNvSpPr/>
            <p:nvPr/>
          </p:nvSpPr>
          <p:spPr>
            <a:xfrm>
              <a:off x="5387339" y="6854956"/>
              <a:ext cx="85344" cy="85343"/>
            </a:xfrm>
            <a:prstGeom prst="rect">
              <a:avLst/>
            </a:prstGeom>
            <a:blipFill>
              <a:blip r:embed="rId2" cstate="print"/>
              <a:stretch>
                <a:fillRect/>
              </a:stretch>
            </a:blipFill>
          </p:spPr>
          <p:txBody>
            <a:bodyPr wrap="square" lIns="0" tIns="0" rIns="0" bIns="0" rtlCol="0"/>
            <a:lstStyle/>
            <a:p>
              <a:endParaRPr sz="1539"/>
            </a:p>
          </p:txBody>
        </p:sp>
      </p:grpSp>
      <p:sp>
        <p:nvSpPr>
          <p:cNvPr id="10" name="object 10"/>
          <p:cNvSpPr txBox="1"/>
          <p:nvPr/>
        </p:nvSpPr>
        <p:spPr>
          <a:xfrm>
            <a:off x="4698842" y="5900056"/>
            <a:ext cx="4223399" cy="913320"/>
          </a:xfrm>
          <a:prstGeom prst="rect">
            <a:avLst/>
          </a:prstGeom>
        </p:spPr>
        <p:txBody>
          <a:bodyPr vert="horz" wrap="square" lIns="0" tIns="14661" rIns="0" bIns="0" rtlCol="0">
            <a:spAutoFit/>
          </a:bodyPr>
          <a:lstStyle/>
          <a:p>
            <a:pPr marL="61358" marR="4344" algn="just">
              <a:lnSpc>
                <a:spcPct val="98300"/>
              </a:lnSpc>
              <a:spcBef>
                <a:spcPts val="115"/>
              </a:spcBef>
            </a:pPr>
            <a:r>
              <a:rPr sz="983" spc="9" dirty="0">
                <a:latin typeface="IPAexMincho"/>
                <a:cs typeface="IPAexMincho"/>
              </a:rPr>
              <a:t>事務負担軽減の</a:t>
            </a:r>
            <a:r>
              <a:rPr sz="983" spc="-77" dirty="0">
                <a:latin typeface="IPAexMincho"/>
                <a:cs typeface="IPAexMincho"/>
              </a:rPr>
              <a:t>た</a:t>
            </a:r>
            <a:r>
              <a:rPr sz="983" spc="-13" dirty="0">
                <a:latin typeface="IPAexMincho"/>
                <a:cs typeface="IPAexMincho"/>
              </a:rPr>
              <a:t>め</a:t>
            </a:r>
            <a:r>
              <a:rPr sz="983" spc="-329" dirty="0">
                <a:latin typeface="IPAexMincho"/>
                <a:cs typeface="IPAexMincho"/>
              </a:rPr>
              <a:t>、</a:t>
            </a:r>
            <a:r>
              <a:rPr sz="983" spc="9" dirty="0">
                <a:latin typeface="IPAexMincho"/>
                <a:cs typeface="IPAexMincho"/>
              </a:rPr>
              <a:t>加算の算定要件</a:t>
            </a:r>
            <a:r>
              <a:rPr sz="983" spc="-227" dirty="0">
                <a:latin typeface="IPAexMincho"/>
                <a:cs typeface="IPAexMincho"/>
              </a:rPr>
              <a:t>と</a:t>
            </a:r>
            <a:r>
              <a:rPr sz="983" spc="-86" dirty="0">
                <a:latin typeface="IPAexMincho"/>
                <a:cs typeface="IPAexMincho"/>
              </a:rPr>
              <a:t>な</a:t>
            </a:r>
            <a:r>
              <a:rPr sz="983" spc="-128" dirty="0">
                <a:latin typeface="IPAexMincho"/>
                <a:cs typeface="IPAexMincho"/>
              </a:rPr>
              <a:t>る</a:t>
            </a:r>
            <a:r>
              <a:rPr sz="983" spc="9" dirty="0">
                <a:latin typeface="IPAexMincho"/>
                <a:cs typeface="IPAexMincho"/>
              </a:rPr>
              <a:t>業務の挙証書類</a:t>
            </a:r>
            <a:r>
              <a:rPr sz="983" spc="-51" dirty="0">
                <a:latin typeface="IPAexMincho"/>
                <a:cs typeface="IPAexMincho"/>
              </a:rPr>
              <a:t>に</a:t>
            </a:r>
            <a:r>
              <a:rPr sz="983" spc="-47" dirty="0">
                <a:latin typeface="IPAexMincho"/>
                <a:cs typeface="IPAexMincho"/>
              </a:rPr>
              <a:t>つ</a:t>
            </a:r>
            <a:r>
              <a:rPr sz="983" spc="-43" dirty="0">
                <a:latin typeface="IPAexMincho"/>
                <a:cs typeface="IPAexMincho"/>
              </a:rPr>
              <a:t>い</a:t>
            </a:r>
            <a:r>
              <a:rPr sz="983" spc="-86" dirty="0">
                <a:latin typeface="IPAexMincho"/>
                <a:cs typeface="IPAexMincho"/>
              </a:rPr>
              <a:t>て</a:t>
            </a:r>
            <a:r>
              <a:rPr sz="983" spc="9" dirty="0">
                <a:latin typeface="IPAexMincho"/>
                <a:cs typeface="IPAexMincho"/>
              </a:rPr>
              <a:t>は基準 省令</a:t>
            </a:r>
            <a:r>
              <a:rPr sz="983" spc="-86" dirty="0">
                <a:latin typeface="IPAexMincho"/>
                <a:cs typeface="IPAexMincho"/>
              </a:rPr>
              <a:t>で</a:t>
            </a:r>
            <a:r>
              <a:rPr sz="983" spc="9" dirty="0">
                <a:latin typeface="IPAexMincho"/>
                <a:cs typeface="IPAexMincho"/>
              </a:rPr>
              <a:t>定</a:t>
            </a:r>
            <a:r>
              <a:rPr sz="983" spc="-13" dirty="0">
                <a:latin typeface="IPAexMincho"/>
                <a:cs typeface="IPAexMincho"/>
              </a:rPr>
              <a:t>め</a:t>
            </a:r>
            <a:r>
              <a:rPr sz="983" spc="-128" dirty="0">
                <a:latin typeface="IPAexMincho"/>
                <a:cs typeface="IPAexMincho"/>
              </a:rPr>
              <a:t>る</a:t>
            </a:r>
            <a:r>
              <a:rPr sz="983" spc="9" dirty="0">
                <a:latin typeface="IPAexMincho"/>
                <a:cs typeface="IPAexMincho"/>
              </a:rPr>
              <a:t>記録</a:t>
            </a:r>
            <a:r>
              <a:rPr sz="983" spc="-483" dirty="0">
                <a:latin typeface="IPAexMincho"/>
                <a:cs typeface="IPAexMincho"/>
              </a:rPr>
              <a:t>（</a:t>
            </a:r>
            <a:r>
              <a:rPr sz="983" spc="9" dirty="0">
                <a:latin typeface="IPAexMincho"/>
                <a:cs typeface="IPAexMincho"/>
              </a:rPr>
              <a:t>相談支援台帳</a:t>
            </a:r>
            <a:r>
              <a:rPr sz="983" spc="-483" dirty="0">
                <a:latin typeface="IPAexMincho"/>
                <a:cs typeface="IPAexMincho"/>
              </a:rPr>
              <a:t>（</a:t>
            </a:r>
            <a:r>
              <a:rPr sz="983" spc="9" dirty="0">
                <a:latin typeface="IPAexMincho"/>
                <a:cs typeface="IPAexMincho"/>
              </a:rPr>
              <a:t>サ</a:t>
            </a:r>
            <a:r>
              <a:rPr sz="983" spc="-34" dirty="0">
                <a:latin typeface="IPAexMincho"/>
                <a:cs typeface="IPAexMincho"/>
              </a:rPr>
              <a:t>ー</a:t>
            </a:r>
            <a:r>
              <a:rPr sz="983" spc="-128" dirty="0">
                <a:latin typeface="IPAexMincho"/>
                <a:cs typeface="IPAexMincho"/>
              </a:rPr>
              <a:t>ビ</a:t>
            </a:r>
            <a:r>
              <a:rPr sz="983" spc="-86" dirty="0">
                <a:latin typeface="IPAexMincho"/>
                <a:cs typeface="IPAexMincho"/>
              </a:rPr>
              <a:t>ス</a:t>
            </a:r>
            <a:r>
              <a:rPr sz="983" spc="9" dirty="0">
                <a:latin typeface="IPAexMincho"/>
                <a:cs typeface="IPAexMincho"/>
              </a:rPr>
              <a:t>等利</a:t>
            </a:r>
            <a:r>
              <a:rPr sz="983" spc="-4" dirty="0">
                <a:latin typeface="IPAexMincho"/>
                <a:cs typeface="IPAexMincho"/>
              </a:rPr>
              <a:t>用</a:t>
            </a:r>
            <a:r>
              <a:rPr sz="983" spc="9" dirty="0">
                <a:latin typeface="IPAexMincho"/>
                <a:cs typeface="IPAexMincho"/>
              </a:rPr>
              <a:t>計画</a:t>
            </a:r>
            <a:r>
              <a:rPr sz="983" spc="-492" dirty="0">
                <a:latin typeface="IPAexMincho"/>
                <a:cs typeface="IPAexMincho"/>
              </a:rPr>
              <a:t>））</a:t>
            </a:r>
            <a:r>
              <a:rPr sz="983" spc="-4" dirty="0">
                <a:latin typeface="IPAexMincho"/>
                <a:cs typeface="IPAexMincho"/>
              </a:rPr>
              <a:t>等</a:t>
            </a:r>
            <a:r>
              <a:rPr sz="983" spc="-51" dirty="0">
                <a:latin typeface="IPAexMincho"/>
                <a:cs typeface="IPAexMincho"/>
              </a:rPr>
              <a:t>に</a:t>
            </a:r>
            <a:r>
              <a:rPr sz="983" spc="9" dirty="0">
                <a:latin typeface="IPAexMincho"/>
                <a:cs typeface="IPAexMincho"/>
              </a:rPr>
              <a:t>記載</a:t>
            </a:r>
            <a:r>
              <a:rPr sz="983" spc="-496" dirty="0">
                <a:latin typeface="IPAexMincho"/>
                <a:cs typeface="IPAexMincho"/>
              </a:rPr>
              <a:t>・</a:t>
            </a:r>
            <a:r>
              <a:rPr sz="983" spc="9" dirty="0">
                <a:latin typeface="IPAexMincho"/>
                <a:cs typeface="IPAexMincho"/>
              </a:rPr>
              <a:t>保管</a:t>
            </a:r>
            <a:r>
              <a:rPr sz="983" spc="-34" dirty="0">
                <a:latin typeface="IPAexMincho"/>
                <a:cs typeface="IPAexMincho"/>
              </a:rPr>
              <a:t>す</a:t>
            </a:r>
            <a:r>
              <a:rPr sz="983" spc="-128" dirty="0">
                <a:latin typeface="IPAexMincho"/>
                <a:cs typeface="IPAexMincho"/>
              </a:rPr>
              <a:t>る </a:t>
            </a:r>
            <a:r>
              <a:rPr sz="983" spc="-196" dirty="0">
                <a:latin typeface="IPAexMincho"/>
                <a:cs typeface="IPAexMincho"/>
              </a:rPr>
              <a:t>こ</a:t>
            </a:r>
            <a:r>
              <a:rPr sz="983" spc="-227" dirty="0">
                <a:latin typeface="IPAexMincho"/>
                <a:cs typeface="IPAexMincho"/>
              </a:rPr>
              <a:t>と</a:t>
            </a:r>
            <a:r>
              <a:rPr sz="983" spc="-86" dirty="0">
                <a:latin typeface="IPAexMincho"/>
                <a:cs typeface="IPAexMincho"/>
              </a:rPr>
              <a:t>で</a:t>
            </a:r>
            <a:r>
              <a:rPr sz="983" spc="9" dirty="0">
                <a:latin typeface="IPAexMincho"/>
                <a:cs typeface="IPAexMincho"/>
              </a:rPr>
              <a:t>可</a:t>
            </a:r>
            <a:r>
              <a:rPr sz="983" spc="-227" dirty="0">
                <a:latin typeface="IPAexMincho"/>
                <a:cs typeface="IPAexMincho"/>
              </a:rPr>
              <a:t>と</a:t>
            </a:r>
            <a:r>
              <a:rPr sz="983" spc="-34" dirty="0">
                <a:latin typeface="IPAexMincho"/>
                <a:cs typeface="IPAexMincho"/>
              </a:rPr>
              <a:t>す</a:t>
            </a:r>
            <a:r>
              <a:rPr sz="983" spc="-128" dirty="0">
                <a:latin typeface="IPAexMincho"/>
                <a:cs typeface="IPAexMincho"/>
              </a:rPr>
              <a:t>る</a:t>
            </a:r>
            <a:r>
              <a:rPr sz="983" spc="-325" dirty="0">
                <a:latin typeface="IPAexMincho"/>
                <a:cs typeface="IPAexMincho"/>
              </a:rPr>
              <a:t>。</a:t>
            </a:r>
            <a:endParaRPr sz="983">
              <a:latin typeface="IPAexMincho"/>
              <a:cs typeface="IPAexMincho"/>
            </a:endParaRPr>
          </a:p>
          <a:p>
            <a:pPr marL="61358">
              <a:spcBef>
                <a:spcPts val="21"/>
              </a:spcBef>
            </a:pPr>
            <a:r>
              <a:rPr sz="983" spc="9" dirty="0">
                <a:latin typeface="IPAexMincho"/>
                <a:cs typeface="IPAexMincho"/>
              </a:rPr>
              <a:t>適切</a:t>
            </a:r>
            <a:r>
              <a:rPr sz="983" spc="-86" dirty="0">
                <a:latin typeface="IPAexMincho"/>
                <a:cs typeface="IPAexMincho"/>
              </a:rPr>
              <a:t>な</a:t>
            </a:r>
            <a:r>
              <a:rPr sz="983" spc="-94" dirty="0">
                <a:latin typeface="IPAexMincho"/>
                <a:cs typeface="IPAexMincho"/>
              </a:rPr>
              <a:t>モ</a:t>
            </a:r>
            <a:r>
              <a:rPr sz="983" spc="-86" dirty="0">
                <a:latin typeface="IPAexMincho"/>
                <a:cs typeface="IPAexMincho"/>
              </a:rPr>
              <a:t>ニ</a:t>
            </a:r>
            <a:r>
              <a:rPr sz="983" spc="-227" dirty="0">
                <a:latin typeface="IPAexMincho"/>
                <a:cs typeface="IPAexMincho"/>
              </a:rPr>
              <a:t>タ</a:t>
            </a:r>
            <a:r>
              <a:rPr sz="983" spc="-248" dirty="0">
                <a:latin typeface="IPAexMincho"/>
                <a:cs typeface="IPAexMincho"/>
              </a:rPr>
              <a:t>リ</a:t>
            </a:r>
            <a:r>
              <a:rPr sz="983" spc="-128" dirty="0">
                <a:latin typeface="IPAexMincho"/>
                <a:cs typeface="IPAexMincho"/>
              </a:rPr>
              <a:t>ン</a:t>
            </a:r>
            <a:r>
              <a:rPr sz="983" spc="-51" dirty="0">
                <a:latin typeface="IPAexMincho"/>
                <a:cs typeface="IPAexMincho"/>
              </a:rPr>
              <a:t>グ</a:t>
            </a:r>
            <a:r>
              <a:rPr sz="983" spc="9" dirty="0">
                <a:latin typeface="IPAexMincho"/>
                <a:cs typeface="IPAexMincho"/>
              </a:rPr>
              <a:t>頻度</a:t>
            </a:r>
            <a:r>
              <a:rPr sz="983" spc="-133" dirty="0">
                <a:latin typeface="IPAexMincho"/>
                <a:cs typeface="IPAexMincho"/>
              </a:rPr>
              <a:t>を</a:t>
            </a:r>
            <a:r>
              <a:rPr sz="983" spc="9" dirty="0">
                <a:latin typeface="IPAexMincho"/>
                <a:cs typeface="IPAexMincho"/>
              </a:rPr>
              <a:t>担保</a:t>
            </a:r>
            <a:r>
              <a:rPr sz="983" spc="-34" dirty="0">
                <a:latin typeface="IPAexMincho"/>
                <a:cs typeface="IPAexMincho"/>
              </a:rPr>
              <a:t>す</a:t>
            </a:r>
            <a:r>
              <a:rPr sz="983" spc="-128" dirty="0">
                <a:latin typeface="IPAexMincho"/>
                <a:cs typeface="IPAexMincho"/>
              </a:rPr>
              <a:t>る</a:t>
            </a:r>
            <a:r>
              <a:rPr sz="983" spc="-77" dirty="0">
                <a:latin typeface="IPAexMincho"/>
                <a:cs typeface="IPAexMincho"/>
              </a:rPr>
              <a:t>た</a:t>
            </a:r>
            <a:r>
              <a:rPr sz="983" spc="-13" dirty="0">
                <a:latin typeface="IPAexMincho"/>
                <a:cs typeface="IPAexMincho"/>
              </a:rPr>
              <a:t>め</a:t>
            </a:r>
            <a:r>
              <a:rPr sz="983" spc="-51" dirty="0">
                <a:latin typeface="IPAexMincho"/>
                <a:cs typeface="IPAexMincho"/>
              </a:rPr>
              <a:t>に</a:t>
            </a:r>
            <a:r>
              <a:rPr sz="983" spc="9" dirty="0">
                <a:latin typeface="IPAexMincho"/>
                <a:cs typeface="IPAexMincho"/>
              </a:rPr>
              <a:t>以下の方策</a:t>
            </a:r>
            <a:r>
              <a:rPr sz="983" spc="-133" dirty="0">
                <a:latin typeface="IPAexMincho"/>
                <a:cs typeface="IPAexMincho"/>
              </a:rPr>
              <a:t>を</a:t>
            </a:r>
            <a:r>
              <a:rPr sz="983" spc="9" dirty="0">
                <a:latin typeface="IPAexMincho"/>
                <a:cs typeface="IPAexMincho"/>
              </a:rPr>
              <a:t>行</a:t>
            </a:r>
            <a:r>
              <a:rPr sz="983" spc="-282" dirty="0">
                <a:latin typeface="IPAexMincho"/>
                <a:cs typeface="IPAexMincho"/>
              </a:rPr>
              <a:t>う</a:t>
            </a:r>
            <a:endParaRPr sz="983">
              <a:latin typeface="IPAexMincho"/>
              <a:cs typeface="IPAexMincho"/>
            </a:endParaRPr>
          </a:p>
          <a:p>
            <a:pPr marL="103168" indent="-92851">
              <a:spcBef>
                <a:spcPts val="21"/>
              </a:spcBef>
              <a:buChar char="・"/>
              <a:tabLst>
                <a:tab pos="103711" algn="l"/>
              </a:tabLst>
            </a:pPr>
            <a:r>
              <a:rPr sz="983" spc="9" dirty="0">
                <a:latin typeface="IPAexMincho"/>
                <a:cs typeface="IPAexMincho"/>
              </a:rPr>
              <a:t>利用者の個別性</a:t>
            </a:r>
            <a:r>
              <a:rPr sz="983" spc="-188" dirty="0">
                <a:latin typeface="IPAexMincho"/>
                <a:cs typeface="IPAexMincho"/>
              </a:rPr>
              <a:t>も</a:t>
            </a:r>
            <a:r>
              <a:rPr sz="983" spc="9" dirty="0">
                <a:latin typeface="IPAexMincho"/>
                <a:cs typeface="IPAexMincho"/>
              </a:rPr>
              <a:t>踏</a:t>
            </a:r>
            <a:r>
              <a:rPr sz="983" spc="-107" dirty="0">
                <a:latin typeface="IPAexMincho"/>
                <a:cs typeface="IPAexMincho"/>
              </a:rPr>
              <a:t>ま</a:t>
            </a:r>
            <a:r>
              <a:rPr sz="983" spc="-86" dirty="0">
                <a:latin typeface="IPAexMincho"/>
                <a:cs typeface="IPAexMincho"/>
              </a:rPr>
              <a:t>えて</a:t>
            </a:r>
            <a:r>
              <a:rPr sz="983" spc="-94" dirty="0">
                <a:latin typeface="IPAexMincho"/>
                <a:cs typeface="IPAexMincho"/>
              </a:rPr>
              <a:t>モ</a:t>
            </a:r>
            <a:r>
              <a:rPr sz="983" spc="-86" dirty="0">
                <a:latin typeface="IPAexMincho"/>
                <a:cs typeface="IPAexMincho"/>
              </a:rPr>
              <a:t>ニ</a:t>
            </a:r>
            <a:r>
              <a:rPr sz="983" spc="-227" dirty="0">
                <a:latin typeface="IPAexMincho"/>
                <a:cs typeface="IPAexMincho"/>
              </a:rPr>
              <a:t>タ</a:t>
            </a:r>
            <a:r>
              <a:rPr sz="983" spc="-248" dirty="0">
                <a:latin typeface="IPAexMincho"/>
                <a:cs typeface="IPAexMincho"/>
              </a:rPr>
              <a:t>リ</a:t>
            </a:r>
            <a:r>
              <a:rPr sz="983" spc="-128" dirty="0">
                <a:latin typeface="IPAexMincho"/>
                <a:cs typeface="IPAexMincho"/>
              </a:rPr>
              <a:t>ン</a:t>
            </a:r>
            <a:r>
              <a:rPr sz="983" spc="-51" dirty="0">
                <a:latin typeface="IPAexMincho"/>
                <a:cs typeface="IPAexMincho"/>
              </a:rPr>
              <a:t>グ</a:t>
            </a:r>
            <a:r>
              <a:rPr sz="983" spc="9" dirty="0">
                <a:latin typeface="IPAexMincho"/>
                <a:cs typeface="IPAexMincho"/>
              </a:rPr>
              <a:t>頻度</a:t>
            </a:r>
            <a:r>
              <a:rPr sz="983" spc="-133" dirty="0">
                <a:latin typeface="IPAexMincho"/>
                <a:cs typeface="IPAexMincho"/>
              </a:rPr>
              <a:t>を</a:t>
            </a:r>
            <a:r>
              <a:rPr sz="983" spc="9" dirty="0">
                <a:latin typeface="IPAexMincho"/>
                <a:cs typeface="IPAexMincho"/>
              </a:rPr>
              <a:t>決定</a:t>
            </a:r>
            <a:r>
              <a:rPr sz="983" spc="-34" dirty="0">
                <a:latin typeface="IPAexMincho"/>
                <a:cs typeface="IPAexMincho"/>
              </a:rPr>
              <a:t>す</a:t>
            </a:r>
            <a:r>
              <a:rPr sz="983" spc="-128" dirty="0">
                <a:latin typeface="IPAexMincho"/>
                <a:cs typeface="IPAexMincho"/>
              </a:rPr>
              <a:t>る</a:t>
            </a:r>
            <a:r>
              <a:rPr sz="983" spc="-196" dirty="0">
                <a:latin typeface="IPAexMincho"/>
                <a:cs typeface="IPAexMincho"/>
              </a:rPr>
              <a:t>こ</a:t>
            </a:r>
            <a:r>
              <a:rPr sz="983" spc="-227" dirty="0">
                <a:latin typeface="IPAexMincho"/>
                <a:cs typeface="IPAexMincho"/>
              </a:rPr>
              <a:t>と</a:t>
            </a:r>
            <a:r>
              <a:rPr sz="983" spc="9" dirty="0">
                <a:latin typeface="IPAexMincho"/>
                <a:cs typeface="IPAexMincho"/>
              </a:rPr>
              <a:t>等の周知徹底</a:t>
            </a:r>
            <a:endParaRPr sz="983">
              <a:latin typeface="IPAexMincho"/>
              <a:cs typeface="IPAexMincho"/>
            </a:endParaRPr>
          </a:p>
          <a:p>
            <a:pPr marL="103168" indent="-92851">
              <a:spcBef>
                <a:spcPts val="21"/>
              </a:spcBef>
              <a:buChar char="・"/>
              <a:tabLst>
                <a:tab pos="103711" algn="l"/>
              </a:tabLst>
            </a:pPr>
            <a:r>
              <a:rPr sz="983" spc="-94" dirty="0">
                <a:latin typeface="IPAexMincho"/>
                <a:cs typeface="IPAexMincho"/>
              </a:rPr>
              <a:t>モ</a:t>
            </a:r>
            <a:r>
              <a:rPr sz="983" spc="-86" dirty="0">
                <a:latin typeface="IPAexMincho"/>
                <a:cs typeface="IPAexMincho"/>
              </a:rPr>
              <a:t>ニ</a:t>
            </a:r>
            <a:r>
              <a:rPr sz="983" spc="-227" dirty="0">
                <a:latin typeface="IPAexMincho"/>
                <a:cs typeface="IPAexMincho"/>
              </a:rPr>
              <a:t>タ</a:t>
            </a:r>
            <a:r>
              <a:rPr sz="983" spc="-248" dirty="0">
                <a:latin typeface="IPAexMincho"/>
                <a:cs typeface="IPAexMincho"/>
              </a:rPr>
              <a:t>リ</a:t>
            </a:r>
            <a:r>
              <a:rPr sz="983" spc="-128" dirty="0">
                <a:latin typeface="IPAexMincho"/>
                <a:cs typeface="IPAexMincho"/>
              </a:rPr>
              <a:t>ン</a:t>
            </a:r>
            <a:r>
              <a:rPr sz="983" spc="-51" dirty="0">
                <a:latin typeface="IPAexMincho"/>
                <a:cs typeface="IPAexMincho"/>
              </a:rPr>
              <a:t>グ</a:t>
            </a:r>
            <a:r>
              <a:rPr sz="983" spc="9" dirty="0">
                <a:latin typeface="IPAexMincho"/>
                <a:cs typeface="IPAexMincho"/>
              </a:rPr>
              <a:t>頻度</a:t>
            </a:r>
            <a:r>
              <a:rPr sz="983" spc="-133" dirty="0">
                <a:latin typeface="IPAexMincho"/>
                <a:cs typeface="IPAexMincho"/>
              </a:rPr>
              <a:t>を</a:t>
            </a:r>
            <a:r>
              <a:rPr sz="983" spc="9" dirty="0">
                <a:latin typeface="IPAexMincho"/>
                <a:cs typeface="IPAexMincho"/>
              </a:rPr>
              <a:t>短</a:t>
            </a:r>
            <a:r>
              <a:rPr sz="983" spc="-402" dirty="0">
                <a:latin typeface="IPAexMincho"/>
                <a:cs typeface="IPAexMincho"/>
              </a:rPr>
              <a:t>く</a:t>
            </a:r>
            <a:r>
              <a:rPr sz="983" spc="-34" dirty="0">
                <a:latin typeface="IPAexMincho"/>
                <a:cs typeface="IPAexMincho"/>
              </a:rPr>
              <a:t>す</a:t>
            </a:r>
            <a:r>
              <a:rPr sz="983" spc="-128" dirty="0">
                <a:latin typeface="IPAexMincho"/>
                <a:cs typeface="IPAexMincho"/>
              </a:rPr>
              <a:t>る</a:t>
            </a:r>
            <a:r>
              <a:rPr sz="983" spc="9" dirty="0">
                <a:latin typeface="IPAexMincho"/>
                <a:cs typeface="IPAexMincho"/>
              </a:rPr>
              <a:t>必要が</a:t>
            </a:r>
            <a:r>
              <a:rPr sz="983" spc="-51" dirty="0">
                <a:latin typeface="IPAexMincho"/>
                <a:cs typeface="IPAexMincho"/>
              </a:rPr>
              <a:t>あ</a:t>
            </a:r>
            <a:r>
              <a:rPr sz="983" spc="-128" dirty="0">
                <a:latin typeface="IPAexMincho"/>
                <a:cs typeface="IPAexMincho"/>
              </a:rPr>
              <a:t>る</a:t>
            </a:r>
            <a:r>
              <a:rPr sz="983" spc="9" dirty="0">
                <a:latin typeface="IPAexMincho"/>
                <a:cs typeface="IPAexMincho"/>
              </a:rPr>
              <a:t>場合の例示</a:t>
            </a:r>
            <a:r>
              <a:rPr sz="983" spc="90" dirty="0">
                <a:latin typeface="IPAexMincho"/>
                <a:cs typeface="IPAexMincho"/>
              </a:rPr>
              <a:t> </a:t>
            </a:r>
            <a:r>
              <a:rPr sz="983" spc="9" dirty="0">
                <a:latin typeface="IPAexMincho"/>
                <a:cs typeface="IPAexMincho"/>
              </a:rPr>
              <a:t>等</a:t>
            </a:r>
            <a:endParaRPr sz="983">
              <a:latin typeface="IPAexMincho"/>
              <a:cs typeface="IPAexMincho"/>
            </a:endParaRPr>
          </a:p>
        </p:txBody>
      </p:sp>
      <p:grpSp>
        <p:nvGrpSpPr>
          <p:cNvPr id="11" name="object 11"/>
          <p:cNvGrpSpPr/>
          <p:nvPr/>
        </p:nvGrpSpPr>
        <p:grpSpPr>
          <a:xfrm>
            <a:off x="43005" y="1129031"/>
            <a:ext cx="9074062" cy="2831995"/>
            <a:chOff x="50292" y="1091739"/>
            <a:chExt cx="10611611" cy="3311861"/>
          </a:xfrm>
        </p:grpSpPr>
        <p:sp>
          <p:nvSpPr>
            <p:cNvPr id="12" name="object 12"/>
            <p:cNvSpPr/>
            <p:nvPr/>
          </p:nvSpPr>
          <p:spPr>
            <a:xfrm>
              <a:off x="9604248" y="3682749"/>
              <a:ext cx="1057655" cy="720851"/>
            </a:xfrm>
            <a:prstGeom prst="rect">
              <a:avLst/>
            </a:prstGeom>
            <a:blipFill>
              <a:blip r:embed="rId3" cstate="print"/>
              <a:stretch>
                <a:fillRect/>
              </a:stretch>
            </a:blipFill>
          </p:spPr>
          <p:txBody>
            <a:bodyPr wrap="square" lIns="0" tIns="0" rIns="0" bIns="0" rtlCol="0"/>
            <a:lstStyle/>
            <a:p>
              <a:endParaRPr sz="1539"/>
            </a:p>
          </p:txBody>
        </p:sp>
        <p:sp>
          <p:nvSpPr>
            <p:cNvPr id="13" name="object 13"/>
            <p:cNvSpPr/>
            <p:nvPr/>
          </p:nvSpPr>
          <p:spPr>
            <a:xfrm>
              <a:off x="50292" y="1091739"/>
              <a:ext cx="10565889" cy="325120"/>
            </a:xfrm>
            <a:custGeom>
              <a:avLst/>
              <a:gdLst/>
              <a:ahLst/>
              <a:cxnLst/>
              <a:rect l="l" t="t" r="r" b="b"/>
              <a:pathLst>
                <a:path w="10337800" h="325119">
                  <a:moveTo>
                    <a:pt x="4907267" y="0"/>
                  </a:moveTo>
                  <a:lnTo>
                    <a:pt x="0" y="0"/>
                  </a:lnTo>
                  <a:lnTo>
                    <a:pt x="0" y="324599"/>
                  </a:lnTo>
                  <a:lnTo>
                    <a:pt x="4907267" y="324599"/>
                  </a:lnTo>
                  <a:lnTo>
                    <a:pt x="4907267" y="0"/>
                  </a:lnTo>
                  <a:close/>
                </a:path>
                <a:path w="10337800" h="325119">
                  <a:moveTo>
                    <a:pt x="10337292" y="1511"/>
                  </a:moveTo>
                  <a:lnTo>
                    <a:pt x="5219700" y="1511"/>
                  </a:lnTo>
                  <a:lnTo>
                    <a:pt x="5219700" y="321551"/>
                  </a:lnTo>
                  <a:lnTo>
                    <a:pt x="10337292" y="321551"/>
                  </a:lnTo>
                  <a:lnTo>
                    <a:pt x="10337292" y="1511"/>
                  </a:lnTo>
                  <a:close/>
                </a:path>
              </a:pathLst>
            </a:custGeom>
            <a:solidFill>
              <a:srgbClr val="9ABA59"/>
            </a:solidFill>
          </p:spPr>
          <p:txBody>
            <a:bodyPr wrap="square" lIns="0" tIns="0" rIns="0" bIns="0" rtlCol="0"/>
            <a:lstStyle/>
            <a:p>
              <a:endParaRPr sz="1539"/>
            </a:p>
          </p:txBody>
        </p:sp>
      </p:grpSp>
      <p:sp>
        <p:nvSpPr>
          <p:cNvPr id="14" name="object 14"/>
          <p:cNvSpPr txBox="1"/>
          <p:nvPr/>
        </p:nvSpPr>
        <p:spPr>
          <a:xfrm>
            <a:off x="125541" y="1265795"/>
            <a:ext cx="8401186" cy="205626"/>
          </a:xfrm>
          <a:prstGeom prst="rect">
            <a:avLst/>
          </a:prstGeom>
        </p:spPr>
        <p:txBody>
          <a:bodyPr vert="horz" wrap="square" lIns="0" tIns="14661" rIns="0" bIns="0" rtlCol="0">
            <a:spAutoFit/>
          </a:bodyPr>
          <a:lstStyle/>
          <a:p>
            <a:pPr marL="10860">
              <a:spcBef>
                <a:spcPts val="115"/>
              </a:spcBef>
              <a:tabLst>
                <a:tab pos="4473682" algn="l"/>
              </a:tabLst>
            </a:pPr>
            <a:r>
              <a:rPr lang="ja-JP" altLang="en-US" sz="1240" spc="38" dirty="0" smtClean="0">
                <a:solidFill>
                  <a:srgbClr val="FFFFFF"/>
                </a:solidFill>
                <a:latin typeface="Noto Sans CJK JP Medium"/>
                <a:cs typeface="Noto Sans CJK JP Medium"/>
              </a:rPr>
              <a:t>　</a:t>
            </a:r>
            <a:r>
              <a:rPr sz="1240" spc="38" dirty="0" smtClean="0">
                <a:solidFill>
                  <a:srgbClr val="FFFFFF"/>
                </a:solidFill>
                <a:latin typeface="Noto Sans CJK JP Medium"/>
                <a:cs typeface="Noto Sans CJK JP Medium"/>
              </a:rPr>
              <a:t>①</a:t>
            </a:r>
            <a:r>
              <a:rPr sz="1240" spc="38" dirty="0">
                <a:solidFill>
                  <a:srgbClr val="FFFFFF"/>
                </a:solidFill>
                <a:latin typeface="Noto Sans CJK JP Medium"/>
                <a:cs typeface="Noto Sans CJK JP Medium"/>
              </a:rPr>
              <a:t>基本報酬の充</a:t>
            </a:r>
            <a:r>
              <a:rPr sz="1240" spc="30" dirty="0">
                <a:solidFill>
                  <a:srgbClr val="FFFFFF"/>
                </a:solidFill>
                <a:latin typeface="Noto Sans CJK JP Medium"/>
                <a:cs typeface="Noto Sans CJK JP Medium"/>
              </a:rPr>
              <a:t>実 </a:t>
            </a:r>
            <a:r>
              <a:rPr sz="1240" spc="278" dirty="0">
                <a:solidFill>
                  <a:srgbClr val="FFFFFF"/>
                </a:solidFill>
                <a:latin typeface="Noto Sans CJK JP Medium"/>
                <a:cs typeface="Noto Sans CJK JP Medium"/>
              </a:rPr>
              <a:t> </a:t>
            </a:r>
            <a:r>
              <a:rPr sz="1112" spc="-552" dirty="0">
                <a:solidFill>
                  <a:srgbClr val="FFFFFF"/>
                </a:solidFill>
                <a:latin typeface="Noto Sans CJK JP Medium"/>
                <a:cs typeface="Noto Sans CJK JP Medium"/>
              </a:rPr>
              <a:t>（</a:t>
            </a:r>
            <a:r>
              <a:rPr sz="1112" spc="4" dirty="0">
                <a:solidFill>
                  <a:srgbClr val="FFFFFF"/>
                </a:solidFill>
                <a:latin typeface="Noto Sans CJK JP Medium"/>
                <a:cs typeface="Noto Sans CJK JP Medium"/>
              </a:rPr>
              <a:t>単位</a:t>
            </a:r>
            <a:r>
              <a:rPr sz="1112" spc="-4" dirty="0">
                <a:solidFill>
                  <a:srgbClr val="FFFFFF"/>
                </a:solidFill>
                <a:latin typeface="Noto Sans CJK JP Medium"/>
                <a:cs typeface="Noto Sans CJK JP Medium"/>
              </a:rPr>
              <a:t>数の引</a:t>
            </a:r>
            <a:r>
              <a:rPr sz="1112" spc="-184" dirty="0">
                <a:solidFill>
                  <a:srgbClr val="FFFFFF"/>
                </a:solidFill>
                <a:latin typeface="Noto Sans CJK JP Medium"/>
                <a:cs typeface="Noto Sans CJK JP Medium"/>
              </a:rPr>
              <a:t>き</a:t>
            </a:r>
            <a:r>
              <a:rPr sz="1112" spc="-4" dirty="0">
                <a:solidFill>
                  <a:srgbClr val="FFFFFF"/>
                </a:solidFill>
                <a:latin typeface="Noto Sans CJK JP Medium"/>
                <a:cs typeface="Noto Sans CJK JP Medium"/>
              </a:rPr>
              <a:t>上</a:t>
            </a:r>
            <a:r>
              <a:rPr sz="1112" spc="-17" dirty="0">
                <a:solidFill>
                  <a:srgbClr val="FFFFFF"/>
                </a:solidFill>
                <a:latin typeface="Noto Sans CJK JP Medium"/>
                <a:cs typeface="Noto Sans CJK JP Medium"/>
              </a:rPr>
              <a:t>げ</a:t>
            </a:r>
            <a:r>
              <a:rPr sz="1112" spc="-252" dirty="0">
                <a:solidFill>
                  <a:srgbClr val="FFFFFF"/>
                </a:solidFill>
                <a:latin typeface="Noto Sans CJK JP Medium"/>
                <a:cs typeface="Noto Sans CJK JP Medium"/>
              </a:rPr>
              <a:t>と</a:t>
            </a:r>
            <a:r>
              <a:rPr sz="1112" spc="-4" dirty="0">
                <a:solidFill>
                  <a:srgbClr val="FFFFFF"/>
                </a:solidFill>
                <a:latin typeface="Noto Sans CJK JP Medium"/>
                <a:cs typeface="Noto Sans CJK JP Medium"/>
              </a:rPr>
              <a:t>加算の組込み</a:t>
            </a:r>
            <a:r>
              <a:rPr sz="1112" spc="-560" dirty="0">
                <a:solidFill>
                  <a:srgbClr val="FFFFFF"/>
                </a:solidFill>
                <a:latin typeface="Noto Sans CJK JP Medium"/>
                <a:cs typeface="Noto Sans CJK JP Medium"/>
              </a:rPr>
              <a:t>）	</a:t>
            </a:r>
            <a:r>
              <a:rPr lang="ja-JP" altLang="en-US" sz="1112" spc="-560" dirty="0" smtClean="0">
                <a:solidFill>
                  <a:srgbClr val="FFFFFF"/>
                </a:solidFill>
                <a:latin typeface="Noto Sans CJK JP Medium"/>
                <a:cs typeface="Noto Sans CJK JP Medium"/>
              </a:rPr>
              <a:t>　　</a:t>
            </a:r>
            <a:r>
              <a:rPr sz="1860" spc="57" baseline="1915" dirty="0" smtClean="0">
                <a:solidFill>
                  <a:srgbClr val="FFFFFF"/>
                </a:solidFill>
                <a:latin typeface="Noto Sans CJK JP Medium"/>
                <a:cs typeface="Noto Sans CJK JP Medium"/>
              </a:rPr>
              <a:t>②</a:t>
            </a:r>
            <a:r>
              <a:rPr sz="1860" spc="57" baseline="1915" dirty="0">
                <a:solidFill>
                  <a:srgbClr val="FFFFFF"/>
                </a:solidFill>
                <a:latin typeface="Noto Sans CJK JP Medium"/>
                <a:cs typeface="Noto Sans CJK JP Medium"/>
              </a:rPr>
              <a:t>従来評価</a:t>
            </a:r>
            <a:r>
              <a:rPr sz="1860" spc="-391" baseline="1915" dirty="0">
                <a:solidFill>
                  <a:srgbClr val="FFFFFF"/>
                </a:solidFill>
                <a:latin typeface="Noto Sans CJK JP Medium"/>
                <a:cs typeface="Noto Sans CJK JP Medium"/>
              </a:rPr>
              <a:t>さ</a:t>
            </a:r>
            <a:r>
              <a:rPr sz="1860" spc="57" baseline="1915" dirty="0">
                <a:solidFill>
                  <a:srgbClr val="FFFFFF"/>
                </a:solidFill>
                <a:latin typeface="Noto Sans CJK JP Medium"/>
                <a:cs typeface="Noto Sans CJK JP Medium"/>
              </a:rPr>
              <a:t>れ</a:t>
            </a:r>
            <a:r>
              <a:rPr sz="1860" spc="-128" baseline="1915" dirty="0">
                <a:solidFill>
                  <a:srgbClr val="FFFFFF"/>
                </a:solidFill>
                <a:latin typeface="Noto Sans CJK JP Medium"/>
                <a:cs typeface="Noto Sans CJK JP Medium"/>
              </a:rPr>
              <a:t>て</a:t>
            </a:r>
            <a:r>
              <a:rPr sz="1860" spc="-51" baseline="1915" dirty="0">
                <a:solidFill>
                  <a:srgbClr val="FFFFFF"/>
                </a:solidFill>
                <a:latin typeface="Noto Sans CJK JP Medium"/>
                <a:cs typeface="Noto Sans CJK JP Medium"/>
              </a:rPr>
              <a:t>い</a:t>
            </a:r>
            <a:r>
              <a:rPr sz="1860" spc="-128" baseline="1915" dirty="0">
                <a:solidFill>
                  <a:srgbClr val="FFFFFF"/>
                </a:solidFill>
                <a:latin typeface="Noto Sans CJK JP Medium"/>
                <a:cs typeface="Noto Sans CJK JP Medium"/>
              </a:rPr>
              <a:t>な</a:t>
            </a:r>
            <a:r>
              <a:rPr sz="1860" spc="57" baseline="1915" dirty="0">
                <a:solidFill>
                  <a:srgbClr val="FFFFFF"/>
                </a:solidFill>
                <a:latin typeface="Noto Sans CJK JP Medium"/>
                <a:cs typeface="Noto Sans CJK JP Medium"/>
              </a:rPr>
              <a:t>か</a:t>
            </a:r>
            <a:r>
              <a:rPr sz="1860" spc="-327" baseline="1915" dirty="0">
                <a:solidFill>
                  <a:srgbClr val="FFFFFF"/>
                </a:solidFill>
                <a:latin typeface="Noto Sans CJK JP Medium"/>
                <a:cs typeface="Noto Sans CJK JP Medium"/>
              </a:rPr>
              <a:t>っ</a:t>
            </a:r>
            <a:r>
              <a:rPr sz="1860" spc="-96" baseline="1915" dirty="0">
                <a:solidFill>
                  <a:srgbClr val="FFFFFF"/>
                </a:solidFill>
                <a:latin typeface="Noto Sans CJK JP Medium"/>
                <a:cs typeface="Noto Sans CJK JP Medium"/>
              </a:rPr>
              <a:t>た</a:t>
            </a:r>
            <a:r>
              <a:rPr sz="1860" spc="57" baseline="1915" dirty="0">
                <a:solidFill>
                  <a:srgbClr val="FFFFFF"/>
                </a:solidFill>
                <a:latin typeface="Noto Sans CJK JP Medium"/>
                <a:cs typeface="Noto Sans CJK JP Medium"/>
              </a:rPr>
              <a:t>相</a:t>
            </a:r>
            <a:r>
              <a:rPr sz="1860" spc="44" baseline="1915" dirty="0">
                <a:solidFill>
                  <a:srgbClr val="FFFFFF"/>
                </a:solidFill>
                <a:latin typeface="Noto Sans CJK JP Medium"/>
                <a:cs typeface="Noto Sans CJK JP Medium"/>
              </a:rPr>
              <a:t>談</a:t>
            </a:r>
            <a:r>
              <a:rPr sz="1860" spc="57" baseline="1915" dirty="0">
                <a:solidFill>
                  <a:srgbClr val="FFFFFF"/>
                </a:solidFill>
                <a:latin typeface="Noto Sans CJK JP Medium"/>
                <a:cs typeface="Noto Sans CJK JP Medium"/>
              </a:rPr>
              <a:t>支援業務の新</a:t>
            </a:r>
            <a:r>
              <a:rPr sz="1860" spc="-109" baseline="1915" dirty="0">
                <a:solidFill>
                  <a:srgbClr val="FFFFFF"/>
                </a:solidFill>
                <a:latin typeface="Noto Sans CJK JP Medium"/>
                <a:cs typeface="Noto Sans CJK JP Medium"/>
              </a:rPr>
              <a:t>た</a:t>
            </a:r>
            <a:r>
              <a:rPr sz="1860" spc="-128" baseline="1915" dirty="0">
                <a:solidFill>
                  <a:srgbClr val="FFFFFF"/>
                </a:solidFill>
                <a:latin typeface="Noto Sans CJK JP Medium"/>
                <a:cs typeface="Noto Sans CJK JP Medium"/>
              </a:rPr>
              <a:t>な</a:t>
            </a:r>
            <a:r>
              <a:rPr sz="1860" spc="57" baseline="1915" dirty="0">
                <a:solidFill>
                  <a:srgbClr val="FFFFFF"/>
                </a:solidFill>
                <a:latin typeface="Noto Sans CJK JP Medium"/>
                <a:cs typeface="Noto Sans CJK JP Medium"/>
              </a:rPr>
              <a:t>評</a:t>
            </a:r>
            <a:r>
              <a:rPr sz="1860" spc="44" baseline="1915" dirty="0">
                <a:solidFill>
                  <a:srgbClr val="FFFFFF"/>
                </a:solidFill>
                <a:latin typeface="Noto Sans CJK JP Medium"/>
                <a:cs typeface="Noto Sans CJK JP Medium"/>
              </a:rPr>
              <a:t>価</a:t>
            </a:r>
            <a:endParaRPr sz="1860" baseline="1915" dirty="0">
              <a:latin typeface="Noto Sans CJK JP Medium"/>
              <a:cs typeface="Noto Sans CJK JP Medium"/>
            </a:endParaRPr>
          </a:p>
        </p:txBody>
      </p:sp>
      <p:sp>
        <p:nvSpPr>
          <p:cNvPr id="15" name="object 15"/>
          <p:cNvSpPr/>
          <p:nvPr/>
        </p:nvSpPr>
        <p:spPr>
          <a:xfrm>
            <a:off x="4515528" y="5274957"/>
            <a:ext cx="4530297" cy="327542"/>
          </a:xfrm>
          <a:custGeom>
            <a:avLst/>
            <a:gdLst/>
            <a:ahLst/>
            <a:cxnLst/>
            <a:rect l="l" t="t" r="r" b="b"/>
            <a:pathLst>
              <a:path w="5149850" h="347979">
                <a:moveTo>
                  <a:pt x="5149596" y="6096"/>
                </a:moveTo>
                <a:lnTo>
                  <a:pt x="5143500" y="0"/>
                </a:lnTo>
                <a:lnTo>
                  <a:pt x="6096" y="0"/>
                </a:lnTo>
                <a:lnTo>
                  <a:pt x="0" y="6096"/>
                </a:lnTo>
                <a:lnTo>
                  <a:pt x="0" y="341376"/>
                </a:lnTo>
                <a:lnTo>
                  <a:pt x="6096" y="347472"/>
                </a:lnTo>
                <a:lnTo>
                  <a:pt x="5143500" y="347472"/>
                </a:lnTo>
                <a:lnTo>
                  <a:pt x="5149596" y="341376"/>
                </a:lnTo>
                <a:lnTo>
                  <a:pt x="5149596" y="333756"/>
                </a:lnTo>
                <a:lnTo>
                  <a:pt x="5149596" y="320040"/>
                </a:lnTo>
                <a:lnTo>
                  <a:pt x="5149596" y="27432"/>
                </a:lnTo>
                <a:lnTo>
                  <a:pt x="5149596" y="13716"/>
                </a:lnTo>
                <a:lnTo>
                  <a:pt x="5149596" y="6096"/>
                </a:lnTo>
                <a:close/>
              </a:path>
            </a:pathLst>
          </a:custGeom>
          <a:solidFill>
            <a:srgbClr val="9ABA59"/>
          </a:solidFill>
        </p:spPr>
        <p:txBody>
          <a:bodyPr wrap="square" lIns="0" tIns="0" rIns="0" bIns="0" rtlCol="0"/>
          <a:lstStyle/>
          <a:p>
            <a:endParaRPr sz="1539"/>
          </a:p>
        </p:txBody>
      </p:sp>
      <p:sp>
        <p:nvSpPr>
          <p:cNvPr id="16" name="object 16"/>
          <p:cNvSpPr txBox="1"/>
          <p:nvPr/>
        </p:nvSpPr>
        <p:spPr>
          <a:xfrm>
            <a:off x="4601103" y="5548192"/>
            <a:ext cx="4204937" cy="184081"/>
          </a:xfrm>
          <a:prstGeom prst="rect">
            <a:avLst/>
          </a:prstGeom>
        </p:spPr>
        <p:txBody>
          <a:bodyPr vert="horz" wrap="square" lIns="0" tIns="14661" rIns="0" bIns="0" rtlCol="0">
            <a:spAutoFit/>
          </a:bodyPr>
          <a:lstStyle/>
          <a:p>
            <a:pPr marL="10860" algn="ctr">
              <a:spcBef>
                <a:spcPts val="115"/>
              </a:spcBef>
            </a:pPr>
            <a:r>
              <a:rPr sz="1100" spc="38" dirty="0">
                <a:solidFill>
                  <a:srgbClr val="FFFFFF"/>
                </a:solidFill>
                <a:latin typeface="Noto Sans CJK JP Medium"/>
                <a:cs typeface="Noto Sans CJK JP Medium"/>
              </a:rPr>
              <a:t>③事務負担軽減及</a:t>
            </a:r>
            <a:r>
              <a:rPr sz="1100" spc="-9" dirty="0">
                <a:solidFill>
                  <a:srgbClr val="FFFFFF"/>
                </a:solidFill>
                <a:latin typeface="Noto Sans CJK JP Medium"/>
                <a:cs typeface="Noto Sans CJK JP Medium"/>
              </a:rPr>
              <a:t>び</a:t>
            </a:r>
            <a:r>
              <a:rPr sz="1100" spc="38" dirty="0">
                <a:solidFill>
                  <a:srgbClr val="FFFFFF"/>
                </a:solidFill>
                <a:latin typeface="Noto Sans CJK JP Medium"/>
                <a:cs typeface="Noto Sans CJK JP Medium"/>
              </a:rPr>
              <a:t>適切</a:t>
            </a:r>
            <a:r>
              <a:rPr sz="1100" spc="-86" dirty="0">
                <a:solidFill>
                  <a:srgbClr val="FFFFFF"/>
                </a:solidFill>
                <a:latin typeface="Noto Sans CJK JP Medium"/>
                <a:cs typeface="Noto Sans CJK JP Medium"/>
              </a:rPr>
              <a:t>な</a:t>
            </a:r>
            <a:r>
              <a:rPr sz="1100" spc="-94" dirty="0">
                <a:solidFill>
                  <a:srgbClr val="FFFFFF"/>
                </a:solidFill>
                <a:latin typeface="Noto Sans CJK JP Medium"/>
                <a:cs typeface="Noto Sans CJK JP Medium"/>
              </a:rPr>
              <a:t>モ</a:t>
            </a:r>
            <a:r>
              <a:rPr sz="1100" spc="-77" dirty="0">
                <a:solidFill>
                  <a:srgbClr val="FFFFFF"/>
                </a:solidFill>
                <a:latin typeface="Noto Sans CJK JP Medium"/>
                <a:cs typeface="Noto Sans CJK JP Medium"/>
              </a:rPr>
              <a:t>ニ</a:t>
            </a:r>
            <a:r>
              <a:rPr sz="1100" spc="-269" dirty="0">
                <a:solidFill>
                  <a:srgbClr val="FFFFFF"/>
                </a:solidFill>
                <a:latin typeface="Noto Sans CJK JP Medium"/>
                <a:cs typeface="Noto Sans CJK JP Medium"/>
              </a:rPr>
              <a:t>タ</a:t>
            </a:r>
            <a:r>
              <a:rPr sz="1100" spc="-286" dirty="0">
                <a:solidFill>
                  <a:srgbClr val="FFFFFF"/>
                </a:solidFill>
                <a:latin typeface="Noto Sans CJK JP Medium"/>
                <a:cs typeface="Noto Sans CJK JP Medium"/>
              </a:rPr>
              <a:t>リ</a:t>
            </a:r>
            <a:r>
              <a:rPr sz="1100" spc="-150" dirty="0">
                <a:solidFill>
                  <a:srgbClr val="FFFFFF"/>
                </a:solidFill>
                <a:latin typeface="Noto Sans CJK JP Medium"/>
                <a:cs typeface="Noto Sans CJK JP Medium"/>
              </a:rPr>
              <a:t>ン</a:t>
            </a:r>
            <a:r>
              <a:rPr sz="1100" spc="-43" dirty="0">
                <a:solidFill>
                  <a:srgbClr val="FFFFFF"/>
                </a:solidFill>
                <a:latin typeface="Noto Sans CJK JP Medium"/>
                <a:cs typeface="Noto Sans CJK JP Medium"/>
              </a:rPr>
              <a:t>グ</a:t>
            </a:r>
            <a:r>
              <a:rPr sz="1100" spc="38" dirty="0">
                <a:solidFill>
                  <a:srgbClr val="FFFFFF"/>
                </a:solidFill>
                <a:latin typeface="Noto Sans CJK JP Medium"/>
                <a:cs typeface="Noto Sans CJK JP Medium"/>
              </a:rPr>
              <a:t>頻度の設定</a:t>
            </a:r>
            <a:r>
              <a:rPr sz="1100" spc="-43" dirty="0">
                <a:solidFill>
                  <a:srgbClr val="FFFFFF"/>
                </a:solidFill>
                <a:latin typeface="Noto Sans CJK JP Medium"/>
                <a:cs typeface="Noto Sans CJK JP Medium"/>
              </a:rPr>
              <a:t>に</a:t>
            </a:r>
            <a:r>
              <a:rPr sz="1100" spc="-34" dirty="0">
                <a:solidFill>
                  <a:srgbClr val="FFFFFF"/>
                </a:solidFill>
                <a:latin typeface="Noto Sans CJK JP Medium"/>
                <a:cs typeface="Noto Sans CJK JP Medium"/>
              </a:rPr>
              <a:t>つ</a:t>
            </a:r>
            <a:r>
              <a:rPr sz="1100" spc="-43" dirty="0">
                <a:solidFill>
                  <a:srgbClr val="FFFFFF"/>
                </a:solidFill>
                <a:latin typeface="Noto Sans CJK JP Medium"/>
                <a:cs typeface="Noto Sans CJK JP Medium"/>
              </a:rPr>
              <a:t>い</a:t>
            </a:r>
            <a:r>
              <a:rPr sz="1100" spc="-94" dirty="0">
                <a:solidFill>
                  <a:srgbClr val="FFFFFF"/>
                </a:solidFill>
                <a:latin typeface="Noto Sans CJK JP Medium"/>
                <a:cs typeface="Noto Sans CJK JP Medium"/>
              </a:rPr>
              <a:t>て</a:t>
            </a:r>
            <a:endParaRPr sz="1100" dirty="0">
              <a:latin typeface="Noto Sans CJK JP Medium"/>
              <a:cs typeface="Noto Sans CJK JP Medium"/>
            </a:endParaRPr>
          </a:p>
        </p:txBody>
      </p:sp>
      <p:grpSp>
        <p:nvGrpSpPr>
          <p:cNvPr id="17" name="object 17"/>
          <p:cNvGrpSpPr/>
          <p:nvPr/>
        </p:nvGrpSpPr>
        <p:grpSpPr>
          <a:xfrm>
            <a:off x="138138" y="1586952"/>
            <a:ext cx="8364262" cy="3039131"/>
            <a:chOff x="161544" y="1223772"/>
            <a:chExt cx="9781540" cy="3554095"/>
          </a:xfrm>
        </p:grpSpPr>
        <p:sp>
          <p:nvSpPr>
            <p:cNvPr id="18" name="object 18"/>
            <p:cNvSpPr/>
            <p:nvPr/>
          </p:nvSpPr>
          <p:spPr>
            <a:xfrm>
              <a:off x="5939028" y="3250692"/>
              <a:ext cx="615696" cy="579120"/>
            </a:xfrm>
            <a:prstGeom prst="rect">
              <a:avLst/>
            </a:prstGeom>
            <a:blipFill>
              <a:blip r:embed="rId4" cstate="print"/>
              <a:stretch>
                <a:fillRect/>
              </a:stretch>
            </a:blipFill>
          </p:spPr>
          <p:txBody>
            <a:bodyPr wrap="square" lIns="0" tIns="0" rIns="0" bIns="0" rtlCol="0"/>
            <a:lstStyle/>
            <a:p>
              <a:endParaRPr sz="1539"/>
            </a:p>
          </p:txBody>
        </p:sp>
        <p:sp>
          <p:nvSpPr>
            <p:cNvPr id="19" name="object 19"/>
            <p:cNvSpPr/>
            <p:nvPr/>
          </p:nvSpPr>
          <p:spPr>
            <a:xfrm>
              <a:off x="7618475" y="3861816"/>
              <a:ext cx="1056131" cy="766975"/>
            </a:xfrm>
            <a:prstGeom prst="rect">
              <a:avLst/>
            </a:prstGeom>
            <a:blipFill>
              <a:blip r:embed="rId5" cstate="print"/>
              <a:stretch>
                <a:fillRect/>
              </a:stretch>
            </a:blipFill>
          </p:spPr>
          <p:txBody>
            <a:bodyPr wrap="square" lIns="0" tIns="0" rIns="0" bIns="0" rtlCol="0"/>
            <a:lstStyle/>
            <a:p>
              <a:endParaRPr sz="1539"/>
            </a:p>
          </p:txBody>
        </p:sp>
        <p:sp>
          <p:nvSpPr>
            <p:cNvPr id="20" name="object 20"/>
            <p:cNvSpPr/>
            <p:nvPr/>
          </p:nvSpPr>
          <p:spPr>
            <a:xfrm>
              <a:off x="7389875" y="3250692"/>
              <a:ext cx="602809" cy="579120"/>
            </a:xfrm>
            <a:prstGeom prst="rect">
              <a:avLst/>
            </a:prstGeom>
            <a:blipFill>
              <a:blip r:embed="rId6" cstate="print"/>
              <a:stretch>
                <a:fillRect/>
              </a:stretch>
            </a:blipFill>
          </p:spPr>
          <p:txBody>
            <a:bodyPr wrap="square" lIns="0" tIns="0" rIns="0" bIns="0" rtlCol="0"/>
            <a:lstStyle/>
            <a:p>
              <a:endParaRPr sz="1539"/>
            </a:p>
          </p:txBody>
        </p:sp>
        <p:sp>
          <p:nvSpPr>
            <p:cNvPr id="21" name="object 21"/>
            <p:cNvSpPr/>
            <p:nvPr/>
          </p:nvSpPr>
          <p:spPr>
            <a:xfrm>
              <a:off x="9334500" y="4203192"/>
              <a:ext cx="608076" cy="574547"/>
            </a:xfrm>
            <a:prstGeom prst="rect">
              <a:avLst/>
            </a:prstGeom>
            <a:blipFill>
              <a:blip r:embed="rId7" cstate="print"/>
              <a:stretch>
                <a:fillRect/>
              </a:stretch>
            </a:blipFill>
          </p:spPr>
          <p:txBody>
            <a:bodyPr wrap="square" lIns="0" tIns="0" rIns="0" bIns="0" rtlCol="0"/>
            <a:lstStyle/>
            <a:p>
              <a:endParaRPr sz="1539"/>
            </a:p>
          </p:txBody>
        </p:sp>
        <p:sp>
          <p:nvSpPr>
            <p:cNvPr id="22" name="object 22"/>
            <p:cNvSpPr/>
            <p:nvPr/>
          </p:nvSpPr>
          <p:spPr>
            <a:xfrm>
              <a:off x="5373623" y="1223772"/>
              <a:ext cx="85343" cy="85343"/>
            </a:xfrm>
            <a:prstGeom prst="rect">
              <a:avLst/>
            </a:prstGeom>
            <a:blipFill>
              <a:blip r:embed="rId8" cstate="print"/>
              <a:stretch>
                <a:fillRect/>
              </a:stretch>
            </a:blipFill>
          </p:spPr>
          <p:txBody>
            <a:bodyPr wrap="square" lIns="0" tIns="0" rIns="0" bIns="0" rtlCol="0"/>
            <a:lstStyle/>
            <a:p>
              <a:endParaRPr sz="1539"/>
            </a:p>
          </p:txBody>
        </p:sp>
        <p:sp>
          <p:nvSpPr>
            <p:cNvPr id="23" name="object 23"/>
            <p:cNvSpPr/>
            <p:nvPr/>
          </p:nvSpPr>
          <p:spPr>
            <a:xfrm>
              <a:off x="161544" y="1264920"/>
              <a:ext cx="85344" cy="85343"/>
            </a:xfrm>
            <a:prstGeom prst="rect">
              <a:avLst/>
            </a:prstGeom>
            <a:blipFill>
              <a:blip r:embed="rId9" cstate="print"/>
              <a:stretch>
                <a:fillRect/>
              </a:stretch>
            </a:blipFill>
          </p:spPr>
          <p:txBody>
            <a:bodyPr wrap="square" lIns="0" tIns="0" rIns="0" bIns="0" rtlCol="0"/>
            <a:lstStyle/>
            <a:p>
              <a:endParaRPr sz="1539"/>
            </a:p>
          </p:txBody>
        </p:sp>
        <p:sp>
          <p:nvSpPr>
            <p:cNvPr id="24" name="object 24"/>
            <p:cNvSpPr/>
            <p:nvPr/>
          </p:nvSpPr>
          <p:spPr>
            <a:xfrm>
              <a:off x="161544" y="1621536"/>
              <a:ext cx="85344" cy="85344"/>
            </a:xfrm>
            <a:prstGeom prst="rect">
              <a:avLst/>
            </a:prstGeom>
            <a:blipFill>
              <a:blip r:embed="rId9" cstate="print"/>
              <a:stretch>
                <a:fillRect/>
              </a:stretch>
            </a:blipFill>
          </p:spPr>
          <p:txBody>
            <a:bodyPr wrap="square" lIns="0" tIns="0" rIns="0" bIns="0" rtlCol="0"/>
            <a:lstStyle/>
            <a:p>
              <a:endParaRPr sz="1539"/>
            </a:p>
          </p:txBody>
        </p:sp>
      </p:grpSp>
      <p:sp>
        <p:nvSpPr>
          <p:cNvPr id="25" name="object 25"/>
          <p:cNvSpPr txBox="1"/>
          <p:nvPr/>
        </p:nvSpPr>
        <p:spPr>
          <a:xfrm>
            <a:off x="116852" y="5541676"/>
            <a:ext cx="4134891" cy="410172"/>
          </a:xfrm>
          <a:prstGeom prst="rect">
            <a:avLst/>
          </a:prstGeom>
        </p:spPr>
        <p:txBody>
          <a:bodyPr vert="horz" wrap="square" lIns="0" tIns="9774" rIns="0" bIns="0" rtlCol="0">
            <a:spAutoFit/>
          </a:bodyPr>
          <a:lstStyle/>
          <a:p>
            <a:pPr marL="93937" marR="4344" indent="-83620">
              <a:lnSpc>
                <a:spcPct val="101699"/>
              </a:lnSpc>
              <a:spcBef>
                <a:spcPts val="77"/>
              </a:spcBef>
              <a:buSzPct val="73913"/>
              <a:buChar char="●"/>
              <a:tabLst>
                <a:tab pos="186788" algn="l"/>
              </a:tabLst>
            </a:pPr>
            <a:r>
              <a:rPr sz="983" spc="9" dirty="0">
                <a:latin typeface="IPAexMincho"/>
                <a:cs typeface="IPAexMincho"/>
              </a:rPr>
              <a:t>常勤専従</a:t>
            </a:r>
            <a:r>
              <a:rPr sz="983" spc="-308" dirty="0">
                <a:latin typeface="IPAexMincho"/>
                <a:cs typeface="IPAexMincho"/>
              </a:rPr>
              <a:t>１</a:t>
            </a:r>
            <a:r>
              <a:rPr sz="983" spc="9" dirty="0">
                <a:latin typeface="IPAexMincho"/>
                <a:cs typeface="IPAexMincho"/>
              </a:rPr>
              <a:t>名の配置が必須の上</a:t>
            </a:r>
            <a:r>
              <a:rPr sz="983" spc="-86" dirty="0">
                <a:latin typeface="IPAexMincho"/>
                <a:cs typeface="IPAexMincho"/>
              </a:rPr>
              <a:t>で</a:t>
            </a:r>
            <a:r>
              <a:rPr sz="983" spc="-329" dirty="0">
                <a:latin typeface="IPAexMincho"/>
                <a:cs typeface="IPAexMincho"/>
              </a:rPr>
              <a:t>、</a:t>
            </a:r>
            <a:r>
              <a:rPr sz="983" spc="9" dirty="0">
                <a:latin typeface="IPAexMincho"/>
                <a:cs typeface="IPAexMincho"/>
              </a:rPr>
              <a:t>複数</a:t>
            </a:r>
            <a:r>
              <a:rPr sz="983" spc="-4" dirty="0">
                <a:latin typeface="IPAexMincho"/>
                <a:cs typeface="IPAexMincho"/>
              </a:rPr>
              <a:t>の</a:t>
            </a:r>
            <a:r>
              <a:rPr sz="983" spc="9" dirty="0">
                <a:latin typeface="IPAexMincho"/>
                <a:cs typeface="IPAexMincho"/>
              </a:rPr>
              <a:t>事業所</a:t>
            </a:r>
            <a:r>
              <a:rPr sz="983" spc="-97" dirty="0">
                <a:latin typeface="IPAexMincho"/>
                <a:cs typeface="IPAexMincho"/>
              </a:rPr>
              <a:t>で</a:t>
            </a:r>
            <a:r>
              <a:rPr sz="983" spc="-47" dirty="0">
                <a:latin typeface="Arial"/>
                <a:cs typeface="Arial"/>
              </a:rPr>
              <a:t>24</a:t>
            </a:r>
            <a:r>
              <a:rPr sz="983" spc="9" dirty="0">
                <a:latin typeface="IPAexMincho"/>
                <a:cs typeface="IPAexMincho"/>
              </a:rPr>
              <a:t>時間の連絡体制が 確保</a:t>
            </a:r>
            <a:r>
              <a:rPr sz="983" spc="-227" dirty="0">
                <a:latin typeface="IPAexMincho"/>
                <a:cs typeface="IPAexMincho"/>
              </a:rPr>
              <a:t>さ</a:t>
            </a:r>
            <a:r>
              <a:rPr sz="983" spc="9" dirty="0">
                <a:latin typeface="IPAexMincho"/>
                <a:cs typeface="IPAexMincho"/>
              </a:rPr>
              <a:t>れ</a:t>
            </a:r>
            <a:r>
              <a:rPr sz="983" spc="-128" dirty="0">
                <a:latin typeface="IPAexMincho"/>
                <a:cs typeface="IPAexMincho"/>
              </a:rPr>
              <a:t>る</a:t>
            </a:r>
            <a:r>
              <a:rPr sz="983" spc="-196" dirty="0">
                <a:latin typeface="IPAexMincho"/>
                <a:cs typeface="IPAexMincho"/>
              </a:rPr>
              <a:t>こ</a:t>
            </a:r>
            <a:r>
              <a:rPr sz="983" spc="-227" dirty="0">
                <a:latin typeface="IPAexMincho"/>
                <a:cs typeface="IPAexMincho"/>
              </a:rPr>
              <a:t>と</a:t>
            </a:r>
            <a:r>
              <a:rPr sz="983" spc="9" dirty="0">
                <a:latin typeface="IPAexMincho"/>
                <a:cs typeface="IPAexMincho"/>
              </a:rPr>
              <a:t>等</a:t>
            </a:r>
            <a:r>
              <a:rPr sz="983" spc="-86" dirty="0">
                <a:latin typeface="IPAexMincho"/>
                <a:cs typeface="IPAexMincho"/>
              </a:rPr>
              <a:t>で</a:t>
            </a:r>
            <a:r>
              <a:rPr sz="983" spc="9" dirty="0">
                <a:latin typeface="IPAexMincho"/>
                <a:cs typeface="IPAexMincho"/>
              </a:rPr>
              <a:t>機能強化型の算定要件</a:t>
            </a:r>
            <a:r>
              <a:rPr sz="983" spc="-133" dirty="0">
                <a:latin typeface="IPAexMincho"/>
                <a:cs typeface="IPAexMincho"/>
              </a:rPr>
              <a:t>を</a:t>
            </a:r>
            <a:r>
              <a:rPr sz="983" spc="9" dirty="0">
                <a:latin typeface="IPAexMincho"/>
                <a:cs typeface="IPAexMincho"/>
              </a:rPr>
              <a:t>満</a:t>
            </a:r>
            <a:r>
              <a:rPr sz="983" spc="-77" dirty="0">
                <a:latin typeface="IPAexMincho"/>
                <a:cs typeface="IPAexMincho"/>
              </a:rPr>
              <a:t>た</a:t>
            </a:r>
            <a:r>
              <a:rPr sz="983" spc="-34" dirty="0">
                <a:latin typeface="IPAexMincho"/>
                <a:cs typeface="IPAexMincho"/>
              </a:rPr>
              <a:t>す</a:t>
            </a:r>
            <a:r>
              <a:rPr sz="983" spc="-196" dirty="0">
                <a:latin typeface="IPAexMincho"/>
                <a:cs typeface="IPAexMincho"/>
              </a:rPr>
              <a:t>こ</a:t>
            </a:r>
            <a:r>
              <a:rPr sz="983" spc="-227" dirty="0">
                <a:latin typeface="IPAexMincho"/>
                <a:cs typeface="IPAexMincho"/>
              </a:rPr>
              <a:t>と</a:t>
            </a:r>
            <a:r>
              <a:rPr sz="983" spc="-133" dirty="0">
                <a:latin typeface="IPAexMincho"/>
                <a:cs typeface="IPAexMincho"/>
              </a:rPr>
              <a:t>を</a:t>
            </a:r>
            <a:r>
              <a:rPr sz="983" spc="9" dirty="0">
                <a:latin typeface="IPAexMincho"/>
                <a:cs typeface="IPAexMincho"/>
              </a:rPr>
              <a:t>可能</a:t>
            </a:r>
            <a:r>
              <a:rPr sz="983" spc="-227" dirty="0">
                <a:latin typeface="IPAexMincho"/>
                <a:cs typeface="IPAexMincho"/>
              </a:rPr>
              <a:t>と</a:t>
            </a:r>
            <a:r>
              <a:rPr sz="983" spc="-34" dirty="0">
                <a:latin typeface="IPAexMincho"/>
                <a:cs typeface="IPAexMincho"/>
              </a:rPr>
              <a:t>す</a:t>
            </a:r>
            <a:r>
              <a:rPr sz="983" spc="-128" dirty="0">
                <a:latin typeface="IPAexMincho"/>
                <a:cs typeface="IPAexMincho"/>
              </a:rPr>
              <a:t>る</a:t>
            </a:r>
            <a:endParaRPr sz="983">
              <a:latin typeface="IPAexMincho"/>
              <a:cs typeface="IPAexMincho"/>
            </a:endParaRPr>
          </a:p>
          <a:p>
            <a:pPr marL="242716">
              <a:spcBef>
                <a:spcPts val="133"/>
              </a:spcBef>
            </a:pPr>
            <a:r>
              <a:rPr sz="513" spc="-239" dirty="0">
                <a:latin typeface="IPAexMincho"/>
                <a:cs typeface="IPAexMincho"/>
              </a:rPr>
              <a:t>（</a:t>
            </a:r>
            <a:r>
              <a:rPr sz="513" spc="30" dirty="0">
                <a:latin typeface="IPAexMincho"/>
                <a:cs typeface="IPAexMincho"/>
              </a:rPr>
              <a:t>地域生活支援拠点等</a:t>
            </a:r>
            <a:r>
              <a:rPr sz="513" spc="-56" dirty="0">
                <a:latin typeface="IPAexMincho"/>
                <a:cs typeface="IPAexMincho"/>
              </a:rPr>
              <a:t>を</a:t>
            </a:r>
            <a:r>
              <a:rPr sz="513" spc="30" dirty="0">
                <a:latin typeface="IPAexMincho"/>
                <a:cs typeface="IPAexMincho"/>
              </a:rPr>
              <a:t>構成</a:t>
            </a:r>
            <a:r>
              <a:rPr sz="513" spc="9" dirty="0">
                <a:latin typeface="IPAexMincho"/>
                <a:cs typeface="IPAexMincho"/>
              </a:rPr>
              <a:t>す</a:t>
            </a:r>
            <a:r>
              <a:rPr sz="513" spc="-47" dirty="0">
                <a:latin typeface="IPAexMincho"/>
                <a:cs typeface="IPAexMincho"/>
              </a:rPr>
              <a:t>る</a:t>
            </a:r>
            <a:r>
              <a:rPr sz="513" spc="30" dirty="0">
                <a:latin typeface="IPAexMincho"/>
                <a:cs typeface="IPAexMincho"/>
              </a:rPr>
              <a:t>指定特定相談支援事業所間の協</a:t>
            </a:r>
            <a:r>
              <a:rPr sz="513" spc="17" dirty="0">
                <a:latin typeface="IPAexMincho"/>
                <a:cs typeface="IPAexMincho"/>
              </a:rPr>
              <a:t>働</a:t>
            </a:r>
            <a:r>
              <a:rPr sz="513" spc="-26" dirty="0">
                <a:latin typeface="IPAexMincho"/>
                <a:cs typeface="IPAexMincho"/>
              </a:rPr>
              <a:t>で</a:t>
            </a:r>
            <a:r>
              <a:rPr sz="513" spc="-4" dirty="0">
                <a:latin typeface="IPAexMincho"/>
                <a:cs typeface="IPAexMincho"/>
              </a:rPr>
              <a:t>あ</a:t>
            </a:r>
            <a:r>
              <a:rPr sz="513" spc="-47" dirty="0">
                <a:latin typeface="IPAexMincho"/>
                <a:cs typeface="IPAexMincho"/>
              </a:rPr>
              <a:t>る</a:t>
            </a:r>
            <a:r>
              <a:rPr sz="513" spc="30" dirty="0">
                <a:latin typeface="IPAexMincho"/>
                <a:cs typeface="IPAexMincho"/>
              </a:rPr>
              <a:t>場合</a:t>
            </a:r>
            <a:r>
              <a:rPr sz="513" spc="-158" dirty="0">
                <a:latin typeface="IPAexMincho"/>
                <a:cs typeface="IPAexMincho"/>
              </a:rPr>
              <a:t>。</a:t>
            </a:r>
            <a:r>
              <a:rPr sz="513" spc="-244" dirty="0">
                <a:latin typeface="IPAexMincho"/>
                <a:cs typeface="IPAexMincho"/>
              </a:rPr>
              <a:t>）</a:t>
            </a:r>
            <a:endParaRPr sz="513">
              <a:latin typeface="IPAexMincho"/>
              <a:cs typeface="IPAexMincho"/>
            </a:endParaRPr>
          </a:p>
        </p:txBody>
      </p:sp>
      <p:sp>
        <p:nvSpPr>
          <p:cNvPr id="26" name="object 26"/>
          <p:cNvSpPr txBox="1"/>
          <p:nvPr/>
        </p:nvSpPr>
        <p:spPr>
          <a:xfrm>
            <a:off x="4737938" y="1531783"/>
            <a:ext cx="4133262" cy="304608"/>
          </a:xfrm>
          <a:prstGeom prst="rect">
            <a:avLst/>
          </a:prstGeom>
        </p:spPr>
        <p:txBody>
          <a:bodyPr vert="horz" wrap="square" lIns="0" tIns="22262" rIns="0" bIns="0" rtlCol="0">
            <a:spAutoFit/>
          </a:bodyPr>
          <a:lstStyle/>
          <a:p>
            <a:pPr marL="10860" marR="4344">
              <a:lnSpc>
                <a:spcPts val="1129"/>
              </a:lnSpc>
              <a:spcBef>
                <a:spcPts val="174"/>
              </a:spcBef>
            </a:pPr>
            <a:r>
              <a:rPr sz="983" spc="9" dirty="0">
                <a:latin typeface="IPAexMincho"/>
                <a:cs typeface="IPAexMincho"/>
              </a:rPr>
              <a:t>従来評価</a:t>
            </a:r>
            <a:r>
              <a:rPr sz="983" spc="-227" dirty="0">
                <a:latin typeface="IPAexMincho"/>
                <a:cs typeface="IPAexMincho"/>
              </a:rPr>
              <a:t>さ</a:t>
            </a:r>
            <a:r>
              <a:rPr sz="983" spc="9" dirty="0">
                <a:latin typeface="IPAexMincho"/>
                <a:cs typeface="IPAexMincho"/>
              </a:rPr>
              <a:t>れ</a:t>
            </a:r>
            <a:r>
              <a:rPr sz="983" spc="-86" dirty="0">
                <a:latin typeface="IPAexMincho"/>
                <a:cs typeface="IPAexMincho"/>
              </a:rPr>
              <a:t>て</a:t>
            </a:r>
            <a:r>
              <a:rPr sz="983" spc="-43" dirty="0">
                <a:latin typeface="IPAexMincho"/>
                <a:cs typeface="IPAexMincho"/>
              </a:rPr>
              <a:t>い</a:t>
            </a:r>
            <a:r>
              <a:rPr sz="983" spc="-86" dirty="0">
                <a:latin typeface="IPAexMincho"/>
                <a:cs typeface="IPAexMincho"/>
              </a:rPr>
              <a:t>な</a:t>
            </a:r>
            <a:r>
              <a:rPr sz="983" spc="9" dirty="0">
                <a:latin typeface="IPAexMincho"/>
                <a:cs typeface="IPAexMincho"/>
              </a:rPr>
              <a:t>か</a:t>
            </a:r>
            <a:r>
              <a:rPr sz="983" spc="-188" dirty="0">
                <a:latin typeface="IPAexMincho"/>
                <a:cs typeface="IPAexMincho"/>
              </a:rPr>
              <a:t>っ</a:t>
            </a:r>
            <a:r>
              <a:rPr sz="983" spc="-77" dirty="0">
                <a:latin typeface="IPAexMincho"/>
                <a:cs typeface="IPAexMincho"/>
              </a:rPr>
              <a:t>た</a:t>
            </a:r>
            <a:r>
              <a:rPr sz="983" spc="-329" dirty="0">
                <a:latin typeface="IPAexMincho"/>
                <a:cs typeface="IPAexMincho"/>
              </a:rPr>
              <a:t>、</a:t>
            </a:r>
            <a:r>
              <a:rPr sz="983" spc="9" dirty="0">
                <a:latin typeface="IPAexMincho"/>
                <a:cs typeface="IPAexMincho"/>
              </a:rPr>
              <a:t>計画決定月</a:t>
            </a:r>
            <a:r>
              <a:rPr sz="983" spc="-483" dirty="0">
                <a:latin typeface="IPAexMincho"/>
                <a:cs typeface="IPAexMincho"/>
              </a:rPr>
              <a:t>・</a:t>
            </a:r>
            <a:r>
              <a:rPr sz="983" spc="-94" dirty="0">
                <a:latin typeface="IPAexMincho"/>
                <a:cs typeface="IPAexMincho"/>
              </a:rPr>
              <a:t>モ</a:t>
            </a:r>
            <a:r>
              <a:rPr sz="983" spc="-86" dirty="0">
                <a:latin typeface="IPAexMincho"/>
                <a:cs typeface="IPAexMincho"/>
              </a:rPr>
              <a:t>ニ</a:t>
            </a:r>
            <a:r>
              <a:rPr sz="983" spc="-227" dirty="0">
                <a:latin typeface="IPAexMincho"/>
                <a:cs typeface="IPAexMincho"/>
              </a:rPr>
              <a:t>タ</a:t>
            </a:r>
            <a:r>
              <a:rPr sz="983" spc="-248" dirty="0">
                <a:latin typeface="IPAexMincho"/>
                <a:cs typeface="IPAexMincho"/>
              </a:rPr>
              <a:t>リ</a:t>
            </a:r>
            <a:r>
              <a:rPr sz="983" spc="-128" dirty="0">
                <a:latin typeface="IPAexMincho"/>
                <a:cs typeface="IPAexMincho"/>
              </a:rPr>
              <a:t>ン</a:t>
            </a:r>
            <a:r>
              <a:rPr sz="983" spc="-51" dirty="0">
                <a:latin typeface="IPAexMincho"/>
                <a:cs typeface="IPAexMincho"/>
              </a:rPr>
              <a:t>グ</a:t>
            </a:r>
            <a:r>
              <a:rPr sz="983" spc="9" dirty="0">
                <a:latin typeface="IPAexMincho"/>
                <a:cs typeface="IPAexMincho"/>
              </a:rPr>
              <a:t>対象月以外の以下の業 務</a:t>
            </a:r>
            <a:r>
              <a:rPr sz="983" spc="-51" dirty="0">
                <a:latin typeface="IPAexMincho"/>
                <a:cs typeface="IPAexMincho"/>
              </a:rPr>
              <a:t>に</a:t>
            </a:r>
            <a:r>
              <a:rPr sz="983" spc="-47" dirty="0">
                <a:latin typeface="IPAexMincho"/>
                <a:cs typeface="IPAexMincho"/>
              </a:rPr>
              <a:t>つ</a:t>
            </a:r>
            <a:r>
              <a:rPr sz="983" spc="-43" dirty="0">
                <a:latin typeface="IPAexMincho"/>
                <a:cs typeface="IPAexMincho"/>
              </a:rPr>
              <a:t>い</a:t>
            </a:r>
            <a:r>
              <a:rPr sz="983" spc="-86" dirty="0">
                <a:latin typeface="IPAexMincho"/>
                <a:cs typeface="IPAexMincho"/>
              </a:rPr>
              <a:t>て</a:t>
            </a:r>
            <a:r>
              <a:rPr sz="983" spc="-329" dirty="0">
                <a:latin typeface="IPAexMincho"/>
                <a:cs typeface="IPAexMincho"/>
              </a:rPr>
              <a:t>、</a:t>
            </a:r>
            <a:r>
              <a:rPr sz="983" spc="9" dirty="0">
                <a:latin typeface="IPAexMincho"/>
                <a:cs typeface="IPAexMincho"/>
              </a:rPr>
              <a:t>新</a:t>
            </a:r>
            <a:r>
              <a:rPr sz="983" spc="-77" dirty="0">
                <a:latin typeface="IPAexMincho"/>
                <a:cs typeface="IPAexMincho"/>
              </a:rPr>
              <a:t>た</a:t>
            </a:r>
            <a:r>
              <a:rPr sz="983" spc="-51" dirty="0">
                <a:latin typeface="IPAexMincho"/>
                <a:cs typeface="IPAexMincho"/>
              </a:rPr>
              <a:t>に</a:t>
            </a:r>
            <a:r>
              <a:rPr sz="983" spc="9" dirty="0">
                <a:latin typeface="IPAexMincho"/>
                <a:cs typeface="IPAexMincho"/>
              </a:rPr>
              <a:t>報酬上の評価</a:t>
            </a:r>
            <a:r>
              <a:rPr sz="983" spc="-133" dirty="0">
                <a:latin typeface="IPAexMincho"/>
                <a:cs typeface="IPAexMincho"/>
              </a:rPr>
              <a:t>を</a:t>
            </a:r>
            <a:r>
              <a:rPr sz="983" spc="9" dirty="0">
                <a:latin typeface="IPAexMincho"/>
                <a:cs typeface="IPAexMincho"/>
              </a:rPr>
              <a:t>行</a:t>
            </a:r>
            <a:r>
              <a:rPr sz="983" spc="-282" dirty="0">
                <a:latin typeface="IPAexMincho"/>
                <a:cs typeface="IPAexMincho"/>
              </a:rPr>
              <a:t>う</a:t>
            </a:r>
            <a:endParaRPr sz="983" dirty="0">
              <a:latin typeface="IPAexMincho"/>
              <a:cs typeface="IPAexMincho"/>
            </a:endParaRPr>
          </a:p>
        </p:txBody>
      </p:sp>
      <p:sp>
        <p:nvSpPr>
          <p:cNvPr id="27" name="object 27"/>
          <p:cNvSpPr txBox="1"/>
          <p:nvPr/>
        </p:nvSpPr>
        <p:spPr>
          <a:xfrm>
            <a:off x="447861" y="1871913"/>
            <a:ext cx="3952445" cy="163323"/>
          </a:xfrm>
          <a:prstGeom prst="rect">
            <a:avLst/>
          </a:prstGeom>
        </p:spPr>
        <p:txBody>
          <a:bodyPr vert="horz" wrap="square" lIns="0" tIns="11946" rIns="0" bIns="0" rtlCol="0">
            <a:spAutoFit/>
          </a:bodyPr>
          <a:lstStyle/>
          <a:p>
            <a:pPr marL="10860">
              <a:spcBef>
                <a:spcPts val="94"/>
              </a:spcBef>
            </a:pPr>
            <a:r>
              <a:rPr sz="983" spc="9" dirty="0">
                <a:latin typeface="IPAexMincho"/>
                <a:cs typeface="IPAexMincho"/>
              </a:rPr>
              <a:t>人員体制</a:t>
            </a:r>
            <a:r>
              <a:rPr sz="983" spc="-483" dirty="0">
                <a:latin typeface="IPAexMincho"/>
                <a:cs typeface="IPAexMincho"/>
              </a:rPr>
              <a:t>（</a:t>
            </a:r>
            <a:r>
              <a:rPr sz="983" spc="9" dirty="0">
                <a:latin typeface="IPAexMincho"/>
                <a:cs typeface="IPAexMincho"/>
              </a:rPr>
              <a:t>相談支援専門員の</a:t>
            </a:r>
            <a:r>
              <a:rPr sz="983" spc="-4" dirty="0">
                <a:latin typeface="IPAexMincho"/>
                <a:cs typeface="IPAexMincho"/>
              </a:rPr>
              <a:t>常</a:t>
            </a:r>
            <a:r>
              <a:rPr sz="983" spc="9" dirty="0">
                <a:latin typeface="IPAexMincho"/>
                <a:cs typeface="IPAexMincho"/>
              </a:rPr>
              <a:t>勤配置</a:t>
            </a:r>
            <a:r>
              <a:rPr sz="983" spc="-4" dirty="0">
                <a:latin typeface="IPAexMincho"/>
                <a:cs typeface="IPAexMincho"/>
              </a:rPr>
              <a:t>数</a:t>
            </a:r>
            <a:r>
              <a:rPr sz="983" spc="-483" dirty="0">
                <a:latin typeface="IPAexMincho"/>
                <a:cs typeface="IPAexMincho"/>
              </a:rPr>
              <a:t>）</a:t>
            </a:r>
            <a:r>
              <a:rPr sz="983" spc="-51" dirty="0">
                <a:latin typeface="IPAexMincho"/>
                <a:cs typeface="IPAexMincho"/>
              </a:rPr>
              <a:t>に</a:t>
            </a:r>
            <a:r>
              <a:rPr sz="983" spc="9" dirty="0">
                <a:latin typeface="IPAexMincho"/>
                <a:cs typeface="IPAexMincho"/>
              </a:rPr>
              <a:t>応</a:t>
            </a:r>
            <a:r>
              <a:rPr sz="983" spc="-227" dirty="0">
                <a:latin typeface="IPAexMincho"/>
                <a:cs typeface="IPAexMincho"/>
              </a:rPr>
              <a:t>じ</a:t>
            </a:r>
            <a:r>
              <a:rPr sz="983" spc="-77" dirty="0">
                <a:latin typeface="IPAexMincho"/>
                <a:cs typeface="IPAexMincho"/>
              </a:rPr>
              <a:t>た</a:t>
            </a:r>
            <a:r>
              <a:rPr sz="983" spc="9" dirty="0">
                <a:latin typeface="IPAexMincho"/>
                <a:cs typeface="IPAexMincho"/>
              </a:rPr>
              <a:t>従来の</a:t>
            </a:r>
            <a:r>
              <a:rPr sz="983" spc="-483" dirty="0">
                <a:latin typeface="IPAexMincho"/>
                <a:cs typeface="IPAexMincho"/>
              </a:rPr>
              <a:t>「</a:t>
            </a:r>
            <a:r>
              <a:rPr sz="983" spc="-4" dirty="0">
                <a:latin typeface="IPAexMincho"/>
                <a:cs typeface="IPAexMincho"/>
              </a:rPr>
              <a:t>特</a:t>
            </a:r>
            <a:r>
              <a:rPr sz="983" spc="9" dirty="0">
                <a:latin typeface="IPAexMincho"/>
                <a:cs typeface="IPAexMincho"/>
              </a:rPr>
              <a:t>定事業</a:t>
            </a:r>
            <a:r>
              <a:rPr sz="983" spc="-4" dirty="0">
                <a:latin typeface="IPAexMincho"/>
                <a:cs typeface="IPAexMincho"/>
              </a:rPr>
              <a:t>所</a:t>
            </a:r>
            <a:r>
              <a:rPr sz="983" spc="9" dirty="0">
                <a:latin typeface="IPAexMincho"/>
                <a:cs typeface="IPAexMincho"/>
              </a:rPr>
              <a:t>加</a:t>
            </a:r>
            <a:endParaRPr sz="983" dirty="0">
              <a:latin typeface="IPAexMincho"/>
              <a:cs typeface="IPAexMincho"/>
            </a:endParaRPr>
          </a:p>
        </p:txBody>
      </p:sp>
      <p:sp>
        <p:nvSpPr>
          <p:cNvPr id="28" name="object 28"/>
          <p:cNvSpPr txBox="1"/>
          <p:nvPr/>
        </p:nvSpPr>
        <p:spPr>
          <a:xfrm>
            <a:off x="281052" y="2013961"/>
            <a:ext cx="3668460" cy="163323"/>
          </a:xfrm>
          <a:prstGeom prst="rect">
            <a:avLst/>
          </a:prstGeom>
        </p:spPr>
        <p:txBody>
          <a:bodyPr vert="horz" wrap="square" lIns="0" tIns="11946" rIns="0" bIns="0" rtlCol="0">
            <a:spAutoFit/>
          </a:bodyPr>
          <a:lstStyle/>
          <a:p>
            <a:pPr marL="10860">
              <a:spcBef>
                <a:spcPts val="94"/>
              </a:spcBef>
            </a:pPr>
            <a:r>
              <a:rPr sz="983" spc="9" dirty="0">
                <a:latin typeface="IPAexMincho"/>
                <a:cs typeface="IPAexMincho"/>
              </a:rPr>
              <a:t>算</a:t>
            </a:r>
            <a:r>
              <a:rPr sz="983" spc="-483" dirty="0">
                <a:latin typeface="IPAexMincho"/>
                <a:cs typeface="IPAexMincho"/>
              </a:rPr>
              <a:t>」</a:t>
            </a:r>
            <a:r>
              <a:rPr sz="983" spc="-51" dirty="0">
                <a:latin typeface="IPAexMincho"/>
                <a:cs typeface="IPAexMincho"/>
              </a:rPr>
              <a:t>に</a:t>
            </a:r>
            <a:r>
              <a:rPr sz="983" spc="-47" dirty="0">
                <a:latin typeface="IPAexMincho"/>
                <a:cs typeface="IPAexMincho"/>
              </a:rPr>
              <a:t>つ</a:t>
            </a:r>
            <a:r>
              <a:rPr sz="983" spc="-43" dirty="0">
                <a:latin typeface="IPAexMincho"/>
                <a:cs typeface="IPAexMincho"/>
              </a:rPr>
              <a:t>い</a:t>
            </a:r>
            <a:r>
              <a:rPr sz="983" spc="-86" dirty="0">
                <a:latin typeface="IPAexMincho"/>
                <a:cs typeface="IPAexMincho"/>
              </a:rPr>
              <a:t>て</a:t>
            </a:r>
            <a:r>
              <a:rPr sz="983" spc="9" dirty="0">
                <a:latin typeface="IPAexMincho"/>
                <a:cs typeface="IPAexMincho"/>
              </a:rPr>
              <a:t>は</a:t>
            </a:r>
            <a:r>
              <a:rPr sz="983" spc="-329" dirty="0">
                <a:latin typeface="IPAexMincho"/>
                <a:cs typeface="IPAexMincho"/>
              </a:rPr>
              <a:t>、</a:t>
            </a:r>
            <a:r>
              <a:rPr sz="983" spc="9" dirty="0">
                <a:latin typeface="IPAexMincho"/>
                <a:cs typeface="IPAexMincho"/>
              </a:rPr>
              <a:t>事務手続負担が軽減</a:t>
            </a:r>
            <a:r>
              <a:rPr sz="983" spc="-227" dirty="0">
                <a:latin typeface="IPAexMincho"/>
                <a:cs typeface="IPAexMincho"/>
              </a:rPr>
              <a:t>さ</a:t>
            </a:r>
            <a:r>
              <a:rPr sz="983" spc="9" dirty="0">
                <a:latin typeface="IPAexMincho"/>
                <a:cs typeface="IPAexMincho"/>
              </a:rPr>
              <a:t>れ</a:t>
            </a:r>
            <a:r>
              <a:rPr sz="983" spc="-128" dirty="0">
                <a:latin typeface="IPAexMincho"/>
                <a:cs typeface="IPAexMincho"/>
              </a:rPr>
              <a:t>るよ</a:t>
            </a:r>
            <a:r>
              <a:rPr sz="983" spc="-278" dirty="0">
                <a:latin typeface="IPAexMincho"/>
                <a:cs typeface="IPAexMincho"/>
              </a:rPr>
              <a:t>う</a:t>
            </a:r>
            <a:r>
              <a:rPr sz="983" spc="-329" dirty="0">
                <a:latin typeface="IPAexMincho"/>
                <a:cs typeface="IPAexMincho"/>
              </a:rPr>
              <a:t>、</a:t>
            </a:r>
            <a:r>
              <a:rPr sz="983" u="sng" spc="17" dirty="0">
                <a:solidFill>
                  <a:srgbClr val="FFBF00"/>
                </a:solidFill>
                <a:uFill>
                  <a:solidFill>
                    <a:srgbClr val="FFBF00"/>
                  </a:solidFill>
                </a:uFill>
                <a:latin typeface="Noto Sans CJK JP Medium"/>
                <a:cs typeface="Noto Sans CJK JP Medium"/>
              </a:rPr>
              <a:t>基本報酬へ組込</a:t>
            </a:r>
            <a:r>
              <a:rPr sz="983" u="sng" spc="9" dirty="0">
                <a:solidFill>
                  <a:srgbClr val="FFBF00"/>
                </a:solidFill>
                <a:uFill>
                  <a:solidFill>
                    <a:srgbClr val="FFBF00"/>
                  </a:solidFill>
                </a:uFill>
                <a:latin typeface="Noto Sans CJK JP Medium"/>
                <a:cs typeface="Noto Sans CJK JP Medium"/>
              </a:rPr>
              <a:t>み</a:t>
            </a:r>
            <a:endParaRPr sz="983">
              <a:latin typeface="Noto Sans CJK JP Medium"/>
              <a:cs typeface="Noto Sans CJK JP Medium"/>
            </a:endParaRPr>
          </a:p>
        </p:txBody>
      </p:sp>
      <p:grpSp>
        <p:nvGrpSpPr>
          <p:cNvPr id="29" name="object 29"/>
          <p:cNvGrpSpPr/>
          <p:nvPr/>
        </p:nvGrpSpPr>
        <p:grpSpPr>
          <a:xfrm>
            <a:off x="138137" y="2003970"/>
            <a:ext cx="8104712" cy="2256135"/>
            <a:chOff x="161544" y="1711451"/>
            <a:chExt cx="9478010" cy="2638425"/>
          </a:xfrm>
        </p:grpSpPr>
        <p:sp>
          <p:nvSpPr>
            <p:cNvPr id="30" name="object 30"/>
            <p:cNvSpPr/>
            <p:nvPr/>
          </p:nvSpPr>
          <p:spPr>
            <a:xfrm>
              <a:off x="161544" y="1976627"/>
              <a:ext cx="85344" cy="85344"/>
            </a:xfrm>
            <a:prstGeom prst="rect">
              <a:avLst/>
            </a:prstGeom>
            <a:blipFill>
              <a:blip r:embed="rId9" cstate="print"/>
              <a:stretch>
                <a:fillRect/>
              </a:stretch>
            </a:blipFill>
          </p:spPr>
          <p:txBody>
            <a:bodyPr wrap="square" lIns="0" tIns="0" rIns="0" bIns="0" rtlCol="0"/>
            <a:lstStyle/>
            <a:p>
              <a:endParaRPr sz="1539"/>
            </a:p>
          </p:txBody>
        </p:sp>
        <p:sp>
          <p:nvSpPr>
            <p:cNvPr id="31" name="object 31"/>
            <p:cNvSpPr/>
            <p:nvPr/>
          </p:nvSpPr>
          <p:spPr>
            <a:xfrm>
              <a:off x="5364479" y="3762755"/>
              <a:ext cx="612648" cy="579119"/>
            </a:xfrm>
            <a:prstGeom prst="rect">
              <a:avLst/>
            </a:prstGeom>
            <a:blipFill>
              <a:blip r:embed="rId10" cstate="print"/>
              <a:stretch>
                <a:fillRect/>
              </a:stretch>
            </a:blipFill>
          </p:spPr>
          <p:txBody>
            <a:bodyPr wrap="square" lIns="0" tIns="0" rIns="0" bIns="0" rtlCol="0"/>
            <a:lstStyle/>
            <a:p>
              <a:endParaRPr sz="1539"/>
            </a:p>
          </p:txBody>
        </p:sp>
        <p:sp>
          <p:nvSpPr>
            <p:cNvPr id="32" name="object 32"/>
            <p:cNvSpPr/>
            <p:nvPr/>
          </p:nvSpPr>
          <p:spPr>
            <a:xfrm>
              <a:off x="6865620" y="3691127"/>
              <a:ext cx="612648" cy="579120"/>
            </a:xfrm>
            <a:prstGeom prst="rect">
              <a:avLst/>
            </a:prstGeom>
            <a:blipFill>
              <a:blip r:embed="rId11" cstate="print"/>
              <a:stretch>
                <a:fillRect/>
              </a:stretch>
            </a:blipFill>
          </p:spPr>
          <p:txBody>
            <a:bodyPr wrap="square" lIns="0" tIns="0" rIns="0" bIns="0" rtlCol="0"/>
            <a:lstStyle/>
            <a:p>
              <a:endParaRPr sz="1539"/>
            </a:p>
          </p:txBody>
        </p:sp>
        <p:sp>
          <p:nvSpPr>
            <p:cNvPr id="33" name="object 33"/>
            <p:cNvSpPr/>
            <p:nvPr/>
          </p:nvSpPr>
          <p:spPr>
            <a:xfrm>
              <a:off x="9026651" y="3774947"/>
              <a:ext cx="612648" cy="574548"/>
            </a:xfrm>
            <a:prstGeom prst="rect">
              <a:avLst/>
            </a:prstGeom>
            <a:blipFill>
              <a:blip r:embed="rId12" cstate="print"/>
              <a:stretch>
                <a:fillRect/>
              </a:stretch>
            </a:blipFill>
          </p:spPr>
          <p:txBody>
            <a:bodyPr wrap="square" lIns="0" tIns="0" rIns="0" bIns="0" rtlCol="0"/>
            <a:lstStyle/>
            <a:p>
              <a:endParaRPr sz="1539"/>
            </a:p>
          </p:txBody>
        </p:sp>
        <p:sp>
          <p:nvSpPr>
            <p:cNvPr id="34" name="object 34"/>
            <p:cNvSpPr/>
            <p:nvPr/>
          </p:nvSpPr>
          <p:spPr>
            <a:xfrm>
              <a:off x="6792467" y="1711451"/>
              <a:ext cx="2065020" cy="538480"/>
            </a:xfrm>
            <a:custGeom>
              <a:avLst/>
              <a:gdLst/>
              <a:ahLst/>
              <a:cxnLst/>
              <a:rect l="l" t="t" r="r" b="b"/>
              <a:pathLst>
                <a:path w="2065020" h="538480">
                  <a:moveTo>
                    <a:pt x="2065020" y="19812"/>
                  </a:moveTo>
                  <a:lnTo>
                    <a:pt x="2063419" y="12217"/>
                  </a:lnTo>
                  <a:lnTo>
                    <a:pt x="2059114" y="5905"/>
                  </a:lnTo>
                  <a:lnTo>
                    <a:pt x="2052802" y="1600"/>
                  </a:lnTo>
                  <a:lnTo>
                    <a:pt x="2045208" y="0"/>
                  </a:lnTo>
                  <a:lnTo>
                    <a:pt x="21336" y="0"/>
                  </a:lnTo>
                  <a:lnTo>
                    <a:pt x="12852" y="1600"/>
                  </a:lnTo>
                  <a:lnTo>
                    <a:pt x="6083" y="5905"/>
                  </a:lnTo>
                  <a:lnTo>
                    <a:pt x="1612" y="12217"/>
                  </a:lnTo>
                  <a:lnTo>
                    <a:pt x="0" y="19812"/>
                  </a:lnTo>
                  <a:lnTo>
                    <a:pt x="0" y="518160"/>
                  </a:lnTo>
                  <a:lnTo>
                    <a:pt x="1612" y="525767"/>
                  </a:lnTo>
                  <a:lnTo>
                    <a:pt x="6096" y="532066"/>
                  </a:lnTo>
                  <a:lnTo>
                    <a:pt x="12852" y="536384"/>
                  </a:lnTo>
                  <a:lnTo>
                    <a:pt x="21336" y="537972"/>
                  </a:lnTo>
                  <a:lnTo>
                    <a:pt x="2045208" y="537972"/>
                  </a:lnTo>
                  <a:lnTo>
                    <a:pt x="2052802" y="536384"/>
                  </a:lnTo>
                  <a:lnTo>
                    <a:pt x="2059114" y="532066"/>
                  </a:lnTo>
                  <a:lnTo>
                    <a:pt x="2063419" y="525767"/>
                  </a:lnTo>
                  <a:lnTo>
                    <a:pt x="2065020" y="518160"/>
                  </a:lnTo>
                  <a:lnTo>
                    <a:pt x="2065020" y="498348"/>
                  </a:lnTo>
                  <a:lnTo>
                    <a:pt x="2065020" y="41148"/>
                  </a:lnTo>
                  <a:lnTo>
                    <a:pt x="2065020" y="19812"/>
                  </a:lnTo>
                  <a:close/>
                </a:path>
              </a:pathLst>
            </a:custGeom>
            <a:solidFill>
              <a:srgbClr val="FF33CC"/>
            </a:solidFill>
          </p:spPr>
          <p:txBody>
            <a:bodyPr wrap="square" lIns="0" tIns="0" rIns="0" bIns="0" rtlCol="0"/>
            <a:lstStyle/>
            <a:p>
              <a:endParaRPr sz="1539"/>
            </a:p>
          </p:txBody>
        </p:sp>
      </p:grpSp>
      <p:sp>
        <p:nvSpPr>
          <p:cNvPr id="35" name="object 35"/>
          <p:cNvSpPr txBox="1"/>
          <p:nvPr/>
        </p:nvSpPr>
        <p:spPr>
          <a:xfrm>
            <a:off x="4593720" y="2028731"/>
            <a:ext cx="1072954" cy="306511"/>
          </a:xfrm>
          <a:prstGeom prst="rect">
            <a:avLst/>
          </a:prstGeom>
          <a:solidFill>
            <a:srgbClr val="1F497C"/>
          </a:solidFill>
        </p:spPr>
        <p:txBody>
          <a:bodyPr vert="horz" wrap="square" lIns="0" tIns="114571" rIns="0" bIns="0" rtlCol="0">
            <a:spAutoFit/>
          </a:bodyPr>
          <a:lstStyle/>
          <a:p>
            <a:pPr marL="145521">
              <a:spcBef>
                <a:spcPts val="902"/>
              </a:spcBef>
            </a:pPr>
            <a:r>
              <a:rPr sz="1240" spc="-9" dirty="0">
                <a:solidFill>
                  <a:srgbClr val="FFFFFF"/>
                </a:solidFill>
                <a:latin typeface="Noto Sans CJK JP Medium"/>
                <a:cs typeface="Noto Sans CJK JP Medium"/>
              </a:rPr>
              <a:t>支給決定前</a:t>
            </a:r>
            <a:endParaRPr sz="1240" dirty="0">
              <a:latin typeface="Noto Sans CJK JP Medium"/>
              <a:cs typeface="Noto Sans CJK JP Medium"/>
            </a:endParaRPr>
          </a:p>
        </p:txBody>
      </p:sp>
      <p:sp>
        <p:nvSpPr>
          <p:cNvPr id="36" name="object 36"/>
          <p:cNvSpPr txBox="1"/>
          <p:nvPr/>
        </p:nvSpPr>
        <p:spPr>
          <a:xfrm>
            <a:off x="6175351" y="1989200"/>
            <a:ext cx="1060946" cy="163323"/>
          </a:xfrm>
          <a:prstGeom prst="rect">
            <a:avLst/>
          </a:prstGeom>
        </p:spPr>
        <p:txBody>
          <a:bodyPr vert="horz" wrap="square" lIns="0" tIns="11946" rIns="0" bIns="0" rtlCol="0">
            <a:spAutoFit/>
          </a:bodyPr>
          <a:lstStyle/>
          <a:p>
            <a:pPr marL="10860">
              <a:spcBef>
                <a:spcPts val="94"/>
              </a:spcBef>
            </a:pPr>
            <a:r>
              <a:rPr sz="983" spc="9" dirty="0">
                <a:solidFill>
                  <a:srgbClr val="FFFFFF"/>
                </a:solidFill>
                <a:latin typeface="Noto Sans CJK JP Medium"/>
                <a:cs typeface="Noto Sans CJK JP Medium"/>
              </a:rPr>
              <a:t>障害福祉サービス</a:t>
            </a:r>
            <a:endParaRPr sz="983" dirty="0">
              <a:latin typeface="Noto Sans CJK JP Medium"/>
              <a:cs typeface="Noto Sans CJK JP Medium"/>
            </a:endParaRPr>
          </a:p>
        </p:txBody>
      </p:sp>
      <p:sp>
        <p:nvSpPr>
          <p:cNvPr id="37" name="object 37"/>
          <p:cNvSpPr txBox="1"/>
          <p:nvPr/>
        </p:nvSpPr>
        <p:spPr>
          <a:xfrm>
            <a:off x="6377234" y="1816532"/>
            <a:ext cx="2641117" cy="172668"/>
          </a:xfrm>
          <a:prstGeom prst="rect">
            <a:avLst/>
          </a:prstGeom>
        </p:spPr>
        <p:txBody>
          <a:bodyPr vert="horz" wrap="square" lIns="0" tIns="14661" rIns="0" bIns="0" rtlCol="0">
            <a:spAutoFit/>
          </a:bodyPr>
          <a:lstStyle/>
          <a:p>
            <a:pPr marL="10860">
              <a:spcBef>
                <a:spcPts val="115"/>
              </a:spcBef>
              <a:tabLst>
                <a:tab pos="1459553" algn="l"/>
              </a:tabLst>
            </a:pPr>
            <a:r>
              <a:rPr sz="983" spc="9" dirty="0">
                <a:solidFill>
                  <a:srgbClr val="FF9900"/>
                </a:solidFill>
                <a:latin typeface="Noto Sans CJK JP Medium"/>
                <a:cs typeface="Noto Sans CJK JP Medium"/>
              </a:rPr>
              <a:t>利用期間中	</a:t>
            </a:r>
            <a:r>
              <a:rPr sz="1539" spc="44" baseline="2314" dirty="0">
                <a:solidFill>
                  <a:srgbClr val="FF9900"/>
                </a:solidFill>
                <a:latin typeface="Noto Sans CJK JP Medium"/>
                <a:cs typeface="Noto Sans CJK JP Medium"/>
              </a:rPr>
              <a:t>サービス終</a:t>
            </a:r>
            <a:r>
              <a:rPr sz="1539" spc="26" baseline="2314" dirty="0">
                <a:solidFill>
                  <a:srgbClr val="FF9900"/>
                </a:solidFill>
                <a:latin typeface="Noto Sans CJK JP Medium"/>
                <a:cs typeface="Noto Sans CJK JP Medium"/>
              </a:rPr>
              <a:t>了</a:t>
            </a:r>
            <a:r>
              <a:rPr sz="1539" spc="44" baseline="2314" dirty="0">
                <a:solidFill>
                  <a:srgbClr val="FF9900"/>
                </a:solidFill>
                <a:latin typeface="Noto Sans CJK JP Medium"/>
                <a:cs typeface="Noto Sans CJK JP Medium"/>
              </a:rPr>
              <a:t>前後</a:t>
            </a:r>
            <a:endParaRPr sz="1539" baseline="2314" dirty="0">
              <a:solidFill>
                <a:srgbClr val="FF9900"/>
              </a:solidFill>
              <a:latin typeface="Noto Sans CJK JP Medium"/>
              <a:cs typeface="Noto Sans CJK JP Medium"/>
            </a:endParaRPr>
          </a:p>
        </p:txBody>
      </p:sp>
      <p:sp>
        <p:nvSpPr>
          <p:cNvPr id="38" name="object 38"/>
          <p:cNvSpPr txBox="1"/>
          <p:nvPr/>
        </p:nvSpPr>
        <p:spPr>
          <a:xfrm>
            <a:off x="6055456" y="2296752"/>
            <a:ext cx="1272775" cy="137033"/>
          </a:xfrm>
          <a:prstGeom prst="rect">
            <a:avLst/>
          </a:prstGeom>
        </p:spPr>
        <p:txBody>
          <a:bodyPr vert="horz" wrap="square" lIns="0" tIns="11946" rIns="0" bIns="0" rtlCol="0">
            <a:spAutoFit/>
          </a:bodyPr>
          <a:lstStyle/>
          <a:p>
            <a:pPr marL="10860">
              <a:spcBef>
                <a:spcPts val="94"/>
              </a:spcBef>
            </a:pPr>
            <a:r>
              <a:rPr sz="812" spc="9" dirty="0">
                <a:solidFill>
                  <a:srgbClr val="FFFFFF"/>
                </a:solidFill>
                <a:latin typeface="Noto Sans CJK JP Medium"/>
                <a:cs typeface="Noto Sans CJK JP Medium"/>
              </a:rPr>
              <a:t>※モニタリング対象月以外</a:t>
            </a:r>
            <a:endParaRPr sz="812" dirty="0">
              <a:latin typeface="Noto Sans CJK JP Medium"/>
              <a:cs typeface="Noto Sans CJK JP Medium"/>
            </a:endParaRPr>
          </a:p>
        </p:txBody>
      </p:sp>
      <p:grpSp>
        <p:nvGrpSpPr>
          <p:cNvPr id="39" name="object 39"/>
          <p:cNvGrpSpPr/>
          <p:nvPr/>
        </p:nvGrpSpPr>
        <p:grpSpPr>
          <a:xfrm>
            <a:off x="4550715" y="1896946"/>
            <a:ext cx="1192955" cy="3262300"/>
            <a:chOff x="5321808" y="1586293"/>
            <a:chExt cx="1395095" cy="3815079"/>
          </a:xfrm>
        </p:grpSpPr>
        <p:sp>
          <p:nvSpPr>
            <p:cNvPr id="40" name="object 40"/>
            <p:cNvSpPr/>
            <p:nvPr/>
          </p:nvSpPr>
          <p:spPr>
            <a:xfrm>
              <a:off x="6704076" y="1598675"/>
              <a:ext cx="0" cy="3790315"/>
            </a:xfrm>
            <a:custGeom>
              <a:avLst/>
              <a:gdLst/>
              <a:ahLst/>
              <a:cxnLst/>
              <a:rect l="l" t="t" r="r" b="b"/>
              <a:pathLst>
                <a:path h="3790315">
                  <a:moveTo>
                    <a:pt x="0" y="0"/>
                  </a:moveTo>
                  <a:lnTo>
                    <a:pt x="0" y="3790188"/>
                  </a:lnTo>
                </a:path>
              </a:pathLst>
            </a:custGeom>
            <a:ln w="24384">
              <a:solidFill>
                <a:srgbClr val="497EBA"/>
              </a:solidFill>
              <a:prstDash val="sysDash"/>
            </a:ln>
          </p:spPr>
          <p:txBody>
            <a:bodyPr wrap="square" lIns="0" tIns="0" rIns="0" bIns="0" rtlCol="0"/>
            <a:lstStyle/>
            <a:p>
              <a:endParaRPr sz="1539"/>
            </a:p>
          </p:txBody>
        </p:sp>
        <p:sp>
          <p:nvSpPr>
            <p:cNvPr id="41" name="object 41"/>
            <p:cNvSpPr/>
            <p:nvPr/>
          </p:nvSpPr>
          <p:spPr>
            <a:xfrm>
              <a:off x="5321808" y="4733544"/>
              <a:ext cx="1298575" cy="615950"/>
            </a:xfrm>
            <a:custGeom>
              <a:avLst/>
              <a:gdLst/>
              <a:ahLst/>
              <a:cxnLst/>
              <a:rect l="l" t="t" r="r" b="b"/>
              <a:pathLst>
                <a:path w="1298575" h="615950">
                  <a:moveTo>
                    <a:pt x="1292351" y="0"/>
                  </a:moveTo>
                  <a:lnTo>
                    <a:pt x="7619" y="0"/>
                  </a:lnTo>
                  <a:lnTo>
                    <a:pt x="0" y="6096"/>
                  </a:lnTo>
                  <a:lnTo>
                    <a:pt x="0" y="609600"/>
                  </a:lnTo>
                  <a:lnTo>
                    <a:pt x="7619" y="615696"/>
                  </a:lnTo>
                  <a:lnTo>
                    <a:pt x="1292351" y="615696"/>
                  </a:lnTo>
                  <a:lnTo>
                    <a:pt x="1298447" y="609600"/>
                  </a:lnTo>
                  <a:lnTo>
                    <a:pt x="1298447" y="601980"/>
                  </a:lnTo>
                  <a:lnTo>
                    <a:pt x="27431" y="601980"/>
                  </a:lnTo>
                  <a:lnTo>
                    <a:pt x="13715" y="588264"/>
                  </a:lnTo>
                  <a:lnTo>
                    <a:pt x="27431" y="588264"/>
                  </a:lnTo>
                  <a:lnTo>
                    <a:pt x="27431" y="27432"/>
                  </a:lnTo>
                  <a:lnTo>
                    <a:pt x="13715" y="27432"/>
                  </a:lnTo>
                  <a:lnTo>
                    <a:pt x="27431" y="13716"/>
                  </a:lnTo>
                  <a:lnTo>
                    <a:pt x="1298447" y="13716"/>
                  </a:lnTo>
                  <a:lnTo>
                    <a:pt x="1298447" y="6096"/>
                  </a:lnTo>
                  <a:lnTo>
                    <a:pt x="1292351" y="0"/>
                  </a:lnTo>
                  <a:close/>
                </a:path>
                <a:path w="1298575" h="615950">
                  <a:moveTo>
                    <a:pt x="27431" y="588264"/>
                  </a:moveTo>
                  <a:lnTo>
                    <a:pt x="13715" y="588264"/>
                  </a:lnTo>
                  <a:lnTo>
                    <a:pt x="27431" y="601980"/>
                  </a:lnTo>
                  <a:lnTo>
                    <a:pt x="27431" y="588264"/>
                  </a:lnTo>
                  <a:close/>
                </a:path>
                <a:path w="1298575" h="615950">
                  <a:moveTo>
                    <a:pt x="1271015" y="588264"/>
                  </a:moveTo>
                  <a:lnTo>
                    <a:pt x="27431" y="588264"/>
                  </a:lnTo>
                  <a:lnTo>
                    <a:pt x="27431" y="601980"/>
                  </a:lnTo>
                  <a:lnTo>
                    <a:pt x="1271015" y="601980"/>
                  </a:lnTo>
                  <a:lnTo>
                    <a:pt x="1271015" y="588264"/>
                  </a:lnTo>
                  <a:close/>
                </a:path>
                <a:path w="1298575" h="615950">
                  <a:moveTo>
                    <a:pt x="1271015" y="13716"/>
                  </a:moveTo>
                  <a:lnTo>
                    <a:pt x="1271015" y="601980"/>
                  </a:lnTo>
                  <a:lnTo>
                    <a:pt x="1284732" y="588264"/>
                  </a:lnTo>
                  <a:lnTo>
                    <a:pt x="1298447" y="588264"/>
                  </a:lnTo>
                  <a:lnTo>
                    <a:pt x="1298447" y="27432"/>
                  </a:lnTo>
                  <a:lnTo>
                    <a:pt x="1284732" y="27432"/>
                  </a:lnTo>
                  <a:lnTo>
                    <a:pt x="1271015" y="13716"/>
                  </a:lnTo>
                  <a:close/>
                </a:path>
                <a:path w="1298575" h="615950">
                  <a:moveTo>
                    <a:pt x="1298447" y="588264"/>
                  </a:moveTo>
                  <a:lnTo>
                    <a:pt x="1284732" y="588264"/>
                  </a:lnTo>
                  <a:lnTo>
                    <a:pt x="1271015" y="601980"/>
                  </a:lnTo>
                  <a:lnTo>
                    <a:pt x="1298447" y="601980"/>
                  </a:lnTo>
                  <a:lnTo>
                    <a:pt x="1298447" y="588264"/>
                  </a:lnTo>
                  <a:close/>
                </a:path>
                <a:path w="1298575" h="615950">
                  <a:moveTo>
                    <a:pt x="27431" y="13716"/>
                  </a:moveTo>
                  <a:lnTo>
                    <a:pt x="13715" y="27432"/>
                  </a:lnTo>
                  <a:lnTo>
                    <a:pt x="27431" y="27432"/>
                  </a:lnTo>
                  <a:lnTo>
                    <a:pt x="27431" y="13716"/>
                  </a:lnTo>
                  <a:close/>
                </a:path>
                <a:path w="1298575" h="615950">
                  <a:moveTo>
                    <a:pt x="1271015" y="13716"/>
                  </a:moveTo>
                  <a:lnTo>
                    <a:pt x="27431" y="13716"/>
                  </a:lnTo>
                  <a:lnTo>
                    <a:pt x="27431" y="27432"/>
                  </a:lnTo>
                  <a:lnTo>
                    <a:pt x="1271015" y="27432"/>
                  </a:lnTo>
                  <a:lnTo>
                    <a:pt x="1271015" y="13716"/>
                  </a:lnTo>
                  <a:close/>
                </a:path>
                <a:path w="1298575" h="615950">
                  <a:moveTo>
                    <a:pt x="1298447" y="13716"/>
                  </a:moveTo>
                  <a:lnTo>
                    <a:pt x="1271015" y="13716"/>
                  </a:lnTo>
                  <a:lnTo>
                    <a:pt x="1284732" y="27432"/>
                  </a:lnTo>
                  <a:lnTo>
                    <a:pt x="1298447" y="27432"/>
                  </a:lnTo>
                  <a:lnTo>
                    <a:pt x="1298447" y="13716"/>
                  </a:lnTo>
                  <a:close/>
                </a:path>
              </a:pathLst>
            </a:custGeom>
            <a:solidFill>
              <a:srgbClr val="9ABA59"/>
            </a:solidFill>
          </p:spPr>
          <p:txBody>
            <a:bodyPr wrap="square" lIns="0" tIns="0" rIns="0" bIns="0" rtlCol="0"/>
            <a:lstStyle/>
            <a:p>
              <a:endParaRPr sz="1539"/>
            </a:p>
          </p:txBody>
        </p:sp>
      </p:grpSp>
      <p:sp>
        <p:nvSpPr>
          <p:cNvPr id="42" name="object 42"/>
          <p:cNvSpPr txBox="1"/>
          <p:nvPr/>
        </p:nvSpPr>
        <p:spPr>
          <a:xfrm>
            <a:off x="4668871" y="4634662"/>
            <a:ext cx="876933" cy="420521"/>
          </a:xfrm>
          <a:prstGeom prst="rect">
            <a:avLst/>
          </a:prstGeom>
        </p:spPr>
        <p:txBody>
          <a:bodyPr vert="horz" wrap="square" lIns="0" tIns="14118" rIns="0" bIns="0" rtlCol="0">
            <a:spAutoFit/>
          </a:bodyPr>
          <a:lstStyle/>
          <a:p>
            <a:pPr marL="10860" marR="4344" algn="ctr">
              <a:lnSpc>
                <a:spcPct val="98100"/>
              </a:lnSpc>
              <a:spcBef>
                <a:spcPts val="111"/>
              </a:spcBef>
            </a:pPr>
            <a:r>
              <a:rPr sz="898" spc="4" dirty="0">
                <a:latin typeface="IPAexMincho"/>
                <a:cs typeface="IPAexMincho"/>
              </a:rPr>
              <a:t>要件</a:t>
            </a:r>
            <a:r>
              <a:rPr sz="898" spc="-133" dirty="0">
                <a:latin typeface="IPAexMincho"/>
                <a:cs typeface="IPAexMincho"/>
              </a:rPr>
              <a:t>を</a:t>
            </a:r>
            <a:r>
              <a:rPr sz="898" spc="4" dirty="0">
                <a:latin typeface="IPAexMincho"/>
                <a:cs typeface="IPAexMincho"/>
              </a:rPr>
              <a:t>満</a:t>
            </a:r>
            <a:r>
              <a:rPr sz="898" spc="-73" dirty="0">
                <a:latin typeface="IPAexMincho"/>
                <a:cs typeface="IPAexMincho"/>
              </a:rPr>
              <a:t>た</a:t>
            </a:r>
            <a:r>
              <a:rPr sz="898" spc="-214" dirty="0">
                <a:latin typeface="IPAexMincho"/>
                <a:cs typeface="IPAexMincho"/>
              </a:rPr>
              <a:t>し</a:t>
            </a:r>
            <a:r>
              <a:rPr sz="898" spc="-73" dirty="0">
                <a:latin typeface="IPAexMincho"/>
                <a:cs typeface="IPAexMincho"/>
              </a:rPr>
              <a:t>た</a:t>
            </a:r>
            <a:r>
              <a:rPr sz="898" dirty="0">
                <a:latin typeface="IPAexMincho"/>
                <a:cs typeface="IPAexMincho"/>
              </a:rPr>
              <a:t>月 </a:t>
            </a:r>
            <a:r>
              <a:rPr sz="898" spc="-51" dirty="0">
                <a:latin typeface="IPAexMincho"/>
                <a:cs typeface="IPAexMincho"/>
              </a:rPr>
              <a:t>に</a:t>
            </a:r>
            <a:r>
              <a:rPr sz="898" spc="-38" dirty="0">
                <a:latin typeface="IPAexMincho"/>
                <a:cs typeface="IPAexMincho"/>
              </a:rPr>
              <a:t>つ</a:t>
            </a:r>
            <a:r>
              <a:rPr sz="898" spc="-141" dirty="0">
                <a:latin typeface="IPAexMincho"/>
                <a:cs typeface="IPAexMincho"/>
              </a:rPr>
              <a:t>き</a:t>
            </a:r>
            <a:r>
              <a:rPr sz="898" spc="-308" dirty="0">
                <a:latin typeface="IPAexMincho"/>
                <a:cs typeface="IPAexMincho"/>
              </a:rPr>
              <a:t>、</a:t>
            </a:r>
            <a:r>
              <a:rPr sz="898" spc="-43" dirty="0">
                <a:latin typeface="Arial"/>
                <a:cs typeface="Arial"/>
              </a:rPr>
              <a:t>300</a:t>
            </a:r>
            <a:r>
              <a:rPr sz="898" spc="4" dirty="0">
                <a:latin typeface="IPAexMincho"/>
                <a:cs typeface="IPAexMincho"/>
              </a:rPr>
              <a:t>単</a:t>
            </a:r>
            <a:r>
              <a:rPr sz="898" spc="9" dirty="0">
                <a:latin typeface="IPAexMincho"/>
                <a:cs typeface="IPAexMincho"/>
              </a:rPr>
              <a:t>位</a:t>
            </a:r>
            <a:r>
              <a:rPr sz="898" dirty="0">
                <a:latin typeface="Arial"/>
                <a:cs typeface="Arial"/>
              </a:rPr>
              <a:t>/  </a:t>
            </a:r>
            <a:r>
              <a:rPr sz="898" spc="4" dirty="0">
                <a:latin typeface="IPAexMincho"/>
                <a:cs typeface="IPAexMincho"/>
              </a:rPr>
              <a:t>月</a:t>
            </a:r>
            <a:r>
              <a:rPr sz="898" spc="-133" dirty="0">
                <a:latin typeface="IPAexMincho"/>
                <a:cs typeface="IPAexMincho"/>
              </a:rPr>
              <a:t>を</a:t>
            </a:r>
            <a:r>
              <a:rPr sz="898" spc="4" dirty="0">
                <a:latin typeface="IPAexMincho"/>
                <a:cs typeface="IPAexMincho"/>
              </a:rPr>
              <a:t>追加</a:t>
            </a:r>
            <a:endParaRPr sz="898">
              <a:latin typeface="IPAexMincho"/>
              <a:cs typeface="IPAexMincho"/>
            </a:endParaRPr>
          </a:p>
        </p:txBody>
      </p:sp>
      <p:sp>
        <p:nvSpPr>
          <p:cNvPr id="43" name="object 43"/>
          <p:cNvSpPr/>
          <p:nvPr/>
        </p:nvSpPr>
        <p:spPr>
          <a:xfrm>
            <a:off x="5804376" y="4602517"/>
            <a:ext cx="1777758" cy="388782"/>
          </a:xfrm>
          <a:custGeom>
            <a:avLst/>
            <a:gdLst/>
            <a:ahLst/>
            <a:cxnLst/>
            <a:rect l="l" t="t" r="r" b="b"/>
            <a:pathLst>
              <a:path w="2078990" h="454660">
                <a:moveTo>
                  <a:pt x="2072639" y="0"/>
                </a:moveTo>
                <a:lnTo>
                  <a:pt x="6096" y="0"/>
                </a:lnTo>
                <a:lnTo>
                  <a:pt x="0" y="6095"/>
                </a:lnTo>
                <a:lnTo>
                  <a:pt x="0" y="446531"/>
                </a:lnTo>
                <a:lnTo>
                  <a:pt x="6096" y="454151"/>
                </a:lnTo>
                <a:lnTo>
                  <a:pt x="2072639" y="454151"/>
                </a:lnTo>
                <a:lnTo>
                  <a:pt x="2078735" y="446531"/>
                </a:lnTo>
                <a:lnTo>
                  <a:pt x="2078735" y="440435"/>
                </a:lnTo>
                <a:lnTo>
                  <a:pt x="27431" y="440435"/>
                </a:lnTo>
                <a:lnTo>
                  <a:pt x="13715" y="426719"/>
                </a:lnTo>
                <a:lnTo>
                  <a:pt x="27431" y="426719"/>
                </a:lnTo>
                <a:lnTo>
                  <a:pt x="27431" y="27431"/>
                </a:lnTo>
                <a:lnTo>
                  <a:pt x="13715" y="27431"/>
                </a:lnTo>
                <a:lnTo>
                  <a:pt x="27431" y="13715"/>
                </a:lnTo>
                <a:lnTo>
                  <a:pt x="2078735" y="13715"/>
                </a:lnTo>
                <a:lnTo>
                  <a:pt x="2078735" y="6095"/>
                </a:lnTo>
                <a:lnTo>
                  <a:pt x="2072639" y="0"/>
                </a:lnTo>
                <a:close/>
              </a:path>
              <a:path w="2078990" h="454660">
                <a:moveTo>
                  <a:pt x="27431" y="426719"/>
                </a:moveTo>
                <a:lnTo>
                  <a:pt x="13715" y="426719"/>
                </a:lnTo>
                <a:lnTo>
                  <a:pt x="27431" y="440435"/>
                </a:lnTo>
                <a:lnTo>
                  <a:pt x="27431" y="426719"/>
                </a:lnTo>
                <a:close/>
              </a:path>
              <a:path w="2078990" h="454660">
                <a:moveTo>
                  <a:pt x="2051303" y="426719"/>
                </a:moveTo>
                <a:lnTo>
                  <a:pt x="27431" y="426719"/>
                </a:lnTo>
                <a:lnTo>
                  <a:pt x="27431" y="440435"/>
                </a:lnTo>
                <a:lnTo>
                  <a:pt x="2051303" y="440435"/>
                </a:lnTo>
                <a:lnTo>
                  <a:pt x="2051303" y="426719"/>
                </a:lnTo>
                <a:close/>
              </a:path>
              <a:path w="2078990" h="454660">
                <a:moveTo>
                  <a:pt x="2051303" y="13715"/>
                </a:moveTo>
                <a:lnTo>
                  <a:pt x="2051303" y="440435"/>
                </a:lnTo>
                <a:lnTo>
                  <a:pt x="2065020" y="426719"/>
                </a:lnTo>
                <a:lnTo>
                  <a:pt x="2078735" y="426719"/>
                </a:lnTo>
                <a:lnTo>
                  <a:pt x="2078735" y="27431"/>
                </a:lnTo>
                <a:lnTo>
                  <a:pt x="2065020" y="27431"/>
                </a:lnTo>
                <a:lnTo>
                  <a:pt x="2051303" y="13715"/>
                </a:lnTo>
                <a:close/>
              </a:path>
              <a:path w="2078990" h="454660">
                <a:moveTo>
                  <a:pt x="2078735" y="426719"/>
                </a:moveTo>
                <a:lnTo>
                  <a:pt x="2065020" y="426719"/>
                </a:lnTo>
                <a:lnTo>
                  <a:pt x="2051303" y="440435"/>
                </a:lnTo>
                <a:lnTo>
                  <a:pt x="2078735" y="440435"/>
                </a:lnTo>
                <a:lnTo>
                  <a:pt x="2078735" y="426719"/>
                </a:lnTo>
                <a:close/>
              </a:path>
              <a:path w="2078990" h="454660">
                <a:moveTo>
                  <a:pt x="27431" y="13715"/>
                </a:moveTo>
                <a:lnTo>
                  <a:pt x="13715" y="27431"/>
                </a:lnTo>
                <a:lnTo>
                  <a:pt x="27431" y="27431"/>
                </a:lnTo>
                <a:lnTo>
                  <a:pt x="27431" y="13715"/>
                </a:lnTo>
                <a:close/>
              </a:path>
              <a:path w="2078990" h="454660">
                <a:moveTo>
                  <a:pt x="2051303" y="13715"/>
                </a:moveTo>
                <a:lnTo>
                  <a:pt x="27431" y="13715"/>
                </a:lnTo>
                <a:lnTo>
                  <a:pt x="27431" y="27431"/>
                </a:lnTo>
                <a:lnTo>
                  <a:pt x="2051303" y="27431"/>
                </a:lnTo>
                <a:lnTo>
                  <a:pt x="2051303" y="13715"/>
                </a:lnTo>
                <a:close/>
              </a:path>
              <a:path w="2078990" h="454660">
                <a:moveTo>
                  <a:pt x="2078735" y="13715"/>
                </a:moveTo>
                <a:lnTo>
                  <a:pt x="2051303" y="13715"/>
                </a:lnTo>
                <a:lnTo>
                  <a:pt x="2065020" y="27431"/>
                </a:lnTo>
                <a:lnTo>
                  <a:pt x="2078735" y="27431"/>
                </a:lnTo>
                <a:lnTo>
                  <a:pt x="2078735" y="13715"/>
                </a:lnTo>
                <a:close/>
              </a:path>
            </a:pathLst>
          </a:custGeom>
          <a:solidFill>
            <a:srgbClr val="9ABA59"/>
          </a:solidFill>
        </p:spPr>
        <p:txBody>
          <a:bodyPr wrap="square" lIns="0" tIns="0" rIns="0" bIns="0" rtlCol="0"/>
          <a:lstStyle/>
          <a:p>
            <a:endParaRPr sz="1539"/>
          </a:p>
        </p:txBody>
      </p:sp>
      <p:sp>
        <p:nvSpPr>
          <p:cNvPr id="44" name="object 44"/>
          <p:cNvSpPr txBox="1"/>
          <p:nvPr/>
        </p:nvSpPr>
        <p:spPr>
          <a:xfrm>
            <a:off x="5921228" y="4648997"/>
            <a:ext cx="1543729" cy="277864"/>
          </a:xfrm>
          <a:prstGeom prst="rect">
            <a:avLst/>
          </a:prstGeom>
        </p:spPr>
        <p:txBody>
          <a:bodyPr vert="horz" wrap="square" lIns="0" tIns="21177" rIns="0" bIns="0" rtlCol="0">
            <a:spAutoFit/>
          </a:bodyPr>
          <a:lstStyle/>
          <a:p>
            <a:pPr marL="367603" marR="4344" indent="-357286">
              <a:lnSpc>
                <a:spcPts val="1026"/>
              </a:lnSpc>
              <a:spcBef>
                <a:spcPts val="167"/>
              </a:spcBef>
            </a:pPr>
            <a:r>
              <a:rPr sz="898" spc="4" dirty="0">
                <a:latin typeface="IPAexMincho"/>
                <a:cs typeface="IPAexMincho"/>
              </a:rPr>
              <a:t>面接</a:t>
            </a:r>
            <a:r>
              <a:rPr sz="898" spc="-308" dirty="0">
                <a:latin typeface="IPAexMincho"/>
                <a:cs typeface="IPAexMincho"/>
              </a:rPr>
              <a:t>、</a:t>
            </a:r>
            <a:r>
              <a:rPr sz="898" spc="4" dirty="0">
                <a:latin typeface="IPAexMincho"/>
                <a:cs typeface="IPAexMincho"/>
              </a:rPr>
              <a:t>会議</a:t>
            </a:r>
            <a:r>
              <a:rPr sz="898" spc="13" dirty="0">
                <a:latin typeface="IPAexMincho"/>
                <a:cs typeface="IPAexMincho"/>
              </a:rPr>
              <a:t>開</a:t>
            </a:r>
            <a:r>
              <a:rPr sz="898" spc="4" dirty="0">
                <a:latin typeface="IPAexMincho"/>
                <a:cs typeface="IPAexMincho"/>
              </a:rPr>
              <a:t>催</a:t>
            </a:r>
            <a:r>
              <a:rPr sz="898" spc="-295" dirty="0">
                <a:latin typeface="IPAexMincho"/>
                <a:cs typeface="IPAexMincho"/>
              </a:rPr>
              <a:t>、</a:t>
            </a:r>
            <a:r>
              <a:rPr sz="898" spc="13" dirty="0">
                <a:latin typeface="IPAexMincho"/>
                <a:cs typeface="IPAexMincho"/>
              </a:rPr>
              <a:t>会議参</a:t>
            </a:r>
            <a:r>
              <a:rPr sz="898" spc="4" dirty="0">
                <a:latin typeface="IPAexMincho"/>
                <a:cs typeface="IPAexMincho"/>
              </a:rPr>
              <a:t>加</a:t>
            </a:r>
            <a:r>
              <a:rPr sz="898" spc="-51" dirty="0">
                <a:latin typeface="IPAexMincho"/>
                <a:cs typeface="IPAexMincho"/>
              </a:rPr>
              <a:t>に</a:t>
            </a:r>
            <a:r>
              <a:rPr sz="898" spc="-26" dirty="0">
                <a:latin typeface="IPAexMincho"/>
                <a:cs typeface="IPAexMincho"/>
              </a:rPr>
              <a:t>つ </a:t>
            </a:r>
            <a:r>
              <a:rPr sz="898" spc="-51" dirty="0">
                <a:latin typeface="IPAexMincho"/>
                <a:cs typeface="IPAexMincho"/>
              </a:rPr>
              <a:t>い</a:t>
            </a:r>
            <a:r>
              <a:rPr sz="898" spc="-86" dirty="0">
                <a:latin typeface="IPAexMincho"/>
                <a:cs typeface="IPAexMincho"/>
              </a:rPr>
              <a:t>て</a:t>
            </a:r>
            <a:r>
              <a:rPr sz="898" spc="-13" dirty="0">
                <a:latin typeface="IPAexMincho"/>
                <a:cs typeface="IPAexMincho"/>
              </a:rPr>
              <a:t> </a:t>
            </a:r>
            <a:r>
              <a:rPr sz="898" spc="4" dirty="0">
                <a:latin typeface="IPAexMincho"/>
                <a:cs typeface="IPAexMincho"/>
              </a:rPr>
              <a:t>各</a:t>
            </a:r>
            <a:r>
              <a:rPr sz="898" spc="-43" dirty="0">
                <a:latin typeface="Arial"/>
                <a:cs typeface="Arial"/>
              </a:rPr>
              <a:t>300</a:t>
            </a:r>
            <a:r>
              <a:rPr sz="898" spc="4" dirty="0">
                <a:latin typeface="IPAexMincho"/>
                <a:cs typeface="IPAexMincho"/>
              </a:rPr>
              <a:t>単位</a:t>
            </a:r>
            <a:endParaRPr sz="898">
              <a:latin typeface="IPAexMincho"/>
              <a:cs typeface="IPAexMincho"/>
            </a:endParaRPr>
          </a:p>
        </p:txBody>
      </p:sp>
      <p:sp>
        <p:nvSpPr>
          <p:cNvPr id="45" name="object 45"/>
          <p:cNvSpPr/>
          <p:nvPr/>
        </p:nvSpPr>
        <p:spPr>
          <a:xfrm>
            <a:off x="7707023" y="4399216"/>
            <a:ext cx="1311328" cy="246519"/>
          </a:xfrm>
          <a:custGeom>
            <a:avLst/>
            <a:gdLst/>
            <a:ahLst/>
            <a:cxnLst/>
            <a:rect l="l" t="t" r="r" b="b"/>
            <a:pathLst>
              <a:path w="1533525" h="288289">
                <a:moveTo>
                  <a:pt x="1527048" y="0"/>
                </a:moveTo>
                <a:lnTo>
                  <a:pt x="6096" y="0"/>
                </a:lnTo>
                <a:lnTo>
                  <a:pt x="0" y="6095"/>
                </a:lnTo>
                <a:lnTo>
                  <a:pt x="0" y="281939"/>
                </a:lnTo>
                <a:lnTo>
                  <a:pt x="6096" y="288035"/>
                </a:lnTo>
                <a:lnTo>
                  <a:pt x="1527048" y="288035"/>
                </a:lnTo>
                <a:lnTo>
                  <a:pt x="1533144" y="281939"/>
                </a:lnTo>
                <a:lnTo>
                  <a:pt x="1533144" y="274319"/>
                </a:lnTo>
                <a:lnTo>
                  <a:pt x="27432" y="274319"/>
                </a:lnTo>
                <a:lnTo>
                  <a:pt x="13716" y="260603"/>
                </a:lnTo>
                <a:lnTo>
                  <a:pt x="27432" y="260603"/>
                </a:lnTo>
                <a:lnTo>
                  <a:pt x="27432" y="27431"/>
                </a:lnTo>
                <a:lnTo>
                  <a:pt x="13716" y="27431"/>
                </a:lnTo>
                <a:lnTo>
                  <a:pt x="27432" y="13715"/>
                </a:lnTo>
                <a:lnTo>
                  <a:pt x="1533144" y="13715"/>
                </a:lnTo>
                <a:lnTo>
                  <a:pt x="1533144" y="6095"/>
                </a:lnTo>
                <a:lnTo>
                  <a:pt x="1527048" y="0"/>
                </a:lnTo>
                <a:close/>
              </a:path>
              <a:path w="1533525" h="288289">
                <a:moveTo>
                  <a:pt x="27432" y="260603"/>
                </a:moveTo>
                <a:lnTo>
                  <a:pt x="13716" y="260603"/>
                </a:lnTo>
                <a:lnTo>
                  <a:pt x="27432" y="274319"/>
                </a:lnTo>
                <a:lnTo>
                  <a:pt x="27432" y="260603"/>
                </a:lnTo>
                <a:close/>
              </a:path>
              <a:path w="1533525" h="288289">
                <a:moveTo>
                  <a:pt x="1505712" y="260603"/>
                </a:moveTo>
                <a:lnTo>
                  <a:pt x="27432" y="260603"/>
                </a:lnTo>
                <a:lnTo>
                  <a:pt x="27432" y="274319"/>
                </a:lnTo>
                <a:lnTo>
                  <a:pt x="1505712" y="274319"/>
                </a:lnTo>
                <a:lnTo>
                  <a:pt x="1505712" y="260603"/>
                </a:lnTo>
                <a:close/>
              </a:path>
              <a:path w="1533525" h="288289">
                <a:moveTo>
                  <a:pt x="1505712" y="13715"/>
                </a:moveTo>
                <a:lnTo>
                  <a:pt x="1505712" y="274319"/>
                </a:lnTo>
                <a:lnTo>
                  <a:pt x="1519428" y="260603"/>
                </a:lnTo>
                <a:lnTo>
                  <a:pt x="1533144" y="260603"/>
                </a:lnTo>
                <a:lnTo>
                  <a:pt x="1533144" y="27431"/>
                </a:lnTo>
                <a:lnTo>
                  <a:pt x="1519428" y="27431"/>
                </a:lnTo>
                <a:lnTo>
                  <a:pt x="1505712" y="13715"/>
                </a:lnTo>
                <a:close/>
              </a:path>
              <a:path w="1533525" h="288289">
                <a:moveTo>
                  <a:pt x="1533144" y="260603"/>
                </a:moveTo>
                <a:lnTo>
                  <a:pt x="1519428" y="260603"/>
                </a:lnTo>
                <a:lnTo>
                  <a:pt x="1505712" y="274319"/>
                </a:lnTo>
                <a:lnTo>
                  <a:pt x="1533144" y="274319"/>
                </a:lnTo>
                <a:lnTo>
                  <a:pt x="1533144" y="260603"/>
                </a:lnTo>
                <a:close/>
              </a:path>
              <a:path w="1533525" h="288289">
                <a:moveTo>
                  <a:pt x="27432" y="13715"/>
                </a:moveTo>
                <a:lnTo>
                  <a:pt x="13716" y="27431"/>
                </a:lnTo>
                <a:lnTo>
                  <a:pt x="27432" y="27431"/>
                </a:lnTo>
                <a:lnTo>
                  <a:pt x="27432" y="13715"/>
                </a:lnTo>
                <a:close/>
              </a:path>
              <a:path w="1533525" h="288289">
                <a:moveTo>
                  <a:pt x="1505712" y="13715"/>
                </a:moveTo>
                <a:lnTo>
                  <a:pt x="27432" y="13715"/>
                </a:lnTo>
                <a:lnTo>
                  <a:pt x="27432" y="27431"/>
                </a:lnTo>
                <a:lnTo>
                  <a:pt x="1505712" y="27431"/>
                </a:lnTo>
                <a:lnTo>
                  <a:pt x="1505712" y="13715"/>
                </a:lnTo>
                <a:close/>
              </a:path>
              <a:path w="1533525" h="288289">
                <a:moveTo>
                  <a:pt x="1533144" y="13715"/>
                </a:moveTo>
                <a:lnTo>
                  <a:pt x="1505712" y="13715"/>
                </a:lnTo>
                <a:lnTo>
                  <a:pt x="1519428" y="27431"/>
                </a:lnTo>
                <a:lnTo>
                  <a:pt x="1533144" y="27431"/>
                </a:lnTo>
                <a:lnTo>
                  <a:pt x="1533144" y="13715"/>
                </a:lnTo>
                <a:close/>
              </a:path>
            </a:pathLst>
          </a:custGeom>
          <a:solidFill>
            <a:srgbClr val="9ABA59"/>
          </a:solidFill>
        </p:spPr>
        <p:txBody>
          <a:bodyPr wrap="square" lIns="0" tIns="0" rIns="0" bIns="0" rtlCol="0"/>
          <a:lstStyle/>
          <a:p>
            <a:endParaRPr sz="1539"/>
          </a:p>
        </p:txBody>
      </p:sp>
      <p:sp>
        <p:nvSpPr>
          <p:cNvPr id="46" name="object 46"/>
          <p:cNvSpPr txBox="1"/>
          <p:nvPr/>
        </p:nvSpPr>
        <p:spPr>
          <a:xfrm>
            <a:off x="7776961" y="4677666"/>
            <a:ext cx="1150602" cy="508766"/>
          </a:xfrm>
          <a:prstGeom prst="rect">
            <a:avLst/>
          </a:prstGeom>
        </p:spPr>
        <p:txBody>
          <a:bodyPr vert="horz" wrap="square" lIns="0" tIns="11403" rIns="0" bIns="0" rtlCol="0">
            <a:spAutoFit/>
          </a:bodyPr>
          <a:lstStyle/>
          <a:p>
            <a:pPr marL="383349">
              <a:spcBef>
                <a:spcPts val="90"/>
              </a:spcBef>
            </a:pPr>
            <a:r>
              <a:rPr sz="898" spc="-43" dirty="0">
                <a:latin typeface="Arial"/>
                <a:cs typeface="Arial"/>
              </a:rPr>
              <a:t>300</a:t>
            </a:r>
            <a:r>
              <a:rPr sz="898" spc="4" dirty="0">
                <a:latin typeface="IPAexMincho"/>
                <a:cs typeface="IPAexMincho"/>
              </a:rPr>
              <a:t>単位</a:t>
            </a:r>
            <a:endParaRPr sz="898">
              <a:latin typeface="IPAexMincho"/>
              <a:cs typeface="IPAexMincho"/>
            </a:endParaRPr>
          </a:p>
          <a:p>
            <a:pPr marL="10860">
              <a:lnSpc>
                <a:spcPts val="868"/>
              </a:lnSpc>
              <a:spcBef>
                <a:spcPts val="1030"/>
              </a:spcBef>
            </a:pPr>
            <a:r>
              <a:rPr sz="727" spc="9" dirty="0">
                <a:latin typeface="IPAGothic"/>
                <a:cs typeface="IPAGothic"/>
              </a:rPr>
              <a:t>※</a:t>
            </a:r>
            <a:r>
              <a:rPr sz="727" dirty="0">
                <a:latin typeface="IPAexMincho"/>
                <a:cs typeface="IPAexMincho"/>
              </a:rPr>
              <a:t>書面</a:t>
            </a:r>
            <a:r>
              <a:rPr sz="727" spc="-43" dirty="0">
                <a:latin typeface="IPAexMincho"/>
                <a:cs typeface="IPAexMincho"/>
              </a:rPr>
              <a:t>に</a:t>
            </a:r>
            <a:r>
              <a:rPr sz="727" spc="-103" dirty="0">
                <a:latin typeface="IPAexMincho"/>
                <a:cs typeface="IPAexMincho"/>
              </a:rPr>
              <a:t>よる</a:t>
            </a:r>
            <a:r>
              <a:rPr sz="727" dirty="0">
                <a:latin typeface="IPAexMincho"/>
                <a:cs typeface="IPAexMincho"/>
              </a:rPr>
              <a:t>情報提供は</a:t>
            </a:r>
            <a:r>
              <a:rPr sz="727" spc="-38" dirty="0">
                <a:latin typeface="Arial"/>
                <a:cs typeface="Arial"/>
              </a:rPr>
              <a:t>100</a:t>
            </a:r>
            <a:endParaRPr sz="727">
              <a:latin typeface="Arial"/>
              <a:cs typeface="Arial"/>
            </a:endParaRPr>
          </a:p>
          <a:p>
            <a:pPr marL="10860">
              <a:lnSpc>
                <a:spcPts val="868"/>
              </a:lnSpc>
            </a:pPr>
            <a:r>
              <a:rPr sz="727" dirty="0">
                <a:latin typeface="IPAexMincho"/>
                <a:cs typeface="IPAexMincho"/>
              </a:rPr>
              <a:t>単位</a:t>
            </a:r>
            <a:endParaRPr sz="727">
              <a:latin typeface="IPAexMincho"/>
              <a:cs typeface="IPAexMincho"/>
            </a:endParaRPr>
          </a:p>
        </p:txBody>
      </p:sp>
      <p:sp>
        <p:nvSpPr>
          <p:cNvPr id="47" name="object 47"/>
          <p:cNvSpPr txBox="1"/>
          <p:nvPr/>
        </p:nvSpPr>
        <p:spPr>
          <a:xfrm>
            <a:off x="4624561" y="2530021"/>
            <a:ext cx="1047433" cy="658393"/>
          </a:xfrm>
          <a:prstGeom prst="rect">
            <a:avLst/>
          </a:prstGeom>
        </p:spPr>
        <p:txBody>
          <a:bodyPr vert="horz" wrap="square" lIns="0" tIns="11946" rIns="0" bIns="0" rtlCol="0">
            <a:spAutoFit/>
          </a:bodyPr>
          <a:lstStyle/>
          <a:p>
            <a:pPr marL="194389">
              <a:spcBef>
                <a:spcPts val="94"/>
              </a:spcBef>
            </a:pPr>
            <a:r>
              <a:rPr sz="812" spc="-402" dirty="0">
                <a:latin typeface="IPAexMincho"/>
                <a:cs typeface="IPAexMincho"/>
              </a:rPr>
              <a:t>【</a:t>
            </a:r>
            <a:r>
              <a:rPr sz="812" spc="9" dirty="0">
                <a:latin typeface="IPAexMincho"/>
                <a:cs typeface="IPAexMincho"/>
              </a:rPr>
              <a:t>初回加算の拡充</a:t>
            </a:r>
            <a:r>
              <a:rPr sz="812" spc="-402" dirty="0">
                <a:latin typeface="IPAexMincho"/>
                <a:cs typeface="IPAexMincho"/>
              </a:rPr>
              <a:t>】</a:t>
            </a:r>
            <a:endParaRPr sz="812">
              <a:latin typeface="IPAexMincho"/>
              <a:cs typeface="IPAexMincho"/>
            </a:endParaRPr>
          </a:p>
          <a:p>
            <a:pPr marL="110769" marR="4344" indent="-100453">
              <a:lnSpc>
                <a:spcPct val="101299"/>
              </a:lnSpc>
              <a:spcBef>
                <a:spcPts val="812"/>
              </a:spcBef>
            </a:pPr>
            <a:r>
              <a:rPr sz="898" spc="4" dirty="0">
                <a:latin typeface="IPAexMincho"/>
                <a:cs typeface="IPAexMincho"/>
              </a:rPr>
              <a:t>・利用開始</a:t>
            </a:r>
            <a:r>
              <a:rPr sz="898" spc="13" dirty="0">
                <a:latin typeface="IPAexMincho"/>
                <a:cs typeface="IPAexMincho"/>
              </a:rPr>
              <a:t>前に</a:t>
            </a:r>
            <a:r>
              <a:rPr sz="898" spc="4" dirty="0">
                <a:latin typeface="IPAexMincho"/>
                <a:cs typeface="IPAexMincho"/>
              </a:rPr>
              <a:t>、 </a:t>
            </a:r>
            <a:r>
              <a:rPr sz="898" spc="13" dirty="0">
                <a:latin typeface="IPAexMincho"/>
                <a:cs typeface="IPAexMincho"/>
              </a:rPr>
              <a:t>居宅等</a:t>
            </a:r>
            <a:r>
              <a:rPr sz="898" spc="4" dirty="0">
                <a:latin typeface="IPAexMincho"/>
                <a:cs typeface="IPAexMincho"/>
              </a:rPr>
              <a:t>を</a:t>
            </a:r>
            <a:r>
              <a:rPr sz="898" spc="13" dirty="0">
                <a:latin typeface="IPAexMincho"/>
                <a:cs typeface="IPAexMincho"/>
              </a:rPr>
              <a:t>訪問し</a:t>
            </a:r>
            <a:r>
              <a:rPr sz="898" dirty="0">
                <a:latin typeface="IPAexMincho"/>
                <a:cs typeface="IPAexMincho"/>
              </a:rPr>
              <a:t>、 </a:t>
            </a:r>
            <a:r>
              <a:rPr sz="898" spc="4" dirty="0">
                <a:latin typeface="IPAexMincho"/>
                <a:cs typeface="IPAexMincho"/>
              </a:rPr>
              <a:t>月２回以上</a:t>
            </a:r>
            <a:r>
              <a:rPr sz="898" spc="13" dirty="0">
                <a:latin typeface="IPAexMincho"/>
                <a:cs typeface="IPAexMincho"/>
              </a:rPr>
              <a:t>の</a:t>
            </a:r>
            <a:r>
              <a:rPr sz="898" spc="4" dirty="0">
                <a:latin typeface="IPAexMincho"/>
                <a:cs typeface="IPAexMincho"/>
              </a:rPr>
              <a:t>面 接</a:t>
            </a:r>
            <a:endParaRPr sz="898">
              <a:latin typeface="IPAexMincho"/>
              <a:cs typeface="IPAexMincho"/>
            </a:endParaRPr>
          </a:p>
        </p:txBody>
      </p:sp>
      <p:grpSp>
        <p:nvGrpSpPr>
          <p:cNvPr id="48" name="object 48"/>
          <p:cNvGrpSpPr/>
          <p:nvPr/>
        </p:nvGrpSpPr>
        <p:grpSpPr>
          <a:xfrm>
            <a:off x="465237" y="6033416"/>
            <a:ext cx="3185739" cy="535934"/>
            <a:chOff x="544068" y="6423665"/>
            <a:chExt cx="3725545" cy="626745"/>
          </a:xfrm>
        </p:grpSpPr>
        <p:sp>
          <p:nvSpPr>
            <p:cNvPr id="49" name="object 49"/>
            <p:cNvSpPr/>
            <p:nvPr/>
          </p:nvSpPr>
          <p:spPr>
            <a:xfrm>
              <a:off x="544068" y="6563873"/>
              <a:ext cx="432816" cy="403570"/>
            </a:xfrm>
            <a:prstGeom prst="rect">
              <a:avLst/>
            </a:prstGeom>
            <a:blipFill>
              <a:blip r:embed="rId13" cstate="print"/>
              <a:stretch>
                <a:fillRect/>
              </a:stretch>
            </a:blipFill>
          </p:spPr>
          <p:txBody>
            <a:bodyPr wrap="square" lIns="0" tIns="0" rIns="0" bIns="0" rtlCol="0"/>
            <a:lstStyle/>
            <a:p>
              <a:endParaRPr sz="1539"/>
            </a:p>
          </p:txBody>
        </p:sp>
        <p:sp>
          <p:nvSpPr>
            <p:cNvPr id="50" name="object 50"/>
            <p:cNvSpPr/>
            <p:nvPr/>
          </p:nvSpPr>
          <p:spPr>
            <a:xfrm>
              <a:off x="1054608" y="6597401"/>
              <a:ext cx="422147" cy="382524"/>
            </a:xfrm>
            <a:prstGeom prst="rect">
              <a:avLst/>
            </a:prstGeom>
            <a:blipFill>
              <a:blip r:embed="rId14" cstate="print"/>
              <a:stretch>
                <a:fillRect/>
              </a:stretch>
            </a:blipFill>
          </p:spPr>
          <p:txBody>
            <a:bodyPr wrap="square" lIns="0" tIns="0" rIns="0" bIns="0" rtlCol="0"/>
            <a:lstStyle/>
            <a:p>
              <a:endParaRPr sz="1539"/>
            </a:p>
          </p:txBody>
        </p:sp>
        <p:sp>
          <p:nvSpPr>
            <p:cNvPr id="51" name="object 51"/>
            <p:cNvSpPr/>
            <p:nvPr/>
          </p:nvSpPr>
          <p:spPr>
            <a:xfrm>
              <a:off x="3020568" y="6748277"/>
              <a:ext cx="387350" cy="302260"/>
            </a:xfrm>
            <a:custGeom>
              <a:avLst/>
              <a:gdLst/>
              <a:ahLst/>
              <a:cxnLst/>
              <a:rect l="l" t="t" r="r" b="b"/>
              <a:pathLst>
                <a:path w="387350" h="302259">
                  <a:moveTo>
                    <a:pt x="234695" y="210312"/>
                  </a:moveTo>
                  <a:lnTo>
                    <a:pt x="234695" y="301752"/>
                  </a:lnTo>
                  <a:lnTo>
                    <a:pt x="268562" y="268224"/>
                  </a:lnTo>
                  <a:lnTo>
                    <a:pt x="262128" y="268224"/>
                  </a:lnTo>
                  <a:lnTo>
                    <a:pt x="239268" y="259080"/>
                  </a:lnTo>
                  <a:lnTo>
                    <a:pt x="262128" y="236513"/>
                  </a:lnTo>
                  <a:lnTo>
                    <a:pt x="262128" y="224028"/>
                  </a:lnTo>
                  <a:lnTo>
                    <a:pt x="248411" y="224028"/>
                  </a:lnTo>
                  <a:lnTo>
                    <a:pt x="234695" y="210312"/>
                  </a:lnTo>
                  <a:close/>
                </a:path>
                <a:path w="387350" h="302259">
                  <a:moveTo>
                    <a:pt x="262128" y="236513"/>
                  </a:moveTo>
                  <a:lnTo>
                    <a:pt x="239268" y="259080"/>
                  </a:lnTo>
                  <a:lnTo>
                    <a:pt x="262128" y="268224"/>
                  </a:lnTo>
                  <a:lnTo>
                    <a:pt x="262128" y="236513"/>
                  </a:lnTo>
                  <a:close/>
                </a:path>
                <a:path w="387350" h="302259">
                  <a:moveTo>
                    <a:pt x="348877" y="150876"/>
                  </a:moveTo>
                  <a:lnTo>
                    <a:pt x="262128" y="236513"/>
                  </a:lnTo>
                  <a:lnTo>
                    <a:pt x="262128" y="268224"/>
                  </a:lnTo>
                  <a:lnTo>
                    <a:pt x="268562" y="268224"/>
                  </a:lnTo>
                  <a:lnTo>
                    <a:pt x="377859" y="160020"/>
                  </a:lnTo>
                  <a:lnTo>
                    <a:pt x="358140" y="160020"/>
                  </a:lnTo>
                  <a:lnTo>
                    <a:pt x="348877" y="150876"/>
                  </a:lnTo>
                  <a:close/>
                </a:path>
                <a:path w="387350" h="302259">
                  <a:moveTo>
                    <a:pt x="234695" y="77724"/>
                  </a:moveTo>
                  <a:lnTo>
                    <a:pt x="0" y="77724"/>
                  </a:lnTo>
                  <a:lnTo>
                    <a:pt x="0" y="224028"/>
                  </a:lnTo>
                  <a:lnTo>
                    <a:pt x="234695" y="224028"/>
                  </a:lnTo>
                  <a:lnTo>
                    <a:pt x="234695" y="210312"/>
                  </a:lnTo>
                  <a:lnTo>
                    <a:pt x="27431" y="210312"/>
                  </a:lnTo>
                  <a:lnTo>
                    <a:pt x="13715" y="196596"/>
                  </a:lnTo>
                  <a:lnTo>
                    <a:pt x="27431" y="196596"/>
                  </a:lnTo>
                  <a:lnTo>
                    <a:pt x="27431" y="105156"/>
                  </a:lnTo>
                  <a:lnTo>
                    <a:pt x="13715" y="105156"/>
                  </a:lnTo>
                  <a:lnTo>
                    <a:pt x="27431" y="91440"/>
                  </a:lnTo>
                  <a:lnTo>
                    <a:pt x="234695" y="91440"/>
                  </a:lnTo>
                  <a:lnTo>
                    <a:pt x="234695" y="77724"/>
                  </a:lnTo>
                  <a:close/>
                </a:path>
                <a:path w="387350" h="302259">
                  <a:moveTo>
                    <a:pt x="262128" y="196596"/>
                  </a:moveTo>
                  <a:lnTo>
                    <a:pt x="27431" y="196596"/>
                  </a:lnTo>
                  <a:lnTo>
                    <a:pt x="27431" y="210312"/>
                  </a:lnTo>
                  <a:lnTo>
                    <a:pt x="234695" y="210312"/>
                  </a:lnTo>
                  <a:lnTo>
                    <a:pt x="248411" y="224028"/>
                  </a:lnTo>
                  <a:lnTo>
                    <a:pt x="262128" y="224028"/>
                  </a:lnTo>
                  <a:lnTo>
                    <a:pt x="262128" y="196596"/>
                  </a:lnTo>
                  <a:close/>
                </a:path>
                <a:path w="387350" h="302259">
                  <a:moveTo>
                    <a:pt x="27431" y="196596"/>
                  </a:moveTo>
                  <a:lnTo>
                    <a:pt x="13715" y="196596"/>
                  </a:lnTo>
                  <a:lnTo>
                    <a:pt x="27431" y="210312"/>
                  </a:lnTo>
                  <a:lnTo>
                    <a:pt x="27431" y="196596"/>
                  </a:lnTo>
                  <a:close/>
                </a:path>
                <a:path w="387350" h="302259">
                  <a:moveTo>
                    <a:pt x="358140" y="141732"/>
                  </a:moveTo>
                  <a:lnTo>
                    <a:pt x="348877" y="150876"/>
                  </a:lnTo>
                  <a:lnTo>
                    <a:pt x="358140" y="160020"/>
                  </a:lnTo>
                  <a:lnTo>
                    <a:pt x="358140" y="141732"/>
                  </a:lnTo>
                  <a:close/>
                </a:path>
                <a:path w="387350" h="302259">
                  <a:moveTo>
                    <a:pt x="377859" y="141732"/>
                  </a:moveTo>
                  <a:lnTo>
                    <a:pt x="358140" y="141732"/>
                  </a:lnTo>
                  <a:lnTo>
                    <a:pt x="358140" y="160020"/>
                  </a:lnTo>
                  <a:lnTo>
                    <a:pt x="377859" y="160020"/>
                  </a:lnTo>
                  <a:lnTo>
                    <a:pt x="387095" y="150876"/>
                  </a:lnTo>
                  <a:lnTo>
                    <a:pt x="377859" y="141732"/>
                  </a:lnTo>
                  <a:close/>
                </a:path>
                <a:path w="387350" h="302259">
                  <a:moveTo>
                    <a:pt x="267023" y="32004"/>
                  </a:moveTo>
                  <a:lnTo>
                    <a:pt x="262128" y="32004"/>
                  </a:lnTo>
                  <a:lnTo>
                    <a:pt x="262128" y="65238"/>
                  </a:lnTo>
                  <a:lnTo>
                    <a:pt x="348877" y="150876"/>
                  </a:lnTo>
                  <a:lnTo>
                    <a:pt x="358140" y="141732"/>
                  </a:lnTo>
                  <a:lnTo>
                    <a:pt x="377859" y="141732"/>
                  </a:lnTo>
                  <a:lnTo>
                    <a:pt x="267023" y="32004"/>
                  </a:lnTo>
                  <a:close/>
                </a:path>
                <a:path w="387350" h="302259">
                  <a:moveTo>
                    <a:pt x="27431" y="91440"/>
                  </a:moveTo>
                  <a:lnTo>
                    <a:pt x="13715" y="105156"/>
                  </a:lnTo>
                  <a:lnTo>
                    <a:pt x="27431" y="105156"/>
                  </a:lnTo>
                  <a:lnTo>
                    <a:pt x="27431" y="91440"/>
                  </a:lnTo>
                  <a:close/>
                </a:path>
                <a:path w="387350" h="302259">
                  <a:moveTo>
                    <a:pt x="262128" y="77724"/>
                  </a:moveTo>
                  <a:lnTo>
                    <a:pt x="248411" y="77724"/>
                  </a:lnTo>
                  <a:lnTo>
                    <a:pt x="234695" y="91440"/>
                  </a:lnTo>
                  <a:lnTo>
                    <a:pt x="27431" y="91440"/>
                  </a:lnTo>
                  <a:lnTo>
                    <a:pt x="27431" y="105156"/>
                  </a:lnTo>
                  <a:lnTo>
                    <a:pt x="262128" y="105156"/>
                  </a:lnTo>
                  <a:lnTo>
                    <a:pt x="262128" y="77724"/>
                  </a:lnTo>
                  <a:close/>
                </a:path>
                <a:path w="387350" h="302259">
                  <a:moveTo>
                    <a:pt x="234695" y="0"/>
                  </a:moveTo>
                  <a:lnTo>
                    <a:pt x="234695" y="91440"/>
                  </a:lnTo>
                  <a:lnTo>
                    <a:pt x="248411" y="77724"/>
                  </a:lnTo>
                  <a:lnTo>
                    <a:pt x="262128" y="77724"/>
                  </a:lnTo>
                  <a:lnTo>
                    <a:pt x="262128" y="65238"/>
                  </a:lnTo>
                  <a:lnTo>
                    <a:pt x="239268" y="42672"/>
                  </a:lnTo>
                  <a:lnTo>
                    <a:pt x="262128" y="32004"/>
                  </a:lnTo>
                  <a:lnTo>
                    <a:pt x="267023" y="32004"/>
                  </a:lnTo>
                  <a:lnTo>
                    <a:pt x="234695" y="0"/>
                  </a:lnTo>
                  <a:close/>
                </a:path>
                <a:path w="387350" h="302259">
                  <a:moveTo>
                    <a:pt x="262128" y="32004"/>
                  </a:moveTo>
                  <a:lnTo>
                    <a:pt x="239268" y="42672"/>
                  </a:lnTo>
                  <a:lnTo>
                    <a:pt x="262128" y="65238"/>
                  </a:lnTo>
                  <a:lnTo>
                    <a:pt x="262128" y="32004"/>
                  </a:lnTo>
                  <a:close/>
                </a:path>
              </a:pathLst>
            </a:custGeom>
            <a:solidFill>
              <a:srgbClr val="548ED4"/>
            </a:solidFill>
          </p:spPr>
          <p:txBody>
            <a:bodyPr wrap="square" lIns="0" tIns="0" rIns="0" bIns="0" rtlCol="0"/>
            <a:lstStyle/>
            <a:p>
              <a:endParaRPr sz="1539"/>
            </a:p>
          </p:txBody>
        </p:sp>
        <p:sp>
          <p:nvSpPr>
            <p:cNvPr id="52" name="object 52"/>
            <p:cNvSpPr/>
            <p:nvPr/>
          </p:nvSpPr>
          <p:spPr>
            <a:xfrm>
              <a:off x="3528060" y="6518153"/>
              <a:ext cx="741476" cy="495300"/>
            </a:xfrm>
            <a:prstGeom prst="rect">
              <a:avLst/>
            </a:prstGeom>
            <a:blipFill>
              <a:blip r:embed="rId15" cstate="print"/>
              <a:stretch>
                <a:fillRect/>
              </a:stretch>
            </a:blipFill>
          </p:spPr>
          <p:txBody>
            <a:bodyPr wrap="square" lIns="0" tIns="0" rIns="0" bIns="0" rtlCol="0"/>
            <a:lstStyle/>
            <a:p>
              <a:endParaRPr sz="1539"/>
            </a:p>
          </p:txBody>
        </p:sp>
        <p:sp>
          <p:nvSpPr>
            <p:cNvPr id="53" name="object 53"/>
            <p:cNvSpPr/>
            <p:nvPr/>
          </p:nvSpPr>
          <p:spPr>
            <a:xfrm>
              <a:off x="1644395" y="6423665"/>
              <a:ext cx="234950" cy="363220"/>
            </a:xfrm>
            <a:custGeom>
              <a:avLst/>
              <a:gdLst/>
              <a:ahLst/>
              <a:cxnLst/>
              <a:rect l="l" t="t" r="r" b="b"/>
              <a:pathLst>
                <a:path w="234950" h="363220">
                  <a:moveTo>
                    <a:pt x="199644" y="361187"/>
                  </a:moveTo>
                  <a:lnTo>
                    <a:pt x="35052" y="361187"/>
                  </a:lnTo>
                  <a:lnTo>
                    <a:pt x="42672" y="362711"/>
                  </a:lnTo>
                  <a:lnTo>
                    <a:pt x="192024" y="362711"/>
                  </a:lnTo>
                  <a:lnTo>
                    <a:pt x="199644" y="361187"/>
                  </a:lnTo>
                  <a:close/>
                </a:path>
                <a:path w="234950" h="363220">
                  <a:moveTo>
                    <a:pt x="207264" y="359663"/>
                  </a:moveTo>
                  <a:lnTo>
                    <a:pt x="27431" y="359663"/>
                  </a:lnTo>
                  <a:lnTo>
                    <a:pt x="33528" y="361187"/>
                  </a:lnTo>
                  <a:lnTo>
                    <a:pt x="201168" y="361187"/>
                  </a:lnTo>
                  <a:lnTo>
                    <a:pt x="207264" y="359663"/>
                  </a:lnTo>
                  <a:close/>
                </a:path>
                <a:path w="234950" h="363220">
                  <a:moveTo>
                    <a:pt x="214884" y="355091"/>
                  </a:moveTo>
                  <a:lnTo>
                    <a:pt x="19812" y="355091"/>
                  </a:lnTo>
                  <a:lnTo>
                    <a:pt x="25908" y="358139"/>
                  </a:lnTo>
                  <a:lnTo>
                    <a:pt x="25908" y="359663"/>
                  </a:lnTo>
                  <a:lnTo>
                    <a:pt x="208787" y="359663"/>
                  </a:lnTo>
                  <a:lnTo>
                    <a:pt x="208787" y="358139"/>
                  </a:lnTo>
                  <a:lnTo>
                    <a:pt x="214884" y="355091"/>
                  </a:lnTo>
                  <a:close/>
                </a:path>
                <a:path w="234950" h="363220">
                  <a:moveTo>
                    <a:pt x="15240" y="336803"/>
                  </a:moveTo>
                  <a:lnTo>
                    <a:pt x="4572" y="336803"/>
                  </a:lnTo>
                  <a:lnTo>
                    <a:pt x="7620" y="342899"/>
                  </a:lnTo>
                  <a:lnTo>
                    <a:pt x="7620" y="344423"/>
                  </a:lnTo>
                  <a:lnTo>
                    <a:pt x="12192" y="348995"/>
                  </a:lnTo>
                  <a:lnTo>
                    <a:pt x="12192" y="350519"/>
                  </a:lnTo>
                  <a:lnTo>
                    <a:pt x="13716" y="350519"/>
                  </a:lnTo>
                  <a:lnTo>
                    <a:pt x="18287" y="355091"/>
                  </a:lnTo>
                  <a:lnTo>
                    <a:pt x="216408" y="355091"/>
                  </a:lnTo>
                  <a:lnTo>
                    <a:pt x="219456" y="352043"/>
                  </a:lnTo>
                  <a:lnTo>
                    <a:pt x="36576" y="352043"/>
                  </a:lnTo>
                  <a:lnTo>
                    <a:pt x="27432" y="347471"/>
                  </a:lnTo>
                  <a:lnTo>
                    <a:pt x="25908" y="347471"/>
                  </a:lnTo>
                  <a:lnTo>
                    <a:pt x="19812" y="342899"/>
                  </a:lnTo>
                  <a:lnTo>
                    <a:pt x="15240" y="336803"/>
                  </a:lnTo>
                  <a:close/>
                </a:path>
                <a:path w="234950" h="363220">
                  <a:moveTo>
                    <a:pt x="36576" y="350519"/>
                  </a:moveTo>
                  <a:lnTo>
                    <a:pt x="36576" y="352043"/>
                  </a:lnTo>
                  <a:lnTo>
                    <a:pt x="42672" y="352043"/>
                  </a:lnTo>
                  <a:lnTo>
                    <a:pt x="36576" y="350519"/>
                  </a:lnTo>
                  <a:close/>
                </a:path>
                <a:path w="234950" h="363220">
                  <a:moveTo>
                    <a:pt x="198120" y="350519"/>
                  </a:moveTo>
                  <a:lnTo>
                    <a:pt x="192024" y="352043"/>
                  </a:lnTo>
                  <a:lnTo>
                    <a:pt x="198120" y="352043"/>
                  </a:lnTo>
                  <a:lnTo>
                    <a:pt x="198120" y="350519"/>
                  </a:lnTo>
                  <a:close/>
                </a:path>
                <a:path w="234950" h="363220">
                  <a:moveTo>
                    <a:pt x="210312" y="345947"/>
                  </a:moveTo>
                  <a:lnTo>
                    <a:pt x="198120" y="352043"/>
                  </a:lnTo>
                  <a:lnTo>
                    <a:pt x="219456" y="352043"/>
                  </a:lnTo>
                  <a:lnTo>
                    <a:pt x="220980" y="350519"/>
                  </a:lnTo>
                  <a:lnTo>
                    <a:pt x="222504" y="350519"/>
                  </a:lnTo>
                  <a:lnTo>
                    <a:pt x="222504" y="348995"/>
                  </a:lnTo>
                  <a:lnTo>
                    <a:pt x="224028" y="347471"/>
                  </a:lnTo>
                  <a:lnTo>
                    <a:pt x="208787" y="347471"/>
                  </a:lnTo>
                  <a:lnTo>
                    <a:pt x="210312" y="345947"/>
                  </a:lnTo>
                  <a:close/>
                </a:path>
                <a:path w="234950" h="363220">
                  <a:moveTo>
                    <a:pt x="24384" y="345947"/>
                  </a:moveTo>
                  <a:lnTo>
                    <a:pt x="25908" y="347471"/>
                  </a:lnTo>
                  <a:lnTo>
                    <a:pt x="27432" y="347471"/>
                  </a:lnTo>
                  <a:lnTo>
                    <a:pt x="24384" y="345947"/>
                  </a:lnTo>
                  <a:close/>
                </a:path>
                <a:path w="234950" h="363220">
                  <a:moveTo>
                    <a:pt x="230124" y="336803"/>
                  </a:moveTo>
                  <a:lnTo>
                    <a:pt x="219456" y="336803"/>
                  </a:lnTo>
                  <a:lnTo>
                    <a:pt x="214884" y="342899"/>
                  </a:lnTo>
                  <a:lnTo>
                    <a:pt x="208787" y="347471"/>
                  </a:lnTo>
                  <a:lnTo>
                    <a:pt x="224028" y="347471"/>
                  </a:lnTo>
                  <a:lnTo>
                    <a:pt x="227076" y="344423"/>
                  </a:lnTo>
                  <a:lnTo>
                    <a:pt x="227076" y="342899"/>
                  </a:lnTo>
                  <a:lnTo>
                    <a:pt x="230124" y="336803"/>
                  </a:lnTo>
                  <a:close/>
                </a:path>
                <a:path w="234950" h="363220">
                  <a:moveTo>
                    <a:pt x="30480" y="12191"/>
                  </a:moveTo>
                  <a:lnTo>
                    <a:pt x="12192" y="12191"/>
                  </a:lnTo>
                  <a:lnTo>
                    <a:pt x="7620" y="18287"/>
                  </a:lnTo>
                  <a:lnTo>
                    <a:pt x="7620" y="19811"/>
                  </a:lnTo>
                  <a:lnTo>
                    <a:pt x="4572" y="25907"/>
                  </a:lnTo>
                  <a:lnTo>
                    <a:pt x="3048" y="25907"/>
                  </a:lnTo>
                  <a:lnTo>
                    <a:pt x="1524" y="33527"/>
                  </a:lnTo>
                  <a:lnTo>
                    <a:pt x="1524" y="35051"/>
                  </a:lnTo>
                  <a:lnTo>
                    <a:pt x="0" y="42671"/>
                  </a:lnTo>
                  <a:lnTo>
                    <a:pt x="0" y="320039"/>
                  </a:lnTo>
                  <a:lnTo>
                    <a:pt x="1524" y="327659"/>
                  </a:lnTo>
                  <a:lnTo>
                    <a:pt x="1524" y="329183"/>
                  </a:lnTo>
                  <a:lnTo>
                    <a:pt x="3048" y="335279"/>
                  </a:lnTo>
                  <a:lnTo>
                    <a:pt x="3048" y="336803"/>
                  </a:lnTo>
                  <a:lnTo>
                    <a:pt x="15240" y="336803"/>
                  </a:lnTo>
                  <a:lnTo>
                    <a:pt x="16764" y="338327"/>
                  </a:lnTo>
                  <a:lnTo>
                    <a:pt x="10668" y="326135"/>
                  </a:lnTo>
                  <a:lnTo>
                    <a:pt x="10668" y="35051"/>
                  </a:lnTo>
                  <a:lnTo>
                    <a:pt x="11277" y="35051"/>
                  </a:lnTo>
                  <a:lnTo>
                    <a:pt x="13716" y="28955"/>
                  </a:lnTo>
                  <a:lnTo>
                    <a:pt x="14478" y="28955"/>
                  </a:lnTo>
                  <a:lnTo>
                    <a:pt x="16764" y="24383"/>
                  </a:lnTo>
                  <a:lnTo>
                    <a:pt x="15240" y="24383"/>
                  </a:lnTo>
                  <a:lnTo>
                    <a:pt x="19812" y="19811"/>
                  </a:lnTo>
                  <a:lnTo>
                    <a:pt x="25908" y="15239"/>
                  </a:lnTo>
                  <a:lnTo>
                    <a:pt x="26416" y="15239"/>
                  </a:lnTo>
                  <a:lnTo>
                    <a:pt x="30480" y="12191"/>
                  </a:lnTo>
                  <a:close/>
                </a:path>
                <a:path w="234950" h="363220">
                  <a:moveTo>
                    <a:pt x="222504" y="35051"/>
                  </a:moveTo>
                  <a:lnTo>
                    <a:pt x="224028" y="42671"/>
                  </a:lnTo>
                  <a:lnTo>
                    <a:pt x="224028" y="320039"/>
                  </a:lnTo>
                  <a:lnTo>
                    <a:pt x="222504" y="326135"/>
                  </a:lnTo>
                  <a:lnTo>
                    <a:pt x="224028" y="326135"/>
                  </a:lnTo>
                  <a:lnTo>
                    <a:pt x="217931" y="338327"/>
                  </a:lnTo>
                  <a:lnTo>
                    <a:pt x="219456" y="336803"/>
                  </a:lnTo>
                  <a:lnTo>
                    <a:pt x="231648" y="336803"/>
                  </a:lnTo>
                  <a:lnTo>
                    <a:pt x="231648" y="335279"/>
                  </a:lnTo>
                  <a:lnTo>
                    <a:pt x="233172" y="329183"/>
                  </a:lnTo>
                  <a:lnTo>
                    <a:pt x="233172" y="327659"/>
                  </a:lnTo>
                  <a:lnTo>
                    <a:pt x="234696" y="320039"/>
                  </a:lnTo>
                  <a:lnTo>
                    <a:pt x="234696" y="42671"/>
                  </a:lnTo>
                  <a:lnTo>
                    <a:pt x="233476" y="36575"/>
                  </a:lnTo>
                  <a:lnTo>
                    <a:pt x="224028" y="36575"/>
                  </a:lnTo>
                  <a:lnTo>
                    <a:pt x="222504" y="35051"/>
                  </a:lnTo>
                  <a:close/>
                </a:path>
                <a:path w="234950" h="363220">
                  <a:moveTo>
                    <a:pt x="11277" y="35051"/>
                  </a:moveTo>
                  <a:lnTo>
                    <a:pt x="10668" y="35051"/>
                  </a:lnTo>
                  <a:lnTo>
                    <a:pt x="10668" y="36575"/>
                  </a:lnTo>
                  <a:lnTo>
                    <a:pt x="11277" y="35051"/>
                  </a:lnTo>
                  <a:close/>
                </a:path>
                <a:path w="234950" h="363220">
                  <a:moveTo>
                    <a:pt x="232257" y="28955"/>
                  </a:moveTo>
                  <a:lnTo>
                    <a:pt x="220980" y="28955"/>
                  </a:lnTo>
                  <a:lnTo>
                    <a:pt x="224028" y="36575"/>
                  </a:lnTo>
                  <a:lnTo>
                    <a:pt x="233476" y="36575"/>
                  </a:lnTo>
                  <a:lnTo>
                    <a:pt x="233172" y="35051"/>
                  </a:lnTo>
                  <a:lnTo>
                    <a:pt x="233172" y="33527"/>
                  </a:lnTo>
                  <a:lnTo>
                    <a:pt x="232257" y="28955"/>
                  </a:lnTo>
                  <a:close/>
                </a:path>
                <a:path w="234950" h="363220">
                  <a:moveTo>
                    <a:pt x="14478" y="28955"/>
                  </a:moveTo>
                  <a:lnTo>
                    <a:pt x="13716" y="28955"/>
                  </a:lnTo>
                  <a:lnTo>
                    <a:pt x="13716" y="30479"/>
                  </a:lnTo>
                  <a:lnTo>
                    <a:pt x="14478" y="28955"/>
                  </a:lnTo>
                  <a:close/>
                </a:path>
                <a:path w="234950" h="363220">
                  <a:moveTo>
                    <a:pt x="224028" y="15239"/>
                  </a:moveTo>
                  <a:lnTo>
                    <a:pt x="208787" y="15239"/>
                  </a:lnTo>
                  <a:lnTo>
                    <a:pt x="214884" y="19811"/>
                  </a:lnTo>
                  <a:lnTo>
                    <a:pt x="219456" y="24383"/>
                  </a:lnTo>
                  <a:lnTo>
                    <a:pt x="217931" y="24383"/>
                  </a:lnTo>
                  <a:lnTo>
                    <a:pt x="220980" y="30479"/>
                  </a:lnTo>
                  <a:lnTo>
                    <a:pt x="220980" y="28955"/>
                  </a:lnTo>
                  <a:lnTo>
                    <a:pt x="232257" y="28955"/>
                  </a:lnTo>
                  <a:lnTo>
                    <a:pt x="231648" y="25907"/>
                  </a:lnTo>
                  <a:lnTo>
                    <a:pt x="230124" y="25907"/>
                  </a:lnTo>
                  <a:lnTo>
                    <a:pt x="227076" y="19811"/>
                  </a:lnTo>
                  <a:lnTo>
                    <a:pt x="227076" y="18287"/>
                  </a:lnTo>
                  <a:lnTo>
                    <a:pt x="224028" y="15239"/>
                  </a:lnTo>
                  <a:close/>
                </a:path>
                <a:path w="234950" h="363220">
                  <a:moveTo>
                    <a:pt x="26416" y="15239"/>
                  </a:moveTo>
                  <a:lnTo>
                    <a:pt x="25908" y="15239"/>
                  </a:lnTo>
                  <a:lnTo>
                    <a:pt x="24384" y="16763"/>
                  </a:lnTo>
                  <a:lnTo>
                    <a:pt x="26416" y="15239"/>
                  </a:lnTo>
                  <a:close/>
                </a:path>
                <a:path w="234950" h="363220">
                  <a:moveTo>
                    <a:pt x="222504" y="12191"/>
                  </a:moveTo>
                  <a:lnTo>
                    <a:pt x="204216" y="12191"/>
                  </a:lnTo>
                  <a:lnTo>
                    <a:pt x="210312" y="16763"/>
                  </a:lnTo>
                  <a:lnTo>
                    <a:pt x="208787" y="15239"/>
                  </a:lnTo>
                  <a:lnTo>
                    <a:pt x="224028" y="15239"/>
                  </a:lnTo>
                  <a:lnTo>
                    <a:pt x="222504" y="13715"/>
                  </a:lnTo>
                  <a:lnTo>
                    <a:pt x="222504" y="12191"/>
                  </a:lnTo>
                  <a:close/>
                </a:path>
                <a:path w="234950" h="363220">
                  <a:moveTo>
                    <a:pt x="216408" y="7619"/>
                  </a:moveTo>
                  <a:lnTo>
                    <a:pt x="18287" y="7619"/>
                  </a:lnTo>
                  <a:lnTo>
                    <a:pt x="13716" y="12191"/>
                  </a:lnTo>
                  <a:lnTo>
                    <a:pt x="30480" y="12191"/>
                  </a:lnTo>
                  <a:lnTo>
                    <a:pt x="30480" y="13715"/>
                  </a:lnTo>
                  <a:lnTo>
                    <a:pt x="36576" y="10667"/>
                  </a:lnTo>
                  <a:lnTo>
                    <a:pt x="219456" y="10667"/>
                  </a:lnTo>
                  <a:lnTo>
                    <a:pt x="216408" y="7619"/>
                  </a:lnTo>
                  <a:close/>
                </a:path>
                <a:path w="234950" h="363220">
                  <a:moveTo>
                    <a:pt x="219456" y="10667"/>
                  </a:moveTo>
                  <a:lnTo>
                    <a:pt x="198120" y="10667"/>
                  </a:lnTo>
                  <a:lnTo>
                    <a:pt x="204216" y="13715"/>
                  </a:lnTo>
                  <a:lnTo>
                    <a:pt x="204216" y="12191"/>
                  </a:lnTo>
                  <a:lnTo>
                    <a:pt x="220980" y="12191"/>
                  </a:lnTo>
                  <a:lnTo>
                    <a:pt x="219456" y="10667"/>
                  </a:lnTo>
                  <a:close/>
                </a:path>
                <a:path w="234950" h="363220">
                  <a:moveTo>
                    <a:pt x="208787" y="3047"/>
                  </a:moveTo>
                  <a:lnTo>
                    <a:pt x="25908" y="3047"/>
                  </a:lnTo>
                  <a:lnTo>
                    <a:pt x="19812" y="7619"/>
                  </a:lnTo>
                  <a:lnTo>
                    <a:pt x="214884" y="7619"/>
                  </a:lnTo>
                  <a:lnTo>
                    <a:pt x="208787" y="3047"/>
                  </a:lnTo>
                  <a:close/>
                </a:path>
                <a:path w="234950" h="363220">
                  <a:moveTo>
                    <a:pt x="201168" y="1523"/>
                  </a:moveTo>
                  <a:lnTo>
                    <a:pt x="33528" y="1523"/>
                  </a:lnTo>
                  <a:lnTo>
                    <a:pt x="27431" y="3047"/>
                  </a:lnTo>
                  <a:lnTo>
                    <a:pt x="207264" y="3047"/>
                  </a:lnTo>
                  <a:lnTo>
                    <a:pt x="201168" y="1523"/>
                  </a:lnTo>
                  <a:close/>
                </a:path>
                <a:path w="234950" h="363220">
                  <a:moveTo>
                    <a:pt x="192024" y="0"/>
                  </a:moveTo>
                  <a:lnTo>
                    <a:pt x="42672" y="0"/>
                  </a:lnTo>
                  <a:lnTo>
                    <a:pt x="35052" y="1523"/>
                  </a:lnTo>
                  <a:lnTo>
                    <a:pt x="199644" y="1523"/>
                  </a:lnTo>
                  <a:lnTo>
                    <a:pt x="192024" y="0"/>
                  </a:lnTo>
                  <a:close/>
                </a:path>
              </a:pathLst>
            </a:custGeom>
            <a:solidFill>
              <a:srgbClr val="4F80BC"/>
            </a:solidFill>
          </p:spPr>
          <p:txBody>
            <a:bodyPr wrap="square" lIns="0" tIns="0" rIns="0" bIns="0" rtlCol="0"/>
            <a:lstStyle/>
            <a:p>
              <a:endParaRPr sz="1539"/>
            </a:p>
          </p:txBody>
        </p:sp>
      </p:grpSp>
      <p:sp>
        <p:nvSpPr>
          <p:cNvPr id="54" name="object 54"/>
          <p:cNvSpPr txBox="1"/>
          <p:nvPr/>
        </p:nvSpPr>
        <p:spPr>
          <a:xfrm>
            <a:off x="3708424" y="6223247"/>
            <a:ext cx="647248" cy="262003"/>
          </a:xfrm>
          <a:prstGeom prst="rect">
            <a:avLst/>
          </a:prstGeom>
        </p:spPr>
        <p:txBody>
          <a:bodyPr vert="horz" wrap="square" lIns="0" tIns="11946" rIns="0" bIns="0" rtlCol="0">
            <a:spAutoFit/>
          </a:bodyPr>
          <a:lstStyle/>
          <a:p>
            <a:pPr marL="10860" marR="4344">
              <a:spcBef>
                <a:spcPts val="94"/>
              </a:spcBef>
            </a:pPr>
            <a:r>
              <a:rPr sz="812" spc="-402" dirty="0">
                <a:latin typeface="IPAexMincho"/>
                <a:cs typeface="IPAexMincho"/>
              </a:rPr>
              <a:t>【</a:t>
            </a:r>
            <a:r>
              <a:rPr sz="812" spc="9" dirty="0">
                <a:latin typeface="IPAexMincho"/>
                <a:cs typeface="IPAexMincho"/>
              </a:rPr>
              <a:t>機能強化</a:t>
            </a:r>
            <a:r>
              <a:rPr sz="812" spc="9" dirty="0">
                <a:latin typeface="IPAGothic"/>
                <a:cs typeface="IPAGothic"/>
              </a:rPr>
              <a:t>Ⅲ</a:t>
            </a:r>
            <a:r>
              <a:rPr sz="812" spc="-261" dirty="0">
                <a:latin typeface="IPAexMincho"/>
                <a:cs typeface="IPAexMincho"/>
              </a:rPr>
              <a:t>】 </a:t>
            </a:r>
            <a:r>
              <a:rPr sz="812" spc="9" dirty="0">
                <a:latin typeface="IPAexMincho"/>
                <a:cs typeface="IPAexMincho"/>
              </a:rPr>
              <a:t>が算定可能</a:t>
            </a:r>
            <a:endParaRPr sz="812">
              <a:latin typeface="IPAexMincho"/>
              <a:cs typeface="IPAexMincho"/>
            </a:endParaRPr>
          </a:p>
        </p:txBody>
      </p:sp>
      <p:sp>
        <p:nvSpPr>
          <p:cNvPr id="55" name="object 55"/>
          <p:cNvSpPr txBox="1"/>
          <p:nvPr/>
        </p:nvSpPr>
        <p:spPr>
          <a:xfrm>
            <a:off x="1444795" y="6055134"/>
            <a:ext cx="125974" cy="252765"/>
          </a:xfrm>
          <a:prstGeom prst="rect">
            <a:avLst/>
          </a:prstGeom>
        </p:spPr>
        <p:txBody>
          <a:bodyPr vert="horz" wrap="square" lIns="0" tIns="21720" rIns="0" bIns="0" rtlCol="0">
            <a:spAutoFit/>
          </a:bodyPr>
          <a:lstStyle/>
          <a:p>
            <a:pPr marL="10860" marR="4344">
              <a:lnSpc>
                <a:spcPts val="915"/>
              </a:lnSpc>
              <a:spcBef>
                <a:spcPts val="171"/>
              </a:spcBef>
            </a:pPr>
            <a:r>
              <a:rPr sz="812" spc="4" dirty="0">
                <a:latin typeface="IPAexMincho"/>
                <a:cs typeface="IPAexMincho"/>
              </a:rPr>
              <a:t>協 働</a:t>
            </a:r>
            <a:endParaRPr sz="812">
              <a:latin typeface="IPAexMincho"/>
              <a:cs typeface="IPAexMincho"/>
            </a:endParaRPr>
          </a:p>
        </p:txBody>
      </p:sp>
      <p:grpSp>
        <p:nvGrpSpPr>
          <p:cNvPr id="56" name="object 56"/>
          <p:cNvGrpSpPr/>
          <p:nvPr/>
        </p:nvGrpSpPr>
        <p:grpSpPr>
          <a:xfrm>
            <a:off x="1326640" y="1912584"/>
            <a:ext cx="6325867" cy="4642589"/>
            <a:chOff x="1551432" y="1604581"/>
            <a:chExt cx="7397750" cy="5429250"/>
          </a:xfrm>
        </p:grpSpPr>
        <p:sp>
          <p:nvSpPr>
            <p:cNvPr id="57" name="object 57"/>
            <p:cNvSpPr/>
            <p:nvPr/>
          </p:nvSpPr>
          <p:spPr>
            <a:xfrm>
              <a:off x="1551432" y="6812284"/>
              <a:ext cx="428625" cy="220979"/>
            </a:xfrm>
            <a:custGeom>
              <a:avLst/>
              <a:gdLst/>
              <a:ahLst/>
              <a:cxnLst/>
              <a:rect l="l" t="t" r="r" b="b"/>
              <a:pathLst>
                <a:path w="428625" h="220979">
                  <a:moveTo>
                    <a:pt x="111251" y="0"/>
                  </a:moveTo>
                  <a:lnTo>
                    <a:pt x="105156" y="1523"/>
                  </a:lnTo>
                  <a:lnTo>
                    <a:pt x="0" y="106679"/>
                  </a:lnTo>
                  <a:lnTo>
                    <a:pt x="0" y="114299"/>
                  </a:lnTo>
                  <a:lnTo>
                    <a:pt x="105156" y="219455"/>
                  </a:lnTo>
                  <a:lnTo>
                    <a:pt x="111251" y="220979"/>
                  </a:lnTo>
                  <a:lnTo>
                    <a:pt x="117348" y="219455"/>
                  </a:lnTo>
                  <a:lnTo>
                    <a:pt x="121919" y="216407"/>
                  </a:lnTo>
                  <a:lnTo>
                    <a:pt x="124968" y="211835"/>
                  </a:lnTo>
                  <a:lnTo>
                    <a:pt x="124968" y="205739"/>
                  </a:lnTo>
                  <a:lnTo>
                    <a:pt x="97536" y="205739"/>
                  </a:lnTo>
                  <a:lnTo>
                    <a:pt x="97536" y="173367"/>
                  </a:lnTo>
                  <a:lnTo>
                    <a:pt x="45405" y="120395"/>
                  </a:lnTo>
                  <a:lnTo>
                    <a:pt x="25908" y="120395"/>
                  </a:lnTo>
                  <a:lnTo>
                    <a:pt x="25908" y="100583"/>
                  </a:lnTo>
                  <a:lnTo>
                    <a:pt x="45405" y="100583"/>
                  </a:lnTo>
                  <a:lnTo>
                    <a:pt x="97536" y="47612"/>
                  </a:lnTo>
                  <a:lnTo>
                    <a:pt x="97536" y="15239"/>
                  </a:lnTo>
                  <a:lnTo>
                    <a:pt x="124968" y="15239"/>
                  </a:lnTo>
                  <a:lnTo>
                    <a:pt x="124968" y="9143"/>
                  </a:lnTo>
                  <a:lnTo>
                    <a:pt x="121919" y="4571"/>
                  </a:lnTo>
                  <a:lnTo>
                    <a:pt x="117348" y="1523"/>
                  </a:lnTo>
                  <a:lnTo>
                    <a:pt x="111251" y="0"/>
                  </a:lnTo>
                  <a:close/>
                </a:path>
                <a:path w="428625" h="220979">
                  <a:moveTo>
                    <a:pt x="303275" y="158495"/>
                  </a:moveTo>
                  <a:lnTo>
                    <a:pt x="303275" y="211835"/>
                  </a:lnTo>
                  <a:lnTo>
                    <a:pt x="307848" y="216407"/>
                  </a:lnTo>
                  <a:lnTo>
                    <a:pt x="312419" y="219455"/>
                  </a:lnTo>
                  <a:lnTo>
                    <a:pt x="316992" y="220979"/>
                  </a:lnTo>
                  <a:lnTo>
                    <a:pt x="323088" y="219455"/>
                  </a:lnTo>
                  <a:lnTo>
                    <a:pt x="327660" y="216407"/>
                  </a:lnTo>
                  <a:lnTo>
                    <a:pt x="338328" y="205739"/>
                  </a:lnTo>
                  <a:lnTo>
                    <a:pt x="330707" y="205739"/>
                  </a:lnTo>
                  <a:lnTo>
                    <a:pt x="307848" y="196595"/>
                  </a:lnTo>
                  <a:lnTo>
                    <a:pt x="330707" y="173735"/>
                  </a:lnTo>
                  <a:lnTo>
                    <a:pt x="330707" y="172211"/>
                  </a:lnTo>
                  <a:lnTo>
                    <a:pt x="316992" y="172211"/>
                  </a:lnTo>
                  <a:lnTo>
                    <a:pt x="303275" y="158495"/>
                  </a:lnTo>
                  <a:close/>
                </a:path>
                <a:path w="428625" h="220979">
                  <a:moveTo>
                    <a:pt x="97536" y="173367"/>
                  </a:moveTo>
                  <a:lnTo>
                    <a:pt x="97536" y="205739"/>
                  </a:lnTo>
                  <a:lnTo>
                    <a:pt x="120395" y="196595"/>
                  </a:lnTo>
                  <a:lnTo>
                    <a:pt x="97536" y="173367"/>
                  </a:lnTo>
                  <a:close/>
                </a:path>
                <a:path w="428625" h="220979">
                  <a:moveTo>
                    <a:pt x="324612" y="144779"/>
                  </a:moveTo>
                  <a:lnTo>
                    <a:pt x="103631" y="144779"/>
                  </a:lnTo>
                  <a:lnTo>
                    <a:pt x="97536" y="150875"/>
                  </a:lnTo>
                  <a:lnTo>
                    <a:pt x="97536" y="173367"/>
                  </a:lnTo>
                  <a:lnTo>
                    <a:pt x="120395" y="196595"/>
                  </a:lnTo>
                  <a:lnTo>
                    <a:pt x="97536" y="205739"/>
                  </a:lnTo>
                  <a:lnTo>
                    <a:pt x="124968" y="205739"/>
                  </a:lnTo>
                  <a:lnTo>
                    <a:pt x="124968" y="172211"/>
                  </a:lnTo>
                  <a:lnTo>
                    <a:pt x="111251" y="172211"/>
                  </a:lnTo>
                  <a:lnTo>
                    <a:pt x="124968" y="158495"/>
                  </a:lnTo>
                  <a:lnTo>
                    <a:pt x="330707" y="158495"/>
                  </a:lnTo>
                  <a:lnTo>
                    <a:pt x="330707" y="150875"/>
                  </a:lnTo>
                  <a:lnTo>
                    <a:pt x="324612" y="144779"/>
                  </a:lnTo>
                  <a:close/>
                </a:path>
                <a:path w="428625" h="220979">
                  <a:moveTo>
                    <a:pt x="330707" y="173735"/>
                  </a:moveTo>
                  <a:lnTo>
                    <a:pt x="307848" y="196595"/>
                  </a:lnTo>
                  <a:lnTo>
                    <a:pt x="330707" y="205739"/>
                  </a:lnTo>
                  <a:lnTo>
                    <a:pt x="330707" y="173735"/>
                  </a:lnTo>
                  <a:close/>
                </a:path>
                <a:path w="428625" h="220979">
                  <a:moveTo>
                    <a:pt x="393954" y="110489"/>
                  </a:moveTo>
                  <a:lnTo>
                    <a:pt x="330707" y="173735"/>
                  </a:lnTo>
                  <a:lnTo>
                    <a:pt x="330707" y="205739"/>
                  </a:lnTo>
                  <a:lnTo>
                    <a:pt x="338328" y="205739"/>
                  </a:lnTo>
                  <a:lnTo>
                    <a:pt x="423672" y="120395"/>
                  </a:lnTo>
                  <a:lnTo>
                    <a:pt x="403860" y="120395"/>
                  </a:lnTo>
                  <a:lnTo>
                    <a:pt x="393954" y="110489"/>
                  </a:lnTo>
                  <a:close/>
                </a:path>
                <a:path w="428625" h="220979">
                  <a:moveTo>
                    <a:pt x="124968" y="158495"/>
                  </a:moveTo>
                  <a:lnTo>
                    <a:pt x="111251" y="172211"/>
                  </a:lnTo>
                  <a:lnTo>
                    <a:pt x="124968" y="172211"/>
                  </a:lnTo>
                  <a:lnTo>
                    <a:pt x="124968" y="158495"/>
                  </a:lnTo>
                  <a:close/>
                </a:path>
                <a:path w="428625" h="220979">
                  <a:moveTo>
                    <a:pt x="303275" y="158495"/>
                  </a:moveTo>
                  <a:lnTo>
                    <a:pt x="124968" y="158495"/>
                  </a:lnTo>
                  <a:lnTo>
                    <a:pt x="124968" y="172211"/>
                  </a:lnTo>
                  <a:lnTo>
                    <a:pt x="303275" y="172211"/>
                  </a:lnTo>
                  <a:lnTo>
                    <a:pt x="303275" y="158495"/>
                  </a:lnTo>
                  <a:close/>
                </a:path>
                <a:path w="428625" h="220979">
                  <a:moveTo>
                    <a:pt x="330707" y="158495"/>
                  </a:moveTo>
                  <a:lnTo>
                    <a:pt x="303275" y="158495"/>
                  </a:lnTo>
                  <a:lnTo>
                    <a:pt x="316992" y="172211"/>
                  </a:lnTo>
                  <a:lnTo>
                    <a:pt x="330707" y="172211"/>
                  </a:lnTo>
                  <a:lnTo>
                    <a:pt x="330707" y="158495"/>
                  </a:lnTo>
                  <a:close/>
                </a:path>
                <a:path w="428625" h="220979">
                  <a:moveTo>
                    <a:pt x="25908" y="100583"/>
                  </a:moveTo>
                  <a:lnTo>
                    <a:pt x="25908" y="120395"/>
                  </a:lnTo>
                  <a:lnTo>
                    <a:pt x="35656" y="110489"/>
                  </a:lnTo>
                  <a:lnTo>
                    <a:pt x="25908" y="100583"/>
                  </a:lnTo>
                  <a:close/>
                </a:path>
                <a:path w="428625" h="220979">
                  <a:moveTo>
                    <a:pt x="35656" y="110489"/>
                  </a:moveTo>
                  <a:lnTo>
                    <a:pt x="25908" y="120395"/>
                  </a:lnTo>
                  <a:lnTo>
                    <a:pt x="45405" y="120395"/>
                  </a:lnTo>
                  <a:lnTo>
                    <a:pt x="35656" y="110489"/>
                  </a:lnTo>
                  <a:close/>
                </a:path>
                <a:path w="428625" h="220979">
                  <a:moveTo>
                    <a:pt x="403860" y="100583"/>
                  </a:moveTo>
                  <a:lnTo>
                    <a:pt x="393954" y="110489"/>
                  </a:lnTo>
                  <a:lnTo>
                    <a:pt x="403860" y="120395"/>
                  </a:lnTo>
                  <a:lnTo>
                    <a:pt x="403860" y="100583"/>
                  </a:lnTo>
                  <a:close/>
                </a:path>
                <a:path w="428625" h="220979">
                  <a:moveTo>
                    <a:pt x="423672" y="100583"/>
                  </a:moveTo>
                  <a:lnTo>
                    <a:pt x="403860" y="100583"/>
                  </a:lnTo>
                  <a:lnTo>
                    <a:pt x="403860" y="120395"/>
                  </a:lnTo>
                  <a:lnTo>
                    <a:pt x="423672" y="120395"/>
                  </a:lnTo>
                  <a:lnTo>
                    <a:pt x="428244" y="114299"/>
                  </a:lnTo>
                  <a:lnTo>
                    <a:pt x="428244" y="106679"/>
                  </a:lnTo>
                  <a:lnTo>
                    <a:pt x="423672" y="100583"/>
                  </a:lnTo>
                  <a:close/>
                </a:path>
                <a:path w="428625" h="220979">
                  <a:moveTo>
                    <a:pt x="45405" y="100583"/>
                  </a:moveTo>
                  <a:lnTo>
                    <a:pt x="25908" y="100583"/>
                  </a:lnTo>
                  <a:lnTo>
                    <a:pt x="35656" y="110489"/>
                  </a:lnTo>
                  <a:lnTo>
                    <a:pt x="45405" y="100583"/>
                  </a:lnTo>
                  <a:close/>
                </a:path>
                <a:path w="428625" h="220979">
                  <a:moveTo>
                    <a:pt x="338328" y="15239"/>
                  </a:moveTo>
                  <a:lnTo>
                    <a:pt x="330707" y="15239"/>
                  </a:lnTo>
                  <a:lnTo>
                    <a:pt x="330707" y="47243"/>
                  </a:lnTo>
                  <a:lnTo>
                    <a:pt x="393954" y="110489"/>
                  </a:lnTo>
                  <a:lnTo>
                    <a:pt x="403860" y="100583"/>
                  </a:lnTo>
                  <a:lnTo>
                    <a:pt x="423672" y="100583"/>
                  </a:lnTo>
                  <a:lnTo>
                    <a:pt x="338328" y="15239"/>
                  </a:lnTo>
                  <a:close/>
                </a:path>
                <a:path w="428625" h="220979">
                  <a:moveTo>
                    <a:pt x="124968" y="15239"/>
                  </a:moveTo>
                  <a:lnTo>
                    <a:pt x="97536" y="15239"/>
                  </a:lnTo>
                  <a:lnTo>
                    <a:pt x="120395" y="24383"/>
                  </a:lnTo>
                  <a:lnTo>
                    <a:pt x="97536" y="47612"/>
                  </a:lnTo>
                  <a:lnTo>
                    <a:pt x="97536" y="70103"/>
                  </a:lnTo>
                  <a:lnTo>
                    <a:pt x="103631" y="76199"/>
                  </a:lnTo>
                  <a:lnTo>
                    <a:pt x="324612" y="76199"/>
                  </a:lnTo>
                  <a:lnTo>
                    <a:pt x="330707" y="70103"/>
                  </a:lnTo>
                  <a:lnTo>
                    <a:pt x="330707" y="62483"/>
                  </a:lnTo>
                  <a:lnTo>
                    <a:pt x="124968" y="62483"/>
                  </a:lnTo>
                  <a:lnTo>
                    <a:pt x="111251" y="48767"/>
                  </a:lnTo>
                  <a:lnTo>
                    <a:pt x="124968" y="48767"/>
                  </a:lnTo>
                  <a:lnTo>
                    <a:pt x="124968" y="15239"/>
                  </a:lnTo>
                  <a:close/>
                </a:path>
                <a:path w="428625" h="220979">
                  <a:moveTo>
                    <a:pt x="124968" y="48767"/>
                  </a:moveTo>
                  <a:lnTo>
                    <a:pt x="111251" y="48767"/>
                  </a:lnTo>
                  <a:lnTo>
                    <a:pt x="124968" y="62483"/>
                  </a:lnTo>
                  <a:lnTo>
                    <a:pt x="124968" y="48767"/>
                  </a:lnTo>
                  <a:close/>
                </a:path>
                <a:path w="428625" h="220979">
                  <a:moveTo>
                    <a:pt x="303275" y="48767"/>
                  </a:moveTo>
                  <a:lnTo>
                    <a:pt x="124968" y="48767"/>
                  </a:lnTo>
                  <a:lnTo>
                    <a:pt x="124968" y="62483"/>
                  </a:lnTo>
                  <a:lnTo>
                    <a:pt x="303275" y="62483"/>
                  </a:lnTo>
                  <a:lnTo>
                    <a:pt x="303275" y="48767"/>
                  </a:lnTo>
                  <a:close/>
                </a:path>
                <a:path w="428625" h="220979">
                  <a:moveTo>
                    <a:pt x="316992" y="0"/>
                  </a:moveTo>
                  <a:lnTo>
                    <a:pt x="312419" y="1523"/>
                  </a:lnTo>
                  <a:lnTo>
                    <a:pt x="307848" y="4571"/>
                  </a:lnTo>
                  <a:lnTo>
                    <a:pt x="303275" y="9143"/>
                  </a:lnTo>
                  <a:lnTo>
                    <a:pt x="303275" y="62483"/>
                  </a:lnTo>
                  <a:lnTo>
                    <a:pt x="316992" y="48767"/>
                  </a:lnTo>
                  <a:lnTo>
                    <a:pt x="330707" y="48767"/>
                  </a:lnTo>
                  <a:lnTo>
                    <a:pt x="330707" y="47243"/>
                  </a:lnTo>
                  <a:lnTo>
                    <a:pt x="307848" y="24383"/>
                  </a:lnTo>
                  <a:lnTo>
                    <a:pt x="330707" y="15239"/>
                  </a:lnTo>
                  <a:lnTo>
                    <a:pt x="338328" y="15239"/>
                  </a:lnTo>
                  <a:lnTo>
                    <a:pt x="327660" y="4571"/>
                  </a:lnTo>
                  <a:lnTo>
                    <a:pt x="323088" y="1523"/>
                  </a:lnTo>
                  <a:lnTo>
                    <a:pt x="316992" y="0"/>
                  </a:lnTo>
                  <a:close/>
                </a:path>
                <a:path w="428625" h="220979">
                  <a:moveTo>
                    <a:pt x="330707" y="48767"/>
                  </a:moveTo>
                  <a:lnTo>
                    <a:pt x="316992" y="48767"/>
                  </a:lnTo>
                  <a:lnTo>
                    <a:pt x="303275" y="62483"/>
                  </a:lnTo>
                  <a:lnTo>
                    <a:pt x="330707" y="62483"/>
                  </a:lnTo>
                  <a:lnTo>
                    <a:pt x="330707" y="48767"/>
                  </a:lnTo>
                  <a:close/>
                </a:path>
                <a:path w="428625" h="220979">
                  <a:moveTo>
                    <a:pt x="97536" y="15239"/>
                  </a:moveTo>
                  <a:lnTo>
                    <a:pt x="97536" y="47612"/>
                  </a:lnTo>
                  <a:lnTo>
                    <a:pt x="120395" y="24383"/>
                  </a:lnTo>
                  <a:lnTo>
                    <a:pt x="97536" y="15239"/>
                  </a:lnTo>
                  <a:close/>
                </a:path>
                <a:path w="428625" h="220979">
                  <a:moveTo>
                    <a:pt x="330707" y="15239"/>
                  </a:moveTo>
                  <a:lnTo>
                    <a:pt x="307848" y="24383"/>
                  </a:lnTo>
                  <a:lnTo>
                    <a:pt x="330707" y="47243"/>
                  </a:lnTo>
                  <a:lnTo>
                    <a:pt x="330707" y="15239"/>
                  </a:lnTo>
                  <a:close/>
                </a:path>
              </a:pathLst>
            </a:custGeom>
            <a:solidFill>
              <a:srgbClr val="385D89"/>
            </a:solidFill>
          </p:spPr>
          <p:txBody>
            <a:bodyPr wrap="square" lIns="0" tIns="0" rIns="0" bIns="0" rtlCol="0"/>
            <a:lstStyle/>
            <a:p>
              <a:endParaRPr sz="1539"/>
            </a:p>
          </p:txBody>
        </p:sp>
        <p:sp>
          <p:nvSpPr>
            <p:cNvPr id="58" name="object 58"/>
            <p:cNvSpPr/>
            <p:nvPr/>
          </p:nvSpPr>
          <p:spPr>
            <a:xfrm>
              <a:off x="2002536" y="6563872"/>
              <a:ext cx="437388" cy="416051"/>
            </a:xfrm>
            <a:prstGeom prst="rect">
              <a:avLst/>
            </a:prstGeom>
            <a:blipFill>
              <a:blip r:embed="rId16" cstate="print"/>
              <a:stretch>
                <a:fillRect/>
              </a:stretch>
            </a:blipFill>
          </p:spPr>
          <p:txBody>
            <a:bodyPr wrap="square" lIns="0" tIns="0" rIns="0" bIns="0" rtlCol="0"/>
            <a:lstStyle/>
            <a:p>
              <a:endParaRPr sz="1539"/>
            </a:p>
          </p:txBody>
        </p:sp>
        <p:sp>
          <p:nvSpPr>
            <p:cNvPr id="59" name="object 59"/>
            <p:cNvSpPr/>
            <p:nvPr/>
          </p:nvSpPr>
          <p:spPr>
            <a:xfrm>
              <a:off x="2526792" y="6621784"/>
              <a:ext cx="420624" cy="379476"/>
            </a:xfrm>
            <a:prstGeom prst="rect">
              <a:avLst/>
            </a:prstGeom>
            <a:blipFill>
              <a:blip r:embed="rId17" cstate="print"/>
              <a:stretch>
                <a:fillRect/>
              </a:stretch>
            </a:blipFill>
          </p:spPr>
          <p:txBody>
            <a:bodyPr wrap="square" lIns="0" tIns="0" rIns="0" bIns="0" rtlCol="0"/>
            <a:lstStyle/>
            <a:p>
              <a:endParaRPr sz="1539"/>
            </a:p>
          </p:txBody>
        </p:sp>
        <p:sp>
          <p:nvSpPr>
            <p:cNvPr id="60" name="object 60"/>
            <p:cNvSpPr/>
            <p:nvPr/>
          </p:nvSpPr>
          <p:spPr>
            <a:xfrm>
              <a:off x="8936736" y="1616964"/>
              <a:ext cx="0" cy="3790315"/>
            </a:xfrm>
            <a:custGeom>
              <a:avLst/>
              <a:gdLst/>
              <a:ahLst/>
              <a:cxnLst/>
              <a:rect l="l" t="t" r="r" b="b"/>
              <a:pathLst>
                <a:path h="3790315">
                  <a:moveTo>
                    <a:pt x="0" y="0"/>
                  </a:moveTo>
                  <a:lnTo>
                    <a:pt x="0" y="3790188"/>
                  </a:lnTo>
                </a:path>
              </a:pathLst>
            </a:custGeom>
            <a:ln w="24383">
              <a:solidFill>
                <a:srgbClr val="497EBA"/>
              </a:solidFill>
              <a:prstDash val="sysDash"/>
            </a:ln>
          </p:spPr>
          <p:txBody>
            <a:bodyPr wrap="square" lIns="0" tIns="0" rIns="0" bIns="0" rtlCol="0"/>
            <a:lstStyle/>
            <a:p>
              <a:endParaRPr sz="1539"/>
            </a:p>
          </p:txBody>
        </p:sp>
      </p:grpSp>
      <p:sp>
        <p:nvSpPr>
          <p:cNvPr id="61" name="object 61"/>
          <p:cNvSpPr txBox="1"/>
          <p:nvPr/>
        </p:nvSpPr>
        <p:spPr>
          <a:xfrm>
            <a:off x="43005" y="6459252"/>
            <a:ext cx="4403997" cy="149694"/>
          </a:xfrm>
          <a:prstGeom prst="rect">
            <a:avLst/>
          </a:prstGeom>
        </p:spPr>
        <p:txBody>
          <a:bodyPr vert="horz" wrap="square" lIns="0" tIns="11403" rIns="0" bIns="0" rtlCol="0">
            <a:spAutoFit/>
          </a:bodyPr>
          <a:lstStyle/>
          <a:p>
            <a:pPr marL="144978" indent="-134661">
              <a:spcBef>
                <a:spcPts val="90"/>
              </a:spcBef>
              <a:buSzPct val="80952"/>
              <a:buChar char="●"/>
              <a:tabLst>
                <a:tab pos="145521" algn="l"/>
              </a:tabLst>
            </a:pPr>
            <a:r>
              <a:rPr sz="898" spc="-111" dirty="0">
                <a:latin typeface="IPAexMincho"/>
                <a:cs typeface="IPAexMincho"/>
              </a:rPr>
              <a:t>全</a:t>
            </a:r>
            <a:r>
              <a:rPr sz="898" spc="-205" dirty="0">
                <a:latin typeface="IPAexMincho"/>
                <a:cs typeface="IPAexMincho"/>
              </a:rPr>
              <a:t>て</a:t>
            </a:r>
            <a:r>
              <a:rPr sz="898" spc="-111" dirty="0">
                <a:latin typeface="IPAexMincho"/>
                <a:cs typeface="IPAexMincho"/>
              </a:rPr>
              <a:t>の報酬区分</a:t>
            </a:r>
            <a:r>
              <a:rPr sz="898" spc="-162" dirty="0">
                <a:latin typeface="IPAexMincho"/>
                <a:cs typeface="IPAexMincho"/>
              </a:rPr>
              <a:t>におい</a:t>
            </a:r>
            <a:r>
              <a:rPr sz="898" spc="-205" dirty="0">
                <a:latin typeface="IPAexMincho"/>
                <a:cs typeface="IPAexMincho"/>
              </a:rPr>
              <a:t>て</a:t>
            </a:r>
            <a:r>
              <a:rPr sz="898" spc="-111" dirty="0">
                <a:latin typeface="IPAexMincho"/>
                <a:cs typeface="IPAexMincho"/>
              </a:rPr>
              <a:t>常勤専従の主任相談</a:t>
            </a:r>
            <a:r>
              <a:rPr sz="898" spc="-97" dirty="0">
                <a:latin typeface="IPAexMincho"/>
                <a:cs typeface="IPAexMincho"/>
              </a:rPr>
              <a:t>支</a:t>
            </a:r>
            <a:r>
              <a:rPr sz="898" spc="-111" dirty="0">
                <a:latin typeface="IPAexMincho"/>
                <a:cs typeface="IPAexMincho"/>
              </a:rPr>
              <a:t>援</a:t>
            </a:r>
            <a:r>
              <a:rPr sz="898" spc="-97" dirty="0">
                <a:latin typeface="IPAexMincho"/>
                <a:cs typeface="IPAexMincho"/>
              </a:rPr>
              <a:t>専</a:t>
            </a:r>
            <a:r>
              <a:rPr sz="898" spc="-111" dirty="0">
                <a:latin typeface="IPAexMincho"/>
                <a:cs typeface="IPAexMincho"/>
              </a:rPr>
              <a:t>門員</a:t>
            </a:r>
            <a:r>
              <a:rPr sz="898" spc="-244" dirty="0">
                <a:latin typeface="IPAexMincho"/>
                <a:cs typeface="IPAexMincho"/>
              </a:rPr>
              <a:t>を</a:t>
            </a:r>
            <a:r>
              <a:rPr sz="898" spc="-154" dirty="0">
                <a:latin typeface="Arial"/>
                <a:cs typeface="Arial"/>
              </a:rPr>
              <a:t>1</a:t>
            </a:r>
            <a:r>
              <a:rPr sz="898" spc="-111" dirty="0">
                <a:latin typeface="IPAexMincho"/>
                <a:cs typeface="IPAexMincho"/>
              </a:rPr>
              <a:t>人以</a:t>
            </a:r>
            <a:r>
              <a:rPr sz="898" spc="-97" dirty="0">
                <a:latin typeface="IPAexMincho"/>
                <a:cs typeface="IPAexMincho"/>
              </a:rPr>
              <a:t>上</a:t>
            </a:r>
            <a:r>
              <a:rPr sz="898" spc="-111" dirty="0">
                <a:latin typeface="IPAexMincho"/>
                <a:cs typeface="IPAexMincho"/>
              </a:rPr>
              <a:t>配置</a:t>
            </a:r>
            <a:r>
              <a:rPr sz="898" spc="-145" dirty="0">
                <a:latin typeface="IPAexMincho"/>
                <a:cs typeface="IPAexMincho"/>
              </a:rPr>
              <a:t>す</a:t>
            </a:r>
            <a:r>
              <a:rPr sz="898" spc="-235" dirty="0">
                <a:latin typeface="IPAexMincho"/>
                <a:cs typeface="IPAexMincho"/>
              </a:rPr>
              <a:t>る</a:t>
            </a:r>
            <a:r>
              <a:rPr sz="898" spc="-295" dirty="0">
                <a:latin typeface="IPAexMincho"/>
                <a:cs typeface="IPAexMincho"/>
              </a:rPr>
              <a:t>こ</a:t>
            </a:r>
            <a:r>
              <a:rPr sz="898" spc="-329" dirty="0">
                <a:latin typeface="IPAexMincho"/>
                <a:cs typeface="IPAexMincho"/>
              </a:rPr>
              <a:t>と</a:t>
            </a:r>
            <a:r>
              <a:rPr sz="898" spc="-235" dirty="0">
                <a:latin typeface="IPAexMincho"/>
                <a:cs typeface="IPAexMincho"/>
              </a:rPr>
              <a:t>を</a:t>
            </a:r>
            <a:r>
              <a:rPr sz="898" spc="-111" dirty="0">
                <a:latin typeface="IPAexMincho"/>
                <a:cs typeface="IPAexMincho"/>
              </a:rPr>
              <a:t>評価</a:t>
            </a:r>
            <a:r>
              <a:rPr sz="898" spc="-257" dirty="0">
                <a:latin typeface="IPAexMincho"/>
                <a:cs typeface="IPAexMincho"/>
              </a:rPr>
              <a:t>（</a:t>
            </a:r>
            <a:r>
              <a:rPr sz="898" spc="-257" dirty="0">
                <a:latin typeface="Arial"/>
                <a:cs typeface="Arial"/>
              </a:rPr>
              <a:t>100</a:t>
            </a:r>
            <a:r>
              <a:rPr sz="898" spc="-111" dirty="0">
                <a:latin typeface="IPAexMincho"/>
                <a:cs typeface="IPAexMincho"/>
              </a:rPr>
              <a:t>単位</a:t>
            </a:r>
            <a:r>
              <a:rPr sz="898" spc="-449" dirty="0">
                <a:latin typeface="IPAexMincho"/>
                <a:cs typeface="IPAexMincho"/>
              </a:rPr>
              <a:t>）</a:t>
            </a:r>
            <a:endParaRPr sz="898" dirty="0">
              <a:latin typeface="IPAexMincho"/>
              <a:cs typeface="IPAexMincho"/>
            </a:endParaRPr>
          </a:p>
        </p:txBody>
      </p:sp>
      <p:sp>
        <p:nvSpPr>
          <p:cNvPr id="62" name="object 62"/>
          <p:cNvSpPr txBox="1"/>
          <p:nvPr/>
        </p:nvSpPr>
        <p:spPr>
          <a:xfrm>
            <a:off x="270628" y="6008221"/>
            <a:ext cx="2230615" cy="137033"/>
          </a:xfrm>
          <a:prstGeom prst="rect">
            <a:avLst/>
          </a:prstGeom>
        </p:spPr>
        <p:txBody>
          <a:bodyPr vert="horz" wrap="square" lIns="0" tIns="11946" rIns="0" bIns="0" rtlCol="0">
            <a:spAutoFit/>
          </a:bodyPr>
          <a:lstStyle/>
          <a:p>
            <a:pPr marL="10860">
              <a:spcBef>
                <a:spcPts val="94"/>
              </a:spcBef>
              <a:tabLst>
                <a:tab pos="1489417" algn="l"/>
              </a:tabLst>
            </a:pPr>
            <a:r>
              <a:rPr sz="812" spc="9" dirty="0">
                <a:latin typeface="IPAexMincho"/>
                <a:cs typeface="IPAexMincho"/>
              </a:rPr>
              <a:t>例</a:t>
            </a:r>
            <a:r>
              <a:rPr sz="812" spc="-402" dirty="0">
                <a:latin typeface="IPAexMincho"/>
                <a:cs typeface="IPAexMincho"/>
              </a:rPr>
              <a:t>）  </a:t>
            </a:r>
            <a:r>
              <a:rPr sz="812" spc="30" dirty="0">
                <a:latin typeface="IPAexMincho"/>
                <a:cs typeface="IPAexMincho"/>
              </a:rPr>
              <a:t> </a:t>
            </a:r>
            <a:r>
              <a:rPr sz="812" spc="9" dirty="0">
                <a:latin typeface="IPAexMincho"/>
                <a:cs typeface="IPAexMincho"/>
              </a:rPr>
              <a:t>新</a:t>
            </a:r>
            <a:r>
              <a:rPr sz="812" spc="-402" dirty="0">
                <a:latin typeface="IPAexMincho"/>
                <a:cs typeface="IPAexMincho"/>
              </a:rPr>
              <a:t>【</a:t>
            </a:r>
            <a:r>
              <a:rPr sz="812" spc="9" dirty="0">
                <a:latin typeface="IPAexMincho"/>
                <a:cs typeface="IPAexMincho"/>
              </a:rPr>
              <a:t>機能強化</a:t>
            </a:r>
            <a:r>
              <a:rPr sz="812" spc="9" dirty="0">
                <a:latin typeface="IPAGothic"/>
                <a:cs typeface="IPAGothic"/>
              </a:rPr>
              <a:t>Ⅳ</a:t>
            </a:r>
            <a:r>
              <a:rPr sz="812" spc="-402" dirty="0">
                <a:latin typeface="IPAexMincho"/>
                <a:cs typeface="IPAexMincho"/>
              </a:rPr>
              <a:t>】</a:t>
            </a:r>
            <a:r>
              <a:rPr sz="812" dirty="0">
                <a:latin typeface="IPAexMincho"/>
                <a:cs typeface="IPAexMincho"/>
              </a:rPr>
              <a:t>	</a:t>
            </a:r>
            <a:r>
              <a:rPr sz="812" spc="9" dirty="0">
                <a:latin typeface="IPAexMincho"/>
                <a:cs typeface="IPAexMincho"/>
              </a:rPr>
              <a:t>新</a:t>
            </a:r>
            <a:r>
              <a:rPr sz="812" spc="-402" dirty="0">
                <a:latin typeface="IPAexMincho"/>
                <a:cs typeface="IPAexMincho"/>
              </a:rPr>
              <a:t>【</a:t>
            </a:r>
            <a:r>
              <a:rPr sz="812" spc="9" dirty="0">
                <a:latin typeface="IPAexMincho"/>
                <a:cs typeface="IPAexMincho"/>
              </a:rPr>
              <a:t>機能強化</a:t>
            </a:r>
            <a:r>
              <a:rPr sz="812" spc="9" dirty="0">
                <a:latin typeface="IPAGothic"/>
                <a:cs typeface="IPAGothic"/>
              </a:rPr>
              <a:t>Ⅳ</a:t>
            </a:r>
            <a:r>
              <a:rPr sz="812" spc="-402" dirty="0">
                <a:latin typeface="IPAexMincho"/>
                <a:cs typeface="IPAexMincho"/>
              </a:rPr>
              <a:t>】</a:t>
            </a:r>
            <a:endParaRPr sz="812">
              <a:latin typeface="IPAexMincho"/>
              <a:cs typeface="IPAexMincho"/>
            </a:endParaRPr>
          </a:p>
        </p:txBody>
      </p:sp>
      <p:sp>
        <p:nvSpPr>
          <p:cNvPr id="63" name="object 63"/>
          <p:cNvSpPr/>
          <p:nvPr/>
        </p:nvSpPr>
        <p:spPr>
          <a:xfrm>
            <a:off x="226753" y="1588255"/>
            <a:ext cx="173323" cy="152472"/>
          </a:xfrm>
          <a:prstGeom prst="rect">
            <a:avLst/>
          </a:prstGeom>
          <a:blipFill>
            <a:blip r:embed="rId18" cstate="print"/>
            <a:stretch>
              <a:fillRect/>
            </a:stretch>
          </a:blipFill>
        </p:spPr>
        <p:txBody>
          <a:bodyPr wrap="square" lIns="0" tIns="0" rIns="0" bIns="0" rtlCol="0"/>
          <a:lstStyle/>
          <a:p>
            <a:endParaRPr sz="1539"/>
          </a:p>
        </p:txBody>
      </p:sp>
      <p:sp>
        <p:nvSpPr>
          <p:cNvPr id="64" name="object 64"/>
          <p:cNvSpPr txBox="1"/>
          <p:nvPr/>
        </p:nvSpPr>
        <p:spPr>
          <a:xfrm>
            <a:off x="241957" y="1569575"/>
            <a:ext cx="4228829" cy="306802"/>
          </a:xfrm>
          <a:prstGeom prst="rect">
            <a:avLst/>
          </a:prstGeom>
        </p:spPr>
        <p:txBody>
          <a:bodyPr vert="horz" wrap="square" lIns="0" tIns="24435" rIns="0" bIns="0" rtlCol="0">
            <a:spAutoFit/>
          </a:bodyPr>
          <a:lstStyle/>
          <a:p>
            <a:pPr marL="49412" marR="4344" indent="-39095">
              <a:lnSpc>
                <a:spcPts val="1112"/>
              </a:lnSpc>
              <a:spcBef>
                <a:spcPts val="192"/>
              </a:spcBef>
            </a:pPr>
            <a:r>
              <a:rPr sz="941" spc="13" dirty="0">
                <a:solidFill>
                  <a:srgbClr val="FFFFFF"/>
                </a:solidFill>
                <a:latin typeface="IPAGothic"/>
                <a:cs typeface="IPAGothic"/>
              </a:rPr>
              <a:t>Ⅰ</a:t>
            </a:r>
            <a:r>
              <a:rPr sz="941" spc="-56" dirty="0">
                <a:solidFill>
                  <a:srgbClr val="FFFFFF"/>
                </a:solidFill>
                <a:latin typeface="IPAGothic"/>
                <a:cs typeface="IPAGothic"/>
              </a:rPr>
              <a:t> </a:t>
            </a:r>
            <a:r>
              <a:rPr sz="983" spc="-128" dirty="0">
                <a:latin typeface="IPAexMincho"/>
                <a:cs typeface="IPAexMincho"/>
              </a:rPr>
              <a:t>計画相談支援</a:t>
            </a:r>
            <a:r>
              <a:rPr sz="983" spc="-628" dirty="0">
                <a:latin typeface="IPAexMincho"/>
                <a:cs typeface="IPAexMincho"/>
              </a:rPr>
              <a:t>・</a:t>
            </a:r>
            <a:r>
              <a:rPr sz="983" spc="-128" dirty="0">
                <a:latin typeface="IPAexMincho"/>
                <a:cs typeface="IPAexMincho"/>
              </a:rPr>
              <a:t>障</a:t>
            </a:r>
            <a:r>
              <a:rPr sz="983" spc="-137" dirty="0">
                <a:latin typeface="IPAexMincho"/>
                <a:cs typeface="IPAexMincho"/>
              </a:rPr>
              <a:t>害</a:t>
            </a:r>
            <a:r>
              <a:rPr sz="983" spc="-128" dirty="0">
                <a:latin typeface="IPAexMincho"/>
                <a:cs typeface="IPAexMincho"/>
              </a:rPr>
              <a:t>児</a:t>
            </a:r>
            <a:r>
              <a:rPr sz="983" spc="-137" dirty="0">
                <a:latin typeface="IPAexMincho"/>
                <a:cs typeface="IPAexMincho"/>
              </a:rPr>
              <a:t>相</a:t>
            </a:r>
            <a:r>
              <a:rPr sz="983" spc="-128" dirty="0">
                <a:latin typeface="IPAexMincho"/>
                <a:cs typeface="IPAexMincho"/>
              </a:rPr>
              <a:t>談</a:t>
            </a:r>
            <a:r>
              <a:rPr sz="983" spc="-137" dirty="0">
                <a:latin typeface="IPAexMincho"/>
                <a:cs typeface="IPAexMincho"/>
              </a:rPr>
              <a:t>支</a:t>
            </a:r>
            <a:r>
              <a:rPr sz="983" spc="-128" dirty="0">
                <a:latin typeface="IPAexMincho"/>
                <a:cs typeface="IPAexMincho"/>
              </a:rPr>
              <a:t>援</a:t>
            </a:r>
            <a:r>
              <a:rPr sz="983" spc="-137" dirty="0">
                <a:latin typeface="IPAexMincho"/>
                <a:cs typeface="IPAexMincho"/>
              </a:rPr>
              <a:t>の</a:t>
            </a:r>
            <a:r>
              <a:rPr sz="983" spc="-128" dirty="0">
                <a:latin typeface="IPAexMincho"/>
                <a:cs typeface="IPAexMincho"/>
              </a:rPr>
              <a:t>経</a:t>
            </a:r>
            <a:r>
              <a:rPr sz="983" spc="-137" dirty="0">
                <a:latin typeface="IPAexMincho"/>
                <a:cs typeface="IPAexMincho"/>
              </a:rPr>
              <a:t>営</a:t>
            </a:r>
            <a:r>
              <a:rPr sz="983" spc="-128" dirty="0">
                <a:latin typeface="IPAexMincho"/>
                <a:cs typeface="IPAexMincho"/>
              </a:rPr>
              <a:t>実</a:t>
            </a:r>
            <a:r>
              <a:rPr sz="983" spc="-137" dirty="0">
                <a:latin typeface="IPAexMincho"/>
                <a:cs typeface="IPAexMincho"/>
              </a:rPr>
              <a:t>態</a:t>
            </a:r>
            <a:r>
              <a:rPr sz="983" spc="-269" dirty="0">
                <a:latin typeface="IPAexMincho"/>
                <a:cs typeface="IPAexMincho"/>
              </a:rPr>
              <a:t>を</a:t>
            </a:r>
            <a:r>
              <a:rPr sz="983" spc="-128" dirty="0">
                <a:latin typeface="IPAexMincho"/>
                <a:cs typeface="IPAexMincho"/>
              </a:rPr>
              <a:t>踏</a:t>
            </a:r>
            <a:r>
              <a:rPr sz="983" spc="-239" dirty="0">
                <a:latin typeface="IPAexMincho"/>
                <a:cs typeface="IPAexMincho"/>
              </a:rPr>
              <a:t>ま</a:t>
            </a:r>
            <a:r>
              <a:rPr sz="983" spc="-217" dirty="0">
                <a:latin typeface="IPAexMincho"/>
                <a:cs typeface="IPAexMincho"/>
              </a:rPr>
              <a:t>え</a:t>
            </a:r>
            <a:r>
              <a:rPr sz="983" spc="-466" dirty="0">
                <a:latin typeface="IPAexMincho"/>
                <a:cs typeface="IPAexMincho"/>
              </a:rPr>
              <a:t>、</a:t>
            </a:r>
            <a:r>
              <a:rPr sz="983" u="sng" spc="68" dirty="0">
                <a:solidFill>
                  <a:srgbClr val="FF0000"/>
                </a:solidFill>
                <a:uFill>
                  <a:solidFill>
                    <a:srgbClr val="FF0000"/>
                  </a:solidFill>
                </a:uFill>
                <a:latin typeface="Noto Sans CJK JP Medium"/>
                <a:cs typeface="Noto Sans CJK JP Medium"/>
              </a:rPr>
              <a:t>経営実態が厳</a:t>
            </a:r>
            <a:r>
              <a:rPr sz="983" u="sng" spc="-167" dirty="0">
                <a:solidFill>
                  <a:srgbClr val="FF0000"/>
                </a:solidFill>
                <a:uFill>
                  <a:solidFill>
                    <a:srgbClr val="FF0000"/>
                  </a:solidFill>
                </a:uFill>
                <a:latin typeface="Noto Sans CJK JP Medium"/>
                <a:cs typeface="Noto Sans CJK JP Medium"/>
              </a:rPr>
              <a:t>し</a:t>
            </a:r>
            <a:r>
              <a:rPr sz="983" u="sng" spc="21" dirty="0">
                <a:solidFill>
                  <a:srgbClr val="FF0000"/>
                </a:solidFill>
                <a:uFill>
                  <a:solidFill>
                    <a:srgbClr val="FF0000"/>
                  </a:solidFill>
                </a:uFill>
                <a:latin typeface="Noto Sans CJK JP Medium"/>
                <a:cs typeface="Noto Sans CJK JP Medium"/>
              </a:rPr>
              <a:t>い</a:t>
            </a:r>
            <a:r>
              <a:rPr sz="983" u="sng" spc="68" dirty="0">
                <a:solidFill>
                  <a:srgbClr val="FF0000"/>
                </a:solidFill>
                <a:uFill>
                  <a:solidFill>
                    <a:srgbClr val="FF0000"/>
                  </a:solidFill>
                </a:uFill>
                <a:latin typeface="Noto Sans CJK JP Medium"/>
                <a:cs typeface="Noto Sans CJK JP Medium"/>
              </a:rPr>
              <a:t>小規模</a:t>
            </a:r>
            <a:r>
              <a:rPr sz="983" u="sng" spc="9" dirty="0">
                <a:solidFill>
                  <a:srgbClr val="FF0000"/>
                </a:solidFill>
                <a:uFill>
                  <a:solidFill>
                    <a:srgbClr val="FF0000"/>
                  </a:solidFill>
                </a:uFill>
                <a:latin typeface="Noto Sans CJK JP Medium"/>
                <a:cs typeface="Noto Sans CJK JP Medium"/>
              </a:rPr>
              <a:t>事 </a:t>
            </a:r>
            <a:r>
              <a:rPr sz="983" u="sng" spc="68" dirty="0">
                <a:solidFill>
                  <a:srgbClr val="FF0000"/>
                </a:solidFill>
                <a:uFill>
                  <a:solidFill>
                    <a:srgbClr val="FF0000"/>
                  </a:solidFill>
                </a:uFill>
                <a:latin typeface="Noto Sans CJK JP Medium"/>
                <a:cs typeface="Noto Sans CJK JP Medium"/>
              </a:rPr>
              <a:t>業所</a:t>
            </a:r>
            <a:r>
              <a:rPr sz="983" u="sng" spc="9" dirty="0">
                <a:solidFill>
                  <a:srgbClr val="FF0000"/>
                </a:solidFill>
                <a:uFill>
                  <a:solidFill>
                    <a:srgbClr val="FF0000"/>
                  </a:solidFill>
                </a:uFill>
                <a:latin typeface="Noto Sans CJK JP Medium"/>
                <a:cs typeface="Noto Sans CJK JP Medium"/>
              </a:rPr>
              <a:t>に</a:t>
            </a:r>
            <a:r>
              <a:rPr sz="983" u="sng" spc="17" dirty="0">
                <a:solidFill>
                  <a:srgbClr val="FF0000"/>
                </a:solidFill>
                <a:uFill>
                  <a:solidFill>
                    <a:srgbClr val="FF0000"/>
                  </a:solidFill>
                </a:uFill>
                <a:latin typeface="Noto Sans CJK JP Medium"/>
                <a:cs typeface="Noto Sans CJK JP Medium"/>
              </a:rPr>
              <a:t>つ</a:t>
            </a:r>
            <a:r>
              <a:rPr sz="983" u="sng" spc="21" dirty="0">
                <a:solidFill>
                  <a:srgbClr val="FF0000"/>
                </a:solidFill>
                <a:uFill>
                  <a:solidFill>
                    <a:srgbClr val="FF0000"/>
                  </a:solidFill>
                </a:uFill>
                <a:latin typeface="Noto Sans CJK JP Medium"/>
                <a:cs typeface="Noto Sans CJK JP Medium"/>
              </a:rPr>
              <a:t>い</a:t>
            </a:r>
            <a:r>
              <a:rPr sz="983" u="sng" spc="-26" dirty="0">
                <a:solidFill>
                  <a:srgbClr val="FF0000"/>
                </a:solidFill>
                <a:uFill>
                  <a:solidFill>
                    <a:srgbClr val="FF0000"/>
                  </a:solidFill>
                </a:uFill>
                <a:latin typeface="Noto Sans CJK JP Medium"/>
                <a:cs typeface="Noto Sans CJK JP Medium"/>
              </a:rPr>
              <a:t>て</a:t>
            </a:r>
            <a:r>
              <a:rPr sz="983" u="sng" spc="68" dirty="0">
                <a:solidFill>
                  <a:srgbClr val="FF0000"/>
                </a:solidFill>
                <a:uFill>
                  <a:solidFill>
                    <a:srgbClr val="FF0000"/>
                  </a:solidFill>
                </a:uFill>
                <a:latin typeface="Noto Sans CJK JP Medium"/>
                <a:cs typeface="Noto Sans CJK JP Medium"/>
              </a:rPr>
              <a:t>大幅</a:t>
            </a:r>
            <a:r>
              <a:rPr sz="983" u="sng" spc="9" dirty="0">
                <a:solidFill>
                  <a:srgbClr val="FF0000"/>
                </a:solidFill>
                <a:uFill>
                  <a:solidFill>
                    <a:srgbClr val="FF0000"/>
                  </a:solidFill>
                </a:uFill>
                <a:latin typeface="Noto Sans CJK JP Medium"/>
                <a:cs typeface="Noto Sans CJK JP Medium"/>
              </a:rPr>
              <a:t>に</a:t>
            </a:r>
            <a:r>
              <a:rPr sz="983" u="sng" spc="68" dirty="0">
                <a:solidFill>
                  <a:srgbClr val="FF0000"/>
                </a:solidFill>
                <a:uFill>
                  <a:solidFill>
                    <a:srgbClr val="FF0000"/>
                  </a:solidFill>
                </a:uFill>
                <a:latin typeface="Noto Sans CJK JP Medium"/>
                <a:cs typeface="Noto Sans CJK JP Medium"/>
              </a:rPr>
              <a:t>基本報酬</a:t>
            </a:r>
            <a:r>
              <a:rPr sz="983" u="sng" spc="-73" dirty="0">
                <a:solidFill>
                  <a:srgbClr val="FF0000"/>
                </a:solidFill>
                <a:uFill>
                  <a:solidFill>
                    <a:srgbClr val="FF0000"/>
                  </a:solidFill>
                </a:uFill>
                <a:latin typeface="Noto Sans CJK JP Medium"/>
                <a:cs typeface="Noto Sans CJK JP Medium"/>
              </a:rPr>
              <a:t>を</a:t>
            </a:r>
            <a:r>
              <a:rPr sz="983" u="sng" spc="68" dirty="0">
                <a:solidFill>
                  <a:srgbClr val="FF0000"/>
                </a:solidFill>
                <a:uFill>
                  <a:solidFill>
                    <a:srgbClr val="FF0000"/>
                  </a:solidFill>
                </a:uFill>
                <a:latin typeface="Noto Sans CJK JP Medium"/>
                <a:cs typeface="Noto Sans CJK JP Medium"/>
              </a:rPr>
              <a:t>引</a:t>
            </a:r>
            <a:r>
              <a:rPr sz="983" u="sng" spc="-86" dirty="0">
                <a:solidFill>
                  <a:srgbClr val="FF0000"/>
                </a:solidFill>
                <a:uFill>
                  <a:solidFill>
                    <a:srgbClr val="FF0000"/>
                  </a:solidFill>
                </a:uFill>
                <a:latin typeface="Noto Sans CJK JP Medium"/>
                <a:cs typeface="Noto Sans CJK JP Medium"/>
              </a:rPr>
              <a:t>き</a:t>
            </a:r>
            <a:r>
              <a:rPr sz="983" u="sng" spc="68" dirty="0">
                <a:solidFill>
                  <a:srgbClr val="FF0000"/>
                </a:solidFill>
                <a:uFill>
                  <a:solidFill>
                    <a:srgbClr val="FF0000"/>
                  </a:solidFill>
                </a:uFill>
                <a:latin typeface="Noto Sans CJK JP Medium"/>
                <a:cs typeface="Noto Sans CJK JP Medium"/>
              </a:rPr>
              <a:t>上</a:t>
            </a:r>
            <a:r>
              <a:rPr sz="983" u="sng" spc="-9" dirty="0">
                <a:solidFill>
                  <a:srgbClr val="FF0000"/>
                </a:solidFill>
                <a:uFill>
                  <a:solidFill>
                    <a:srgbClr val="FF0000"/>
                  </a:solidFill>
                </a:uFill>
                <a:latin typeface="Noto Sans CJK JP Medium"/>
                <a:cs typeface="Noto Sans CJK JP Medium"/>
              </a:rPr>
              <a:t>げ</a:t>
            </a:r>
            <a:endParaRPr sz="983" dirty="0">
              <a:latin typeface="Noto Sans CJK JP Medium"/>
              <a:cs typeface="Noto Sans CJK JP Medium"/>
            </a:endParaRPr>
          </a:p>
        </p:txBody>
      </p:sp>
      <p:sp>
        <p:nvSpPr>
          <p:cNvPr id="65" name="object 65"/>
          <p:cNvSpPr/>
          <p:nvPr/>
        </p:nvSpPr>
        <p:spPr>
          <a:xfrm>
            <a:off x="226753" y="1876258"/>
            <a:ext cx="161595" cy="152472"/>
          </a:xfrm>
          <a:prstGeom prst="rect">
            <a:avLst/>
          </a:prstGeom>
          <a:blipFill>
            <a:blip r:embed="rId19" cstate="print"/>
            <a:stretch>
              <a:fillRect/>
            </a:stretch>
          </a:blipFill>
        </p:spPr>
        <p:txBody>
          <a:bodyPr wrap="square" lIns="0" tIns="0" rIns="0" bIns="0" rtlCol="0"/>
          <a:lstStyle/>
          <a:p>
            <a:endParaRPr sz="1539"/>
          </a:p>
        </p:txBody>
      </p:sp>
      <p:sp>
        <p:nvSpPr>
          <p:cNvPr id="66" name="object 66"/>
          <p:cNvSpPr txBox="1"/>
          <p:nvPr/>
        </p:nvSpPr>
        <p:spPr>
          <a:xfrm>
            <a:off x="236744" y="1864095"/>
            <a:ext cx="143350" cy="157393"/>
          </a:xfrm>
          <a:prstGeom prst="rect">
            <a:avLst/>
          </a:prstGeom>
        </p:spPr>
        <p:txBody>
          <a:bodyPr vert="horz" wrap="square" lIns="0" tIns="12488" rIns="0" bIns="0" rtlCol="0">
            <a:spAutoFit/>
          </a:bodyPr>
          <a:lstStyle/>
          <a:p>
            <a:pPr marL="10860">
              <a:spcBef>
                <a:spcPts val="97"/>
              </a:spcBef>
            </a:pPr>
            <a:r>
              <a:rPr sz="941" spc="13" dirty="0">
                <a:solidFill>
                  <a:srgbClr val="FFFFFF"/>
                </a:solidFill>
                <a:latin typeface="IPAGothic"/>
                <a:cs typeface="IPAGothic"/>
              </a:rPr>
              <a:t>Ⅱ</a:t>
            </a:r>
            <a:endParaRPr sz="941">
              <a:latin typeface="IPAGothic"/>
              <a:cs typeface="IPAGothic"/>
            </a:endParaRPr>
          </a:p>
        </p:txBody>
      </p:sp>
      <p:sp>
        <p:nvSpPr>
          <p:cNvPr id="67" name="object 67"/>
          <p:cNvSpPr/>
          <p:nvPr/>
        </p:nvSpPr>
        <p:spPr>
          <a:xfrm>
            <a:off x="226753" y="2195537"/>
            <a:ext cx="161595" cy="145956"/>
          </a:xfrm>
          <a:prstGeom prst="rect">
            <a:avLst/>
          </a:prstGeom>
          <a:blipFill>
            <a:blip r:embed="rId20" cstate="print"/>
            <a:stretch>
              <a:fillRect/>
            </a:stretch>
          </a:blipFill>
        </p:spPr>
        <p:txBody>
          <a:bodyPr wrap="square" lIns="0" tIns="0" rIns="0" bIns="0" rtlCol="0"/>
          <a:lstStyle/>
          <a:p>
            <a:endParaRPr sz="1539"/>
          </a:p>
        </p:txBody>
      </p:sp>
      <p:sp>
        <p:nvSpPr>
          <p:cNvPr id="68" name="object 68"/>
          <p:cNvSpPr txBox="1"/>
          <p:nvPr/>
        </p:nvSpPr>
        <p:spPr>
          <a:xfrm>
            <a:off x="236744" y="2175556"/>
            <a:ext cx="4227200" cy="304608"/>
          </a:xfrm>
          <a:prstGeom prst="rect">
            <a:avLst/>
          </a:prstGeom>
        </p:spPr>
        <p:txBody>
          <a:bodyPr vert="horz" wrap="square" lIns="0" tIns="22262" rIns="0" bIns="0" rtlCol="0">
            <a:spAutoFit/>
          </a:bodyPr>
          <a:lstStyle/>
          <a:p>
            <a:pPr marL="54842" marR="4344" indent="-44524">
              <a:lnSpc>
                <a:spcPts val="1129"/>
              </a:lnSpc>
              <a:spcBef>
                <a:spcPts val="174"/>
              </a:spcBef>
            </a:pPr>
            <a:r>
              <a:rPr sz="941" spc="13" dirty="0">
                <a:solidFill>
                  <a:srgbClr val="FFFFFF"/>
                </a:solidFill>
                <a:latin typeface="IPAGothic"/>
                <a:cs typeface="IPAGothic"/>
              </a:rPr>
              <a:t>Ⅲ</a:t>
            </a:r>
            <a:r>
              <a:rPr sz="941" spc="248" dirty="0">
                <a:solidFill>
                  <a:srgbClr val="FFFFFF"/>
                </a:solidFill>
                <a:latin typeface="IPAGothic"/>
                <a:cs typeface="IPAGothic"/>
              </a:rPr>
              <a:t> </a:t>
            </a:r>
            <a:r>
              <a:rPr sz="983" spc="9" dirty="0">
                <a:latin typeface="IPAexMincho"/>
                <a:cs typeface="IPAexMincho"/>
              </a:rPr>
              <a:t>常勤専従職員の配置</a:t>
            </a:r>
            <a:r>
              <a:rPr sz="983" spc="-133" dirty="0">
                <a:latin typeface="IPAexMincho"/>
                <a:cs typeface="IPAexMincho"/>
              </a:rPr>
              <a:t>を</a:t>
            </a:r>
            <a:r>
              <a:rPr sz="983" spc="9" dirty="0">
                <a:latin typeface="IPAexMincho"/>
                <a:cs typeface="IPAexMincho"/>
              </a:rPr>
              <a:t>更</a:t>
            </a:r>
            <a:r>
              <a:rPr sz="983" spc="-51" dirty="0">
                <a:latin typeface="IPAexMincho"/>
                <a:cs typeface="IPAexMincho"/>
              </a:rPr>
              <a:t>に</a:t>
            </a:r>
            <a:r>
              <a:rPr sz="983" spc="9" dirty="0">
                <a:latin typeface="IPAexMincho"/>
                <a:cs typeface="IPAexMincho"/>
              </a:rPr>
              <a:t>促進</a:t>
            </a:r>
            <a:r>
              <a:rPr sz="983" spc="-34" dirty="0">
                <a:latin typeface="IPAexMincho"/>
                <a:cs typeface="IPAexMincho"/>
              </a:rPr>
              <a:t>す</a:t>
            </a:r>
            <a:r>
              <a:rPr sz="983" spc="-128" dirty="0">
                <a:latin typeface="IPAexMincho"/>
                <a:cs typeface="IPAexMincho"/>
              </a:rPr>
              <a:t>る</a:t>
            </a:r>
            <a:r>
              <a:rPr sz="983" spc="-77" dirty="0">
                <a:latin typeface="IPAexMincho"/>
                <a:cs typeface="IPAexMincho"/>
              </a:rPr>
              <a:t>た</a:t>
            </a:r>
            <a:r>
              <a:rPr sz="983" spc="-13" dirty="0">
                <a:latin typeface="IPAexMincho"/>
                <a:cs typeface="IPAexMincho"/>
              </a:rPr>
              <a:t>め</a:t>
            </a:r>
            <a:r>
              <a:rPr sz="983" spc="-329" dirty="0">
                <a:latin typeface="IPAexMincho"/>
                <a:cs typeface="IPAexMincho"/>
              </a:rPr>
              <a:t>、</a:t>
            </a:r>
            <a:r>
              <a:rPr sz="983" u="sng" spc="17" dirty="0">
                <a:solidFill>
                  <a:srgbClr val="00AFEF"/>
                </a:solidFill>
                <a:uFill>
                  <a:solidFill>
                    <a:srgbClr val="00AFEF"/>
                  </a:solidFill>
                </a:uFill>
                <a:latin typeface="Noto Sans CJK JP Medium"/>
                <a:cs typeface="Noto Sans CJK JP Medium"/>
              </a:rPr>
              <a:t>従来</a:t>
            </a:r>
            <a:r>
              <a:rPr sz="983" u="sng" spc="-115" dirty="0">
                <a:solidFill>
                  <a:srgbClr val="00AFEF"/>
                </a:solidFill>
                <a:uFill>
                  <a:solidFill>
                    <a:srgbClr val="00AFEF"/>
                  </a:solidFill>
                </a:uFill>
                <a:latin typeface="Noto Sans CJK JP Medium"/>
                <a:cs typeface="Noto Sans CJK JP Medium"/>
              </a:rPr>
              <a:t>よ</a:t>
            </a:r>
            <a:r>
              <a:rPr sz="983" u="sng" spc="-239" dirty="0">
                <a:solidFill>
                  <a:srgbClr val="00AFEF"/>
                </a:solidFill>
                <a:uFill>
                  <a:solidFill>
                    <a:srgbClr val="00AFEF"/>
                  </a:solidFill>
                </a:uFill>
                <a:latin typeface="Noto Sans CJK JP Medium"/>
                <a:cs typeface="Noto Sans CJK JP Medium"/>
              </a:rPr>
              <a:t>り</a:t>
            </a:r>
            <a:r>
              <a:rPr sz="983" u="sng" spc="17" dirty="0">
                <a:solidFill>
                  <a:srgbClr val="00AFEF"/>
                </a:solidFill>
                <a:uFill>
                  <a:solidFill>
                    <a:srgbClr val="00AFEF"/>
                  </a:solidFill>
                </a:uFill>
                <a:latin typeface="Noto Sans CJK JP Medium"/>
                <a:cs typeface="Noto Sans CJK JP Medium"/>
              </a:rPr>
              <a:t>要件緩和</a:t>
            </a:r>
            <a:r>
              <a:rPr sz="983" u="sng" spc="-217" dirty="0">
                <a:solidFill>
                  <a:srgbClr val="00AFEF"/>
                </a:solidFill>
                <a:uFill>
                  <a:solidFill>
                    <a:srgbClr val="00AFEF"/>
                  </a:solidFill>
                </a:uFill>
                <a:latin typeface="Noto Sans CJK JP Medium"/>
                <a:cs typeface="Noto Sans CJK JP Medium"/>
              </a:rPr>
              <a:t>し</a:t>
            </a:r>
            <a:r>
              <a:rPr sz="983" u="sng" spc="-64" dirty="0">
                <a:solidFill>
                  <a:srgbClr val="00AFEF"/>
                </a:solidFill>
                <a:uFill>
                  <a:solidFill>
                    <a:srgbClr val="00AFEF"/>
                  </a:solidFill>
                </a:uFill>
                <a:latin typeface="Noto Sans CJK JP Medium"/>
                <a:cs typeface="Noto Sans CJK JP Medium"/>
              </a:rPr>
              <a:t>た</a:t>
            </a:r>
            <a:r>
              <a:rPr sz="983" u="sng" spc="17" dirty="0">
                <a:solidFill>
                  <a:srgbClr val="00AFEF"/>
                </a:solidFill>
                <a:uFill>
                  <a:solidFill>
                    <a:srgbClr val="00AFEF"/>
                  </a:solidFill>
                </a:uFill>
                <a:latin typeface="Noto Sans CJK JP Medium"/>
                <a:cs typeface="Noto Sans CJK JP Medium"/>
              </a:rPr>
              <a:t>報酬区</a:t>
            </a:r>
            <a:r>
              <a:rPr sz="983" u="sng" spc="9" dirty="0">
                <a:solidFill>
                  <a:srgbClr val="00AFEF"/>
                </a:solidFill>
                <a:uFill>
                  <a:solidFill>
                    <a:srgbClr val="00AFEF"/>
                  </a:solidFill>
                </a:uFill>
                <a:latin typeface="Noto Sans CJK JP Medium"/>
                <a:cs typeface="Noto Sans CJK JP Medium"/>
              </a:rPr>
              <a:t>分 </a:t>
            </a:r>
            <a:r>
              <a:rPr sz="983" u="sng" spc="-124" dirty="0">
                <a:solidFill>
                  <a:srgbClr val="00AFEF"/>
                </a:solidFill>
                <a:uFill>
                  <a:solidFill>
                    <a:srgbClr val="00AFEF"/>
                  </a:solidFill>
                </a:uFill>
                <a:latin typeface="Noto Sans CJK JP Medium"/>
                <a:cs typeface="Noto Sans CJK JP Medium"/>
              </a:rPr>
              <a:t>を</a:t>
            </a:r>
            <a:r>
              <a:rPr sz="983" u="sng" spc="17" dirty="0">
                <a:solidFill>
                  <a:srgbClr val="00AFEF"/>
                </a:solidFill>
                <a:uFill>
                  <a:solidFill>
                    <a:srgbClr val="00AFEF"/>
                  </a:solidFill>
                </a:uFill>
                <a:latin typeface="Noto Sans CJK JP Medium"/>
                <a:cs typeface="Noto Sans CJK JP Medium"/>
              </a:rPr>
              <a:t>創</a:t>
            </a:r>
            <a:r>
              <a:rPr sz="983" u="sng" spc="9" dirty="0">
                <a:solidFill>
                  <a:srgbClr val="00AFEF"/>
                </a:solidFill>
                <a:uFill>
                  <a:solidFill>
                    <a:srgbClr val="00AFEF"/>
                  </a:solidFill>
                </a:uFill>
                <a:latin typeface="Noto Sans CJK JP Medium"/>
                <a:cs typeface="Noto Sans CJK JP Medium"/>
              </a:rPr>
              <a:t>設</a:t>
            </a:r>
            <a:endParaRPr sz="983">
              <a:latin typeface="Noto Sans CJK JP Medium"/>
              <a:cs typeface="Noto Sans CJK JP Medium"/>
            </a:endParaRPr>
          </a:p>
        </p:txBody>
      </p:sp>
      <p:graphicFrame>
        <p:nvGraphicFramePr>
          <p:cNvPr id="69" name="object 69"/>
          <p:cNvGraphicFramePr>
            <a:graphicFrameLocks noGrp="1"/>
          </p:cNvGraphicFramePr>
          <p:nvPr>
            <p:extLst>
              <p:ext uri="{D42A27DB-BD31-4B8C-83A1-F6EECF244321}">
                <p14:modId xmlns:p14="http://schemas.microsoft.com/office/powerpoint/2010/main" val="54784479"/>
              </p:ext>
            </p:extLst>
          </p:nvPr>
        </p:nvGraphicFramePr>
        <p:xfrm>
          <a:off x="205902" y="2621678"/>
          <a:ext cx="4168011" cy="2791454"/>
        </p:xfrm>
        <a:graphic>
          <a:graphicData uri="http://schemas.openxmlformats.org/drawingml/2006/table">
            <a:tbl>
              <a:tblPr firstRow="1" bandRow="1">
                <a:tableStyleId>{2D5ABB26-0587-4C30-8999-92F81FD0307C}</a:tableStyleId>
              </a:tblPr>
              <a:tblGrid>
                <a:gridCol w="1083814">
                  <a:extLst>
                    <a:ext uri="{9D8B030D-6E8A-4147-A177-3AD203B41FA5}">
                      <a16:colId xmlns:a16="http://schemas.microsoft.com/office/drawing/2014/main" xmlns="" val="20000"/>
                    </a:ext>
                  </a:extLst>
                </a:gridCol>
                <a:gridCol w="968699">
                  <a:extLst>
                    <a:ext uri="{9D8B030D-6E8A-4147-A177-3AD203B41FA5}">
                      <a16:colId xmlns:a16="http://schemas.microsoft.com/office/drawing/2014/main" xmlns="" val="20001"/>
                    </a:ext>
                  </a:extLst>
                </a:gridCol>
                <a:gridCol w="585346">
                  <a:extLst>
                    <a:ext uri="{9D8B030D-6E8A-4147-A177-3AD203B41FA5}">
                      <a16:colId xmlns:a16="http://schemas.microsoft.com/office/drawing/2014/main" xmlns="" val="20002"/>
                    </a:ext>
                  </a:extLst>
                </a:gridCol>
                <a:gridCol w="738469">
                  <a:extLst>
                    <a:ext uri="{9D8B030D-6E8A-4147-A177-3AD203B41FA5}">
                      <a16:colId xmlns:a16="http://schemas.microsoft.com/office/drawing/2014/main" xmlns="" val="20003"/>
                    </a:ext>
                  </a:extLst>
                </a:gridCol>
                <a:gridCol w="791683">
                  <a:extLst>
                    <a:ext uri="{9D8B030D-6E8A-4147-A177-3AD203B41FA5}">
                      <a16:colId xmlns:a16="http://schemas.microsoft.com/office/drawing/2014/main" xmlns="" val="20004"/>
                    </a:ext>
                  </a:extLst>
                </a:gridCol>
              </a:tblGrid>
              <a:tr h="174343">
                <a:tc gridSpan="5">
                  <a:txBody>
                    <a:bodyPr/>
                    <a:lstStyle/>
                    <a:p>
                      <a:pPr algn="ctr">
                        <a:lnSpc>
                          <a:spcPct val="100000"/>
                        </a:lnSpc>
                        <a:spcBef>
                          <a:spcPts val="280"/>
                        </a:spcBef>
                      </a:pPr>
                      <a:r>
                        <a:rPr sz="800" spc="-375" dirty="0">
                          <a:latin typeface="IPAexMincho"/>
                          <a:cs typeface="IPAexMincho"/>
                        </a:rPr>
                        <a:t>［</a:t>
                      </a:r>
                      <a:r>
                        <a:rPr sz="800" spc="70" dirty="0">
                          <a:latin typeface="IPAexMincho"/>
                          <a:cs typeface="IPAexMincho"/>
                        </a:rPr>
                        <a:t>令和</a:t>
                      </a:r>
                      <a:r>
                        <a:rPr sz="800" spc="-200" dirty="0">
                          <a:latin typeface="IPAexMincho"/>
                          <a:cs typeface="IPAexMincho"/>
                        </a:rPr>
                        <a:t>３</a:t>
                      </a:r>
                      <a:r>
                        <a:rPr sz="800" spc="70" dirty="0">
                          <a:latin typeface="IPAexMincho"/>
                          <a:cs typeface="IPAexMincho"/>
                        </a:rPr>
                        <a:t>年改定後の</a:t>
                      </a:r>
                      <a:r>
                        <a:rPr sz="800" spc="55" dirty="0">
                          <a:latin typeface="IPAexMincho"/>
                          <a:cs typeface="IPAexMincho"/>
                        </a:rPr>
                        <a:t>段</a:t>
                      </a:r>
                      <a:r>
                        <a:rPr sz="800" spc="70" dirty="0">
                          <a:latin typeface="IPAexMincho"/>
                          <a:cs typeface="IPAexMincho"/>
                        </a:rPr>
                        <a:t>階別基本報酬単価</a:t>
                      </a:r>
                      <a:r>
                        <a:rPr sz="800" spc="-415" dirty="0">
                          <a:latin typeface="IPAexMincho"/>
                          <a:cs typeface="IPAexMincho"/>
                        </a:rPr>
                        <a:t>］</a:t>
                      </a:r>
                      <a:endParaRPr sz="800" dirty="0">
                        <a:latin typeface="IPAexMincho"/>
                        <a:cs typeface="IPAexMincho"/>
                      </a:endParaRPr>
                    </a:p>
                  </a:txBody>
                  <a:tcPr marL="0" marR="0" marT="30408"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xmlns="" val="10000"/>
                  </a:ext>
                </a:extLst>
              </a:tr>
              <a:tr h="174664">
                <a:tc rowSpan="2">
                  <a:txBody>
                    <a:bodyPr/>
                    <a:lstStyle/>
                    <a:p>
                      <a:pPr>
                        <a:lnSpc>
                          <a:spcPct val="100000"/>
                        </a:lnSpc>
                        <a:spcBef>
                          <a:spcPts val="35"/>
                        </a:spcBef>
                      </a:pPr>
                      <a:endParaRPr sz="1100">
                        <a:latin typeface="Times New Roman"/>
                        <a:cs typeface="Times New Roman"/>
                      </a:endParaRPr>
                    </a:p>
                    <a:p>
                      <a:pPr marL="387350">
                        <a:lnSpc>
                          <a:spcPct val="100000"/>
                        </a:lnSpc>
                      </a:pPr>
                      <a:r>
                        <a:rPr sz="800" spc="55" dirty="0">
                          <a:latin typeface="IPAexMincho"/>
                          <a:cs typeface="IPAexMincho"/>
                        </a:rPr>
                        <a:t>報</a:t>
                      </a:r>
                      <a:r>
                        <a:rPr sz="800" spc="70" dirty="0">
                          <a:latin typeface="IPAexMincho"/>
                          <a:cs typeface="IPAexMincho"/>
                        </a:rPr>
                        <a:t>酬区分</a:t>
                      </a:r>
                      <a:endParaRPr sz="800">
                        <a:latin typeface="IPAexMincho"/>
                        <a:cs typeface="IPAexMincho"/>
                      </a:endParaRPr>
                    </a:p>
                  </a:txBody>
                  <a:tcPr marL="0" marR="0" marT="380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rowSpan="2">
                  <a:txBody>
                    <a:bodyPr/>
                    <a:lstStyle/>
                    <a:p>
                      <a:pPr marL="11430" algn="ctr">
                        <a:lnSpc>
                          <a:spcPct val="100000"/>
                        </a:lnSpc>
                        <a:spcBef>
                          <a:spcPts val="885"/>
                        </a:spcBef>
                      </a:pPr>
                      <a:r>
                        <a:rPr sz="800" spc="70" dirty="0">
                          <a:latin typeface="IPAexMincho"/>
                          <a:cs typeface="IPAexMincho"/>
                        </a:rPr>
                        <a:t>常勤専従の</a:t>
                      </a:r>
                      <a:endParaRPr sz="800">
                        <a:latin typeface="IPAexMincho"/>
                        <a:cs typeface="IPAexMincho"/>
                      </a:endParaRPr>
                    </a:p>
                    <a:p>
                      <a:pPr marL="1270" algn="ctr">
                        <a:lnSpc>
                          <a:spcPct val="100000"/>
                        </a:lnSpc>
                        <a:spcBef>
                          <a:spcPts val="10"/>
                        </a:spcBef>
                      </a:pPr>
                      <a:r>
                        <a:rPr sz="800" spc="70" dirty="0">
                          <a:latin typeface="IPAexMincho"/>
                          <a:cs typeface="IPAexMincho"/>
                        </a:rPr>
                        <a:t>相談支援専門員数</a:t>
                      </a:r>
                      <a:endParaRPr sz="800">
                        <a:latin typeface="IPAexMincho"/>
                        <a:cs typeface="IPAexMincho"/>
                      </a:endParaRPr>
                    </a:p>
                  </a:txBody>
                  <a:tcPr marL="0" marR="0" marT="961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3">
                  <a:txBody>
                    <a:bodyPr/>
                    <a:lstStyle/>
                    <a:p>
                      <a:pPr marL="700405">
                        <a:lnSpc>
                          <a:spcPct val="100000"/>
                        </a:lnSpc>
                        <a:spcBef>
                          <a:spcPts val="284"/>
                        </a:spcBef>
                      </a:pPr>
                      <a:r>
                        <a:rPr sz="800" spc="70" dirty="0">
                          <a:latin typeface="IPAexMincho"/>
                          <a:cs typeface="IPAexMincho"/>
                        </a:rPr>
                        <a:t>サ</a:t>
                      </a:r>
                      <a:r>
                        <a:rPr sz="800" spc="65" dirty="0">
                          <a:latin typeface="IPAexMincho"/>
                          <a:cs typeface="IPAexMincho"/>
                        </a:rPr>
                        <a:t>ー</a:t>
                      </a:r>
                      <a:r>
                        <a:rPr sz="800" spc="-20" dirty="0">
                          <a:latin typeface="IPAexMincho"/>
                          <a:cs typeface="IPAexMincho"/>
                        </a:rPr>
                        <a:t>ビ</a:t>
                      </a:r>
                      <a:r>
                        <a:rPr sz="800" spc="-25" dirty="0">
                          <a:latin typeface="IPAexMincho"/>
                          <a:cs typeface="IPAexMincho"/>
                        </a:rPr>
                        <a:t>ス</a:t>
                      </a:r>
                      <a:r>
                        <a:rPr sz="800" spc="70" dirty="0">
                          <a:latin typeface="IPAexMincho"/>
                          <a:cs typeface="IPAexMincho"/>
                        </a:rPr>
                        <a:t>利用支援費</a:t>
                      </a:r>
                      <a:endParaRPr sz="800">
                        <a:latin typeface="IPAexMincho"/>
                        <a:cs typeface="IPAexMincho"/>
                      </a:endParaRPr>
                    </a:p>
                  </a:txBody>
                  <a:tcPr marL="0" marR="0" marT="3095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xmlns="" val="10001"/>
                  </a:ext>
                </a:extLst>
              </a:tr>
              <a:tr h="266908">
                <a:tc vMerge="1">
                  <a:txBody>
                    <a:bodyPr/>
                    <a:lstStyle/>
                    <a:p>
                      <a:endParaRP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1123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73355">
                        <a:lnSpc>
                          <a:spcPct val="100000"/>
                        </a:lnSpc>
                        <a:spcBef>
                          <a:spcPts val="715"/>
                        </a:spcBef>
                      </a:pPr>
                      <a:r>
                        <a:rPr sz="800" spc="70" dirty="0">
                          <a:latin typeface="IPAexMincho"/>
                          <a:cs typeface="IPAexMincho"/>
                        </a:rPr>
                        <a:t>現</a:t>
                      </a:r>
                      <a:r>
                        <a:rPr sz="800" spc="330" dirty="0">
                          <a:latin typeface="IPAexMincho"/>
                          <a:cs typeface="IPAexMincho"/>
                        </a:rPr>
                        <a:t> </a:t>
                      </a:r>
                      <a:r>
                        <a:rPr sz="800" spc="70" dirty="0">
                          <a:latin typeface="IPAexMincho"/>
                          <a:cs typeface="IPAexMincho"/>
                        </a:rPr>
                        <a:t>行</a:t>
                      </a:r>
                      <a:endParaRPr sz="800">
                        <a:latin typeface="IPAexMincho"/>
                        <a:cs typeface="IPAexMincho"/>
                      </a:endParaRPr>
                    </a:p>
                  </a:txBody>
                  <a:tcPr marL="0" marR="0" marT="7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3025">
                        <a:lnSpc>
                          <a:spcPct val="100000"/>
                        </a:lnSpc>
                        <a:spcBef>
                          <a:spcPts val="715"/>
                        </a:spcBef>
                      </a:pPr>
                      <a:r>
                        <a:rPr sz="800" spc="70" dirty="0">
                          <a:latin typeface="IPAexMincho"/>
                          <a:cs typeface="IPAexMincho"/>
                        </a:rPr>
                        <a:t>報酬引</a:t>
                      </a:r>
                      <a:r>
                        <a:rPr sz="800" spc="-114" dirty="0">
                          <a:latin typeface="IPAexMincho"/>
                          <a:cs typeface="IPAexMincho"/>
                        </a:rPr>
                        <a:t>き</a:t>
                      </a:r>
                      <a:r>
                        <a:rPr sz="800" spc="70" dirty="0">
                          <a:latin typeface="IPAexMincho"/>
                          <a:cs typeface="IPAexMincho"/>
                        </a:rPr>
                        <a:t>上</a:t>
                      </a:r>
                      <a:r>
                        <a:rPr sz="800" spc="50" dirty="0">
                          <a:latin typeface="IPAexMincho"/>
                          <a:cs typeface="IPAexMincho"/>
                        </a:rPr>
                        <a:t>げ</a:t>
                      </a:r>
                      <a:endParaRPr sz="800">
                        <a:latin typeface="IPAexMincho"/>
                        <a:cs typeface="IPAexMincho"/>
                      </a:endParaRPr>
                    </a:p>
                  </a:txBody>
                  <a:tcPr marL="0" marR="0" marT="7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5250" marR="81280">
                        <a:lnSpc>
                          <a:spcPct val="102200"/>
                        </a:lnSpc>
                        <a:spcBef>
                          <a:spcPts val="90"/>
                        </a:spcBef>
                      </a:pPr>
                      <a:r>
                        <a:rPr sz="800" dirty="0">
                          <a:latin typeface="IPAexMincho"/>
                          <a:cs typeface="IPAexMincho"/>
                        </a:rPr>
                        <a:t>旧特定事業所 加算の組込み</a:t>
                      </a:r>
                      <a:endParaRPr sz="800">
                        <a:latin typeface="IPAexMincho"/>
                        <a:cs typeface="IPAexMincho"/>
                      </a:endParaRPr>
                    </a:p>
                  </a:txBody>
                  <a:tcPr marL="0" marR="0" marT="9774"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xmlns="" val="10002"/>
                  </a:ext>
                </a:extLst>
              </a:tr>
              <a:tr h="174669">
                <a:tc>
                  <a:txBody>
                    <a:bodyPr/>
                    <a:lstStyle/>
                    <a:p>
                      <a:pPr marL="264160">
                        <a:lnSpc>
                          <a:spcPct val="100000"/>
                        </a:lnSpc>
                        <a:spcBef>
                          <a:spcPts val="285"/>
                        </a:spcBef>
                      </a:pPr>
                      <a:r>
                        <a:rPr sz="800" spc="70" dirty="0">
                          <a:latin typeface="IPAexMincho"/>
                          <a:cs typeface="IPAexMincho"/>
                        </a:rPr>
                        <a:t>機</a:t>
                      </a:r>
                      <a:r>
                        <a:rPr sz="800" spc="55" dirty="0">
                          <a:latin typeface="IPAexMincho"/>
                          <a:cs typeface="IPAexMincho"/>
                        </a:rPr>
                        <a:t>能</a:t>
                      </a:r>
                      <a:r>
                        <a:rPr sz="800" spc="70" dirty="0">
                          <a:latin typeface="IPAexMincho"/>
                          <a:cs typeface="IPAexMincho"/>
                        </a:rPr>
                        <a:t>強化</a:t>
                      </a:r>
                      <a:r>
                        <a:rPr sz="800" spc="-240" dirty="0">
                          <a:latin typeface="IPAexMincho"/>
                          <a:cs typeface="IPAexMincho"/>
                        </a:rPr>
                        <a:t>（Ⅰ）</a:t>
                      </a:r>
                      <a:endParaRPr sz="800">
                        <a:latin typeface="IPAexMincho"/>
                        <a:cs typeface="IPAexMincho"/>
                      </a:endParaRPr>
                    </a:p>
                  </a:txBody>
                  <a:tcPr marL="0" marR="0" marT="3095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323215" algn="r">
                        <a:lnSpc>
                          <a:spcPct val="100000"/>
                        </a:lnSpc>
                        <a:spcBef>
                          <a:spcPts val="285"/>
                        </a:spcBef>
                      </a:pPr>
                      <a:r>
                        <a:rPr sz="800" spc="30" dirty="0">
                          <a:latin typeface="IPAexMincho"/>
                          <a:cs typeface="IPAexMincho"/>
                        </a:rPr>
                        <a:t>４</a:t>
                      </a:r>
                      <a:r>
                        <a:rPr sz="800" dirty="0">
                          <a:latin typeface="IPAexMincho"/>
                          <a:cs typeface="IPAexMincho"/>
                        </a:rPr>
                        <a:t>名以上</a:t>
                      </a:r>
                      <a:endParaRPr sz="800">
                        <a:latin typeface="IPAexMincho"/>
                        <a:cs typeface="IPAexMincho"/>
                      </a:endParaRPr>
                    </a:p>
                  </a:txBody>
                  <a:tcPr marL="0" marR="0" marT="3095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rowSpan="2">
                  <a:txBody>
                    <a:bodyPr/>
                    <a:lstStyle/>
                    <a:p>
                      <a:pPr>
                        <a:lnSpc>
                          <a:spcPct val="100000"/>
                        </a:lnSpc>
                      </a:pPr>
                      <a:endParaRPr sz="9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solidFill>
                      <a:srgbClr val="E2EFDA"/>
                    </a:solidFill>
                  </a:tcPr>
                </a:tc>
                <a:tc rowSpan="2">
                  <a:txBody>
                    <a:bodyPr/>
                    <a:lstStyle/>
                    <a:p>
                      <a:pPr marL="297180">
                        <a:lnSpc>
                          <a:spcPct val="100000"/>
                        </a:lnSpc>
                        <a:spcBef>
                          <a:spcPts val="1055"/>
                        </a:spcBef>
                      </a:pPr>
                      <a:r>
                        <a:rPr sz="800" spc="-35" dirty="0">
                          <a:latin typeface="IPAexMincho"/>
                          <a:cs typeface="IPAexMincho"/>
                        </a:rPr>
                        <a:t>1,464</a:t>
                      </a:r>
                      <a:r>
                        <a:rPr sz="800" spc="70" dirty="0">
                          <a:latin typeface="IPAexMincho"/>
                          <a:cs typeface="IPAexMincho"/>
                        </a:rPr>
                        <a:t>単位</a:t>
                      </a:r>
                      <a:endParaRPr sz="800">
                        <a:latin typeface="IPAexMincho"/>
                        <a:cs typeface="IPAexMincho"/>
                      </a:endParaRPr>
                    </a:p>
                  </a:txBody>
                  <a:tcPr marL="0" marR="0" marT="11457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2EFDA"/>
                    </a:solidFill>
                  </a:tcPr>
                </a:tc>
                <a:tc>
                  <a:txBody>
                    <a:bodyPr/>
                    <a:lstStyle/>
                    <a:p>
                      <a:pPr marR="13970" algn="r">
                        <a:lnSpc>
                          <a:spcPct val="100000"/>
                        </a:lnSpc>
                        <a:spcBef>
                          <a:spcPts val="285"/>
                        </a:spcBef>
                      </a:pPr>
                      <a:r>
                        <a:rPr sz="800" spc="40" dirty="0">
                          <a:latin typeface="IPAexMincho"/>
                          <a:cs typeface="IPAexMincho"/>
                        </a:rPr>
                        <a:t>1</a:t>
                      </a:r>
                      <a:r>
                        <a:rPr sz="800" spc="-20" dirty="0">
                          <a:latin typeface="IPAexMincho"/>
                          <a:cs typeface="IPAexMincho"/>
                        </a:rPr>
                        <a:t>,</a:t>
                      </a:r>
                      <a:r>
                        <a:rPr sz="800" spc="40" dirty="0">
                          <a:latin typeface="IPAexMincho"/>
                          <a:cs typeface="IPAexMincho"/>
                        </a:rPr>
                        <a:t>864</a:t>
                      </a:r>
                      <a:r>
                        <a:rPr sz="800" dirty="0">
                          <a:latin typeface="IPAexMincho"/>
                          <a:cs typeface="IPAexMincho"/>
                        </a:rPr>
                        <a:t>単位</a:t>
                      </a:r>
                      <a:endParaRPr sz="800">
                        <a:latin typeface="IPAexMincho"/>
                        <a:cs typeface="IPAexMincho"/>
                      </a:endParaRPr>
                    </a:p>
                  </a:txBody>
                  <a:tcPr marL="0" marR="0" marT="30951"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xmlns="" val="10003"/>
                  </a:ext>
                </a:extLst>
              </a:tr>
              <a:tr h="174664">
                <a:tc>
                  <a:txBody>
                    <a:bodyPr/>
                    <a:lstStyle/>
                    <a:p>
                      <a:pPr marL="264160">
                        <a:lnSpc>
                          <a:spcPct val="100000"/>
                        </a:lnSpc>
                        <a:spcBef>
                          <a:spcPts val="285"/>
                        </a:spcBef>
                      </a:pPr>
                      <a:r>
                        <a:rPr sz="800" spc="70" dirty="0">
                          <a:latin typeface="IPAexMincho"/>
                          <a:cs typeface="IPAexMincho"/>
                        </a:rPr>
                        <a:t>機</a:t>
                      </a:r>
                      <a:r>
                        <a:rPr sz="800" spc="55" dirty="0">
                          <a:latin typeface="IPAexMincho"/>
                          <a:cs typeface="IPAexMincho"/>
                        </a:rPr>
                        <a:t>能</a:t>
                      </a:r>
                      <a:r>
                        <a:rPr sz="800" spc="70" dirty="0">
                          <a:latin typeface="IPAexMincho"/>
                          <a:cs typeface="IPAexMincho"/>
                        </a:rPr>
                        <a:t>強化</a:t>
                      </a:r>
                      <a:r>
                        <a:rPr sz="800" spc="-240" dirty="0">
                          <a:latin typeface="IPAexMincho"/>
                          <a:cs typeface="IPAexMincho"/>
                        </a:rPr>
                        <a:t>（Ⅱ）</a:t>
                      </a:r>
                      <a:endParaRPr sz="800">
                        <a:latin typeface="IPAexMincho"/>
                        <a:cs typeface="IPAexMincho"/>
                      </a:endParaRPr>
                    </a:p>
                  </a:txBody>
                  <a:tcPr marL="0" marR="0" marT="3095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323215" algn="r">
                        <a:lnSpc>
                          <a:spcPct val="100000"/>
                        </a:lnSpc>
                        <a:spcBef>
                          <a:spcPts val="285"/>
                        </a:spcBef>
                      </a:pPr>
                      <a:r>
                        <a:rPr sz="800" spc="30" dirty="0">
                          <a:latin typeface="IPAexMincho"/>
                          <a:cs typeface="IPAexMincho"/>
                        </a:rPr>
                        <a:t>３</a:t>
                      </a:r>
                      <a:r>
                        <a:rPr sz="800" dirty="0">
                          <a:latin typeface="IPAexMincho"/>
                          <a:cs typeface="IPAexMincho"/>
                        </a:rPr>
                        <a:t>名以上</a:t>
                      </a:r>
                      <a:endParaRPr sz="800">
                        <a:latin typeface="IPAexMincho"/>
                        <a:cs typeface="IPAexMincho"/>
                      </a:endParaRPr>
                    </a:p>
                  </a:txBody>
                  <a:tcPr marL="0" marR="0" marT="3095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solidFill>
                      <a:srgbClr val="E2EFDA"/>
                    </a:solidFill>
                  </a:tcPr>
                </a:tc>
                <a:tc vMerge="1">
                  <a:txBody>
                    <a:bodyPr/>
                    <a:lstStyle/>
                    <a:p>
                      <a:endParaRPr/>
                    </a:p>
                  </a:txBody>
                  <a:tcPr marL="0" marR="0" marT="1339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2EFDA"/>
                    </a:solidFill>
                  </a:tcPr>
                </a:tc>
                <a:tc>
                  <a:txBody>
                    <a:bodyPr/>
                    <a:lstStyle/>
                    <a:p>
                      <a:pPr marR="13970" algn="r">
                        <a:lnSpc>
                          <a:spcPct val="100000"/>
                        </a:lnSpc>
                        <a:spcBef>
                          <a:spcPts val="285"/>
                        </a:spcBef>
                      </a:pPr>
                      <a:r>
                        <a:rPr sz="800" spc="40" dirty="0">
                          <a:latin typeface="IPAexMincho"/>
                          <a:cs typeface="IPAexMincho"/>
                        </a:rPr>
                        <a:t>1</a:t>
                      </a:r>
                      <a:r>
                        <a:rPr sz="800" spc="-20" dirty="0">
                          <a:latin typeface="IPAexMincho"/>
                          <a:cs typeface="IPAexMincho"/>
                        </a:rPr>
                        <a:t>,</a:t>
                      </a:r>
                      <a:r>
                        <a:rPr sz="800" spc="40" dirty="0">
                          <a:latin typeface="IPAexMincho"/>
                          <a:cs typeface="IPAexMincho"/>
                        </a:rPr>
                        <a:t>764</a:t>
                      </a:r>
                      <a:r>
                        <a:rPr sz="800" dirty="0">
                          <a:latin typeface="IPAexMincho"/>
                          <a:cs typeface="IPAexMincho"/>
                        </a:rPr>
                        <a:t>単位</a:t>
                      </a:r>
                      <a:endParaRPr sz="800">
                        <a:latin typeface="IPAexMincho"/>
                        <a:cs typeface="IPAexMincho"/>
                      </a:endParaRPr>
                    </a:p>
                  </a:txBody>
                  <a:tcPr marL="0" marR="0" marT="30951"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xmlns="" val="10004"/>
                  </a:ext>
                </a:extLst>
              </a:tr>
              <a:tr h="174669">
                <a:tc>
                  <a:txBody>
                    <a:bodyPr/>
                    <a:lstStyle/>
                    <a:p>
                      <a:pPr marL="264160">
                        <a:lnSpc>
                          <a:spcPct val="100000"/>
                        </a:lnSpc>
                        <a:spcBef>
                          <a:spcPts val="285"/>
                        </a:spcBef>
                      </a:pPr>
                      <a:r>
                        <a:rPr sz="800" spc="70" dirty="0">
                          <a:latin typeface="IPAexMincho"/>
                          <a:cs typeface="IPAexMincho"/>
                        </a:rPr>
                        <a:t>機</a:t>
                      </a:r>
                      <a:r>
                        <a:rPr sz="800" spc="55" dirty="0">
                          <a:latin typeface="IPAexMincho"/>
                          <a:cs typeface="IPAexMincho"/>
                        </a:rPr>
                        <a:t>能</a:t>
                      </a:r>
                      <a:r>
                        <a:rPr sz="800" spc="70" dirty="0">
                          <a:latin typeface="IPAexMincho"/>
                          <a:cs typeface="IPAexMincho"/>
                        </a:rPr>
                        <a:t>強化</a:t>
                      </a:r>
                      <a:r>
                        <a:rPr sz="800" spc="-240" dirty="0">
                          <a:latin typeface="IPAexMincho"/>
                          <a:cs typeface="IPAexMincho"/>
                        </a:rPr>
                        <a:t>（Ⅲ）</a:t>
                      </a:r>
                      <a:endParaRPr sz="800">
                        <a:latin typeface="IPAexMincho"/>
                        <a:cs typeface="IPAexMincho"/>
                      </a:endParaRPr>
                    </a:p>
                  </a:txBody>
                  <a:tcPr marL="0" marR="0" marT="3095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323215" algn="r">
                        <a:lnSpc>
                          <a:spcPct val="100000"/>
                        </a:lnSpc>
                        <a:spcBef>
                          <a:spcPts val="285"/>
                        </a:spcBef>
                      </a:pPr>
                      <a:r>
                        <a:rPr sz="800" spc="30" dirty="0">
                          <a:latin typeface="IPAexMincho"/>
                          <a:cs typeface="IPAexMincho"/>
                        </a:rPr>
                        <a:t>２</a:t>
                      </a:r>
                      <a:r>
                        <a:rPr sz="800" dirty="0">
                          <a:latin typeface="IPAexMincho"/>
                          <a:cs typeface="IPAexMincho"/>
                        </a:rPr>
                        <a:t>名以上</a:t>
                      </a:r>
                      <a:endParaRPr sz="800">
                        <a:latin typeface="IPAexMincho"/>
                        <a:cs typeface="IPAexMincho"/>
                      </a:endParaRPr>
                    </a:p>
                  </a:txBody>
                  <a:tcPr marL="0" marR="0" marT="3095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rowSpan="3">
                  <a:txBody>
                    <a:bodyPr/>
                    <a:lstStyle/>
                    <a:p>
                      <a:pPr marL="118745">
                        <a:lnSpc>
                          <a:spcPct val="100000"/>
                        </a:lnSpc>
                        <a:spcBef>
                          <a:spcPts val="285"/>
                        </a:spcBef>
                      </a:pPr>
                      <a:r>
                        <a:rPr sz="800" spc="-35" dirty="0">
                          <a:latin typeface="IPAexMincho"/>
                          <a:cs typeface="IPAexMincho"/>
                        </a:rPr>
                        <a:t>1,462</a:t>
                      </a:r>
                      <a:r>
                        <a:rPr sz="800" spc="70" dirty="0">
                          <a:latin typeface="IPAexMincho"/>
                          <a:cs typeface="IPAexMincho"/>
                        </a:rPr>
                        <a:t>単位</a:t>
                      </a:r>
                      <a:endParaRPr sz="800">
                        <a:latin typeface="IPAexMincho"/>
                        <a:cs typeface="IPAexMincho"/>
                      </a:endParaRPr>
                    </a:p>
                  </a:txBody>
                  <a:tcPr marL="0" marR="0" marT="30951" marB="0">
                    <a:lnL w="12700">
                      <a:solidFill>
                        <a:srgbClr val="000000"/>
                      </a:solidFill>
                      <a:prstDash val="solid"/>
                    </a:lnL>
                    <a:lnR w="12700">
                      <a:solidFill>
                        <a:srgbClr val="000000"/>
                      </a:solidFill>
                      <a:prstDash val="solid"/>
                    </a:lnR>
                    <a:lnB w="28575">
                      <a:solidFill>
                        <a:srgbClr val="000000"/>
                      </a:solidFill>
                      <a:prstDash val="solid"/>
                    </a:lnB>
                    <a:solidFill>
                      <a:srgbClr val="E2EFDA"/>
                    </a:solidFill>
                  </a:tcPr>
                </a:tc>
                <a:tc rowSpan="3">
                  <a:txBody>
                    <a:bodyPr/>
                    <a:lstStyle/>
                    <a:p>
                      <a:pPr>
                        <a:lnSpc>
                          <a:spcPct val="100000"/>
                        </a:lnSpc>
                        <a:spcBef>
                          <a:spcPts val="50"/>
                        </a:spcBef>
                      </a:pPr>
                      <a:endParaRPr sz="1400">
                        <a:latin typeface="Times New Roman"/>
                        <a:cs typeface="Times New Roman"/>
                      </a:endParaRPr>
                    </a:p>
                    <a:p>
                      <a:pPr marL="297180">
                        <a:lnSpc>
                          <a:spcPct val="100000"/>
                        </a:lnSpc>
                      </a:pPr>
                      <a:r>
                        <a:rPr sz="800" spc="-35" dirty="0">
                          <a:latin typeface="IPAexMincho"/>
                          <a:cs typeface="IPAexMincho"/>
                        </a:rPr>
                        <a:t>1,522</a:t>
                      </a:r>
                      <a:r>
                        <a:rPr sz="800" spc="70" dirty="0">
                          <a:latin typeface="IPAexMincho"/>
                          <a:cs typeface="IPAexMincho"/>
                        </a:rPr>
                        <a:t>単位</a:t>
                      </a:r>
                      <a:endParaRPr sz="800">
                        <a:latin typeface="IPAexMincho"/>
                        <a:cs typeface="IPAexMincho"/>
                      </a:endParaRPr>
                    </a:p>
                  </a:txBody>
                  <a:tcPr marL="0" marR="0" marT="5430"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solidFill>
                      <a:srgbClr val="FBE4D6"/>
                    </a:solidFill>
                  </a:tcPr>
                </a:tc>
                <a:tc>
                  <a:txBody>
                    <a:bodyPr/>
                    <a:lstStyle/>
                    <a:p>
                      <a:pPr marR="13970" algn="r">
                        <a:lnSpc>
                          <a:spcPct val="100000"/>
                        </a:lnSpc>
                        <a:spcBef>
                          <a:spcPts val="285"/>
                        </a:spcBef>
                      </a:pPr>
                      <a:r>
                        <a:rPr sz="800" spc="40" dirty="0">
                          <a:latin typeface="IPAexMincho"/>
                          <a:cs typeface="IPAexMincho"/>
                        </a:rPr>
                        <a:t>1</a:t>
                      </a:r>
                      <a:r>
                        <a:rPr sz="800" spc="-20" dirty="0">
                          <a:latin typeface="IPAexMincho"/>
                          <a:cs typeface="IPAexMincho"/>
                        </a:rPr>
                        <a:t>,</a:t>
                      </a:r>
                      <a:r>
                        <a:rPr sz="800" spc="40" dirty="0">
                          <a:latin typeface="IPAexMincho"/>
                          <a:cs typeface="IPAexMincho"/>
                        </a:rPr>
                        <a:t>672</a:t>
                      </a:r>
                      <a:r>
                        <a:rPr sz="800" dirty="0">
                          <a:latin typeface="IPAexMincho"/>
                          <a:cs typeface="IPAexMincho"/>
                        </a:rPr>
                        <a:t>単位</a:t>
                      </a:r>
                      <a:endParaRPr sz="800">
                        <a:latin typeface="IPAexMincho"/>
                        <a:cs typeface="IPAexMincho"/>
                      </a:endParaRPr>
                    </a:p>
                  </a:txBody>
                  <a:tcPr marL="0" marR="0" marT="30951"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xmlns="" val="10005"/>
                  </a:ext>
                </a:extLst>
              </a:tr>
              <a:tr h="174664">
                <a:tc>
                  <a:txBody>
                    <a:bodyPr/>
                    <a:lstStyle/>
                    <a:p>
                      <a:pPr marL="264160">
                        <a:lnSpc>
                          <a:spcPct val="100000"/>
                        </a:lnSpc>
                        <a:spcBef>
                          <a:spcPts val="285"/>
                        </a:spcBef>
                      </a:pPr>
                      <a:r>
                        <a:rPr sz="800" spc="70" dirty="0">
                          <a:latin typeface="IPAexMincho"/>
                          <a:cs typeface="IPAexMincho"/>
                        </a:rPr>
                        <a:t>機</a:t>
                      </a:r>
                      <a:r>
                        <a:rPr sz="800" spc="55" dirty="0">
                          <a:latin typeface="IPAexMincho"/>
                          <a:cs typeface="IPAexMincho"/>
                        </a:rPr>
                        <a:t>能</a:t>
                      </a:r>
                      <a:r>
                        <a:rPr sz="800" spc="70" dirty="0">
                          <a:latin typeface="IPAexMincho"/>
                          <a:cs typeface="IPAexMincho"/>
                        </a:rPr>
                        <a:t>強化</a:t>
                      </a:r>
                      <a:r>
                        <a:rPr sz="800" spc="-240" dirty="0">
                          <a:latin typeface="IPAexMincho"/>
                          <a:cs typeface="IPAexMincho"/>
                        </a:rPr>
                        <a:t>（Ⅳ）</a:t>
                      </a:r>
                      <a:endParaRPr sz="800">
                        <a:latin typeface="IPAexMincho"/>
                        <a:cs typeface="IPAexMincho"/>
                      </a:endParaRPr>
                    </a:p>
                  </a:txBody>
                  <a:tcPr marL="0" marR="0" marT="3095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323215" algn="r">
                        <a:lnSpc>
                          <a:spcPct val="100000"/>
                        </a:lnSpc>
                        <a:spcBef>
                          <a:spcPts val="285"/>
                        </a:spcBef>
                      </a:pPr>
                      <a:r>
                        <a:rPr sz="800" spc="30" dirty="0">
                          <a:latin typeface="IPAexMincho"/>
                          <a:cs typeface="IPAexMincho"/>
                        </a:rPr>
                        <a:t>１</a:t>
                      </a:r>
                      <a:r>
                        <a:rPr sz="800" dirty="0">
                          <a:latin typeface="IPAexMincho"/>
                          <a:cs typeface="IPAexMincho"/>
                        </a:rPr>
                        <a:t>名以上</a:t>
                      </a:r>
                      <a:endParaRPr sz="800">
                        <a:latin typeface="IPAexMincho"/>
                        <a:cs typeface="IPAexMincho"/>
                      </a:endParaRPr>
                    </a:p>
                  </a:txBody>
                  <a:tcPr marL="0" marR="0" marT="3095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36195" marB="0">
                    <a:lnL w="12700">
                      <a:solidFill>
                        <a:srgbClr val="000000"/>
                      </a:solidFill>
                      <a:prstDash val="solid"/>
                    </a:lnL>
                    <a:lnR w="12700">
                      <a:solidFill>
                        <a:srgbClr val="000000"/>
                      </a:solidFill>
                      <a:prstDash val="solid"/>
                    </a:lnR>
                    <a:lnB w="28575">
                      <a:solidFill>
                        <a:srgbClr val="000000"/>
                      </a:solidFill>
                      <a:prstDash val="solid"/>
                    </a:lnB>
                    <a:solidFill>
                      <a:srgbClr val="E2EFDA"/>
                    </a:solidFill>
                  </a:tcPr>
                </a:tc>
                <a:tc vMerge="1">
                  <a:txBody>
                    <a:bodyPr/>
                    <a:lstStyle/>
                    <a:p>
                      <a:endParaRPr/>
                    </a:p>
                  </a:txBody>
                  <a:tcPr marL="0" marR="0" marT="6350"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solidFill>
                      <a:srgbClr val="FBE4D6"/>
                    </a:solidFill>
                  </a:tcPr>
                </a:tc>
                <a:tc>
                  <a:txBody>
                    <a:bodyPr/>
                    <a:lstStyle/>
                    <a:p>
                      <a:pPr marR="15240" algn="r">
                        <a:lnSpc>
                          <a:spcPct val="100000"/>
                        </a:lnSpc>
                        <a:spcBef>
                          <a:spcPts val="285"/>
                        </a:spcBef>
                      </a:pPr>
                      <a:r>
                        <a:rPr sz="800" spc="40" dirty="0">
                          <a:latin typeface="IPAexMincho"/>
                          <a:cs typeface="IPAexMincho"/>
                        </a:rPr>
                        <a:t>1</a:t>
                      </a:r>
                      <a:r>
                        <a:rPr sz="800" spc="-20" dirty="0">
                          <a:latin typeface="IPAexMincho"/>
                          <a:cs typeface="IPAexMincho"/>
                        </a:rPr>
                        <a:t>,</a:t>
                      </a:r>
                      <a:r>
                        <a:rPr sz="800" spc="40" dirty="0">
                          <a:latin typeface="IPAexMincho"/>
                          <a:cs typeface="IPAexMincho"/>
                        </a:rPr>
                        <a:t>622</a:t>
                      </a:r>
                      <a:r>
                        <a:rPr sz="800" dirty="0">
                          <a:latin typeface="IPAexMincho"/>
                          <a:cs typeface="IPAexMincho"/>
                        </a:rPr>
                        <a:t>単位</a:t>
                      </a:r>
                      <a:endParaRPr sz="800">
                        <a:latin typeface="IPAexMincho"/>
                        <a:cs typeface="IPAexMincho"/>
                      </a:endParaRPr>
                    </a:p>
                  </a:txBody>
                  <a:tcPr marL="0" marR="0" marT="30951"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xmlns="" val="10006"/>
                  </a:ext>
                </a:extLst>
              </a:tr>
              <a:tr h="170390">
                <a:tc>
                  <a:txBody>
                    <a:bodyPr/>
                    <a:lstStyle/>
                    <a:p>
                      <a:pPr marL="285115">
                        <a:lnSpc>
                          <a:spcPct val="100000"/>
                        </a:lnSpc>
                        <a:spcBef>
                          <a:spcPts val="284"/>
                        </a:spcBef>
                      </a:pPr>
                      <a:r>
                        <a:rPr sz="800" spc="70" dirty="0">
                          <a:latin typeface="IPAexMincho"/>
                          <a:cs typeface="IPAexMincho"/>
                        </a:rPr>
                        <a:t>機能強化</a:t>
                      </a:r>
                      <a:r>
                        <a:rPr sz="800" spc="-15" dirty="0">
                          <a:latin typeface="IPAexMincho"/>
                          <a:cs typeface="IPAexMincho"/>
                        </a:rPr>
                        <a:t>な</a:t>
                      </a:r>
                      <a:r>
                        <a:rPr sz="800" spc="-160" dirty="0">
                          <a:latin typeface="IPAexMincho"/>
                          <a:cs typeface="IPAexMincho"/>
                        </a:rPr>
                        <a:t>し</a:t>
                      </a:r>
                      <a:endParaRPr sz="800">
                        <a:latin typeface="IPAexMincho"/>
                        <a:cs typeface="IPAexMincho"/>
                      </a:endParaRPr>
                    </a:p>
                  </a:txBody>
                  <a:tcPr marL="0" marR="0" marT="30950"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vMerge="1">
                  <a:txBody>
                    <a:bodyPr/>
                    <a:lstStyle/>
                    <a:p>
                      <a:endParaRPr/>
                    </a:p>
                  </a:txBody>
                  <a:tcPr marL="0" marR="0" marT="36195" marB="0">
                    <a:lnL w="12700">
                      <a:solidFill>
                        <a:srgbClr val="000000"/>
                      </a:solidFill>
                      <a:prstDash val="solid"/>
                    </a:lnL>
                    <a:lnR w="12700">
                      <a:solidFill>
                        <a:srgbClr val="000000"/>
                      </a:solidFill>
                      <a:prstDash val="solid"/>
                    </a:lnR>
                    <a:lnB w="28575">
                      <a:solidFill>
                        <a:srgbClr val="000000"/>
                      </a:solidFill>
                      <a:prstDash val="solid"/>
                    </a:lnB>
                    <a:solidFill>
                      <a:srgbClr val="E2EFDA"/>
                    </a:solidFill>
                  </a:tcPr>
                </a:tc>
                <a:tc vMerge="1">
                  <a:txBody>
                    <a:bodyPr/>
                    <a:lstStyle/>
                    <a:p>
                      <a:endParaRPr/>
                    </a:p>
                  </a:txBody>
                  <a:tcPr marL="0" marR="0" marT="6350"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solidFill>
                      <a:srgbClr val="FBE4D6"/>
                    </a:solidFill>
                  </a:tcPr>
                </a:tc>
                <a:tc>
                  <a:txBody>
                    <a:bodyPr/>
                    <a:lstStyle/>
                    <a:p>
                      <a:pPr marR="15240" algn="r">
                        <a:lnSpc>
                          <a:spcPct val="100000"/>
                        </a:lnSpc>
                        <a:spcBef>
                          <a:spcPts val="284"/>
                        </a:spcBef>
                      </a:pPr>
                      <a:r>
                        <a:rPr sz="800" spc="40" dirty="0">
                          <a:latin typeface="IPAexMincho"/>
                          <a:cs typeface="IPAexMincho"/>
                        </a:rPr>
                        <a:t>1</a:t>
                      </a:r>
                      <a:r>
                        <a:rPr sz="800" spc="-20" dirty="0">
                          <a:latin typeface="IPAexMincho"/>
                          <a:cs typeface="IPAexMincho"/>
                        </a:rPr>
                        <a:t>,</a:t>
                      </a:r>
                      <a:r>
                        <a:rPr sz="800" spc="40" dirty="0">
                          <a:latin typeface="IPAexMincho"/>
                          <a:cs typeface="IPAexMincho"/>
                        </a:rPr>
                        <a:t>522</a:t>
                      </a:r>
                      <a:r>
                        <a:rPr sz="800" dirty="0">
                          <a:latin typeface="IPAexMincho"/>
                          <a:cs typeface="IPAexMincho"/>
                        </a:rPr>
                        <a:t>単位</a:t>
                      </a:r>
                      <a:endParaRPr sz="800">
                        <a:latin typeface="IPAexMincho"/>
                        <a:cs typeface="IPAexMincho"/>
                      </a:endParaRPr>
                    </a:p>
                  </a:txBody>
                  <a:tcPr marL="0" marR="0" marT="30950" marB="0">
                    <a:lnL w="12700">
                      <a:solidFill>
                        <a:srgbClr val="000000"/>
                      </a:solidFill>
                      <a:prstDash val="solid"/>
                    </a:lnL>
                    <a:lnR w="28575">
                      <a:solidFill>
                        <a:srgbClr val="000000"/>
                      </a:solidFill>
                      <a:prstDash val="solid"/>
                    </a:lnR>
                    <a:lnT w="12700">
                      <a:solidFill>
                        <a:srgbClr val="000000"/>
                      </a:solidFill>
                      <a:prstDash val="solid"/>
                    </a:lnT>
                    <a:lnB w="28575">
                      <a:solidFill>
                        <a:srgbClr val="000000"/>
                      </a:solidFill>
                      <a:prstDash val="solid"/>
                    </a:lnB>
                  </a:tcPr>
                </a:tc>
                <a:extLst>
                  <a:ext uri="{0D108BD9-81ED-4DB2-BD59-A6C34878D82A}">
                    <a16:rowId xmlns:a16="http://schemas.microsoft.com/office/drawing/2014/main" xmlns="" val="10007"/>
                  </a:ext>
                </a:extLst>
              </a:tr>
              <a:tr h="178905">
                <a:tc rowSpan="2">
                  <a:txBody>
                    <a:bodyPr/>
                    <a:lstStyle/>
                    <a:p>
                      <a:pPr>
                        <a:lnSpc>
                          <a:spcPct val="100000"/>
                        </a:lnSpc>
                        <a:spcBef>
                          <a:spcPts val="15"/>
                        </a:spcBef>
                      </a:pPr>
                      <a:endParaRPr sz="1100">
                        <a:latin typeface="Times New Roman"/>
                        <a:cs typeface="Times New Roman"/>
                      </a:endParaRPr>
                    </a:p>
                    <a:p>
                      <a:pPr marL="387350">
                        <a:lnSpc>
                          <a:spcPct val="100000"/>
                        </a:lnSpc>
                      </a:pPr>
                      <a:r>
                        <a:rPr sz="800" spc="55" dirty="0">
                          <a:latin typeface="IPAexMincho"/>
                          <a:cs typeface="IPAexMincho"/>
                        </a:rPr>
                        <a:t>報</a:t>
                      </a:r>
                      <a:r>
                        <a:rPr sz="800" spc="70" dirty="0">
                          <a:latin typeface="IPAexMincho"/>
                          <a:cs typeface="IPAexMincho"/>
                        </a:rPr>
                        <a:t>酬区分</a:t>
                      </a:r>
                      <a:endParaRPr sz="800">
                        <a:latin typeface="IPAexMincho"/>
                        <a:cs typeface="IPAexMincho"/>
                      </a:endParaRPr>
                    </a:p>
                  </a:txBody>
                  <a:tcPr marL="0" marR="0" marT="1629"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rowSpan="2">
                  <a:txBody>
                    <a:bodyPr/>
                    <a:lstStyle/>
                    <a:p>
                      <a:pPr marL="11430" algn="ctr">
                        <a:lnSpc>
                          <a:spcPct val="100000"/>
                        </a:lnSpc>
                        <a:spcBef>
                          <a:spcPts val="925"/>
                        </a:spcBef>
                      </a:pPr>
                      <a:r>
                        <a:rPr sz="800" spc="70" dirty="0">
                          <a:latin typeface="IPAexMincho"/>
                          <a:cs typeface="IPAexMincho"/>
                        </a:rPr>
                        <a:t>常勤専従の</a:t>
                      </a:r>
                      <a:endParaRPr sz="800">
                        <a:latin typeface="IPAexMincho"/>
                        <a:cs typeface="IPAexMincho"/>
                      </a:endParaRPr>
                    </a:p>
                    <a:p>
                      <a:pPr marL="1270" algn="ctr">
                        <a:lnSpc>
                          <a:spcPct val="100000"/>
                        </a:lnSpc>
                        <a:spcBef>
                          <a:spcPts val="10"/>
                        </a:spcBef>
                      </a:pPr>
                      <a:r>
                        <a:rPr sz="800" spc="70" dirty="0">
                          <a:latin typeface="IPAexMincho"/>
                          <a:cs typeface="IPAexMincho"/>
                        </a:rPr>
                        <a:t>相談支援専門員数</a:t>
                      </a:r>
                      <a:endParaRPr sz="800">
                        <a:latin typeface="IPAexMincho"/>
                        <a:cs typeface="IPAexMincho"/>
                      </a:endParaRPr>
                    </a:p>
                  </a:txBody>
                  <a:tcPr marL="0" marR="0" marT="100454"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gridSpan="3">
                  <a:txBody>
                    <a:bodyPr/>
                    <a:lstStyle/>
                    <a:p>
                      <a:pPr marL="577215">
                        <a:lnSpc>
                          <a:spcPct val="100000"/>
                        </a:lnSpc>
                        <a:spcBef>
                          <a:spcPts val="325"/>
                        </a:spcBef>
                      </a:pPr>
                      <a:r>
                        <a:rPr sz="800" spc="70" dirty="0">
                          <a:latin typeface="IPAexMincho"/>
                          <a:cs typeface="IPAexMincho"/>
                        </a:rPr>
                        <a:t>継続サ</a:t>
                      </a:r>
                      <a:r>
                        <a:rPr sz="800" spc="65" dirty="0">
                          <a:latin typeface="IPAexMincho"/>
                          <a:cs typeface="IPAexMincho"/>
                        </a:rPr>
                        <a:t>ー</a:t>
                      </a:r>
                      <a:r>
                        <a:rPr sz="800" spc="-20" dirty="0">
                          <a:latin typeface="IPAexMincho"/>
                          <a:cs typeface="IPAexMincho"/>
                        </a:rPr>
                        <a:t>ビ</a:t>
                      </a:r>
                      <a:r>
                        <a:rPr sz="800" spc="-25" dirty="0">
                          <a:latin typeface="IPAexMincho"/>
                          <a:cs typeface="IPAexMincho"/>
                        </a:rPr>
                        <a:t>ス</a:t>
                      </a:r>
                      <a:r>
                        <a:rPr sz="800" spc="70" dirty="0">
                          <a:latin typeface="IPAexMincho"/>
                          <a:cs typeface="IPAexMincho"/>
                        </a:rPr>
                        <a:t>利用支援費</a:t>
                      </a:r>
                      <a:endParaRPr sz="800">
                        <a:latin typeface="IPAexMincho"/>
                        <a:cs typeface="IPAexMincho"/>
                      </a:endParaRPr>
                    </a:p>
                  </a:txBody>
                  <a:tcPr marL="0" marR="0" marT="35295" marB="0">
                    <a:lnL w="12700">
                      <a:solidFill>
                        <a:srgbClr val="000000"/>
                      </a:solidFill>
                      <a:prstDash val="solid"/>
                    </a:lnL>
                    <a:lnR w="28575">
                      <a:solidFill>
                        <a:srgbClr val="000000"/>
                      </a:solidFill>
                      <a:prstDash val="solid"/>
                    </a:lnR>
                    <a:lnT w="28575">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xmlns="" val="10008"/>
                  </a:ext>
                </a:extLst>
              </a:tr>
              <a:tr h="257742">
                <a:tc vMerge="1">
                  <a:txBody>
                    <a:bodyPr/>
                    <a:lstStyle/>
                    <a:p>
                      <a:endParaRPr/>
                    </a:p>
                  </a:txBody>
                  <a:tcPr marL="0" marR="0" marT="1905"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vMerge="1">
                  <a:txBody>
                    <a:bodyPr/>
                    <a:lstStyle/>
                    <a:p>
                      <a:endParaRPr/>
                    </a:p>
                  </a:txBody>
                  <a:tcPr marL="0" marR="0" marT="117475"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173355">
                        <a:lnSpc>
                          <a:spcPct val="100000"/>
                        </a:lnSpc>
                        <a:spcBef>
                          <a:spcPts val="715"/>
                        </a:spcBef>
                      </a:pPr>
                      <a:r>
                        <a:rPr sz="800" spc="70" dirty="0">
                          <a:latin typeface="IPAexMincho"/>
                          <a:cs typeface="IPAexMincho"/>
                        </a:rPr>
                        <a:t>現</a:t>
                      </a:r>
                      <a:r>
                        <a:rPr sz="800" spc="330" dirty="0">
                          <a:latin typeface="IPAexMincho"/>
                          <a:cs typeface="IPAexMincho"/>
                        </a:rPr>
                        <a:t> </a:t>
                      </a:r>
                      <a:r>
                        <a:rPr sz="800" spc="70" dirty="0">
                          <a:latin typeface="IPAexMincho"/>
                          <a:cs typeface="IPAexMincho"/>
                        </a:rPr>
                        <a:t>行</a:t>
                      </a:r>
                      <a:endParaRPr sz="800">
                        <a:latin typeface="IPAexMincho"/>
                        <a:cs typeface="IPAexMincho"/>
                      </a:endParaRPr>
                    </a:p>
                  </a:txBody>
                  <a:tcPr marL="0" marR="0" marT="7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3025">
                        <a:lnSpc>
                          <a:spcPct val="100000"/>
                        </a:lnSpc>
                        <a:spcBef>
                          <a:spcPts val="715"/>
                        </a:spcBef>
                      </a:pPr>
                      <a:r>
                        <a:rPr sz="800" spc="70" dirty="0">
                          <a:latin typeface="IPAexMincho"/>
                          <a:cs typeface="IPAexMincho"/>
                        </a:rPr>
                        <a:t>報酬引</a:t>
                      </a:r>
                      <a:r>
                        <a:rPr sz="800" spc="-114" dirty="0">
                          <a:latin typeface="IPAexMincho"/>
                          <a:cs typeface="IPAexMincho"/>
                        </a:rPr>
                        <a:t>き</a:t>
                      </a:r>
                      <a:r>
                        <a:rPr sz="800" spc="70" dirty="0">
                          <a:latin typeface="IPAexMincho"/>
                          <a:cs typeface="IPAexMincho"/>
                        </a:rPr>
                        <a:t>上</a:t>
                      </a:r>
                      <a:r>
                        <a:rPr sz="800" spc="50" dirty="0">
                          <a:latin typeface="IPAexMincho"/>
                          <a:cs typeface="IPAexMincho"/>
                        </a:rPr>
                        <a:t>げ</a:t>
                      </a:r>
                      <a:endParaRPr sz="800">
                        <a:latin typeface="IPAexMincho"/>
                        <a:cs typeface="IPAexMincho"/>
                      </a:endParaRPr>
                    </a:p>
                  </a:txBody>
                  <a:tcPr marL="0" marR="0" marT="7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5250" marR="81280">
                        <a:lnSpc>
                          <a:spcPct val="102200"/>
                        </a:lnSpc>
                        <a:spcBef>
                          <a:spcPts val="90"/>
                        </a:spcBef>
                      </a:pPr>
                      <a:r>
                        <a:rPr sz="800" dirty="0">
                          <a:latin typeface="IPAexMincho"/>
                          <a:cs typeface="IPAexMincho"/>
                        </a:rPr>
                        <a:t>旧特定事業所 加算の組込み</a:t>
                      </a:r>
                    </a:p>
                  </a:txBody>
                  <a:tcPr marL="0" marR="0" marT="9774"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xmlns="" val="10009"/>
                  </a:ext>
                </a:extLst>
              </a:tr>
              <a:tr h="174669">
                <a:tc>
                  <a:txBody>
                    <a:bodyPr/>
                    <a:lstStyle/>
                    <a:p>
                      <a:pPr marL="264160">
                        <a:lnSpc>
                          <a:spcPct val="100000"/>
                        </a:lnSpc>
                        <a:spcBef>
                          <a:spcPts val="285"/>
                        </a:spcBef>
                      </a:pPr>
                      <a:r>
                        <a:rPr sz="800" spc="70" dirty="0">
                          <a:latin typeface="IPAexMincho"/>
                          <a:cs typeface="IPAexMincho"/>
                        </a:rPr>
                        <a:t>機</a:t>
                      </a:r>
                      <a:r>
                        <a:rPr sz="800" spc="55" dirty="0">
                          <a:latin typeface="IPAexMincho"/>
                          <a:cs typeface="IPAexMincho"/>
                        </a:rPr>
                        <a:t>能</a:t>
                      </a:r>
                      <a:r>
                        <a:rPr sz="800" spc="70" dirty="0">
                          <a:latin typeface="IPAexMincho"/>
                          <a:cs typeface="IPAexMincho"/>
                        </a:rPr>
                        <a:t>強化</a:t>
                      </a:r>
                      <a:r>
                        <a:rPr sz="800" spc="-240" dirty="0">
                          <a:latin typeface="IPAexMincho"/>
                          <a:cs typeface="IPAexMincho"/>
                        </a:rPr>
                        <a:t>（Ⅰ）</a:t>
                      </a:r>
                      <a:endParaRPr sz="800">
                        <a:latin typeface="IPAexMincho"/>
                        <a:cs typeface="IPAexMincho"/>
                      </a:endParaRPr>
                    </a:p>
                  </a:txBody>
                  <a:tcPr marL="0" marR="0" marT="3095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323215" algn="r">
                        <a:lnSpc>
                          <a:spcPct val="100000"/>
                        </a:lnSpc>
                        <a:spcBef>
                          <a:spcPts val="285"/>
                        </a:spcBef>
                      </a:pPr>
                      <a:r>
                        <a:rPr sz="800" spc="30" dirty="0">
                          <a:latin typeface="IPAexMincho"/>
                          <a:cs typeface="IPAexMincho"/>
                        </a:rPr>
                        <a:t>４</a:t>
                      </a:r>
                      <a:r>
                        <a:rPr sz="800" dirty="0">
                          <a:latin typeface="IPAexMincho"/>
                          <a:cs typeface="IPAexMincho"/>
                        </a:rPr>
                        <a:t>名以上</a:t>
                      </a:r>
                      <a:endParaRPr sz="800">
                        <a:latin typeface="IPAexMincho"/>
                        <a:cs typeface="IPAexMincho"/>
                      </a:endParaRPr>
                    </a:p>
                  </a:txBody>
                  <a:tcPr marL="0" marR="0" marT="3095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rowSpan="2">
                  <a:txBody>
                    <a:bodyPr/>
                    <a:lstStyle/>
                    <a:p>
                      <a:pPr>
                        <a:lnSpc>
                          <a:spcPct val="100000"/>
                        </a:lnSpc>
                      </a:pPr>
                      <a:endParaRPr sz="9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solidFill>
                      <a:srgbClr val="E2EFDA"/>
                    </a:solidFill>
                  </a:tcPr>
                </a:tc>
                <a:tc rowSpan="2">
                  <a:txBody>
                    <a:bodyPr/>
                    <a:lstStyle/>
                    <a:p>
                      <a:pPr marL="297180">
                        <a:lnSpc>
                          <a:spcPct val="100000"/>
                        </a:lnSpc>
                        <a:spcBef>
                          <a:spcPts val="1040"/>
                        </a:spcBef>
                      </a:pPr>
                      <a:r>
                        <a:rPr sz="800" spc="-35" dirty="0">
                          <a:latin typeface="IPAexMincho"/>
                          <a:cs typeface="IPAexMincho"/>
                        </a:rPr>
                        <a:t>1,213</a:t>
                      </a:r>
                      <a:r>
                        <a:rPr sz="800" spc="70" dirty="0">
                          <a:latin typeface="IPAexMincho"/>
                          <a:cs typeface="IPAexMincho"/>
                        </a:rPr>
                        <a:t>単位</a:t>
                      </a:r>
                      <a:endParaRPr sz="800">
                        <a:latin typeface="IPAexMincho"/>
                        <a:cs typeface="IPAexMincho"/>
                      </a:endParaRPr>
                    </a:p>
                  </a:txBody>
                  <a:tcPr marL="0" marR="0" marT="11294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2EFDA"/>
                    </a:solidFill>
                  </a:tcPr>
                </a:tc>
                <a:tc>
                  <a:txBody>
                    <a:bodyPr/>
                    <a:lstStyle/>
                    <a:p>
                      <a:pPr marR="14604" algn="r">
                        <a:lnSpc>
                          <a:spcPct val="100000"/>
                        </a:lnSpc>
                        <a:spcBef>
                          <a:spcPts val="285"/>
                        </a:spcBef>
                      </a:pPr>
                      <a:r>
                        <a:rPr sz="800" spc="40" dirty="0">
                          <a:latin typeface="IPAexMincho"/>
                          <a:cs typeface="IPAexMincho"/>
                        </a:rPr>
                        <a:t>1</a:t>
                      </a:r>
                      <a:r>
                        <a:rPr sz="800" spc="-20" dirty="0">
                          <a:latin typeface="IPAexMincho"/>
                          <a:cs typeface="IPAexMincho"/>
                        </a:rPr>
                        <a:t>,</a:t>
                      </a:r>
                      <a:r>
                        <a:rPr sz="800" spc="40" dirty="0">
                          <a:latin typeface="IPAexMincho"/>
                          <a:cs typeface="IPAexMincho"/>
                        </a:rPr>
                        <a:t>613</a:t>
                      </a:r>
                      <a:r>
                        <a:rPr sz="800" dirty="0">
                          <a:latin typeface="IPAexMincho"/>
                          <a:cs typeface="IPAexMincho"/>
                        </a:rPr>
                        <a:t>単位</a:t>
                      </a:r>
                      <a:endParaRPr sz="800">
                        <a:latin typeface="IPAexMincho"/>
                        <a:cs typeface="IPAexMincho"/>
                      </a:endParaRPr>
                    </a:p>
                  </a:txBody>
                  <a:tcPr marL="0" marR="0" marT="30951"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xmlns="" val="10010"/>
                  </a:ext>
                </a:extLst>
              </a:tr>
              <a:tr h="174664">
                <a:tc>
                  <a:txBody>
                    <a:bodyPr/>
                    <a:lstStyle/>
                    <a:p>
                      <a:pPr marL="264160">
                        <a:lnSpc>
                          <a:spcPct val="100000"/>
                        </a:lnSpc>
                        <a:spcBef>
                          <a:spcPts val="285"/>
                        </a:spcBef>
                      </a:pPr>
                      <a:r>
                        <a:rPr sz="800" spc="70" dirty="0">
                          <a:latin typeface="IPAexMincho"/>
                          <a:cs typeface="IPAexMincho"/>
                        </a:rPr>
                        <a:t>機</a:t>
                      </a:r>
                      <a:r>
                        <a:rPr sz="800" spc="55" dirty="0">
                          <a:latin typeface="IPAexMincho"/>
                          <a:cs typeface="IPAexMincho"/>
                        </a:rPr>
                        <a:t>能</a:t>
                      </a:r>
                      <a:r>
                        <a:rPr sz="800" spc="70" dirty="0">
                          <a:latin typeface="IPAexMincho"/>
                          <a:cs typeface="IPAexMincho"/>
                        </a:rPr>
                        <a:t>強化</a:t>
                      </a:r>
                      <a:r>
                        <a:rPr sz="800" spc="-240" dirty="0">
                          <a:latin typeface="IPAexMincho"/>
                          <a:cs typeface="IPAexMincho"/>
                        </a:rPr>
                        <a:t>（Ⅱ）</a:t>
                      </a:r>
                      <a:endParaRPr sz="800">
                        <a:latin typeface="IPAexMincho"/>
                        <a:cs typeface="IPAexMincho"/>
                      </a:endParaRPr>
                    </a:p>
                  </a:txBody>
                  <a:tcPr marL="0" marR="0" marT="3095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323215" algn="r">
                        <a:lnSpc>
                          <a:spcPct val="100000"/>
                        </a:lnSpc>
                        <a:spcBef>
                          <a:spcPts val="285"/>
                        </a:spcBef>
                      </a:pPr>
                      <a:r>
                        <a:rPr sz="800" spc="30" dirty="0">
                          <a:latin typeface="IPAexMincho"/>
                          <a:cs typeface="IPAexMincho"/>
                        </a:rPr>
                        <a:t>３</a:t>
                      </a:r>
                      <a:r>
                        <a:rPr sz="800" dirty="0">
                          <a:latin typeface="IPAexMincho"/>
                          <a:cs typeface="IPAexMincho"/>
                        </a:rPr>
                        <a:t>名以上</a:t>
                      </a:r>
                      <a:endParaRPr sz="800">
                        <a:latin typeface="IPAexMincho"/>
                        <a:cs typeface="IPAexMincho"/>
                      </a:endParaRPr>
                    </a:p>
                  </a:txBody>
                  <a:tcPr marL="0" marR="0" marT="3095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solidFill>
                      <a:srgbClr val="E2EFDA"/>
                    </a:solidFill>
                  </a:tcPr>
                </a:tc>
                <a:tc vMerge="1">
                  <a:txBody>
                    <a:bodyPr/>
                    <a:lstStyle/>
                    <a:p>
                      <a:endParaRPr/>
                    </a:p>
                  </a:txBody>
                  <a:tcPr marL="0" marR="0" marT="132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2EFDA"/>
                    </a:solidFill>
                  </a:tcPr>
                </a:tc>
                <a:tc>
                  <a:txBody>
                    <a:bodyPr/>
                    <a:lstStyle/>
                    <a:p>
                      <a:pPr marR="14604" algn="r">
                        <a:lnSpc>
                          <a:spcPct val="100000"/>
                        </a:lnSpc>
                        <a:spcBef>
                          <a:spcPts val="285"/>
                        </a:spcBef>
                      </a:pPr>
                      <a:r>
                        <a:rPr sz="800" spc="40" dirty="0">
                          <a:latin typeface="IPAexMincho"/>
                          <a:cs typeface="IPAexMincho"/>
                        </a:rPr>
                        <a:t>1</a:t>
                      </a:r>
                      <a:r>
                        <a:rPr sz="800" spc="-20" dirty="0">
                          <a:latin typeface="IPAexMincho"/>
                          <a:cs typeface="IPAexMincho"/>
                        </a:rPr>
                        <a:t>,</a:t>
                      </a:r>
                      <a:r>
                        <a:rPr sz="800" spc="40" dirty="0">
                          <a:latin typeface="IPAexMincho"/>
                          <a:cs typeface="IPAexMincho"/>
                        </a:rPr>
                        <a:t>513</a:t>
                      </a:r>
                      <a:r>
                        <a:rPr sz="800" dirty="0">
                          <a:latin typeface="IPAexMincho"/>
                          <a:cs typeface="IPAexMincho"/>
                        </a:rPr>
                        <a:t>単位</a:t>
                      </a:r>
                      <a:endParaRPr sz="800">
                        <a:latin typeface="IPAexMincho"/>
                        <a:cs typeface="IPAexMincho"/>
                      </a:endParaRPr>
                    </a:p>
                  </a:txBody>
                  <a:tcPr marL="0" marR="0" marT="30951"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xmlns="" val="10011"/>
                  </a:ext>
                </a:extLst>
              </a:tr>
              <a:tr h="174669">
                <a:tc>
                  <a:txBody>
                    <a:bodyPr/>
                    <a:lstStyle/>
                    <a:p>
                      <a:pPr marL="264160">
                        <a:lnSpc>
                          <a:spcPct val="100000"/>
                        </a:lnSpc>
                        <a:spcBef>
                          <a:spcPts val="285"/>
                        </a:spcBef>
                      </a:pPr>
                      <a:r>
                        <a:rPr sz="800" spc="70" dirty="0">
                          <a:latin typeface="IPAexMincho"/>
                          <a:cs typeface="IPAexMincho"/>
                        </a:rPr>
                        <a:t>機</a:t>
                      </a:r>
                      <a:r>
                        <a:rPr sz="800" spc="55" dirty="0">
                          <a:latin typeface="IPAexMincho"/>
                          <a:cs typeface="IPAexMincho"/>
                        </a:rPr>
                        <a:t>能</a:t>
                      </a:r>
                      <a:r>
                        <a:rPr sz="800" spc="70" dirty="0">
                          <a:latin typeface="IPAexMincho"/>
                          <a:cs typeface="IPAexMincho"/>
                        </a:rPr>
                        <a:t>強化</a:t>
                      </a:r>
                      <a:r>
                        <a:rPr sz="800" spc="-240" dirty="0">
                          <a:latin typeface="IPAexMincho"/>
                          <a:cs typeface="IPAexMincho"/>
                        </a:rPr>
                        <a:t>（Ⅲ）</a:t>
                      </a:r>
                      <a:endParaRPr sz="800">
                        <a:latin typeface="IPAexMincho"/>
                        <a:cs typeface="IPAexMincho"/>
                      </a:endParaRPr>
                    </a:p>
                  </a:txBody>
                  <a:tcPr marL="0" marR="0" marT="3095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323215" algn="r">
                        <a:lnSpc>
                          <a:spcPct val="100000"/>
                        </a:lnSpc>
                        <a:spcBef>
                          <a:spcPts val="285"/>
                        </a:spcBef>
                      </a:pPr>
                      <a:r>
                        <a:rPr sz="800" spc="30" dirty="0">
                          <a:latin typeface="IPAexMincho"/>
                          <a:cs typeface="IPAexMincho"/>
                        </a:rPr>
                        <a:t>２</a:t>
                      </a:r>
                      <a:r>
                        <a:rPr sz="800" dirty="0">
                          <a:latin typeface="IPAexMincho"/>
                          <a:cs typeface="IPAexMincho"/>
                        </a:rPr>
                        <a:t>名以上</a:t>
                      </a:r>
                      <a:endParaRPr sz="800">
                        <a:latin typeface="IPAexMincho"/>
                        <a:cs typeface="IPAexMincho"/>
                      </a:endParaRPr>
                    </a:p>
                  </a:txBody>
                  <a:tcPr marL="0" marR="0" marT="3095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rowSpan="3">
                  <a:txBody>
                    <a:bodyPr/>
                    <a:lstStyle/>
                    <a:p>
                      <a:pPr marL="73025">
                        <a:lnSpc>
                          <a:spcPct val="100000"/>
                        </a:lnSpc>
                        <a:spcBef>
                          <a:spcPts val="285"/>
                        </a:spcBef>
                      </a:pPr>
                      <a:r>
                        <a:rPr sz="800" spc="-35" dirty="0">
                          <a:latin typeface="IPAexMincho"/>
                          <a:cs typeface="IPAexMincho"/>
                        </a:rPr>
                        <a:t>1,211</a:t>
                      </a:r>
                      <a:r>
                        <a:rPr sz="800" spc="70" dirty="0">
                          <a:latin typeface="IPAexMincho"/>
                          <a:cs typeface="IPAexMincho"/>
                        </a:rPr>
                        <a:t>単位</a:t>
                      </a:r>
                      <a:endParaRPr sz="800">
                        <a:latin typeface="IPAexMincho"/>
                        <a:cs typeface="IPAexMincho"/>
                      </a:endParaRPr>
                    </a:p>
                  </a:txBody>
                  <a:tcPr marL="0" marR="0" marT="30951" marB="0">
                    <a:lnL w="12700">
                      <a:solidFill>
                        <a:srgbClr val="000000"/>
                      </a:solidFill>
                      <a:prstDash val="solid"/>
                    </a:lnL>
                    <a:lnR w="12700">
                      <a:solidFill>
                        <a:srgbClr val="000000"/>
                      </a:solidFill>
                      <a:prstDash val="solid"/>
                    </a:lnR>
                    <a:lnB w="28575">
                      <a:solidFill>
                        <a:srgbClr val="000000"/>
                      </a:solidFill>
                      <a:prstDash val="solid"/>
                    </a:lnB>
                    <a:solidFill>
                      <a:srgbClr val="E2EFDA"/>
                    </a:solidFill>
                  </a:tcPr>
                </a:tc>
                <a:tc rowSpan="3">
                  <a:txBody>
                    <a:bodyPr/>
                    <a:lstStyle/>
                    <a:p>
                      <a:pPr>
                        <a:lnSpc>
                          <a:spcPct val="100000"/>
                        </a:lnSpc>
                        <a:spcBef>
                          <a:spcPts val="50"/>
                        </a:spcBef>
                      </a:pPr>
                      <a:endParaRPr sz="1400" dirty="0">
                        <a:latin typeface="Times New Roman"/>
                        <a:cs typeface="Times New Roman"/>
                      </a:endParaRPr>
                    </a:p>
                    <a:p>
                      <a:pPr marL="263525">
                        <a:lnSpc>
                          <a:spcPct val="100000"/>
                        </a:lnSpc>
                        <a:spcBef>
                          <a:spcPts val="5"/>
                        </a:spcBef>
                      </a:pPr>
                      <a:r>
                        <a:rPr sz="800" spc="-40" dirty="0">
                          <a:latin typeface="IPAexMincho"/>
                          <a:cs typeface="IPAexMincho"/>
                        </a:rPr>
                        <a:t>1,260</a:t>
                      </a:r>
                      <a:r>
                        <a:rPr sz="800" spc="-10" dirty="0">
                          <a:latin typeface="IPAexMincho"/>
                          <a:cs typeface="IPAexMincho"/>
                        </a:rPr>
                        <a:t> </a:t>
                      </a:r>
                      <a:r>
                        <a:rPr sz="800" spc="70" dirty="0">
                          <a:latin typeface="IPAexMincho"/>
                          <a:cs typeface="IPAexMincho"/>
                        </a:rPr>
                        <a:t>単位</a:t>
                      </a:r>
                      <a:endParaRPr sz="800" dirty="0">
                        <a:latin typeface="IPAexMincho"/>
                        <a:cs typeface="IPAexMincho"/>
                      </a:endParaRPr>
                    </a:p>
                  </a:txBody>
                  <a:tcPr marL="0" marR="0" marT="5430"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solidFill>
                      <a:srgbClr val="FBE4D6"/>
                    </a:solidFill>
                  </a:tcPr>
                </a:tc>
                <a:tc>
                  <a:txBody>
                    <a:bodyPr/>
                    <a:lstStyle/>
                    <a:p>
                      <a:pPr marR="14604" algn="r">
                        <a:lnSpc>
                          <a:spcPct val="100000"/>
                        </a:lnSpc>
                        <a:spcBef>
                          <a:spcPts val="285"/>
                        </a:spcBef>
                      </a:pPr>
                      <a:r>
                        <a:rPr sz="800" spc="40" dirty="0">
                          <a:latin typeface="IPAexMincho"/>
                          <a:cs typeface="IPAexMincho"/>
                        </a:rPr>
                        <a:t>1</a:t>
                      </a:r>
                      <a:r>
                        <a:rPr sz="800" spc="-20" dirty="0">
                          <a:latin typeface="IPAexMincho"/>
                          <a:cs typeface="IPAexMincho"/>
                        </a:rPr>
                        <a:t>,</a:t>
                      </a:r>
                      <a:r>
                        <a:rPr sz="800" spc="40" dirty="0">
                          <a:latin typeface="IPAexMincho"/>
                          <a:cs typeface="IPAexMincho"/>
                        </a:rPr>
                        <a:t>410</a:t>
                      </a:r>
                      <a:r>
                        <a:rPr sz="800" dirty="0">
                          <a:latin typeface="IPAexMincho"/>
                          <a:cs typeface="IPAexMincho"/>
                        </a:rPr>
                        <a:t>単位</a:t>
                      </a:r>
                      <a:endParaRPr sz="800">
                        <a:latin typeface="IPAexMincho"/>
                        <a:cs typeface="IPAexMincho"/>
                      </a:endParaRPr>
                    </a:p>
                  </a:txBody>
                  <a:tcPr marL="0" marR="0" marT="30951"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xmlns="" val="10012"/>
                  </a:ext>
                </a:extLst>
              </a:tr>
              <a:tr h="174664">
                <a:tc>
                  <a:txBody>
                    <a:bodyPr/>
                    <a:lstStyle/>
                    <a:p>
                      <a:pPr marL="264160">
                        <a:lnSpc>
                          <a:spcPct val="100000"/>
                        </a:lnSpc>
                        <a:spcBef>
                          <a:spcPts val="285"/>
                        </a:spcBef>
                      </a:pPr>
                      <a:r>
                        <a:rPr sz="800" spc="70" dirty="0">
                          <a:latin typeface="IPAexMincho"/>
                          <a:cs typeface="IPAexMincho"/>
                        </a:rPr>
                        <a:t>機</a:t>
                      </a:r>
                      <a:r>
                        <a:rPr sz="800" spc="55" dirty="0">
                          <a:latin typeface="IPAexMincho"/>
                          <a:cs typeface="IPAexMincho"/>
                        </a:rPr>
                        <a:t>能</a:t>
                      </a:r>
                      <a:r>
                        <a:rPr sz="800" spc="70" dirty="0">
                          <a:latin typeface="IPAexMincho"/>
                          <a:cs typeface="IPAexMincho"/>
                        </a:rPr>
                        <a:t>強化</a:t>
                      </a:r>
                      <a:r>
                        <a:rPr sz="800" spc="-240" dirty="0">
                          <a:latin typeface="IPAexMincho"/>
                          <a:cs typeface="IPAexMincho"/>
                        </a:rPr>
                        <a:t>（Ⅳ）</a:t>
                      </a:r>
                      <a:endParaRPr sz="800">
                        <a:latin typeface="IPAexMincho"/>
                        <a:cs typeface="IPAexMincho"/>
                      </a:endParaRPr>
                    </a:p>
                  </a:txBody>
                  <a:tcPr marL="0" marR="0" marT="3095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323215" algn="r">
                        <a:lnSpc>
                          <a:spcPct val="100000"/>
                        </a:lnSpc>
                        <a:spcBef>
                          <a:spcPts val="285"/>
                        </a:spcBef>
                      </a:pPr>
                      <a:r>
                        <a:rPr sz="800" spc="30" dirty="0">
                          <a:latin typeface="IPAexMincho"/>
                          <a:cs typeface="IPAexMincho"/>
                        </a:rPr>
                        <a:t>１</a:t>
                      </a:r>
                      <a:r>
                        <a:rPr sz="800" dirty="0">
                          <a:latin typeface="IPAexMincho"/>
                          <a:cs typeface="IPAexMincho"/>
                        </a:rPr>
                        <a:t>名以上</a:t>
                      </a:r>
                      <a:endParaRPr sz="800">
                        <a:latin typeface="IPAexMincho"/>
                        <a:cs typeface="IPAexMincho"/>
                      </a:endParaRPr>
                    </a:p>
                  </a:txBody>
                  <a:tcPr marL="0" marR="0" marT="3095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36195" marB="0">
                    <a:lnL w="12700">
                      <a:solidFill>
                        <a:srgbClr val="000000"/>
                      </a:solidFill>
                      <a:prstDash val="solid"/>
                    </a:lnL>
                    <a:lnR w="12700">
                      <a:solidFill>
                        <a:srgbClr val="000000"/>
                      </a:solidFill>
                      <a:prstDash val="solid"/>
                    </a:lnR>
                    <a:lnB w="28575">
                      <a:solidFill>
                        <a:srgbClr val="000000"/>
                      </a:solidFill>
                      <a:prstDash val="solid"/>
                    </a:lnB>
                    <a:solidFill>
                      <a:srgbClr val="E2EFDA"/>
                    </a:solidFill>
                  </a:tcPr>
                </a:tc>
                <a:tc vMerge="1">
                  <a:txBody>
                    <a:bodyPr/>
                    <a:lstStyle/>
                    <a:p>
                      <a:endParaRPr/>
                    </a:p>
                  </a:txBody>
                  <a:tcPr marL="0" marR="0" marT="6350"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solidFill>
                      <a:srgbClr val="FBE4D6"/>
                    </a:solidFill>
                  </a:tcPr>
                </a:tc>
                <a:tc>
                  <a:txBody>
                    <a:bodyPr/>
                    <a:lstStyle/>
                    <a:p>
                      <a:pPr marR="14604" algn="r">
                        <a:lnSpc>
                          <a:spcPct val="100000"/>
                        </a:lnSpc>
                        <a:spcBef>
                          <a:spcPts val="285"/>
                        </a:spcBef>
                      </a:pPr>
                      <a:r>
                        <a:rPr sz="800" spc="40" dirty="0">
                          <a:latin typeface="IPAexMincho"/>
                          <a:cs typeface="IPAexMincho"/>
                        </a:rPr>
                        <a:t>1</a:t>
                      </a:r>
                      <a:r>
                        <a:rPr sz="800" spc="-20" dirty="0">
                          <a:latin typeface="IPAexMincho"/>
                          <a:cs typeface="IPAexMincho"/>
                        </a:rPr>
                        <a:t>,</a:t>
                      </a:r>
                      <a:r>
                        <a:rPr sz="800" spc="40" dirty="0">
                          <a:latin typeface="IPAexMincho"/>
                          <a:cs typeface="IPAexMincho"/>
                        </a:rPr>
                        <a:t>360</a:t>
                      </a:r>
                      <a:r>
                        <a:rPr sz="800" dirty="0">
                          <a:latin typeface="IPAexMincho"/>
                          <a:cs typeface="IPAexMincho"/>
                        </a:rPr>
                        <a:t>単位</a:t>
                      </a:r>
                      <a:endParaRPr sz="800">
                        <a:latin typeface="IPAexMincho"/>
                        <a:cs typeface="IPAexMincho"/>
                      </a:endParaRPr>
                    </a:p>
                  </a:txBody>
                  <a:tcPr marL="0" marR="0" marT="30951"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xmlns="" val="10013"/>
                  </a:ext>
                </a:extLst>
              </a:tr>
              <a:tr h="170472">
                <a:tc>
                  <a:txBody>
                    <a:bodyPr/>
                    <a:lstStyle/>
                    <a:p>
                      <a:pPr marL="285115">
                        <a:lnSpc>
                          <a:spcPct val="100000"/>
                        </a:lnSpc>
                        <a:spcBef>
                          <a:spcPts val="285"/>
                        </a:spcBef>
                      </a:pPr>
                      <a:r>
                        <a:rPr sz="800" spc="70" dirty="0">
                          <a:latin typeface="IPAexMincho"/>
                          <a:cs typeface="IPAexMincho"/>
                        </a:rPr>
                        <a:t>機能強化</a:t>
                      </a:r>
                      <a:r>
                        <a:rPr sz="800" spc="-15" dirty="0">
                          <a:latin typeface="IPAexMincho"/>
                          <a:cs typeface="IPAexMincho"/>
                        </a:rPr>
                        <a:t>な</a:t>
                      </a:r>
                      <a:r>
                        <a:rPr sz="800" spc="-160" dirty="0">
                          <a:latin typeface="IPAexMincho"/>
                          <a:cs typeface="IPAexMincho"/>
                        </a:rPr>
                        <a:t>し</a:t>
                      </a:r>
                      <a:endParaRPr sz="800">
                        <a:latin typeface="IPAexMincho"/>
                        <a:cs typeface="IPAexMincho"/>
                      </a:endParaRPr>
                    </a:p>
                  </a:txBody>
                  <a:tcPr marL="0" marR="0" marT="30951"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vMerge="1">
                  <a:txBody>
                    <a:bodyPr/>
                    <a:lstStyle/>
                    <a:p>
                      <a:endParaRPr/>
                    </a:p>
                  </a:txBody>
                  <a:tcPr marL="0" marR="0" marT="36195" marB="0">
                    <a:lnL w="12700">
                      <a:solidFill>
                        <a:srgbClr val="000000"/>
                      </a:solidFill>
                      <a:prstDash val="solid"/>
                    </a:lnL>
                    <a:lnR w="12700">
                      <a:solidFill>
                        <a:srgbClr val="000000"/>
                      </a:solidFill>
                      <a:prstDash val="solid"/>
                    </a:lnR>
                    <a:lnB w="28575">
                      <a:solidFill>
                        <a:srgbClr val="000000"/>
                      </a:solidFill>
                      <a:prstDash val="solid"/>
                    </a:lnB>
                    <a:solidFill>
                      <a:srgbClr val="E2EFDA"/>
                    </a:solidFill>
                  </a:tcPr>
                </a:tc>
                <a:tc vMerge="1">
                  <a:txBody>
                    <a:bodyPr/>
                    <a:lstStyle/>
                    <a:p>
                      <a:endParaRPr/>
                    </a:p>
                  </a:txBody>
                  <a:tcPr marL="0" marR="0" marT="6350"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solidFill>
                      <a:srgbClr val="FBE4D6"/>
                    </a:solidFill>
                  </a:tcPr>
                </a:tc>
                <a:tc>
                  <a:txBody>
                    <a:bodyPr/>
                    <a:lstStyle/>
                    <a:p>
                      <a:pPr marR="14604" algn="r">
                        <a:lnSpc>
                          <a:spcPct val="100000"/>
                        </a:lnSpc>
                        <a:spcBef>
                          <a:spcPts val="285"/>
                        </a:spcBef>
                      </a:pPr>
                      <a:r>
                        <a:rPr sz="800" spc="40" dirty="0">
                          <a:latin typeface="IPAexMincho"/>
                          <a:cs typeface="IPAexMincho"/>
                        </a:rPr>
                        <a:t>1</a:t>
                      </a:r>
                      <a:r>
                        <a:rPr sz="800" spc="-20" dirty="0">
                          <a:latin typeface="IPAexMincho"/>
                          <a:cs typeface="IPAexMincho"/>
                        </a:rPr>
                        <a:t>,</a:t>
                      </a:r>
                      <a:r>
                        <a:rPr sz="800" spc="40" dirty="0">
                          <a:latin typeface="IPAexMincho"/>
                          <a:cs typeface="IPAexMincho"/>
                        </a:rPr>
                        <a:t>260</a:t>
                      </a:r>
                      <a:r>
                        <a:rPr sz="800" dirty="0">
                          <a:latin typeface="IPAexMincho"/>
                          <a:cs typeface="IPAexMincho"/>
                        </a:rPr>
                        <a:t>単位</a:t>
                      </a:r>
                      <a:endParaRPr sz="800">
                        <a:latin typeface="IPAexMincho"/>
                        <a:cs typeface="IPAexMincho"/>
                      </a:endParaRPr>
                    </a:p>
                  </a:txBody>
                  <a:tcPr marL="0" marR="0" marT="30951" marB="0">
                    <a:lnL w="12700">
                      <a:solidFill>
                        <a:srgbClr val="000000"/>
                      </a:solidFill>
                      <a:prstDash val="solid"/>
                    </a:lnL>
                    <a:lnR w="28575">
                      <a:solidFill>
                        <a:srgbClr val="000000"/>
                      </a:solidFill>
                      <a:prstDash val="solid"/>
                    </a:lnR>
                    <a:lnT w="12700">
                      <a:solidFill>
                        <a:srgbClr val="000000"/>
                      </a:solidFill>
                      <a:prstDash val="solid"/>
                    </a:lnT>
                    <a:lnB w="28575">
                      <a:solidFill>
                        <a:srgbClr val="000000"/>
                      </a:solidFill>
                      <a:prstDash val="solid"/>
                    </a:lnB>
                  </a:tcPr>
                </a:tc>
                <a:extLst>
                  <a:ext uri="{0D108BD9-81ED-4DB2-BD59-A6C34878D82A}">
                    <a16:rowId xmlns:a16="http://schemas.microsoft.com/office/drawing/2014/main" xmlns="" val="10014"/>
                  </a:ext>
                </a:extLst>
              </a:tr>
            </a:tbl>
          </a:graphicData>
        </a:graphic>
      </p:graphicFrame>
      <p:sp>
        <p:nvSpPr>
          <p:cNvPr id="70" name="object 70"/>
          <p:cNvSpPr txBox="1"/>
          <p:nvPr/>
        </p:nvSpPr>
        <p:spPr>
          <a:xfrm>
            <a:off x="5883437" y="2492229"/>
            <a:ext cx="1636580" cy="800292"/>
          </a:xfrm>
          <a:prstGeom prst="rect">
            <a:avLst/>
          </a:prstGeom>
        </p:spPr>
        <p:txBody>
          <a:bodyPr vert="horz" wrap="square" lIns="0" tIns="11946" rIns="0" bIns="0" rtlCol="0">
            <a:spAutoFit/>
          </a:bodyPr>
          <a:lstStyle/>
          <a:p>
            <a:pPr marL="500635">
              <a:spcBef>
                <a:spcPts val="94"/>
              </a:spcBef>
            </a:pPr>
            <a:r>
              <a:rPr sz="812" spc="-402" dirty="0">
                <a:latin typeface="IPAexMincho"/>
                <a:cs typeface="IPAexMincho"/>
              </a:rPr>
              <a:t>【</a:t>
            </a:r>
            <a:r>
              <a:rPr sz="812" spc="9" dirty="0">
                <a:latin typeface="IPAexMincho"/>
                <a:cs typeface="IPAexMincho"/>
              </a:rPr>
              <a:t>集中支援加算の新設</a:t>
            </a:r>
            <a:r>
              <a:rPr sz="812" spc="-402" dirty="0">
                <a:latin typeface="IPAexMincho"/>
                <a:cs typeface="IPAexMincho"/>
              </a:rPr>
              <a:t>】</a:t>
            </a:r>
            <a:endParaRPr sz="812">
              <a:latin typeface="IPAexMincho"/>
              <a:cs typeface="IPAexMincho"/>
            </a:endParaRPr>
          </a:p>
          <a:p>
            <a:pPr>
              <a:spcBef>
                <a:spcPts val="56"/>
              </a:spcBef>
            </a:pPr>
            <a:endParaRPr sz="599">
              <a:latin typeface="IPAexMincho"/>
              <a:cs typeface="IPAexMincho"/>
            </a:endParaRPr>
          </a:p>
          <a:p>
            <a:pPr marL="110769" marR="4344" indent="-100453">
              <a:lnSpc>
                <a:spcPct val="101899"/>
              </a:lnSpc>
            </a:pPr>
            <a:r>
              <a:rPr sz="898" spc="4" dirty="0">
                <a:latin typeface="IPAexMincho"/>
                <a:cs typeface="IPAexMincho"/>
              </a:rPr>
              <a:t>①居宅等を</a:t>
            </a:r>
            <a:r>
              <a:rPr sz="898" spc="13" dirty="0">
                <a:latin typeface="IPAexMincho"/>
                <a:cs typeface="IPAexMincho"/>
              </a:rPr>
              <a:t>訪問し、月２</a:t>
            </a:r>
            <a:r>
              <a:rPr sz="898" spc="4" dirty="0">
                <a:latin typeface="IPAexMincho"/>
                <a:cs typeface="IPAexMincho"/>
              </a:rPr>
              <a:t>回</a:t>
            </a:r>
            <a:r>
              <a:rPr sz="898" spc="13" dirty="0">
                <a:latin typeface="IPAexMincho"/>
                <a:cs typeface="IPAexMincho"/>
              </a:rPr>
              <a:t>以</a:t>
            </a:r>
            <a:r>
              <a:rPr sz="898" dirty="0">
                <a:latin typeface="IPAexMincho"/>
                <a:cs typeface="IPAexMincho"/>
              </a:rPr>
              <a:t>上 </a:t>
            </a:r>
            <a:r>
              <a:rPr sz="898" spc="4" dirty="0">
                <a:latin typeface="IPAexMincho"/>
                <a:cs typeface="IPAexMincho"/>
              </a:rPr>
              <a:t>の面接</a:t>
            </a:r>
            <a:endParaRPr sz="898">
              <a:latin typeface="IPAexMincho"/>
              <a:cs typeface="IPAexMincho"/>
            </a:endParaRPr>
          </a:p>
          <a:p>
            <a:pPr marL="10860">
              <a:spcBef>
                <a:spcPts val="9"/>
              </a:spcBef>
            </a:pPr>
            <a:r>
              <a:rPr sz="898" spc="4" dirty="0">
                <a:latin typeface="IPAexMincho"/>
                <a:cs typeface="IPAexMincho"/>
              </a:rPr>
              <a:t>②サービス</a:t>
            </a:r>
            <a:r>
              <a:rPr sz="898" spc="13" dirty="0">
                <a:latin typeface="IPAexMincho"/>
                <a:cs typeface="IPAexMincho"/>
              </a:rPr>
              <a:t>担当者会議の</a:t>
            </a:r>
            <a:r>
              <a:rPr sz="898" spc="4" dirty="0">
                <a:latin typeface="IPAexMincho"/>
                <a:cs typeface="IPAexMincho"/>
              </a:rPr>
              <a:t>開催</a:t>
            </a:r>
            <a:endParaRPr sz="898">
              <a:latin typeface="IPAexMincho"/>
              <a:cs typeface="IPAexMincho"/>
            </a:endParaRPr>
          </a:p>
          <a:p>
            <a:pPr marL="10860">
              <a:spcBef>
                <a:spcPts val="13"/>
              </a:spcBef>
            </a:pPr>
            <a:r>
              <a:rPr sz="898" spc="4" dirty="0">
                <a:latin typeface="IPAexMincho"/>
                <a:cs typeface="IPAexMincho"/>
              </a:rPr>
              <a:t>③他機関の</a:t>
            </a:r>
            <a:r>
              <a:rPr sz="898" spc="13" dirty="0">
                <a:latin typeface="IPAexMincho"/>
                <a:cs typeface="IPAexMincho"/>
              </a:rPr>
              <a:t>主催する会議</a:t>
            </a:r>
            <a:r>
              <a:rPr sz="898" spc="4" dirty="0">
                <a:latin typeface="IPAexMincho"/>
                <a:cs typeface="IPAexMincho"/>
              </a:rPr>
              <a:t>へ</a:t>
            </a:r>
            <a:r>
              <a:rPr sz="898" spc="13" dirty="0">
                <a:latin typeface="IPAexMincho"/>
                <a:cs typeface="IPAexMincho"/>
              </a:rPr>
              <a:t>参</a:t>
            </a:r>
            <a:r>
              <a:rPr sz="898" spc="4" dirty="0">
                <a:latin typeface="IPAexMincho"/>
                <a:cs typeface="IPAexMincho"/>
              </a:rPr>
              <a:t>加</a:t>
            </a:r>
            <a:endParaRPr sz="898">
              <a:latin typeface="IPAexMincho"/>
              <a:cs typeface="IPAexMincho"/>
            </a:endParaRPr>
          </a:p>
        </p:txBody>
      </p:sp>
      <p:sp>
        <p:nvSpPr>
          <p:cNvPr id="71" name="object 71"/>
          <p:cNvSpPr txBox="1"/>
          <p:nvPr/>
        </p:nvSpPr>
        <p:spPr>
          <a:xfrm>
            <a:off x="7784780" y="2242015"/>
            <a:ext cx="1239110" cy="1119190"/>
          </a:xfrm>
          <a:prstGeom prst="rect">
            <a:avLst/>
          </a:prstGeom>
        </p:spPr>
        <p:txBody>
          <a:bodyPr vert="horz" wrap="square" lIns="0" tIns="22262" rIns="0" bIns="0" rtlCol="0">
            <a:spAutoFit/>
          </a:bodyPr>
          <a:lstStyle/>
          <a:p>
            <a:pPr marL="133032" marR="4344">
              <a:lnSpc>
                <a:spcPts val="915"/>
              </a:lnSpc>
              <a:spcBef>
                <a:spcPts val="174"/>
              </a:spcBef>
            </a:pPr>
            <a:r>
              <a:rPr sz="812" spc="-402" dirty="0">
                <a:latin typeface="IPAexMincho"/>
                <a:cs typeface="IPAexMincho"/>
              </a:rPr>
              <a:t>【</a:t>
            </a:r>
            <a:r>
              <a:rPr sz="812" spc="4" dirty="0">
                <a:latin typeface="IPAexMincho"/>
                <a:cs typeface="IPAexMincho"/>
              </a:rPr>
              <a:t>居宅介護支援事業所等 </a:t>
            </a:r>
            <a:r>
              <a:rPr sz="812" spc="9" dirty="0">
                <a:latin typeface="IPAexMincho"/>
                <a:cs typeface="IPAexMincho"/>
              </a:rPr>
              <a:t>連携加算の拡充</a:t>
            </a:r>
            <a:r>
              <a:rPr sz="812" spc="-402" dirty="0">
                <a:latin typeface="IPAexMincho"/>
                <a:cs typeface="IPAexMincho"/>
              </a:rPr>
              <a:t>】</a:t>
            </a:r>
            <a:endParaRPr sz="812">
              <a:latin typeface="IPAexMincho"/>
              <a:cs typeface="IPAexMincho"/>
            </a:endParaRPr>
          </a:p>
          <a:p>
            <a:pPr marL="110769" marR="185159" indent="-100453">
              <a:lnSpc>
                <a:spcPct val="101899"/>
              </a:lnSpc>
              <a:spcBef>
                <a:spcPts val="248"/>
              </a:spcBef>
            </a:pPr>
            <a:r>
              <a:rPr sz="898" spc="4" dirty="0">
                <a:latin typeface="IPAexMincho"/>
                <a:cs typeface="IPAexMincho"/>
              </a:rPr>
              <a:t>①居宅等を</a:t>
            </a:r>
            <a:r>
              <a:rPr sz="898" spc="13" dirty="0">
                <a:latin typeface="IPAexMincho"/>
                <a:cs typeface="IPAexMincho"/>
              </a:rPr>
              <a:t>訪問し</a:t>
            </a:r>
            <a:r>
              <a:rPr sz="898" dirty="0">
                <a:latin typeface="IPAexMincho"/>
                <a:cs typeface="IPAexMincho"/>
              </a:rPr>
              <a:t>、 </a:t>
            </a:r>
            <a:r>
              <a:rPr sz="898" spc="4" dirty="0">
                <a:latin typeface="IPAexMincho"/>
                <a:cs typeface="IPAexMincho"/>
              </a:rPr>
              <a:t>月２回以上</a:t>
            </a:r>
            <a:r>
              <a:rPr sz="898" spc="13" dirty="0">
                <a:latin typeface="IPAexMincho"/>
                <a:cs typeface="IPAexMincho"/>
              </a:rPr>
              <a:t>の面</a:t>
            </a:r>
            <a:r>
              <a:rPr sz="898" spc="4" dirty="0">
                <a:latin typeface="IPAexMincho"/>
                <a:cs typeface="IPAexMincho"/>
              </a:rPr>
              <a:t>接</a:t>
            </a:r>
            <a:endParaRPr sz="898">
              <a:latin typeface="IPAexMincho"/>
              <a:cs typeface="IPAexMincho"/>
            </a:endParaRPr>
          </a:p>
          <a:p>
            <a:pPr marL="110769" marR="185159" indent="-100453">
              <a:lnSpc>
                <a:spcPct val="101000"/>
              </a:lnSpc>
            </a:pPr>
            <a:r>
              <a:rPr sz="898" spc="4" dirty="0">
                <a:latin typeface="IPAexMincho"/>
                <a:cs typeface="IPAexMincho"/>
              </a:rPr>
              <a:t>②他機関の</a:t>
            </a:r>
            <a:r>
              <a:rPr sz="898" spc="13" dirty="0">
                <a:latin typeface="IPAexMincho"/>
                <a:cs typeface="IPAexMincho"/>
              </a:rPr>
              <a:t>主催す</a:t>
            </a:r>
            <a:r>
              <a:rPr sz="898" dirty="0">
                <a:latin typeface="IPAexMincho"/>
                <a:cs typeface="IPAexMincho"/>
              </a:rPr>
              <a:t>る </a:t>
            </a:r>
            <a:r>
              <a:rPr sz="898" spc="4" dirty="0">
                <a:latin typeface="IPAexMincho"/>
                <a:cs typeface="IPAexMincho"/>
              </a:rPr>
              <a:t>会議へ参加</a:t>
            </a:r>
            <a:endParaRPr sz="898">
              <a:latin typeface="IPAexMincho"/>
              <a:cs typeface="IPAexMincho"/>
            </a:endParaRPr>
          </a:p>
          <a:p>
            <a:pPr marL="110769" marR="185159" indent="-100453">
              <a:lnSpc>
                <a:spcPct val="101000"/>
              </a:lnSpc>
            </a:pPr>
            <a:r>
              <a:rPr sz="898" spc="4" dirty="0">
                <a:latin typeface="IPAexMincho"/>
                <a:cs typeface="IPAexMincho"/>
              </a:rPr>
              <a:t>③他機関へ</a:t>
            </a:r>
            <a:r>
              <a:rPr sz="898" spc="13" dirty="0">
                <a:latin typeface="IPAexMincho"/>
                <a:cs typeface="IPAexMincho"/>
              </a:rPr>
              <a:t>の書面</a:t>
            </a:r>
            <a:r>
              <a:rPr sz="898" dirty="0">
                <a:latin typeface="IPAexMincho"/>
                <a:cs typeface="IPAexMincho"/>
              </a:rPr>
              <a:t>に </a:t>
            </a:r>
            <a:r>
              <a:rPr sz="898" spc="4" dirty="0">
                <a:latin typeface="IPAexMincho"/>
                <a:cs typeface="IPAexMincho"/>
              </a:rPr>
              <a:t>よる情報提供</a:t>
            </a:r>
            <a:endParaRPr sz="898">
              <a:latin typeface="IPAexMincho"/>
              <a:cs typeface="IPAexMincho"/>
            </a:endParaRPr>
          </a:p>
        </p:txBody>
      </p:sp>
      <p:grpSp>
        <p:nvGrpSpPr>
          <p:cNvPr id="72" name="object 72"/>
          <p:cNvGrpSpPr/>
          <p:nvPr/>
        </p:nvGrpSpPr>
        <p:grpSpPr>
          <a:xfrm>
            <a:off x="2722348" y="2976144"/>
            <a:ext cx="178645" cy="263352"/>
            <a:chOff x="3183635" y="2848355"/>
            <a:chExt cx="208915" cy="307975"/>
          </a:xfrm>
        </p:grpSpPr>
        <p:sp>
          <p:nvSpPr>
            <p:cNvPr id="73" name="object 73"/>
            <p:cNvSpPr/>
            <p:nvPr/>
          </p:nvSpPr>
          <p:spPr>
            <a:xfrm>
              <a:off x="3197351" y="2887979"/>
              <a:ext cx="178308" cy="228600"/>
            </a:xfrm>
            <a:prstGeom prst="rect">
              <a:avLst/>
            </a:prstGeom>
            <a:blipFill>
              <a:blip r:embed="rId21" cstate="print"/>
              <a:stretch>
                <a:fillRect/>
              </a:stretch>
            </a:blipFill>
          </p:spPr>
          <p:txBody>
            <a:bodyPr wrap="square" lIns="0" tIns="0" rIns="0" bIns="0" rtlCol="0"/>
            <a:lstStyle/>
            <a:p>
              <a:endParaRPr sz="1539"/>
            </a:p>
          </p:txBody>
        </p:sp>
        <p:sp>
          <p:nvSpPr>
            <p:cNvPr id="74" name="object 74"/>
            <p:cNvSpPr/>
            <p:nvPr/>
          </p:nvSpPr>
          <p:spPr>
            <a:xfrm>
              <a:off x="3183635" y="2848355"/>
              <a:ext cx="208915" cy="307975"/>
            </a:xfrm>
            <a:custGeom>
              <a:avLst/>
              <a:gdLst/>
              <a:ahLst/>
              <a:cxnLst/>
              <a:rect l="l" t="t" r="r" b="b"/>
              <a:pathLst>
                <a:path w="208914" h="307975">
                  <a:moveTo>
                    <a:pt x="88391" y="211836"/>
                  </a:moveTo>
                  <a:lnTo>
                    <a:pt x="88391" y="307848"/>
                  </a:lnTo>
                  <a:lnTo>
                    <a:pt x="119385" y="268224"/>
                  </a:lnTo>
                  <a:lnTo>
                    <a:pt x="115824" y="268224"/>
                  </a:lnTo>
                  <a:lnTo>
                    <a:pt x="91439" y="260603"/>
                  </a:lnTo>
                  <a:lnTo>
                    <a:pt x="115824" y="229607"/>
                  </a:lnTo>
                  <a:lnTo>
                    <a:pt x="115824" y="225551"/>
                  </a:lnTo>
                  <a:lnTo>
                    <a:pt x="102108" y="225551"/>
                  </a:lnTo>
                  <a:lnTo>
                    <a:pt x="88391" y="211836"/>
                  </a:lnTo>
                  <a:close/>
                </a:path>
                <a:path w="208914" h="307975">
                  <a:moveTo>
                    <a:pt x="115824" y="229607"/>
                  </a:moveTo>
                  <a:lnTo>
                    <a:pt x="91439" y="260603"/>
                  </a:lnTo>
                  <a:lnTo>
                    <a:pt x="115824" y="268224"/>
                  </a:lnTo>
                  <a:lnTo>
                    <a:pt x="115824" y="229607"/>
                  </a:lnTo>
                  <a:close/>
                </a:path>
                <a:path w="208914" h="307975">
                  <a:moveTo>
                    <a:pt x="174762" y="154685"/>
                  </a:moveTo>
                  <a:lnTo>
                    <a:pt x="115824" y="229607"/>
                  </a:lnTo>
                  <a:lnTo>
                    <a:pt x="115824" y="268224"/>
                  </a:lnTo>
                  <a:lnTo>
                    <a:pt x="119385" y="268224"/>
                  </a:lnTo>
                  <a:lnTo>
                    <a:pt x="201635" y="163067"/>
                  </a:lnTo>
                  <a:lnTo>
                    <a:pt x="181355" y="163067"/>
                  </a:lnTo>
                  <a:lnTo>
                    <a:pt x="174762" y="154685"/>
                  </a:lnTo>
                  <a:close/>
                </a:path>
                <a:path w="208914" h="307975">
                  <a:moveTo>
                    <a:pt x="88391" y="83819"/>
                  </a:moveTo>
                  <a:lnTo>
                    <a:pt x="0" y="83819"/>
                  </a:lnTo>
                  <a:lnTo>
                    <a:pt x="0" y="225551"/>
                  </a:lnTo>
                  <a:lnTo>
                    <a:pt x="88391" y="225551"/>
                  </a:lnTo>
                  <a:lnTo>
                    <a:pt x="88391" y="211836"/>
                  </a:lnTo>
                  <a:lnTo>
                    <a:pt x="27431" y="211836"/>
                  </a:lnTo>
                  <a:lnTo>
                    <a:pt x="13715" y="198119"/>
                  </a:lnTo>
                  <a:lnTo>
                    <a:pt x="27431" y="198119"/>
                  </a:lnTo>
                  <a:lnTo>
                    <a:pt x="27431" y="111251"/>
                  </a:lnTo>
                  <a:lnTo>
                    <a:pt x="13715" y="111251"/>
                  </a:lnTo>
                  <a:lnTo>
                    <a:pt x="27431" y="97536"/>
                  </a:lnTo>
                  <a:lnTo>
                    <a:pt x="88391" y="97536"/>
                  </a:lnTo>
                  <a:lnTo>
                    <a:pt x="88391" y="83819"/>
                  </a:lnTo>
                  <a:close/>
                </a:path>
                <a:path w="208914" h="307975">
                  <a:moveTo>
                    <a:pt x="115824" y="198119"/>
                  </a:moveTo>
                  <a:lnTo>
                    <a:pt x="27431" y="198119"/>
                  </a:lnTo>
                  <a:lnTo>
                    <a:pt x="27431" y="211836"/>
                  </a:lnTo>
                  <a:lnTo>
                    <a:pt x="88391" y="211836"/>
                  </a:lnTo>
                  <a:lnTo>
                    <a:pt x="102108" y="225551"/>
                  </a:lnTo>
                  <a:lnTo>
                    <a:pt x="115824" y="225551"/>
                  </a:lnTo>
                  <a:lnTo>
                    <a:pt x="115824" y="198119"/>
                  </a:lnTo>
                  <a:close/>
                </a:path>
                <a:path w="208914" h="307975">
                  <a:moveTo>
                    <a:pt x="27431" y="198119"/>
                  </a:moveTo>
                  <a:lnTo>
                    <a:pt x="13715" y="198119"/>
                  </a:lnTo>
                  <a:lnTo>
                    <a:pt x="27431" y="211836"/>
                  </a:lnTo>
                  <a:lnTo>
                    <a:pt x="27431" y="198119"/>
                  </a:lnTo>
                  <a:close/>
                </a:path>
                <a:path w="208914" h="307975">
                  <a:moveTo>
                    <a:pt x="181355" y="146303"/>
                  </a:moveTo>
                  <a:lnTo>
                    <a:pt x="174762" y="154685"/>
                  </a:lnTo>
                  <a:lnTo>
                    <a:pt x="181355" y="163067"/>
                  </a:lnTo>
                  <a:lnTo>
                    <a:pt x="181355" y="146303"/>
                  </a:lnTo>
                  <a:close/>
                </a:path>
                <a:path w="208914" h="307975">
                  <a:moveTo>
                    <a:pt x="202827" y="146303"/>
                  </a:moveTo>
                  <a:lnTo>
                    <a:pt x="181355" y="146303"/>
                  </a:lnTo>
                  <a:lnTo>
                    <a:pt x="181355" y="163067"/>
                  </a:lnTo>
                  <a:lnTo>
                    <a:pt x="201635" y="163067"/>
                  </a:lnTo>
                  <a:lnTo>
                    <a:pt x="208787" y="153924"/>
                  </a:lnTo>
                  <a:lnTo>
                    <a:pt x="202827" y="146303"/>
                  </a:lnTo>
                  <a:close/>
                </a:path>
                <a:path w="208914" h="307975">
                  <a:moveTo>
                    <a:pt x="119385" y="39624"/>
                  </a:moveTo>
                  <a:lnTo>
                    <a:pt x="115824" y="39624"/>
                  </a:lnTo>
                  <a:lnTo>
                    <a:pt x="115824" y="79764"/>
                  </a:lnTo>
                  <a:lnTo>
                    <a:pt x="174762" y="154685"/>
                  </a:lnTo>
                  <a:lnTo>
                    <a:pt x="181355" y="146303"/>
                  </a:lnTo>
                  <a:lnTo>
                    <a:pt x="202827" y="146303"/>
                  </a:lnTo>
                  <a:lnTo>
                    <a:pt x="119385" y="39624"/>
                  </a:lnTo>
                  <a:close/>
                </a:path>
                <a:path w="208914" h="307975">
                  <a:moveTo>
                    <a:pt x="27431" y="97536"/>
                  </a:moveTo>
                  <a:lnTo>
                    <a:pt x="13715" y="111251"/>
                  </a:lnTo>
                  <a:lnTo>
                    <a:pt x="27431" y="111251"/>
                  </a:lnTo>
                  <a:lnTo>
                    <a:pt x="27431" y="97536"/>
                  </a:lnTo>
                  <a:close/>
                </a:path>
                <a:path w="208914" h="307975">
                  <a:moveTo>
                    <a:pt x="115824" y="83819"/>
                  </a:moveTo>
                  <a:lnTo>
                    <a:pt x="102108" y="83819"/>
                  </a:lnTo>
                  <a:lnTo>
                    <a:pt x="88391" y="97536"/>
                  </a:lnTo>
                  <a:lnTo>
                    <a:pt x="27431" y="97536"/>
                  </a:lnTo>
                  <a:lnTo>
                    <a:pt x="27431" y="111251"/>
                  </a:lnTo>
                  <a:lnTo>
                    <a:pt x="115824" y="111251"/>
                  </a:lnTo>
                  <a:lnTo>
                    <a:pt x="115824" y="83819"/>
                  </a:lnTo>
                  <a:close/>
                </a:path>
                <a:path w="208914" h="307975">
                  <a:moveTo>
                    <a:pt x="88391" y="0"/>
                  </a:moveTo>
                  <a:lnTo>
                    <a:pt x="88391" y="97536"/>
                  </a:lnTo>
                  <a:lnTo>
                    <a:pt x="102108" y="83819"/>
                  </a:lnTo>
                  <a:lnTo>
                    <a:pt x="115824" y="83819"/>
                  </a:lnTo>
                  <a:lnTo>
                    <a:pt x="115824" y="79764"/>
                  </a:lnTo>
                  <a:lnTo>
                    <a:pt x="91439" y="48767"/>
                  </a:lnTo>
                  <a:lnTo>
                    <a:pt x="115824" y="39624"/>
                  </a:lnTo>
                  <a:lnTo>
                    <a:pt x="119385" y="39624"/>
                  </a:lnTo>
                  <a:lnTo>
                    <a:pt x="88391" y="0"/>
                  </a:lnTo>
                  <a:close/>
                </a:path>
                <a:path w="208914" h="307975">
                  <a:moveTo>
                    <a:pt x="115824" y="39624"/>
                  </a:moveTo>
                  <a:lnTo>
                    <a:pt x="91439" y="48767"/>
                  </a:lnTo>
                  <a:lnTo>
                    <a:pt x="115824" y="79764"/>
                  </a:lnTo>
                  <a:lnTo>
                    <a:pt x="115824" y="39624"/>
                  </a:lnTo>
                  <a:close/>
                </a:path>
              </a:pathLst>
            </a:custGeom>
            <a:solidFill>
              <a:srgbClr val="548ED4"/>
            </a:solidFill>
          </p:spPr>
          <p:txBody>
            <a:bodyPr wrap="square" lIns="0" tIns="0" rIns="0" bIns="0" rtlCol="0"/>
            <a:lstStyle/>
            <a:p>
              <a:endParaRPr sz="1539"/>
            </a:p>
          </p:txBody>
        </p:sp>
      </p:grpSp>
      <p:sp>
        <p:nvSpPr>
          <p:cNvPr id="75" name="object 75"/>
          <p:cNvSpPr/>
          <p:nvPr/>
        </p:nvSpPr>
        <p:spPr>
          <a:xfrm>
            <a:off x="2818784" y="3563879"/>
            <a:ext cx="770507" cy="546251"/>
          </a:xfrm>
          <a:custGeom>
            <a:avLst/>
            <a:gdLst/>
            <a:ahLst/>
            <a:cxnLst/>
            <a:rect l="l" t="t" r="r" b="b"/>
            <a:pathLst>
              <a:path w="901064" h="638810">
                <a:moveTo>
                  <a:pt x="893063" y="0"/>
                </a:moveTo>
                <a:lnTo>
                  <a:pt x="7620" y="0"/>
                </a:lnTo>
                <a:lnTo>
                  <a:pt x="0" y="6095"/>
                </a:lnTo>
                <a:lnTo>
                  <a:pt x="0" y="632459"/>
                </a:lnTo>
                <a:lnTo>
                  <a:pt x="7620" y="638555"/>
                </a:lnTo>
                <a:lnTo>
                  <a:pt x="893063" y="638555"/>
                </a:lnTo>
                <a:lnTo>
                  <a:pt x="900684" y="632459"/>
                </a:lnTo>
                <a:lnTo>
                  <a:pt x="900684" y="623315"/>
                </a:lnTo>
                <a:lnTo>
                  <a:pt x="30479" y="623315"/>
                </a:lnTo>
                <a:lnTo>
                  <a:pt x="15239" y="608076"/>
                </a:lnTo>
                <a:lnTo>
                  <a:pt x="30479" y="608076"/>
                </a:lnTo>
                <a:lnTo>
                  <a:pt x="30479" y="30479"/>
                </a:lnTo>
                <a:lnTo>
                  <a:pt x="15239" y="30479"/>
                </a:lnTo>
                <a:lnTo>
                  <a:pt x="30479" y="15239"/>
                </a:lnTo>
                <a:lnTo>
                  <a:pt x="900684" y="15239"/>
                </a:lnTo>
                <a:lnTo>
                  <a:pt x="900684" y="6095"/>
                </a:lnTo>
                <a:lnTo>
                  <a:pt x="893063" y="0"/>
                </a:lnTo>
                <a:close/>
              </a:path>
              <a:path w="901064" h="638810">
                <a:moveTo>
                  <a:pt x="30479" y="608076"/>
                </a:moveTo>
                <a:lnTo>
                  <a:pt x="15239" y="608076"/>
                </a:lnTo>
                <a:lnTo>
                  <a:pt x="30479" y="623315"/>
                </a:lnTo>
                <a:lnTo>
                  <a:pt x="30479" y="608076"/>
                </a:lnTo>
                <a:close/>
              </a:path>
              <a:path w="901064" h="638810">
                <a:moveTo>
                  <a:pt x="870203" y="608076"/>
                </a:moveTo>
                <a:lnTo>
                  <a:pt x="30479" y="608076"/>
                </a:lnTo>
                <a:lnTo>
                  <a:pt x="30479" y="623315"/>
                </a:lnTo>
                <a:lnTo>
                  <a:pt x="870203" y="623315"/>
                </a:lnTo>
                <a:lnTo>
                  <a:pt x="870203" y="608076"/>
                </a:lnTo>
                <a:close/>
              </a:path>
              <a:path w="901064" h="638810">
                <a:moveTo>
                  <a:pt x="870203" y="15239"/>
                </a:moveTo>
                <a:lnTo>
                  <a:pt x="870203" y="623315"/>
                </a:lnTo>
                <a:lnTo>
                  <a:pt x="885443" y="608076"/>
                </a:lnTo>
                <a:lnTo>
                  <a:pt x="900684" y="608076"/>
                </a:lnTo>
                <a:lnTo>
                  <a:pt x="900684" y="30479"/>
                </a:lnTo>
                <a:lnTo>
                  <a:pt x="885443" y="30479"/>
                </a:lnTo>
                <a:lnTo>
                  <a:pt x="870203" y="15239"/>
                </a:lnTo>
                <a:close/>
              </a:path>
              <a:path w="901064" h="638810">
                <a:moveTo>
                  <a:pt x="900684" y="608076"/>
                </a:moveTo>
                <a:lnTo>
                  <a:pt x="885443" y="608076"/>
                </a:lnTo>
                <a:lnTo>
                  <a:pt x="870203" y="623315"/>
                </a:lnTo>
                <a:lnTo>
                  <a:pt x="900684" y="623315"/>
                </a:lnTo>
                <a:lnTo>
                  <a:pt x="900684" y="608076"/>
                </a:lnTo>
                <a:close/>
              </a:path>
              <a:path w="901064" h="638810">
                <a:moveTo>
                  <a:pt x="30479" y="15239"/>
                </a:moveTo>
                <a:lnTo>
                  <a:pt x="15239" y="30479"/>
                </a:lnTo>
                <a:lnTo>
                  <a:pt x="30479" y="30479"/>
                </a:lnTo>
                <a:lnTo>
                  <a:pt x="30479" y="15239"/>
                </a:lnTo>
                <a:close/>
              </a:path>
              <a:path w="901064" h="638810">
                <a:moveTo>
                  <a:pt x="870203" y="15239"/>
                </a:moveTo>
                <a:lnTo>
                  <a:pt x="30479" y="15239"/>
                </a:lnTo>
                <a:lnTo>
                  <a:pt x="30479" y="30479"/>
                </a:lnTo>
                <a:lnTo>
                  <a:pt x="870203" y="30479"/>
                </a:lnTo>
                <a:lnTo>
                  <a:pt x="870203" y="15239"/>
                </a:lnTo>
                <a:close/>
              </a:path>
              <a:path w="901064" h="638810">
                <a:moveTo>
                  <a:pt x="900684" y="15239"/>
                </a:moveTo>
                <a:lnTo>
                  <a:pt x="870203" y="15239"/>
                </a:lnTo>
                <a:lnTo>
                  <a:pt x="885443" y="30479"/>
                </a:lnTo>
                <a:lnTo>
                  <a:pt x="900684" y="30479"/>
                </a:lnTo>
                <a:lnTo>
                  <a:pt x="900684" y="15239"/>
                </a:lnTo>
                <a:close/>
              </a:path>
            </a:pathLst>
          </a:custGeom>
          <a:solidFill>
            <a:srgbClr val="FF0000"/>
          </a:solidFill>
        </p:spPr>
        <p:txBody>
          <a:bodyPr wrap="square" lIns="0" tIns="0" rIns="0" bIns="0" rtlCol="0"/>
          <a:lstStyle/>
          <a:p>
            <a:endParaRPr sz="1539"/>
          </a:p>
        </p:txBody>
      </p:sp>
      <p:grpSp>
        <p:nvGrpSpPr>
          <p:cNvPr id="76" name="object 76"/>
          <p:cNvGrpSpPr/>
          <p:nvPr/>
        </p:nvGrpSpPr>
        <p:grpSpPr>
          <a:xfrm>
            <a:off x="187659" y="2956595"/>
            <a:ext cx="4230457" cy="2467360"/>
            <a:chOff x="219456" y="2825495"/>
            <a:chExt cx="4947285" cy="2885440"/>
          </a:xfrm>
        </p:grpSpPr>
        <p:sp>
          <p:nvSpPr>
            <p:cNvPr id="77" name="object 77"/>
            <p:cNvSpPr/>
            <p:nvPr/>
          </p:nvSpPr>
          <p:spPr>
            <a:xfrm>
              <a:off x="4131564" y="2884931"/>
              <a:ext cx="109727" cy="228600"/>
            </a:xfrm>
            <a:prstGeom prst="rect">
              <a:avLst/>
            </a:prstGeom>
            <a:blipFill>
              <a:blip r:embed="rId22" cstate="print"/>
              <a:stretch>
                <a:fillRect/>
              </a:stretch>
            </a:blipFill>
          </p:spPr>
          <p:txBody>
            <a:bodyPr wrap="square" lIns="0" tIns="0" rIns="0" bIns="0" rtlCol="0"/>
            <a:lstStyle/>
            <a:p>
              <a:endParaRPr sz="1539"/>
            </a:p>
          </p:txBody>
        </p:sp>
        <p:sp>
          <p:nvSpPr>
            <p:cNvPr id="78" name="object 78"/>
            <p:cNvSpPr/>
            <p:nvPr/>
          </p:nvSpPr>
          <p:spPr>
            <a:xfrm>
              <a:off x="4117847" y="2825495"/>
              <a:ext cx="139065" cy="349250"/>
            </a:xfrm>
            <a:custGeom>
              <a:avLst/>
              <a:gdLst/>
              <a:ahLst/>
              <a:cxnLst/>
              <a:rect l="l" t="t" r="r" b="b"/>
              <a:pathLst>
                <a:path w="139064" h="349250">
                  <a:moveTo>
                    <a:pt x="54863" y="231648"/>
                  </a:moveTo>
                  <a:lnTo>
                    <a:pt x="54863" y="348996"/>
                  </a:lnTo>
                  <a:lnTo>
                    <a:pt x="84018" y="288036"/>
                  </a:lnTo>
                  <a:lnTo>
                    <a:pt x="82296" y="288036"/>
                  </a:lnTo>
                  <a:lnTo>
                    <a:pt x="56387" y="283463"/>
                  </a:lnTo>
                  <a:lnTo>
                    <a:pt x="74675" y="245363"/>
                  </a:lnTo>
                  <a:lnTo>
                    <a:pt x="68579" y="245363"/>
                  </a:lnTo>
                  <a:lnTo>
                    <a:pt x="54863" y="231648"/>
                  </a:lnTo>
                  <a:close/>
                </a:path>
                <a:path w="139064" h="349250">
                  <a:moveTo>
                    <a:pt x="82296" y="229488"/>
                  </a:moveTo>
                  <a:lnTo>
                    <a:pt x="56387" y="283463"/>
                  </a:lnTo>
                  <a:lnTo>
                    <a:pt x="82296" y="288036"/>
                  </a:lnTo>
                  <a:lnTo>
                    <a:pt x="82296" y="229488"/>
                  </a:lnTo>
                  <a:close/>
                </a:path>
                <a:path w="139064" h="349250">
                  <a:moveTo>
                    <a:pt x="108691" y="174498"/>
                  </a:moveTo>
                  <a:lnTo>
                    <a:pt x="82296" y="229488"/>
                  </a:lnTo>
                  <a:lnTo>
                    <a:pt x="82296" y="288036"/>
                  </a:lnTo>
                  <a:lnTo>
                    <a:pt x="84018" y="288036"/>
                  </a:lnTo>
                  <a:lnTo>
                    <a:pt x="135768" y="179831"/>
                  </a:lnTo>
                  <a:lnTo>
                    <a:pt x="111251" y="179831"/>
                  </a:lnTo>
                  <a:lnTo>
                    <a:pt x="108691" y="174498"/>
                  </a:lnTo>
                  <a:close/>
                </a:path>
                <a:path w="139064" h="349250">
                  <a:moveTo>
                    <a:pt x="54863" y="103631"/>
                  </a:moveTo>
                  <a:lnTo>
                    <a:pt x="0" y="103631"/>
                  </a:lnTo>
                  <a:lnTo>
                    <a:pt x="0" y="245363"/>
                  </a:lnTo>
                  <a:lnTo>
                    <a:pt x="54863" y="245363"/>
                  </a:lnTo>
                  <a:lnTo>
                    <a:pt x="54863" y="231648"/>
                  </a:lnTo>
                  <a:lnTo>
                    <a:pt x="27431" y="231648"/>
                  </a:lnTo>
                  <a:lnTo>
                    <a:pt x="13715" y="217931"/>
                  </a:lnTo>
                  <a:lnTo>
                    <a:pt x="27431" y="217931"/>
                  </a:lnTo>
                  <a:lnTo>
                    <a:pt x="27431" y="131063"/>
                  </a:lnTo>
                  <a:lnTo>
                    <a:pt x="13715" y="131063"/>
                  </a:lnTo>
                  <a:lnTo>
                    <a:pt x="27431" y="117348"/>
                  </a:lnTo>
                  <a:lnTo>
                    <a:pt x="54863" y="117348"/>
                  </a:lnTo>
                  <a:lnTo>
                    <a:pt x="54863" y="103631"/>
                  </a:lnTo>
                  <a:close/>
                </a:path>
                <a:path w="139064" h="349250">
                  <a:moveTo>
                    <a:pt x="82296" y="217931"/>
                  </a:moveTo>
                  <a:lnTo>
                    <a:pt x="27431" y="217931"/>
                  </a:lnTo>
                  <a:lnTo>
                    <a:pt x="27431" y="231648"/>
                  </a:lnTo>
                  <a:lnTo>
                    <a:pt x="54863" y="231648"/>
                  </a:lnTo>
                  <a:lnTo>
                    <a:pt x="68579" y="245363"/>
                  </a:lnTo>
                  <a:lnTo>
                    <a:pt x="74675" y="245363"/>
                  </a:lnTo>
                  <a:lnTo>
                    <a:pt x="82296" y="229488"/>
                  </a:lnTo>
                  <a:lnTo>
                    <a:pt x="82296" y="217931"/>
                  </a:lnTo>
                  <a:close/>
                </a:path>
                <a:path w="139064" h="349250">
                  <a:moveTo>
                    <a:pt x="27431" y="217931"/>
                  </a:moveTo>
                  <a:lnTo>
                    <a:pt x="13715" y="217931"/>
                  </a:lnTo>
                  <a:lnTo>
                    <a:pt x="27431" y="231648"/>
                  </a:lnTo>
                  <a:lnTo>
                    <a:pt x="27431" y="217931"/>
                  </a:lnTo>
                  <a:close/>
                </a:path>
                <a:path w="139064" h="349250">
                  <a:moveTo>
                    <a:pt x="111251" y="169163"/>
                  </a:moveTo>
                  <a:lnTo>
                    <a:pt x="108691" y="174498"/>
                  </a:lnTo>
                  <a:lnTo>
                    <a:pt x="111251" y="179831"/>
                  </a:lnTo>
                  <a:lnTo>
                    <a:pt x="111251" y="169163"/>
                  </a:lnTo>
                  <a:close/>
                </a:path>
                <a:path w="139064" h="349250">
                  <a:moveTo>
                    <a:pt x="136478" y="169163"/>
                  </a:moveTo>
                  <a:lnTo>
                    <a:pt x="111251" y="169163"/>
                  </a:lnTo>
                  <a:lnTo>
                    <a:pt x="111251" y="179831"/>
                  </a:lnTo>
                  <a:lnTo>
                    <a:pt x="135768" y="179831"/>
                  </a:lnTo>
                  <a:lnTo>
                    <a:pt x="138684" y="173736"/>
                  </a:lnTo>
                  <a:lnTo>
                    <a:pt x="136478" y="169163"/>
                  </a:lnTo>
                  <a:close/>
                </a:path>
                <a:path w="139064" h="349250">
                  <a:moveTo>
                    <a:pt x="83539" y="59436"/>
                  </a:moveTo>
                  <a:lnTo>
                    <a:pt x="82296" y="59436"/>
                  </a:lnTo>
                  <a:lnTo>
                    <a:pt x="82296" y="119507"/>
                  </a:lnTo>
                  <a:lnTo>
                    <a:pt x="108691" y="174498"/>
                  </a:lnTo>
                  <a:lnTo>
                    <a:pt x="111251" y="169163"/>
                  </a:lnTo>
                  <a:lnTo>
                    <a:pt x="136478" y="169163"/>
                  </a:lnTo>
                  <a:lnTo>
                    <a:pt x="83539" y="59436"/>
                  </a:lnTo>
                  <a:close/>
                </a:path>
                <a:path w="139064" h="349250">
                  <a:moveTo>
                    <a:pt x="27431" y="117348"/>
                  </a:moveTo>
                  <a:lnTo>
                    <a:pt x="13715" y="131063"/>
                  </a:lnTo>
                  <a:lnTo>
                    <a:pt x="27431" y="131063"/>
                  </a:lnTo>
                  <a:lnTo>
                    <a:pt x="27431" y="117348"/>
                  </a:lnTo>
                  <a:close/>
                </a:path>
                <a:path w="139064" h="349250">
                  <a:moveTo>
                    <a:pt x="74675" y="103631"/>
                  </a:moveTo>
                  <a:lnTo>
                    <a:pt x="68579" y="103631"/>
                  </a:lnTo>
                  <a:lnTo>
                    <a:pt x="54863" y="117348"/>
                  </a:lnTo>
                  <a:lnTo>
                    <a:pt x="27431" y="117348"/>
                  </a:lnTo>
                  <a:lnTo>
                    <a:pt x="27431" y="131063"/>
                  </a:lnTo>
                  <a:lnTo>
                    <a:pt x="82296" y="131063"/>
                  </a:lnTo>
                  <a:lnTo>
                    <a:pt x="82296" y="119507"/>
                  </a:lnTo>
                  <a:lnTo>
                    <a:pt x="74675" y="103631"/>
                  </a:lnTo>
                  <a:close/>
                </a:path>
                <a:path w="139064" h="349250">
                  <a:moveTo>
                    <a:pt x="82296" y="59436"/>
                  </a:moveTo>
                  <a:lnTo>
                    <a:pt x="56387" y="65531"/>
                  </a:lnTo>
                  <a:lnTo>
                    <a:pt x="82296" y="119507"/>
                  </a:lnTo>
                  <a:lnTo>
                    <a:pt x="82296" y="59436"/>
                  </a:lnTo>
                  <a:close/>
                </a:path>
                <a:path w="139064" h="349250">
                  <a:moveTo>
                    <a:pt x="54863" y="0"/>
                  </a:moveTo>
                  <a:lnTo>
                    <a:pt x="54863" y="117348"/>
                  </a:lnTo>
                  <a:lnTo>
                    <a:pt x="68579" y="103631"/>
                  </a:lnTo>
                  <a:lnTo>
                    <a:pt x="74675" y="103631"/>
                  </a:lnTo>
                  <a:lnTo>
                    <a:pt x="56387" y="65531"/>
                  </a:lnTo>
                  <a:lnTo>
                    <a:pt x="82296" y="59436"/>
                  </a:lnTo>
                  <a:lnTo>
                    <a:pt x="83539" y="59436"/>
                  </a:lnTo>
                  <a:lnTo>
                    <a:pt x="54863" y="0"/>
                  </a:lnTo>
                  <a:close/>
                </a:path>
              </a:pathLst>
            </a:custGeom>
            <a:solidFill>
              <a:srgbClr val="548ED4"/>
            </a:solidFill>
          </p:spPr>
          <p:txBody>
            <a:bodyPr wrap="square" lIns="0" tIns="0" rIns="0" bIns="0" rtlCol="0"/>
            <a:lstStyle/>
            <a:p>
              <a:endParaRPr sz="1539"/>
            </a:p>
          </p:txBody>
        </p:sp>
        <p:sp>
          <p:nvSpPr>
            <p:cNvPr id="79" name="object 79"/>
            <p:cNvSpPr/>
            <p:nvPr/>
          </p:nvSpPr>
          <p:spPr>
            <a:xfrm>
              <a:off x="219456" y="3745991"/>
              <a:ext cx="4927600" cy="231775"/>
            </a:xfrm>
            <a:custGeom>
              <a:avLst/>
              <a:gdLst/>
              <a:ahLst/>
              <a:cxnLst/>
              <a:rect l="l" t="t" r="r" b="b"/>
              <a:pathLst>
                <a:path w="4927600" h="231775">
                  <a:moveTo>
                    <a:pt x="4919472" y="0"/>
                  </a:moveTo>
                  <a:lnTo>
                    <a:pt x="7619" y="0"/>
                  </a:lnTo>
                  <a:lnTo>
                    <a:pt x="0" y="7619"/>
                  </a:lnTo>
                  <a:lnTo>
                    <a:pt x="0" y="224027"/>
                  </a:lnTo>
                  <a:lnTo>
                    <a:pt x="7619" y="231647"/>
                  </a:lnTo>
                  <a:lnTo>
                    <a:pt x="4919472" y="231647"/>
                  </a:lnTo>
                  <a:lnTo>
                    <a:pt x="4927092" y="224027"/>
                  </a:lnTo>
                  <a:lnTo>
                    <a:pt x="4927092" y="216407"/>
                  </a:lnTo>
                  <a:lnTo>
                    <a:pt x="32003" y="216407"/>
                  </a:lnTo>
                  <a:lnTo>
                    <a:pt x="16764" y="201167"/>
                  </a:lnTo>
                  <a:lnTo>
                    <a:pt x="32003" y="201167"/>
                  </a:lnTo>
                  <a:lnTo>
                    <a:pt x="32003" y="32003"/>
                  </a:lnTo>
                  <a:lnTo>
                    <a:pt x="16764" y="32003"/>
                  </a:lnTo>
                  <a:lnTo>
                    <a:pt x="32003" y="15239"/>
                  </a:lnTo>
                  <a:lnTo>
                    <a:pt x="4927092" y="15239"/>
                  </a:lnTo>
                  <a:lnTo>
                    <a:pt x="4927092" y="7619"/>
                  </a:lnTo>
                  <a:lnTo>
                    <a:pt x="4919472" y="0"/>
                  </a:lnTo>
                  <a:close/>
                </a:path>
                <a:path w="4927600" h="231775">
                  <a:moveTo>
                    <a:pt x="32003" y="201167"/>
                  </a:moveTo>
                  <a:lnTo>
                    <a:pt x="16764" y="201167"/>
                  </a:lnTo>
                  <a:lnTo>
                    <a:pt x="32003" y="216407"/>
                  </a:lnTo>
                  <a:lnTo>
                    <a:pt x="32003" y="201167"/>
                  </a:lnTo>
                  <a:close/>
                </a:path>
                <a:path w="4927600" h="231775">
                  <a:moveTo>
                    <a:pt x="4896611" y="201167"/>
                  </a:moveTo>
                  <a:lnTo>
                    <a:pt x="32003" y="201167"/>
                  </a:lnTo>
                  <a:lnTo>
                    <a:pt x="32003" y="216407"/>
                  </a:lnTo>
                  <a:lnTo>
                    <a:pt x="4896611" y="216407"/>
                  </a:lnTo>
                  <a:lnTo>
                    <a:pt x="4896611" y="201167"/>
                  </a:lnTo>
                  <a:close/>
                </a:path>
                <a:path w="4927600" h="231775">
                  <a:moveTo>
                    <a:pt x="4896611" y="15239"/>
                  </a:moveTo>
                  <a:lnTo>
                    <a:pt x="4896611" y="216407"/>
                  </a:lnTo>
                  <a:lnTo>
                    <a:pt x="4911852" y="201167"/>
                  </a:lnTo>
                  <a:lnTo>
                    <a:pt x="4927092" y="201167"/>
                  </a:lnTo>
                  <a:lnTo>
                    <a:pt x="4927092" y="32003"/>
                  </a:lnTo>
                  <a:lnTo>
                    <a:pt x="4911852" y="32003"/>
                  </a:lnTo>
                  <a:lnTo>
                    <a:pt x="4896611" y="15239"/>
                  </a:lnTo>
                  <a:close/>
                </a:path>
                <a:path w="4927600" h="231775">
                  <a:moveTo>
                    <a:pt x="4927092" y="201167"/>
                  </a:moveTo>
                  <a:lnTo>
                    <a:pt x="4911852" y="201167"/>
                  </a:lnTo>
                  <a:lnTo>
                    <a:pt x="4896611" y="216407"/>
                  </a:lnTo>
                  <a:lnTo>
                    <a:pt x="4927092" y="216407"/>
                  </a:lnTo>
                  <a:lnTo>
                    <a:pt x="4927092" y="201167"/>
                  </a:lnTo>
                  <a:close/>
                </a:path>
                <a:path w="4927600" h="231775">
                  <a:moveTo>
                    <a:pt x="32003" y="15239"/>
                  </a:moveTo>
                  <a:lnTo>
                    <a:pt x="16764" y="32003"/>
                  </a:lnTo>
                  <a:lnTo>
                    <a:pt x="32003" y="32003"/>
                  </a:lnTo>
                  <a:lnTo>
                    <a:pt x="32003" y="15239"/>
                  </a:lnTo>
                  <a:close/>
                </a:path>
                <a:path w="4927600" h="231775">
                  <a:moveTo>
                    <a:pt x="4896611" y="15239"/>
                  </a:moveTo>
                  <a:lnTo>
                    <a:pt x="32003" y="15239"/>
                  </a:lnTo>
                  <a:lnTo>
                    <a:pt x="32003" y="32003"/>
                  </a:lnTo>
                  <a:lnTo>
                    <a:pt x="4896611" y="32003"/>
                  </a:lnTo>
                  <a:lnTo>
                    <a:pt x="4896611" y="15239"/>
                  </a:lnTo>
                  <a:close/>
                </a:path>
                <a:path w="4927600" h="231775">
                  <a:moveTo>
                    <a:pt x="4927092" y="15239"/>
                  </a:moveTo>
                  <a:lnTo>
                    <a:pt x="4896611" y="15239"/>
                  </a:lnTo>
                  <a:lnTo>
                    <a:pt x="4911852" y="32003"/>
                  </a:lnTo>
                  <a:lnTo>
                    <a:pt x="4927092" y="32003"/>
                  </a:lnTo>
                  <a:lnTo>
                    <a:pt x="4927092" y="15239"/>
                  </a:lnTo>
                  <a:close/>
                </a:path>
              </a:pathLst>
            </a:custGeom>
            <a:solidFill>
              <a:srgbClr val="00AFEF"/>
            </a:solidFill>
          </p:spPr>
          <p:txBody>
            <a:bodyPr wrap="square" lIns="0" tIns="0" rIns="0" bIns="0" rtlCol="0"/>
            <a:lstStyle/>
            <a:p>
              <a:endParaRPr sz="1539"/>
            </a:p>
          </p:txBody>
        </p:sp>
        <p:sp>
          <p:nvSpPr>
            <p:cNvPr id="80" name="object 80"/>
            <p:cNvSpPr/>
            <p:nvPr/>
          </p:nvSpPr>
          <p:spPr>
            <a:xfrm>
              <a:off x="4166615" y="3168395"/>
              <a:ext cx="995680" cy="859790"/>
            </a:xfrm>
            <a:custGeom>
              <a:avLst/>
              <a:gdLst/>
              <a:ahLst/>
              <a:cxnLst/>
              <a:rect l="l" t="t" r="r" b="b"/>
              <a:pathLst>
                <a:path w="995679" h="859789">
                  <a:moveTo>
                    <a:pt x="989076" y="0"/>
                  </a:moveTo>
                  <a:lnTo>
                    <a:pt x="6096" y="0"/>
                  </a:lnTo>
                  <a:lnTo>
                    <a:pt x="0" y="7619"/>
                  </a:lnTo>
                  <a:lnTo>
                    <a:pt x="0" y="851915"/>
                  </a:lnTo>
                  <a:lnTo>
                    <a:pt x="6096" y="859536"/>
                  </a:lnTo>
                  <a:lnTo>
                    <a:pt x="989076" y="859536"/>
                  </a:lnTo>
                  <a:lnTo>
                    <a:pt x="995172" y="851915"/>
                  </a:lnTo>
                  <a:lnTo>
                    <a:pt x="995172" y="844296"/>
                  </a:lnTo>
                  <a:lnTo>
                    <a:pt x="30480" y="844296"/>
                  </a:lnTo>
                  <a:lnTo>
                    <a:pt x="15239" y="829055"/>
                  </a:lnTo>
                  <a:lnTo>
                    <a:pt x="30480" y="829055"/>
                  </a:lnTo>
                  <a:lnTo>
                    <a:pt x="30480" y="30479"/>
                  </a:lnTo>
                  <a:lnTo>
                    <a:pt x="15239" y="30479"/>
                  </a:lnTo>
                  <a:lnTo>
                    <a:pt x="30480" y="15239"/>
                  </a:lnTo>
                  <a:lnTo>
                    <a:pt x="995172" y="15239"/>
                  </a:lnTo>
                  <a:lnTo>
                    <a:pt x="995172" y="7619"/>
                  </a:lnTo>
                  <a:lnTo>
                    <a:pt x="989076" y="0"/>
                  </a:lnTo>
                  <a:close/>
                </a:path>
                <a:path w="995679" h="859789">
                  <a:moveTo>
                    <a:pt x="30480" y="829055"/>
                  </a:moveTo>
                  <a:lnTo>
                    <a:pt x="15239" y="829055"/>
                  </a:lnTo>
                  <a:lnTo>
                    <a:pt x="30480" y="844296"/>
                  </a:lnTo>
                  <a:lnTo>
                    <a:pt x="30480" y="829055"/>
                  </a:lnTo>
                  <a:close/>
                </a:path>
                <a:path w="995679" h="859789">
                  <a:moveTo>
                    <a:pt x="964692" y="829055"/>
                  </a:moveTo>
                  <a:lnTo>
                    <a:pt x="30480" y="829055"/>
                  </a:lnTo>
                  <a:lnTo>
                    <a:pt x="30480" y="844296"/>
                  </a:lnTo>
                  <a:lnTo>
                    <a:pt x="964692" y="844296"/>
                  </a:lnTo>
                  <a:lnTo>
                    <a:pt x="964692" y="829055"/>
                  </a:lnTo>
                  <a:close/>
                </a:path>
                <a:path w="995679" h="859789">
                  <a:moveTo>
                    <a:pt x="964692" y="15239"/>
                  </a:moveTo>
                  <a:lnTo>
                    <a:pt x="964692" y="844296"/>
                  </a:lnTo>
                  <a:lnTo>
                    <a:pt x="979932" y="829055"/>
                  </a:lnTo>
                  <a:lnTo>
                    <a:pt x="995172" y="829055"/>
                  </a:lnTo>
                  <a:lnTo>
                    <a:pt x="995172" y="30479"/>
                  </a:lnTo>
                  <a:lnTo>
                    <a:pt x="979932" y="30479"/>
                  </a:lnTo>
                  <a:lnTo>
                    <a:pt x="964692" y="15239"/>
                  </a:lnTo>
                  <a:close/>
                </a:path>
                <a:path w="995679" h="859789">
                  <a:moveTo>
                    <a:pt x="995172" y="829055"/>
                  </a:moveTo>
                  <a:lnTo>
                    <a:pt x="979932" y="829055"/>
                  </a:lnTo>
                  <a:lnTo>
                    <a:pt x="964692" y="844296"/>
                  </a:lnTo>
                  <a:lnTo>
                    <a:pt x="995172" y="844296"/>
                  </a:lnTo>
                  <a:lnTo>
                    <a:pt x="995172" y="829055"/>
                  </a:lnTo>
                  <a:close/>
                </a:path>
                <a:path w="995679" h="859789">
                  <a:moveTo>
                    <a:pt x="30480" y="15239"/>
                  </a:moveTo>
                  <a:lnTo>
                    <a:pt x="15239" y="30479"/>
                  </a:lnTo>
                  <a:lnTo>
                    <a:pt x="30480" y="30479"/>
                  </a:lnTo>
                  <a:lnTo>
                    <a:pt x="30480" y="15239"/>
                  </a:lnTo>
                  <a:close/>
                </a:path>
                <a:path w="995679" h="859789">
                  <a:moveTo>
                    <a:pt x="964692" y="15239"/>
                  </a:moveTo>
                  <a:lnTo>
                    <a:pt x="30480" y="15239"/>
                  </a:lnTo>
                  <a:lnTo>
                    <a:pt x="30480" y="30479"/>
                  </a:lnTo>
                  <a:lnTo>
                    <a:pt x="964692" y="30479"/>
                  </a:lnTo>
                  <a:lnTo>
                    <a:pt x="964692" y="15239"/>
                  </a:lnTo>
                  <a:close/>
                </a:path>
                <a:path w="995679" h="859789">
                  <a:moveTo>
                    <a:pt x="995172" y="15239"/>
                  </a:moveTo>
                  <a:lnTo>
                    <a:pt x="964692" y="15239"/>
                  </a:lnTo>
                  <a:lnTo>
                    <a:pt x="979932" y="30479"/>
                  </a:lnTo>
                  <a:lnTo>
                    <a:pt x="995172" y="30479"/>
                  </a:lnTo>
                  <a:lnTo>
                    <a:pt x="995172" y="15239"/>
                  </a:lnTo>
                  <a:close/>
                </a:path>
              </a:pathLst>
            </a:custGeom>
            <a:solidFill>
              <a:srgbClr val="FFBF00"/>
            </a:solidFill>
          </p:spPr>
          <p:txBody>
            <a:bodyPr wrap="square" lIns="0" tIns="0" rIns="0" bIns="0" rtlCol="0"/>
            <a:lstStyle/>
            <a:p>
              <a:endParaRPr sz="1539"/>
            </a:p>
          </p:txBody>
        </p:sp>
        <p:sp>
          <p:nvSpPr>
            <p:cNvPr id="81" name="object 81"/>
            <p:cNvSpPr/>
            <p:nvPr/>
          </p:nvSpPr>
          <p:spPr>
            <a:xfrm>
              <a:off x="224028" y="5260847"/>
              <a:ext cx="4902835" cy="227329"/>
            </a:xfrm>
            <a:custGeom>
              <a:avLst/>
              <a:gdLst/>
              <a:ahLst/>
              <a:cxnLst/>
              <a:rect l="l" t="t" r="r" b="b"/>
              <a:pathLst>
                <a:path w="4902835" h="227329">
                  <a:moveTo>
                    <a:pt x="4896612" y="0"/>
                  </a:moveTo>
                  <a:lnTo>
                    <a:pt x="6096" y="0"/>
                  </a:lnTo>
                  <a:lnTo>
                    <a:pt x="0" y="6095"/>
                  </a:lnTo>
                  <a:lnTo>
                    <a:pt x="0" y="220980"/>
                  </a:lnTo>
                  <a:lnTo>
                    <a:pt x="6096" y="227075"/>
                  </a:lnTo>
                  <a:lnTo>
                    <a:pt x="4896612" y="227075"/>
                  </a:lnTo>
                  <a:lnTo>
                    <a:pt x="4902708" y="220980"/>
                  </a:lnTo>
                  <a:lnTo>
                    <a:pt x="4902708" y="211836"/>
                  </a:lnTo>
                  <a:lnTo>
                    <a:pt x="30479" y="211836"/>
                  </a:lnTo>
                  <a:lnTo>
                    <a:pt x="15239" y="196595"/>
                  </a:lnTo>
                  <a:lnTo>
                    <a:pt x="30479" y="196595"/>
                  </a:lnTo>
                  <a:lnTo>
                    <a:pt x="30479" y="30480"/>
                  </a:lnTo>
                  <a:lnTo>
                    <a:pt x="15239" y="30480"/>
                  </a:lnTo>
                  <a:lnTo>
                    <a:pt x="30479" y="15239"/>
                  </a:lnTo>
                  <a:lnTo>
                    <a:pt x="4902708" y="15239"/>
                  </a:lnTo>
                  <a:lnTo>
                    <a:pt x="4902708" y="6095"/>
                  </a:lnTo>
                  <a:lnTo>
                    <a:pt x="4896612" y="0"/>
                  </a:lnTo>
                  <a:close/>
                </a:path>
                <a:path w="4902835" h="227329">
                  <a:moveTo>
                    <a:pt x="30479" y="196595"/>
                  </a:moveTo>
                  <a:lnTo>
                    <a:pt x="15239" y="196595"/>
                  </a:lnTo>
                  <a:lnTo>
                    <a:pt x="30479" y="211836"/>
                  </a:lnTo>
                  <a:lnTo>
                    <a:pt x="30479" y="196595"/>
                  </a:lnTo>
                  <a:close/>
                </a:path>
                <a:path w="4902835" h="227329">
                  <a:moveTo>
                    <a:pt x="4872228" y="196595"/>
                  </a:moveTo>
                  <a:lnTo>
                    <a:pt x="30479" y="196595"/>
                  </a:lnTo>
                  <a:lnTo>
                    <a:pt x="30479" y="211836"/>
                  </a:lnTo>
                  <a:lnTo>
                    <a:pt x="4872228" y="211836"/>
                  </a:lnTo>
                  <a:lnTo>
                    <a:pt x="4872228" y="196595"/>
                  </a:lnTo>
                  <a:close/>
                </a:path>
                <a:path w="4902835" h="227329">
                  <a:moveTo>
                    <a:pt x="4872228" y="15239"/>
                  </a:moveTo>
                  <a:lnTo>
                    <a:pt x="4872228" y="211836"/>
                  </a:lnTo>
                  <a:lnTo>
                    <a:pt x="4887468" y="196595"/>
                  </a:lnTo>
                  <a:lnTo>
                    <a:pt x="4902708" y="196595"/>
                  </a:lnTo>
                  <a:lnTo>
                    <a:pt x="4902708" y="30480"/>
                  </a:lnTo>
                  <a:lnTo>
                    <a:pt x="4887468" y="30480"/>
                  </a:lnTo>
                  <a:lnTo>
                    <a:pt x="4872228" y="15239"/>
                  </a:lnTo>
                  <a:close/>
                </a:path>
                <a:path w="4902835" h="227329">
                  <a:moveTo>
                    <a:pt x="4902708" y="196595"/>
                  </a:moveTo>
                  <a:lnTo>
                    <a:pt x="4887468" y="196595"/>
                  </a:lnTo>
                  <a:lnTo>
                    <a:pt x="4872228" y="211836"/>
                  </a:lnTo>
                  <a:lnTo>
                    <a:pt x="4902708" y="211836"/>
                  </a:lnTo>
                  <a:lnTo>
                    <a:pt x="4902708" y="196595"/>
                  </a:lnTo>
                  <a:close/>
                </a:path>
                <a:path w="4902835" h="227329">
                  <a:moveTo>
                    <a:pt x="30479" y="15239"/>
                  </a:moveTo>
                  <a:lnTo>
                    <a:pt x="15239" y="30480"/>
                  </a:lnTo>
                  <a:lnTo>
                    <a:pt x="30479" y="30480"/>
                  </a:lnTo>
                  <a:lnTo>
                    <a:pt x="30479" y="15239"/>
                  </a:lnTo>
                  <a:close/>
                </a:path>
                <a:path w="4902835" h="227329">
                  <a:moveTo>
                    <a:pt x="4872228" y="15239"/>
                  </a:moveTo>
                  <a:lnTo>
                    <a:pt x="30479" y="15239"/>
                  </a:lnTo>
                  <a:lnTo>
                    <a:pt x="30479" y="30480"/>
                  </a:lnTo>
                  <a:lnTo>
                    <a:pt x="4872228" y="30480"/>
                  </a:lnTo>
                  <a:lnTo>
                    <a:pt x="4872228" y="15239"/>
                  </a:lnTo>
                  <a:close/>
                </a:path>
                <a:path w="4902835" h="227329">
                  <a:moveTo>
                    <a:pt x="4902708" y="15239"/>
                  </a:moveTo>
                  <a:lnTo>
                    <a:pt x="4872228" y="15239"/>
                  </a:lnTo>
                  <a:lnTo>
                    <a:pt x="4887468" y="30480"/>
                  </a:lnTo>
                  <a:lnTo>
                    <a:pt x="4902708" y="30480"/>
                  </a:lnTo>
                  <a:lnTo>
                    <a:pt x="4902708" y="15239"/>
                  </a:lnTo>
                  <a:close/>
                </a:path>
              </a:pathLst>
            </a:custGeom>
            <a:solidFill>
              <a:srgbClr val="00AFEF"/>
            </a:solidFill>
          </p:spPr>
          <p:txBody>
            <a:bodyPr wrap="square" lIns="0" tIns="0" rIns="0" bIns="0" rtlCol="0"/>
            <a:lstStyle/>
            <a:p>
              <a:endParaRPr sz="1539"/>
            </a:p>
          </p:txBody>
        </p:sp>
        <p:sp>
          <p:nvSpPr>
            <p:cNvPr id="82" name="object 82"/>
            <p:cNvSpPr/>
            <p:nvPr/>
          </p:nvSpPr>
          <p:spPr>
            <a:xfrm>
              <a:off x="3296411" y="5070347"/>
              <a:ext cx="901065" cy="640080"/>
            </a:xfrm>
            <a:custGeom>
              <a:avLst/>
              <a:gdLst/>
              <a:ahLst/>
              <a:cxnLst/>
              <a:rect l="l" t="t" r="r" b="b"/>
              <a:pathLst>
                <a:path w="901064" h="640079">
                  <a:moveTo>
                    <a:pt x="893063" y="0"/>
                  </a:moveTo>
                  <a:lnTo>
                    <a:pt x="7620" y="0"/>
                  </a:lnTo>
                  <a:lnTo>
                    <a:pt x="0" y="7619"/>
                  </a:lnTo>
                  <a:lnTo>
                    <a:pt x="0" y="632460"/>
                  </a:lnTo>
                  <a:lnTo>
                    <a:pt x="7620" y="640080"/>
                  </a:lnTo>
                  <a:lnTo>
                    <a:pt x="893063" y="640080"/>
                  </a:lnTo>
                  <a:lnTo>
                    <a:pt x="900684" y="632460"/>
                  </a:lnTo>
                  <a:lnTo>
                    <a:pt x="900684" y="624839"/>
                  </a:lnTo>
                  <a:lnTo>
                    <a:pt x="30479" y="624839"/>
                  </a:lnTo>
                  <a:lnTo>
                    <a:pt x="15239" y="608076"/>
                  </a:lnTo>
                  <a:lnTo>
                    <a:pt x="30479" y="608076"/>
                  </a:lnTo>
                  <a:lnTo>
                    <a:pt x="30479" y="32004"/>
                  </a:lnTo>
                  <a:lnTo>
                    <a:pt x="15239" y="32004"/>
                  </a:lnTo>
                  <a:lnTo>
                    <a:pt x="30479" y="15239"/>
                  </a:lnTo>
                  <a:lnTo>
                    <a:pt x="900684" y="15239"/>
                  </a:lnTo>
                  <a:lnTo>
                    <a:pt x="900684" y="7619"/>
                  </a:lnTo>
                  <a:lnTo>
                    <a:pt x="893063" y="0"/>
                  </a:lnTo>
                  <a:close/>
                </a:path>
                <a:path w="901064" h="640079">
                  <a:moveTo>
                    <a:pt x="30479" y="608076"/>
                  </a:moveTo>
                  <a:lnTo>
                    <a:pt x="15239" y="608076"/>
                  </a:lnTo>
                  <a:lnTo>
                    <a:pt x="30479" y="624839"/>
                  </a:lnTo>
                  <a:lnTo>
                    <a:pt x="30479" y="608076"/>
                  </a:lnTo>
                  <a:close/>
                </a:path>
                <a:path w="901064" h="640079">
                  <a:moveTo>
                    <a:pt x="870203" y="608076"/>
                  </a:moveTo>
                  <a:lnTo>
                    <a:pt x="30479" y="608076"/>
                  </a:lnTo>
                  <a:lnTo>
                    <a:pt x="30479" y="624839"/>
                  </a:lnTo>
                  <a:lnTo>
                    <a:pt x="870203" y="624839"/>
                  </a:lnTo>
                  <a:lnTo>
                    <a:pt x="870203" y="608076"/>
                  </a:lnTo>
                  <a:close/>
                </a:path>
                <a:path w="901064" h="640079">
                  <a:moveTo>
                    <a:pt x="870203" y="15239"/>
                  </a:moveTo>
                  <a:lnTo>
                    <a:pt x="870203" y="624839"/>
                  </a:lnTo>
                  <a:lnTo>
                    <a:pt x="885443" y="608076"/>
                  </a:lnTo>
                  <a:lnTo>
                    <a:pt x="900684" y="608076"/>
                  </a:lnTo>
                  <a:lnTo>
                    <a:pt x="900684" y="32004"/>
                  </a:lnTo>
                  <a:lnTo>
                    <a:pt x="885443" y="32004"/>
                  </a:lnTo>
                  <a:lnTo>
                    <a:pt x="870203" y="15239"/>
                  </a:lnTo>
                  <a:close/>
                </a:path>
                <a:path w="901064" h="640079">
                  <a:moveTo>
                    <a:pt x="900684" y="608076"/>
                  </a:moveTo>
                  <a:lnTo>
                    <a:pt x="885443" y="608076"/>
                  </a:lnTo>
                  <a:lnTo>
                    <a:pt x="870203" y="624839"/>
                  </a:lnTo>
                  <a:lnTo>
                    <a:pt x="900684" y="624839"/>
                  </a:lnTo>
                  <a:lnTo>
                    <a:pt x="900684" y="608076"/>
                  </a:lnTo>
                  <a:close/>
                </a:path>
                <a:path w="901064" h="640079">
                  <a:moveTo>
                    <a:pt x="30479" y="15239"/>
                  </a:moveTo>
                  <a:lnTo>
                    <a:pt x="15239" y="32004"/>
                  </a:lnTo>
                  <a:lnTo>
                    <a:pt x="30479" y="32004"/>
                  </a:lnTo>
                  <a:lnTo>
                    <a:pt x="30479" y="15239"/>
                  </a:lnTo>
                  <a:close/>
                </a:path>
                <a:path w="901064" h="640079">
                  <a:moveTo>
                    <a:pt x="870203" y="15239"/>
                  </a:moveTo>
                  <a:lnTo>
                    <a:pt x="30479" y="15239"/>
                  </a:lnTo>
                  <a:lnTo>
                    <a:pt x="30479" y="32004"/>
                  </a:lnTo>
                  <a:lnTo>
                    <a:pt x="870203" y="32004"/>
                  </a:lnTo>
                  <a:lnTo>
                    <a:pt x="870203" y="15239"/>
                  </a:lnTo>
                  <a:close/>
                </a:path>
                <a:path w="901064" h="640079">
                  <a:moveTo>
                    <a:pt x="900684" y="15239"/>
                  </a:moveTo>
                  <a:lnTo>
                    <a:pt x="870203" y="15239"/>
                  </a:lnTo>
                  <a:lnTo>
                    <a:pt x="885443" y="32004"/>
                  </a:lnTo>
                  <a:lnTo>
                    <a:pt x="900684" y="32004"/>
                  </a:lnTo>
                  <a:lnTo>
                    <a:pt x="900684" y="15239"/>
                  </a:lnTo>
                  <a:close/>
                </a:path>
              </a:pathLst>
            </a:custGeom>
            <a:solidFill>
              <a:srgbClr val="FF0000"/>
            </a:solidFill>
          </p:spPr>
          <p:txBody>
            <a:bodyPr wrap="square" lIns="0" tIns="0" rIns="0" bIns="0" rtlCol="0"/>
            <a:lstStyle/>
            <a:p>
              <a:endParaRPr sz="1539"/>
            </a:p>
          </p:txBody>
        </p:sp>
        <p:sp>
          <p:nvSpPr>
            <p:cNvPr id="83" name="object 83"/>
            <p:cNvSpPr/>
            <p:nvPr/>
          </p:nvSpPr>
          <p:spPr>
            <a:xfrm>
              <a:off x="4169664" y="4678679"/>
              <a:ext cx="996950" cy="859790"/>
            </a:xfrm>
            <a:custGeom>
              <a:avLst/>
              <a:gdLst/>
              <a:ahLst/>
              <a:cxnLst/>
              <a:rect l="l" t="t" r="r" b="b"/>
              <a:pathLst>
                <a:path w="996950" h="859789">
                  <a:moveTo>
                    <a:pt x="989076" y="0"/>
                  </a:moveTo>
                  <a:lnTo>
                    <a:pt x="6096" y="0"/>
                  </a:lnTo>
                  <a:lnTo>
                    <a:pt x="0" y="7619"/>
                  </a:lnTo>
                  <a:lnTo>
                    <a:pt x="0" y="853439"/>
                  </a:lnTo>
                  <a:lnTo>
                    <a:pt x="6096" y="859535"/>
                  </a:lnTo>
                  <a:lnTo>
                    <a:pt x="989076" y="859535"/>
                  </a:lnTo>
                  <a:lnTo>
                    <a:pt x="996696" y="853439"/>
                  </a:lnTo>
                  <a:lnTo>
                    <a:pt x="996696" y="844295"/>
                  </a:lnTo>
                  <a:lnTo>
                    <a:pt x="30480" y="844295"/>
                  </a:lnTo>
                  <a:lnTo>
                    <a:pt x="15239" y="829055"/>
                  </a:lnTo>
                  <a:lnTo>
                    <a:pt x="30480" y="829055"/>
                  </a:lnTo>
                  <a:lnTo>
                    <a:pt x="30480" y="32003"/>
                  </a:lnTo>
                  <a:lnTo>
                    <a:pt x="15239" y="32003"/>
                  </a:lnTo>
                  <a:lnTo>
                    <a:pt x="30480" y="16763"/>
                  </a:lnTo>
                  <a:lnTo>
                    <a:pt x="996696" y="16763"/>
                  </a:lnTo>
                  <a:lnTo>
                    <a:pt x="996696" y="7619"/>
                  </a:lnTo>
                  <a:lnTo>
                    <a:pt x="989076" y="0"/>
                  </a:lnTo>
                  <a:close/>
                </a:path>
                <a:path w="996950" h="859789">
                  <a:moveTo>
                    <a:pt x="30480" y="829055"/>
                  </a:moveTo>
                  <a:lnTo>
                    <a:pt x="15239" y="829055"/>
                  </a:lnTo>
                  <a:lnTo>
                    <a:pt x="30480" y="844295"/>
                  </a:lnTo>
                  <a:lnTo>
                    <a:pt x="30480" y="829055"/>
                  </a:lnTo>
                  <a:close/>
                </a:path>
                <a:path w="996950" h="859789">
                  <a:moveTo>
                    <a:pt x="964691" y="829055"/>
                  </a:moveTo>
                  <a:lnTo>
                    <a:pt x="30480" y="829055"/>
                  </a:lnTo>
                  <a:lnTo>
                    <a:pt x="30480" y="844295"/>
                  </a:lnTo>
                  <a:lnTo>
                    <a:pt x="964691" y="844295"/>
                  </a:lnTo>
                  <a:lnTo>
                    <a:pt x="964691" y="829055"/>
                  </a:lnTo>
                  <a:close/>
                </a:path>
                <a:path w="996950" h="859789">
                  <a:moveTo>
                    <a:pt x="964691" y="16763"/>
                  </a:moveTo>
                  <a:lnTo>
                    <a:pt x="964691" y="844295"/>
                  </a:lnTo>
                  <a:lnTo>
                    <a:pt x="979932" y="829055"/>
                  </a:lnTo>
                  <a:lnTo>
                    <a:pt x="996696" y="829055"/>
                  </a:lnTo>
                  <a:lnTo>
                    <a:pt x="996696" y="32003"/>
                  </a:lnTo>
                  <a:lnTo>
                    <a:pt x="979932" y="32003"/>
                  </a:lnTo>
                  <a:lnTo>
                    <a:pt x="964691" y="16763"/>
                  </a:lnTo>
                  <a:close/>
                </a:path>
                <a:path w="996950" h="859789">
                  <a:moveTo>
                    <a:pt x="996696" y="829055"/>
                  </a:moveTo>
                  <a:lnTo>
                    <a:pt x="979932" y="829055"/>
                  </a:lnTo>
                  <a:lnTo>
                    <a:pt x="964691" y="844295"/>
                  </a:lnTo>
                  <a:lnTo>
                    <a:pt x="996696" y="844295"/>
                  </a:lnTo>
                  <a:lnTo>
                    <a:pt x="996696" y="829055"/>
                  </a:lnTo>
                  <a:close/>
                </a:path>
                <a:path w="996950" h="859789">
                  <a:moveTo>
                    <a:pt x="30480" y="16763"/>
                  </a:moveTo>
                  <a:lnTo>
                    <a:pt x="15239" y="32003"/>
                  </a:lnTo>
                  <a:lnTo>
                    <a:pt x="30480" y="32003"/>
                  </a:lnTo>
                  <a:lnTo>
                    <a:pt x="30480" y="16763"/>
                  </a:lnTo>
                  <a:close/>
                </a:path>
                <a:path w="996950" h="859789">
                  <a:moveTo>
                    <a:pt x="964691" y="16763"/>
                  </a:moveTo>
                  <a:lnTo>
                    <a:pt x="30480" y="16763"/>
                  </a:lnTo>
                  <a:lnTo>
                    <a:pt x="30480" y="32003"/>
                  </a:lnTo>
                  <a:lnTo>
                    <a:pt x="964691" y="32003"/>
                  </a:lnTo>
                  <a:lnTo>
                    <a:pt x="964691" y="16763"/>
                  </a:lnTo>
                  <a:close/>
                </a:path>
                <a:path w="996950" h="859789">
                  <a:moveTo>
                    <a:pt x="996696" y="16763"/>
                  </a:moveTo>
                  <a:lnTo>
                    <a:pt x="964691" y="16763"/>
                  </a:lnTo>
                  <a:lnTo>
                    <a:pt x="979932" y="32003"/>
                  </a:lnTo>
                  <a:lnTo>
                    <a:pt x="996696" y="32003"/>
                  </a:lnTo>
                  <a:lnTo>
                    <a:pt x="996696" y="16763"/>
                  </a:lnTo>
                  <a:close/>
                </a:path>
              </a:pathLst>
            </a:custGeom>
            <a:solidFill>
              <a:srgbClr val="FFBF00"/>
            </a:solidFill>
          </p:spPr>
          <p:txBody>
            <a:bodyPr wrap="square" lIns="0" tIns="0" rIns="0" bIns="0" rtlCol="0"/>
            <a:lstStyle/>
            <a:p>
              <a:endParaRPr sz="1539"/>
            </a:p>
          </p:txBody>
        </p:sp>
      </p:grpSp>
      <p:grpSp>
        <p:nvGrpSpPr>
          <p:cNvPr id="84" name="object 84"/>
          <p:cNvGrpSpPr/>
          <p:nvPr/>
        </p:nvGrpSpPr>
        <p:grpSpPr>
          <a:xfrm>
            <a:off x="2734077" y="4294966"/>
            <a:ext cx="178645" cy="263352"/>
            <a:chOff x="3197351" y="4390644"/>
            <a:chExt cx="208915" cy="307975"/>
          </a:xfrm>
        </p:grpSpPr>
        <p:sp>
          <p:nvSpPr>
            <p:cNvPr id="85" name="object 85"/>
            <p:cNvSpPr/>
            <p:nvPr/>
          </p:nvSpPr>
          <p:spPr>
            <a:xfrm>
              <a:off x="3211067" y="4430268"/>
              <a:ext cx="178307" cy="228600"/>
            </a:xfrm>
            <a:prstGeom prst="rect">
              <a:avLst/>
            </a:prstGeom>
            <a:blipFill>
              <a:blip r:embed="rId21" cstate="print"/>
              <a:stretch>
                <a:fillRect/>
              </a:stretch>
            </a:blipFill>
          </p:spPr>
          <p:txBody>
            <a:bodyPr wrap="square" lIns="0" tIns="0" rIns="0" bIns="0" rtlCol="0"/>
            <a:lstStyle/>
            <a:p>
              <a:endParaRPr sz="1539"/>
            </a:p>
          </p:txBody>
        </p:sp>
        <p:sp>
          <p:nvSpPr>
            <p:cNvPr id="86" name="object 86"/>
            <p:cNvSpPr/>
            <p:nvPr/>
          </p:nvSpPr>
          <p:spPr>
            <a:xfrm>
              <a:off x="3197351" y="4390644"/>
              <a:ext cx="208915" cy="307975"/>
            </a:xfrm>
            <a:custGeom>
              <a:avLst/>
              <a:gdLst/>
              <a:ahLst/>
              <a:cxnLst/>
              <a:rect l="l" t="t" r="r" b="b"/>
              <a:pathLst>
                <a:path w="208914" h="307975">
                  <a:moveTo>
                    <a:pt x="88392" y="211836"/>
                  </a:moveTo>
                  <a:lnTo>
                    <a:pt x="88392" y="307848"/>
                  </a:lnTo>
                  <a:lnTo>
                    <a:pt x="119385" y="268224"/>
                  </a:lnTo>
                  <a:lnTo>
                    <a:pt x="115824" y="268224"/>
                  </a:lnTo>
                  <a:lnTo>
                    <a:pt x="91439" y="260604"/>
                  </a:lnTo>
                  <a:lnTo>
                    <a:pt x="115824" y="229607"/>
                  </a:lnTo>
                  <a:lnTo>
                    <a:pt x="115824" y="225552"/>
                  </a:lnTo>
                  <a:lnTo>
                    <a:pt x="102108" y="225552"/>
                  </a:lnTo>
                  <a:lnTo>
                    <a:pt x="88392" y="211836"/>
                  </a:lnTo>
                  <a:close/>
                </a:path>
                <a:path w="208914" h="307975">
                  <a:moveTo>
                    <a:pt x="115824" y="229607"/>
                  </a:moveTo>
                  <a:lnTo>
                    <a:pt x="91439" y="260604"/>
                  </a:lnTo>
                  <a:lnTo>
                    <a:pt x="115824" y="268224"/>
                  </a:lnTo>
                  <a:lnTo>
                    <a:pt x="115824" y="229607"/>
                  </a:lnTo>
                  <a:close/>
                </a:path>
                <a:path w="208914" h="307975">
                  <a:moveTo>
                    <a:pt x="174762" y="154686"/>
                  </a:moveTo>
                  <a:lnTo>
                    <a:pt x="115824" y="229607"/>
                  </a:lnTo>
                  <a:lnTo>
                    <a:pt x="115824" y="268224"/>
                  </a:lnTo>
                  <a:lnTo>
                    <a:pt x="119385" y="268224"/>
                  </a:lnTo>
                  <a:lnTo>
                    <a:pt x="201635" y="163068"/>
                  </a:lnTo>
                  <a:lnTo>
                    <a:pt x="181356" y="163068"/>
                  </a:lnTo>
                  <a:lnTo>
                    <a:pt x="174762" y="154686"/>
                  </a:lnTo>
                  <a:close/>
                </a:path>
                <a:path w="208914" h="307975">
                  <a:moveTo>
                    <a:pt x="88392" y="83820"/>
                  </a:moveTo>
                  <a:lnTo>
                    <a:pt x="0" y="83820"/>
                  </a:lnTo>
                  <a:lnTo>
                    <a:pt x="0" y="225552"/>
                  </a:lnTo>
                  <a:lnTo>
                    <a:pt x="88392" y="225552"/>
                  </a:lnTo>
                  <a:lnTo>
                    <a:pt x="88392" y="211836"/>
                  </a:lnTo>
                  <a:lnTo>
                    <a:pt x="27431" y="211836"/>
                  </a:lnTo>
                  <a:lnTo>
                    <a:pt x="13716" y="198120"/>
                  </a:lnTo>
                  <a:lnTo>
                    <a:pt x="27431" y="198120"/>
                  </a:lnTo>
                  <a:lnTo>
                    <a:pt x="27431" y="111252"/>
                  </a:lnTo>
                  <a:lnTo>
                    <a:pt x="13716" y="111252"/>
                  </a:lnTo>
                  <a:lnTo>
                    <a:pt x="27431" y="97536"/>
                  </a:lnTo>
                  <a:lnTo>
                    <a:pt x="88392" y="97536"/>
                  </a:lnTo>
                  <a:lnTo>
                    <a:pt x="88392" y="83820"/>
                  </a:lnTo>
                  <a:close/>
                </a:path>
                <a:path w="208914" h="307975">
                  <a:moveTo>
                    <a:pt x="115824" y="198120"/>
                  </a:moveTo>
                  <a:lnTo>
                    <a:pt x="27431" y="198120"/>
                  </a:lnTo>
                  <a:lnTo>
                    <a:pt x="27431" y="211836"/>
                  </a:lnTo>
                  <a:lnTo>
                    <a:pt x="88392" y="211836"/>
                  </a:lnTo>
                  <a:lnTo>
                    <a:pt x="102108" y="225552"/>
                  </a:lnTo>
                  <a:lnTo>
                    <a:pt x="115824" y="225552"/>
                  </a:lnTo>
                  <a:lnTo>
                    <a:pt x="115824" y="198120"/>
                  </a:lnTo>
                  <a:close/>
                </a:path>
                <a:path w="208914" h="307975">
                  <a:moveTo>
                    <a:pt x="27431" y="198120"/>
                  </a:moveTo>
                  <a:lnTo>
                    <a:pt x="13716" y="198120"/>
                  </a:lnTo>
                  <a:lnTo>
                    <a:pt x="27431" y="211836"/>
                  </a:lnTo>
                  <a:lnTo>
                    <a:pt x="27431" y="198120"/>
                  </a:lnTo>
                  <a:close/>
                </a:path>
                <a:path w="208914" h="307975">
                  <a:moveTo>
                    <a:pt x="181356" y="146304"/>
                  </a:moveTo>
                  <a:lnTo>
                    <a:pt x="174762" y="154686"/>
                  </a:lnTo>
                  <a:lnTo>
                    <a:pt x="181356" y="163068"/>
                  </a:lnTo>
                  <a:lnTo>
                    <a:pt x="181356" y="146304"/>
                  </a:lnTo>
                  <a:close/>
                </a:path>
                <a:path w="208914" h="307975">
                  <a:moveTo>
                    <a:pt x="202827" y="146304"/>
                  </a:moveTo>
                  <a:lnTo>
                    <a:pt x="181356" y="146304"/>
                  </a:lnTo>
                  <a:lnTo>
                    <a:pt x="181356" y="163068"/>
                  </a:lnTo>
                  <a:lnTo>
                    <a:pt x="201635" y="163068"/>
                  </a:lnTo>
                  <a:lnTo>
                    <a:pt x="208787" y="153924"/>
                  </a:lnTo>
                  <a:lnTo>
                    <a:pt x="202827" y="146304"/>
                  </a:lnTo>
                  <a:close/>
                </a:path>
                <a:path w="208914" h="307975">
                  <a:moveTo>
                    <a:pt x="119385" y="39624"/>
                  </a:moveTo>
                  <a:lnTo>
                    <a:pt x="115824" y="39624"/>
                  </a:lnTo>
                  <a:lnTo>
                    <a:pt x="115824" y="79764"/>
                  </a:lnTo>
                  <a:lnTo>
                    <a:pt x="174762" y="154686"/>
                  </a:lnTo>
                  <a:lnTo>
                    <a:pt x="181356" y="146304"/>
                  </a:lnTo>
                  <a:lnTo>
                    <a:pt x="202827" y="146304"/>
                  </a:lnTo>
                  <a:lnTo>
                    <a:pt x="119385" y="39624"/>
                  </a:lnTo>
                  <a:close/>
                </a:path>
                <a:path w="208914" h="307975">
                  <a:moveTo>
                    <a:pt x="27431" y="97536"/>
                  </a:moveTo>
                  <a:lnTo>
                    <a:pt x="13716" y="111252"/>
                  </a:lnTo>
                  <a:lnTo>
                    <a:pt x="27431" y="111252"/>
                  </a:lnTo>
                  <a:lnTo>
                    <a:pt x="27431" y="97536"/>
                  </a:lnTo>
                  <a:close/>
                </a:path>
                <a:path w="208914" h="307975">
                  <a:moveTo>
                    <a:pt x="115824" y="83820"/>
                  </a:moveTo>
                  <a:lnTo>
                    <a:pt x="102108" y="83820"/>
                  </a:lnTo>
                  <a:lnTo>
                    <a:pt x="88392" y="97536"/>
                  </a:lnTo>
                  <a:lnTo>
                    <a:pt x="27431" y="97536"/>
                  </a:lnTo>
                  <a:lnTo>
                    <a:pt x="27431" y="111252"/>
                  </a:lnTo>
                  <a:lnTo>
                    <a:pt x="115824" y="111252"/>
                  </a:lnTo>
                  <a:lnTo>
                    <a:pt x="115824" y="83820"/>
                  </a:lnTo>
                  <a:close/>
                </a:path>
                <a:path w="208914" h="307975">
                  <a:moveTo>
                    <a:pt x="88392" y="0"/>
                  </a:moveTo>
                  <a:lnTo>
                    <a:pt x="88392" y="97536"/>
                  </a:lnTo>
                  <a:lnTo>
                    <a:pt x="102108" y="83820"/>
                  </a:lnTo>
                  <a:lnTo>
                    <a:pt x="115824" y="83820"/>
                  </a:lnTo>
                  <a:lnTo>
                    <a:pt x="115824" y="79764"/>
                  </a:lnTo>
                  <a:lnTo>
                    <a:pt x="91439" y="48768"/>
                  </a:lnTo>
                  <a:lnTo>
                    <a:pt x="115824" y="39624"/>
                  </a:lnTo>
                  <a:lnTo>
                    <a:pt x="119385" y="39624"/>
                  </a:lnTo>
                  <a:lnTo>
                    <a:pt x="88392" y="0"/>
                  </a:lnTo>
                  <a:close/>
                </a:path>
                <a:path w="208914" h="307975">
                  <a:moveTo>
                    <a:pt x="115824" y="39624"/>
                  </a:moveTo>
                  <a:lnTo>
                    <a:pt x="91439" y="48768"/>
                  </a:lnTo>
                  <a:lnTo>
                    <a:pt x="115824" y="79764"/>
                  </a:lnTo>
                  <a:lnTo>
                    <a:pt x="115824" y="39624"/>
                  </a:lnTo>
                  <a:close/>
                </a:path>
              </a:pathLst>
            </a:custGeom>
            <a:solidFill>
              <a:srgbClr val="548ED4"/>
            </a:solidFill>
          </p:spPr>
          <p:txBody>
            <a:bodyPr wrap="square" lIns="0" tIns="0" rIns="0" bIns="0" rtlCol="0"/>
            <a:lstStyle/>
            <a:p>
              <a:endParaRPr sz="1539"/>
            </a:p>
          </p:txBody>
        </p:sp>
      </p:grpSp>
      <p:grpSp>
        <p:nvGrpSpPr>
          <p:cNvPr id="87" name="object 87"/>
          <p:cNvGrpSpPr/>
          <p:nvPr/>
        </p:nvGrpSpPr>
        <p:grpSpPr>
          <a:xfrm>
            <a:off x="3529019" y="4270205"/>
            <a:ext cx="118915" cy="298646"/>
            <a:chOff x="4126991" y="4361688"/>
            <a:chExt cx="139065" cy="349250"/>
          </a:xfrm>
        </p:grpSpPr>
        <p:sp>
          <p:nvSpPr>
            <p:cNvPr id="88" name="object 88"/>
            <p:cNvSpPr/>
            <p:nvPr/>
          </p:nvSpPr>
          <p:spPr>
            <a:xfrm>
              <a:off x="4140707" y="4421124"/>
              <a:ext cx="109727" cy="228600"/>
            </a:xfrm>
            <a:prstGeom prst="rect">
              <a:avLst/>
            </a:prstGeom>
            <a:blipFill>
              <a:blip r:embed="rId22" cstate="print"/>
              <a:stretch>
                <a:fillRect/>
              </a:stretch>
            </a:blipFill>
          </p:spPr>
          <p:txBody>
            <a:bodyPr wrap="square" lIns="0" tIns="0" rIns="0" bIns="0" rtlCol="0"/>
            <a:lstStyle/>
            <a:p>
              <a:endParaRPr sz="1539"/>
            </a:p>
          </p:txBody>
        </p:sp>
        <p:sp>
          <p:nvSpPr>
            <p:cNvPr id="89" name="object 89"/>
            <p:cNvSpPr/>
            <p:nvPr/>
          </p:nvSpPr>
          <p:spPr>
            <a:xfrm>
              <a:off x="4126991" y="4361688"/>
              <a:ext cx="139065" cy="349250"/>
            </a:xfrm>
            <a:custGeom>
              <a:avLst/>
              <a:gdLst/>
              <a:ahLst/>
              <a:cxnLst/>
              <a:rect l="l" t="t" r="r" b="b"/>
              <a:pathLst>
                <a:path w="139064" h="349250">
                  <a:moveTo>
                    <a:pt x="54863" y="231648"/>
                  </a:moveTo>
                  <a:lnTo>
                    <a:pt x="54863" y="348996"/>
                  </a:lnTo>
                  <a:lnTo>
                    <a:pt x="84018" y="288036"/>
                  </a:lnTo>
                  <a:lnTo>
                    <a:pt x="82296" y="288036"/>
                  </a:lnTo>
                  <a:lnTo>
                    <a:pt x="56387" y="281940"/>
                  </a:lnTo>
                  <a:lnTo>
                    <a:pt x="73944" y="245364"/>
                  </a:lnTo>
                  <a:lnTo>
                    <a:pt x="68580" y="245364"/>
                  </a:lnTo>
                  <a:lnTo>
                    <a:pt x="54863" y="231648"/>
                  </a:lnTo>
                  <a:close/>
                </a:path>
                <a:path w="139064" h="349250">
                  <a:moveTo>
                    <a:pt x="82296" y="227965"/>
                  </a:moveTo>
                  <a:lnTo>
                    <a:pt x="56387" y="281940"/>
                  </a:lnTo>
                  <a:lnTo>
                    <a:pt x="82296" y="288036"/>
                  </a:lnTo>
                  <a:lnTo>
                    <a:pt x="82296" y="227965"/>
                  </a:lnTo>
                  <a:close/>
                </a:path>
                <a:path w="139064" h="349250">
                  <a:moveTo>
                    <a:pt x="108325" y="173736"/>
                  </a:moveTo>
                  <a:lnTo>
                    <a:pt x="82296" y="227965"/>
                  </a:lnTo>
                  <a:lnTo>
                    <a:pt x="82296" y="288036"/>
                  </a:lnTo>
                  <a:lnTo>
                    <a:pt x="84018" y="288036"/>
                  </a:lnTo>
                  <a:lnTo>
                    <a:pt x="135768" y="179832"/>
                  </a:lnTo>
                  <a:lnTo>
                    <a:pt x="111252" y="179832"/>
                  </a:lnTo>
                  <a:lnTo>
                    <a:pt x="108325" y="173736"/>
                  </a:lnTo>
                  <a:close/>
                </a:path>
                <a:path w="139064" h="349250">
                  <a:moveTo>
                    <a:pt x="54863" y="103632"/>
                  </a:moveTo>
                  <a:lnTo>
                    <a:pt x="0" y="103632"/>
                  </a:lnTo>
                  <a:lnTo>
                    <a:pt x="0" y="245364"/>
                  </a:lnTo>
                  <a:lnTo>
                    <a:pt x="54863" y="245364"/>
                  </a:lnTo>
                  <a:lnTo>
                    <a:pt x="54863" y="231648"/>
                  </a:lnTo>
                  <a:lnTo>
                    <a:pt x="27432" y="231648"/>
                  </a:lnTo>
                  <a:lnTo>
                    <a:pt x="13716" y="217932"/>
                  </a:lnTo>
                  <a:lnTo>
                    <a:pt x="27432" y="217932"/>
                  </a:lnTo>
                  <a:lnTo>
                    <a:pt x="27432" y="131064"/>
                  </a:lnTo>
                  <a:lnTo>
                    <a:pt x="13716" y="131064"/>
                  </a:lnTo>
                  <a:lnTo>
                    <a:pt x="27432" y="117348"/>
                  </a:lnTo>
                  <a:lnTo>
                    <a:pt x="54863" y="117348"/>
                  </a:lnTo>
                  <a:lnTo>
                    <a:pt x="54863" y="103632"/>
                  </a:lnTo>
                  <a:close/>
                </a:path>
                <a:path w="139064" h="349250">
                  <a:moveTo>
                    <a:pt x="82296" y="217932"/>
                  </a:moveTo>
                  <a:lnTo>
                    <a:pt x="27432" y="217932"/>
                  </a:lnTo>
                  <a:lnTo>
                    <a:pt x="27432" y="231648"/>
                  </a:lnTo>
                  <a:lnTo>
                    <a:pt x="54863" y="231648"/>
                  </a:lnTo>
                  <a:lnTo>
                    <a:pt x="68580" y="245364"/>
                  </a:lnTo>
                  <a:lnTo>
                    <a:pt x="73944" y="245364"/>
                  </a:lnTo>
                  <a:lnTo>
                    <a:pt x="82296" y="227965"/>
                  </a:lnTo>
                  <a:lnTo>
                    <a:pt x="82296" y="217932"/>
                  </a:lnTo>
                  <a:close/>
                </a:path>
                <a:path w="139064" h="349250">
                  <a:moveTo>
                    <a:pt x="27432" y="217932"/>
                  </a:moveTo>
                  <a:lnTo>
                    <a:pt x="13716" y="217932"/>
                  </a:lnTo>
                  <a:lnTo>
                    <a:pt x="27432" y="231648"/>
                  </a:lnTo>
                  <a:lnTo>
                    <a:pt x="27432" y="217932"/>
                  </a:lnTo>
                  <a:close/>
                </a:path>
                <a:path w="139064" h="349250">
                  <a:moveTo>
                    <a:pt x="111252" y="167640"/>
                  </a:moveTo>
                  <a:lnTo>
                    <a:pt x="108325" y="173736"/>
                  </a:lnTo>
                  <a:lnTo>
                    <a:pt x="111252" y="179832"/>
                  </a:lnTo>
                  <a:lnTo>
                    <a:pt x="111252" y="167640"/>
                  </a:lnTo>
                  <a:close/>
                </a:path>
                <a:path w="139064" h="349250">
                  <a:moveTo>
                    <a:pt x="135742" y="167640"/>
                  </a:moveTo>
                  <a:lnTo>
                    <a:pt x="111252" y="167640"/>
                  </a:lnTo>
                  <a:lnTo>
                    <a:pt x="111252" y="179832"/>
                  </a:lnTo>
                  <a:lnTo>
                    <a:pt x="135768" y="179832"/>
                  </a:lnTo>
                  <a:lnTo>
                    <a:pt x="138684" y="173736"/>
                  </a:lnTo>
                  <a:lnTo>
                    <a:pt x="135742" y="167640"/>
                  </a:lnTo>
                  <a:close/>
                </a:path>
                <a:path w="139064" h="349250">
                  <a:moveTo>
                    <a:pt x="83539" y="59436"/>
                  </a:moveTo>
                  <a:lnTo>
                    <a:pt x="82296" y="59436"/>
                  </a:lnTo>
                  <a:lnTo>
                    <a:pt x="82296" y="119507"/>
                  </a:lnTo>
                  <a:lnTo>
                    <a:pt x="108325" y="173736"/>
                  </a:lnTo>
                  <a:lnTo>
                    <a:pt x="111252" y="167640"/>
                  </a:lnTo>
                  <a:lnTo>
                    <a:pt x="135742" y="167640"/>
                  </a:lnTo>
                  <a:lnTo>
                    <a:pt x="83539" y="59436"/>
                  </a:lnTo>
                  <a:close/>
                </a:path>
                <a:path w="139064" h="349250">
                  <a:moveTo>
                    <a:pt x="27432" y="117348"/>
                  </a:moveTo>
                  <a:lnTo>
                    <a:pt x="13716" y="131064"/>
                  </a:lnTo>
                  <a:lnTo>
                    <a:pt x="27432" y="131064"/>
                  </a:lnTo>
                  <a:lnTo>
                    <a:pt x="27432" y="117348"/>
                  </a:lnTo>
                  <a:close/>
                </a:path>
                <a:path w="139064" h="349250">
                  <a:moveTo>
                    <a:pt x="74675" y="103632"/>
                  </a:moveTo>
                  <a:lnTo>
                    <a:pt x="68580" y="103632"/>
                  </a:lnTo>
                  <a:lnTo>
                    <a:pt x="54863" y="117348"/>
                  </a:lnTo>
                  <a:lnTo>
                    <a:pt x="27432" y="117348"/>
                  </a:lnTo>
                  <a:lnTo>
                    <a:pt x="27432" y="131064"/>
                  </a:lnTo>
                  <a:lnTo>
                    <a:pt x="82296" y="131064"/>
                  </a:lnTo>
                  <a:lnTo>
                    <a:pt x="82296" y="119507"/>
                  </a:lnTo>
                  <a:lnTo>
                    <a:pt x="74675" y="103632"/>
                  </a:lnTo>
                  <a:close/>
                </a:path>
                <a:path w="139064" h="349250">
                  <a:moveTo>
                    <a:pt x="82296" y="59436"/>
                  </a:moveTo>
                  <a:lnTo>
                    <a:pt x="56387" y="65532"/>
                  </a:lnTo>
                  <a:lnTo>
                    <a:pt x="82296" y="119507"/>
                  </a:lnTo>
                  <a:lnTo>
                    <a:pt x="82296" y="59436"/>
                  </a:lnTo>
                  <a:close/>
                </a:path>
                <a:path w="139064" h="349250">
                  <a:moveTo>
                    <a:pt x="54863" y="0"/>
                  </a:moveTo>
                  <a:lnTo>
                    <a:pt x="54863" y="117348"/>
                  </a:lnTo>
                  <a:lnTo>
                    <a:pt x="68580" y="103632"/>
                  </a:lnTo>
                  <a:lnTo>
                    <a:pt x="74675" y="103632"/>
                  </a:lnTo>
                  <a:lnTo>
                    <a:pt x="56387" y="65532"/>
                  </a:lnTo>
                  <a:lnTo>
                    <a:pt x="82296" y="59436"/>
                  </a:lnTo>
                  <a:lnTo>
                    <a:pt x="83539" y="59436"/>
                  </a:lnTo>
                  <a:lnTo>
                    <a:pt x="54863" y="0"/>
                  </a:lnTo>
                  <a:close/>
                </a:path>
              </a:pathLst>
            </a:custGeom>
            <a:solidFill>
              <a:srgbClr val="548ED4"/>
            </a:solidFill>
          </p:spPr>
          <p:txBody>
            <a:bodyPr wrap="square" lIns="0" tIns="0" rIns="0" bIns="0" rtlCol="0"/>
            <a:lstStyle/>
            <a:p>
              <a:endParaRPr sz="1539"/>
            </a:p>
          </p:txBody>
        </p:sp>
      </p:grpSp>
      <p:sp>
        <p:nvSpPr>
          <p:cNvPr id="90" name="object 90"/>
          <p:cNvSpPr/>
          <p:nvPr/>
        </p:nvSpPr>
        <p:spPr>
          <a:xfrm>
            <a:off x="71512" y="867740"/>
            <a:ext cx="9006458" cy="366520"/>
          </a:xfrm>
          <a:custGeom>
            <a:avLst/>
            <a:gdLst/>
            <a:ahLst/>
            <a:cxnLst/>
            <a:rect l="l" t="t" r="r" b="b"/>
            <a:pathLst>
              <a:path w="10692765" h="428625">
                <a:moveTo>
                  <a:pt x="10692384" y="0"/>
                </a:moveTo>
                <a:lnTo>
                  <a:pt x="0" y="0"/>
                </a:lnTo>
                <a:lnTo>
                  <a:pt x="0" y="428244"/>
                </a:lnTo>
                <a:lnTo>
                  <a:pt x="10692384" y="428244"/>
                </a:lnTo>
                <a:lnTo>
                  <a:pt x="10692384" y="0"/>
                </a:lnTo>
                <a:close/>
              </a:path>
            </a:pathLst>
          </a:custGeom>
          <a:solidFill>
            <a:srgbClr val="0000FF"/>
          </a:solidFill>
        </p:spPr>
        <p:txBody>
          <a:bodyPr wrap="square" lIns="0" tIns="0" rIns="0" bIns="0" rtlCol="0"/>
          <a:lstStyle/>
          <a:p>
            <a:endParaRPr sz="1539"/>
          </a:p>
        </p:txBody>
      </p:sp>
      <p:sp>
        <p:nvSpPr>
          <p:cNvPr id="91" name="object 91"/>
          <p:cNvSpPr txBox="1">
            <a:spLocks noGrp="1"/>
          </p:cNvSpPr>
          <p:nvPr>
            <p:ph type="title"/>
          </p:nvPr>
        </p:nvSpPr>
        <p:spPr>
          <a:xfrm>
            <a:off x="1217825" y="909621"/>
            <a:ext cx="6665780" cy="256639"/>
          </a:xfrm>
          <a:prstGeom prst="rect">
            <a:avLst/>
          </a:prstGeom>
        </p:spPr>
        <p:txBody>
          <a:bodyPr vert="horz" wrap="square" lIns="0" tIns="10317" rIns="0" bIns="0" rtlCol="0" anchor="ctr">
            <a:spAutoFit/>
          </a:bodyPr>
          <a:lstStyle/>
          <a:p>
            <a:pPr marL="10860" algn="ctr">
              <a:lnSpc>
                <a:spcPct val="100000"/>
              </a:lnSpc>
              <a:spcBef>
                <a:spcPts val="81"/>
              </a:spcBef>
            </a:pPr>
            <a:r>
              <a:rPr sz="1600" b="1" spc="-9" dirty="0">
                <a:solidFill>
                  <a:schemeClr val="bg1"/>
                </a:solidFill>
              </a:rPr>
              <a:t>質の高い相談支</a:t>
            </a:r>
            <a:r>
              <a:rPr sz="1600" b="1" dirty="0">
                <a:solidFill>
                  <a:schemeClr val="bg1"/>
                </a:solidFill>
              </a:rPr>
              <a:t>援</a:t>
            </a:r>
            <a:r>
              <a:rPr sz="1600" b="1" spc="-9" dirty="0">
                <a:solidFill>
                  <a:schemeClr val="bg1"/>
                </a:solidFill>
              </a:rPr>
              <a:t>を</a:t>
            </a:r>
            <a:r>
              <a:rPr sz="1600" b="1" dirty="0">
                <a:solidFill>
                  <a:schemeClr val="bg1"/>
                </a:solidFill>
              </a:rPr>
              <a:t>提供</a:t>
            </a:r>
            <a:r>
              <a:rPr sz="1600" b="1" spc="-9" dirty="0">
                <a:solidFill>
                  <a:schemeClr val="bg1"/>
                </a:solidFill>
              </a:rPr>
              <a:t>す</a:t>
            </a:r>
            <a:r>
              <a:rPr sz="1600" b="1" dirty="0">
                <a:solidFill>
                  <a:schemeClr val="bg1"/>
                </a:solidFill>
              </a:rPr>
              <a:t>る</a:t>
            </a:r>
            <a:r>
              <a:rPr sz="1600" b="1" spc="-9" dirty="0">
                <a:solidFill>
                  <a:schemeClr val="bg1"/>
                </a:solidFill>
              </a:rPr>
              <a:t>た</a:t>
            </a:r>
            <a:r>
              <a:rPr sz="1600" b="1" dirty="0">
                <a:solidFill>
                  <a:schemeClr val="bg1"/>
                </a:solidFill>
              </a:rPr>
              <a:t>めの</a:t>
            </a:r>
            <a:r>
              <a:rPr sz="1600" b="1" spc="-9" dirty="0">
                <a:solidFill>
                  <a:schemeClr val="bg1"/>
                </a:solidFill>
              </a:rPr>
              <a:t>報</a:t>
            </a:r>
            <a:r>
              <a:rPr sz="1600" b="1" dirty="0">
                <a:solidFill>
                  <a:schemeClr val="bg1"/>
                </a:solidFill>
              </a:rPr>
              <a:t>酬体</a:t>
            </a:r>
            <a:r>
              <a:rPr sz="1600" b="1" spc="-9" dirty="0">
                <a:solidFill>
                  <a:schemeClr val="bg1"/>
                </a:solidFill>
              </a:rPr>
              <a:t>系</a:t>
            </a:r>
            <a:r>
              <a:rPr sz="1600" b="1" dirty="0">
                <a:solidFill>
                  <a:schemeClr val="bg1"/>
                </a:solidFill>
              </a:rPr>
              <a:t>の</a:t>
            </a:r>
            <a:r>
              <a:rPr sz="1600" b="1" spc="-9" dirty="0">
                <a:solidFill>
                  <a:schemeClr val="bg1"/>
                </a:solidFill>
              </a:rPr>
              <a:t>見</a:t>
            </a:r>
            <a:r>
              <a:rPr sz="1600" b="1" dirty="0">
                <a:solidFill>
                  <a:schemeClr val="bg1"/>
                </a:solidFill>
              </a:rPr>
              <a:t>直</a:t>
            </a:r>
            <a:r>
              <a:rPr sz="1600" b="1" spc="-9" dirty="0">
                <a:solidFill>
                  <a:schemeClr val="bg1"/>
                </a:solidFill>
              </a:rPr>
              <a:t>し</a:t>
            </a:r>
            <a:endParaRPr sz="1600" b="1" dirty="0">
              <a:solidFill>
                <a:schemeClr val="bg1"/>
              </a:solidFill>
            </a:endParaRPr>
          </a:p>
        </p:txBody>
      </p:sp>
      <p:sp>
        <p:nvSpPr>
          <p:cNvPr id="93" name="タイトル 1"/>
          <p:cNvSpPr txBox="1">
            <a:spLocks/>
          </p:cNvSpPr>
          <p:nvPr/>
        </p:nvSpPr>
        <p:spPr>
          <a:xfrm>
            <a:off x="5950333" y="534214"/>
            <a:ext cx="2551633" cy="347501"/>
          </a:xfrm>
          <a:prstGeom prst="rect">
            <a:avLst/>
          </a:prstGeom>
        </p:spPr>
        <p:txBody>
          <a:bodyPr vert="horz" anchor="ctr">
            <a:norm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en-US" sz="1600" dirty="0" smtClean="0">
                <a:latin typeface="+mn-ea"/>
                <a:ea typeface="+mn-ea"/>
                <a:cs typeface="HGPMinchoE" charset="-128"/>
              </a:rPr>
              <a:t>＜令和</a:t>
            </a:r>
            <a:r>
              <a:rPr lang="en-US" altLang="ja-JP" sz="1600" dirty="0" smtClean="0">
                <a:latin typeface="+mn-ea"/>
                <a:ea typeface="+mn-ea"/>
                <a:cs typeface="HGPMinchoE" charset="-128"/>
              </a:rPr>
              <a:t>3</a:t>
            </a:r>
            <a:r>
              <a:rPr lang="ja-JP" altLang="en-US" sz="1600" dirty="0" smtClean="0">
                <a:latin typeface="+mn-ea"/>
                <a:ea typeface="+mn-ea"/>
                <a:cs typeface="HGPMinchoE" charset="-128"/>
              </a:rPr>
              <a:t>年度の報酬改定＞ </a:t>
            </a:r>
            <a:endParaRPr lang="ja-JP" altLang="en-US" sz="1600" dirty="0">
              <a:latin typeface="+mn-ea"/>
              <a:ea typeface="+mn-ea"/>
              <a:cs typeface="HGPMinchoE" charset="-128"/>
            </a:endParaRPr>
          </a:p>
        </p:txBody>
      </p:sp>
      <p:sp>
        <p:nvSpPr>
          <p:cNvPr id="95" name="タイトル 1">
            <a:extLst>
              <a:ext uri="{FF2B5EF4-FFF2-40B4-BE49-F238E27FC236}">
                <a16:creationId xmlns:a16="http://schemas.microsoft.com/office/drawing/2014/main" xmlns="" id="{3896F127-1779-1A4E-B657-C406833EF679}"/>
              </a:ext>
            </a:extLst>
          </p:cNvPr>
          <p:cNvSpPr txBox="1">
            <a:spLocks/>
          </p:cNvSpPr>
          <p:nvPr/>
        </p:nvSpPr>
        <p:spPr>
          <a:xfrm>
            <a:off x="107504" y="5663"/>
            <a:ext cx="7704856" cy="360040"/>
          </a:xfrm>
          <a:prstGeom prst="rect">
            <a:avLst/>
          </a:prstGeom>
        </p:spPr>
        <p:txBody>
          <a:bodyPr vert="horz" anchor="ctr">
            <a:noAutofit/>
          </a:bodyPr>
          <a:lstStyle>
            <a:lvl1pPr algn="l" rtl="0" eaLnBrk="1" latinLnBrk="0" hangingPunct="1">
              <a:spcBef>
                <a:spcPct val="0"/>
              </a:spcBef>
              <a:buNone/>
              <a:defRPr kumimoji="1" sz="4000" kern="1200">
                <a:solidFill>
                  <a:schemeClr val="tx2"/>
                </a:solidFill>
                <a:latin typeface="+mj-lt"/>
                <a:ea typeface="+mj-ea"/>
                <a:cs typeface="+mj-cs"/>
              </a:defRPr>
            </a:lvl1pPr>
          </a:lstStyle>
          <a:p>
            <a:pPr marL="531813" indent="-531813"/>
            <a:r>
              <a:rPr lang="ja-JP" altLang="en-US" sz="1800" dirty="0">
                <a:solidFill>
                  <a:schemeClr val="bg1"/>
                </a:solidFill>
              </a:rPr>
              <a:t>⒊　主任相談支援専門員の役割</a:t>
            </a:r>
            <a:r>
              <a:rPr lang="ja-JP" altLang="en-US" sz="1800" dirty="0" smtClean="0">
                <a:solidFill>
                  <a:schemeClr val="bg1"/>
                </a:solidFill>
              </a:rPr>
              <a:t>と報</a:t>
            </a:r>
            <a:r>
              <a:rPr lang="ja-JP" altLang="en-US" sz="1800" dirty="0">
                <a:solidFill>
                  <a:schemeClr val="bg1"/>
                </a:solidFill>
              </a:rPr>
              <a:t>酬改定</a:t>
            </a:r>
          </a:p>
        </p:txBody>
      </p:sp>
      <p:sp>
        <p:nvSpPr>
          <p:cNvPr id="97" name="タイトル 1">
            <a:extLst>
              <a:ext uri="{FF2B5EF4-FFF2-40B4-BE49-F238E27FC236}">
                <a16:creationId xmlns:a16="http://schemas.microsoft.com/office/drawing/2014/main" xmlns="" id="{19C891C8-7C6F-3347-B7E4-A5DCDB7ED607}"/>
              </a:ext>
            </a:extLst>
          </p:cNvPr>
          <p:cNvSpPr txBox="1">
            <a:spLocks/>
          </p:cNvSpPr>
          <p:nvPr/>
        </p:nvSpPr>
        <p:spPr>
          <a:xfrm>
            <a:off x="395536" y="404664"/>
            <a:ext cx="8229600" cy="432048"/>
          </a:xfrm>
          <a:prstGeom prst="rect">
            <a:avLst/>
          </a:prstGeom>
        </p:spPr>
        <p:txBody>
          <a:bodyPr>
            <a:norm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en-US" sz="1400" dirty="0">
                <a:latin typeface="BIZ UDPゴシック" panose="020B0400000000000000" pitchFamily="50" charset="-128"/>
                <a:ea typeface="BIZ UDPゴシック" panose="020B0400000000000000" pitchFamily="50" charset="-128"/>
              </a:rPr>
              <a:t>（</a:t>
            </a:r>
            <a:r>
              <a:rPr lang="en-US" altLang="ja-JP" sz="1400" dirty="0">
                <a:latin typeface="BIZ UDPゴシック" panose="020B0400000000000000" pitchFamily="50" charset="-128"/>
                <a:ea typeface="BIZ UDPゴシック" panose="020B0400000000000000" pitchFamily="50" charset="-128"/>
              </a:rPr>
              <a:t>2</a:t>
            </a:r>
            <a:r>
              <a:rPr lang="ja-JP" altLang="en-US" sz="1400" dirty="0">
                <a:latin typeface="BIZ UDPゴシック" panose="020B0400000000000000" pitchFamily="50" charset="-128"/>
                <a:ea typeface="BIZ UDPゴシック" panose="020B0400000000000000" pitchFamily="50" charset="-128"/>
              </a:rPr>
              <a:t>）報酬改定と地域の体制</a:t>
            </a:r>
          </a:p>
        </p:txBody>
      </p:sp>
    </p:spTree>
    <p:extLst>
      <p:ext uri="{BB962C8B-B14F-4D97-AF65-F5344CB8AC3E}">
        <p14:creationId xmlns:p14="http://schemas.microsoft.com/office/powerpoint/2010/main" val="25464988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1556792"/>
            <a:ext cx="8640960" cy="4392488"/>
          </a:xfrm>
        </p:spPr>
        <p:txBody>
          <a:bodyPr>
            <a:normAutofit fontScale="90000"/>
          </a:bodyPr>
          <a:lstStyle/>
          <a:p>
            <a:pPr marL="0" indent="0"/>
            <a:r>
              <a:rPr lang="ja-JP" altLang="en-US" sz="2000" dirty="0" smtClean="0">
                <a:latin typeface="BIZ UDPゴシック" panose="020B0400000000000000" pitchFamily="50" charset="-128"/>
                <a:ea typeface="BIZ UDPゴシック" panose="020B0400000000000000" pitchFamily="50" charset="-128"/>
              </a:rPr>
              <a:t>＜支</a:t>
            </a:r>
            <a:r>
              <a:rPr lang="ja-JP" altLang="en-US" sz="2000" dirty="0">
                <a:latin typeface="BIZ UDPゴシック" panose="020B0400000000000000" pitchFamily="50" charset="-128"/>
                <a:ea typeface="BIZ UDPゴシック" panose="020B0400000000000000" pitchFamily="50" charset="-128"/>
              </a:rPr>
              <a:t>援の質の高い相談支援事業所の整備を推進す</a:t>
            </a:r>
            <a:r>
              <a:rPr lang="ja-JP" altLang="en-US" sz="2000" dirty="0" smtClean="0">
                <a:latin typeface="BIZ UDPゴシック" panose="020B0400000000000000" pitchFamily="50" charset="-128"/>
                <a:ea typeface="BIZ UDPゴシック" panose="020B0400000000000000" pitchFamily="50" charset="-128"/>
              </a:rPr>
              <a:t>る＞</a:t>
            </a:r>
            <a:r>
              <a:rPr lang="en-US" altLang="ja-JP" sz="2000" dirty="0" smtClean="0">
                <a:latin typeface="BIZ UDPゴシック" panose="020B0400000000000000" pitchFamily="50" charset="-128"/>
                <a:ea typeface="BIZ UDPゴシック" panose="020B0400000000000000" pitchFamily="50" charset="-128"/>
              </a:rPr>
              <a:t/>
            </a:r>
            <a:br>
              <a:rPr lang="en-US" altLang="ja-JP" sz="2000" dirty="0" smtClean="0">
                <a:latin typeface="BIZ UDPゴシック" panose="020B0400000000000000" pitchFamily="50" charset="-128"/>
                <a:ea typeface="BIZ UDPゴシック" panose="020B0400000000000000" pitchFamily="50" charset="-128"/>
              </a:rPr>
            </a:br>
            <a:r>
              <a:rPr lang="en-US" altLang="ja-JP" sz="2000" dirty="0">
                <a:latin typeface="BIZ UDPゴシック" panose="020B0400000000000000" pitchFamily="50" charset="-128"/>
                <a:ea typeface="BIZ UDPゴシック" panose="020B0400000000000000" pitchFamily="50" charset="-128"/>
              </a:rPr>
              <a:t/>
            </a:r>
            <a:br>
              <a:rPr lang="en-US" altLang="ja-JP" sz="2000" dirty="0">
                <a:latin typeface="BIZ UDPゴシック" panose="020B0400000000000000" pitchFamily="50" charset="-128"/>
                <a:ea typeface="BIZ UDPゴシック" panose="020B0400000000000000" pitchFamily="50" charset="-128"/>
              </a:rPr>
            </a:br>
            <a:r>
              <a:rPr lang="ja-JP" altLang="en-US" sz="2000" dirty="0" smtClean="0">
                <a:solidFill>
                  <a:srgbClr val="C00000"/>
                </a:solidFill>
                <a:latin typeface="BIZ UDPゴシック" panose="020B0400000000000000" pitchFamily="50" charset="-128"/>
                <a:ea typeface="BIZ UDPゴシック" panose="020B0400000000000000" pitchFamily="50" charset="-128"/>
              </a:rPr>
              <a:t>①　機</a:t>
            </a:r>
            <a:r>
              <a:rPr lang="ja-JP" altLang="en-US" sz="2000" dirty="0">
                <a:solidFill>
                  <a:srgbClr val="C00000"/>
                </a:solidFill>
                <a:latin typeface="BIZ UDPゴシック" panose="020B0400000000000000" pitchFamily="50" charset="-128"/>
                <a:ea typeface="BIZ UDPゴシック" panose="020B0400000000000000" pitchFamily="50" charset="-128"/>
              </a:rPr>
              <a:t>能強化型の</a:t>
            </a:r>
            <a:r>
              <a:rPr lang="ja-JP" altLang="en-US" sz="2000" dirty="0" smtClean="0">
                <a:solidFill>
                  <a:srgbClr val="C00000"/>
                </a:solidFill>
                <a:latin typeface="BIZ UDPゴシック" panose="020B0400000000000000" pitchFamily="50" charset="-128"/>
                <a:ea typeface="BIZ UDPゴシック" panose="020B0400000000000000" pitchFamily="50" charset="-128"/>
              </a:rPr>
              <a:t>基本</a:t>
            </a:r>
            <a:r>
              <a:rPr lang="ja-JP" altLang="en-US" sz="2000" dirty="0">
                <a:solidFill>
                  <a:srgbClr val="C00000"/>
                </a:solidFill>
                <a:latin typeface="BIZ UDPゴシック" panose="020B0400000000000000" pitchFamily="50" charset="-128"/>
                <a:ea typeface="BIZ UDPゴシック" panose="020B0400000000000000" pitchFamily="50" charset="-128"/>
              </a:rPr>
              <a:t>報酬を充実</a:t>
            </a:r>
            <a:r>
              <a:rPr lang="ja-JP" altLang="en-US" sz="2000" dirty="0">
                <a:latin typeface="BIZ UDPゴシック" panose="020B0400000000000000" pitchFamily="50" charset="-128"/>
                <a:ea typeface="BIZ UDPゴシック" panose="020B0400000000000000" pitchFamily="50" charset="-128"/>
              </a:rPr>
              <a:t/>
            </a:r>
            <a:br>
              <a:rPr lang="ja-JP" altLang="en-US" sz="2000" dirty="0">
                <a:latin typeface="BIZ UDPゴシック" panose="020B0400000000000000" pitchFamily="50" charset="-128"/>
                <a:ea typeface="BIZ UDPゴシック" panose="020B0400000000000000" pitchFamily="50" charset="-128"/>
              </a:rPr>
            </a:br>
            <a:r>
              <a:rPr lang="ja-JP" altLang="en-US" sz="2000" dirty="0" smtClean="0">
                <a:latin typeface="BIZ UDPゴシック" panose="020B0400000000000000" pitchFamily="50" charset="-128"/>
                <a:ea typeface="BIZ UDPゴシック" panose="020B0400000000000000" pitchFamily="50" charset="-128"/>
              </a:rPr>
              <a:t>　</a:t>
            </a:r>
            <a:r>
              <a:rPr lang="ja-JP" altLang="en-US" sz="2000" dirty="0" smtClean="0">
                <a:solidFill>
                  <a:schemeClr val="tx1"/>
                </a:solidFill>
                <a:latin typeface="BIZ UDPゴシック" panose="020B0400000000000000" pitchFamily="50" charset="-128"/>
                <a:ea typeface="BIZ UDPゴシック" panose="020B0400000000000000" pitchFamily="50" charset="-128"/>
              </a:rPr>
              <a:t>　・</a:t>
            </a:r>
            <a:r>
              <a:rPr lang="ja-JP" altLang="en-US" sz="2000" dirty="0" smtClean="0">
                <a:solidFill>
                  <a:schemeClr val="tx1"/>
                </a:solidFill>
                <a:latin typeface="BIZ UDPゴシック" panose="020B0400000000000000" pitchFamily="50" charset="-128"/>
                <a:ea typeface="BIZ UDPゴシック" panose="020B0400000000000000" pitchFamily="50" charset="-128"/>
              </a:rPr>
              <a:t>計</a:t>
            </a:r>
            <a:r>
              <a:rPr lang="ja-JP" altLang="en-US" sz="2000" dirty="0">
                <a:solidFill>
                  <a:schemeClr val="tx1"/>
                </a:solidFill>
                <a:latin typeface="BIZ UDPゴシック" panose="020B0400000000000000" pitchFamily="50" charset="-128"/>
                <a:ea typeface="BIZ UDPゴシック" panose="020B0400000000000000" pitchFamily="50" charset="-128"/>
              </a:rPr>
              <a:t>画相談支援の基本報酬の見直</a:t>
            </a:r>
            <a:r>
              <a:rPr lang="ja-JP" altLang="en-US" sz="2000" dirty="0" smtClean="0">
                <a:solidFill>
                  <a:schemeClr val="tx1"/>
                </a:solidFill>
                <a:latin typeface="BIZ UDPゴシック" panose="020B0400000000000000" pitchFamily="50" charset="-128"/>
                <a:ea typeface="BIZ UDPゴシック" panose="020B0400000000000000" pitchFamily="50" charset="-128"/>
              </a:rPr>
              <a:t>し</a:t>
            </a:r>
            <a:r>
              <a:rPr lang="ja-JP" altLang="en-US" sz="2000" dirty="0">
                <a:solidFill>
                  <a:schemeClr val="tx1"/>
                </a:solidFill>
                <a:latin typeface="BIZ UDPゴシック" panose="020B0400000000000000" pitchFamily="50" charset="-128"/>
                <a:ea typeface="BIZ UDPゴシック" panose="020B0400000000000000" pitchFamily="50" charset="-128"/>
              </a:rPr>
              <a:t/>
            </a:r>
            <a:br>
              <a:rPr lang="ja-JP" altLang="en-US" sz="2000" dirty="0">
                <a:solidFill>
                  <a:schemeClr val="tx1"/>
                </a:solidFill>
                <a:latin typeface="BIZ UDPゴシック" panose="020B0400000000000000" pitchFamily="50" charset="-128"/>
                <a:ea typeface="BIZ UDPゴシック" panose="020B0400000000000000" pitchFamily="50" charset="-128"/>
              </a:rPr>
            </a:br>
            <a:r>
              <a:rPr lang="en-US" altLang="ja-JP" sz="2000" dirty="0" smtClean="0">
                <a:latin typeface="BIZ UDPゴシック" panose="020B0400000000000000" pitchFamily="50" charset="-128"/>
                <a:ea typeface="BIZ UDPゴシック" panose="020B0400000000000000" pitchFamily="50" charset="-128"/>
              </a:rPr>
              <a:t/>
            </a:r>
            <a:br>
              <a:rPr lang="en-US" altLang="ja-JP" sz="2000" dirty="0" smtClean="0">
                <a:latin typeface="BIZ UDPゴシック" panose="020B0400000000000000" pitchFamily="50" charset="-128"/>
                <a:ea typeface="BIZ UDPゴシック" panose="020B0400000000000000" pitchFamily="50" charset="-128"/>
              </a:rPr>
            </a:br>
            <a:r>
              <a:rPr lang="ja-JP" altLang="en-US" sz="2000" dirty="0" smtClean="0">
                <a:solidFill>
                  <a:srgbClr val="C00000"/>
                </a:solidFill>
                <a:latin typeface="BIZ UDPゴシック" panose="020B0400000000000000" pitchFamily="50" charset="-128"/>
                <a:ea typeface="BIZ UDPゴシック" panose="020B0400000000000000" pitchFamily="50" charset="-128"/>
              </a:rPr>
              <a:t>②　地</a:t>
            </a:r>
            <a:r>
              <a:rPr lang="ja-JP" altLang="en-US" sz="2000" dirty="0">
                <a:solidFill>
                  <a:srgbClr val="C00000"/>
                </a:solidFill>
                <a:latin typeface="BIZ UDPゴシック" panose="020B0400000000000000" pitchFamily="50" charset="-128"/>
                <a:ea typeface="BIZ UDPゴシック" panose="020B0400000000000000" pitchFamily="50" charset="-128"/>
              </a:rPr>
              <a:t>域の中核的な相談支援事業所の主任相談支援専門員を更に評価</a:t>
            </a:r>
            <a:br>
              <a:rPr lang="ja-JP" altLang="en-US" sz="2000" dirty="0">
                <a:solidFill>
                  <a:srgbClr val="C00000"/>
                </a:solidFill>
                <a:latin typeface="BIZ UDPゴシック" panose="020B0400000000000000" pitchFamily="50" charset="-128"/>
                <a:ea typeface="BIZ UDPゴシック" panose="020B0400000000000000" pitchFamily="50" charset="-128"/>
              </a:rPr>
            </a:br>
            <a:r>
              <a:rPr lang="ja-JP" altLang="en-US" sz="2000" dirty="0" smtClean="0">
                <a:solidFill>
                  <a:schemeClr val="tx1"/>
                </a:solidFill>
                <a:latin typeface="BIZ UDPゴシック" panose="020B0400000000000000" pitchFamily="50" charset="-128"/>
                <a:ea typeface="BIZ UDPゴシック" panose="020B0400000000000000" pitchFamily="50" charset="-128"/>
              </a:rPr>
              <a:t>　　・</a:t>
            </a:r>
            <a:r>
              <a:rPr lang="ja-JP" altLang="en-US" sz="2000" dirty="0" smtClean="0">
                <a:solidFill>
                  <a:schemeClr val="tx1"/>
                </a:solidFill>
                <a:latin typeface="BIZ UDPゴシック" panose="020B0400000000000000" pitchFamily="50" charset="-128"/>
                <a:ea typeface="BIZ UDPゴシック" panose="020B0400000000000000" pitchFamily="50" charset="-128"/>
              </a:rPr>
              <a:t>主</a:t>
            </a:r>
            <a:r>
              <a:rPr lang="ja-JP" altLang="en-US" sz="2000" dirty="0">
                <a:solidFill>
                  <a:schemeClr val="tx1"/>
                </a:solidFill>
                <a:latin typeface="BIZ UDPゴシック" panose="020B0400000000000000" pitchFamily="50" charset="-128"/>
                <a:ea typeface="BIZ UDPゴシック" panose="020B0400000000000000" pitchFamily="50" charset="-128"/>
              </a:rPr>
              <a:t>任相談支援専門員配置加算（</a:t>
            </a:r>
            <a:r>
              <a:rPr lang="en-US" altLang="ja-JP" sz="2000" dirty="0">
                <a:solidFill>
                  <a:schemeClr val="tx1"/>
                </a:solidFill>
                <a:latin typeface="BIZ UDPゴシック" panose="020B0400000000000000" pitchFamily="50" charset="-128"/>
                <a:ea typeface="BIZ UDPゴシック" panose="020B0400000000000000" pitchFamily="50" charset="-128"/>
              </a:rPr>
              <a:t>Ⅰ</a:t>
            </a:r>
            <a:r>
              <a:rPr lang="ja-JP" altLang="en-US" sz="2000" dirty="0">
                <a:solidFill>
                  <a:schemeClr val="tx1"/>
                </a:solidFill>
                <a:latin typeface="BIZ UDPゴシック" panose="020B0400000000000000" pitchFamily="50" charset="-128"/>
                <a:ea typeface="BIZ UDPゴシック" panose="020B0400000000000000" pitchFamily="50" charset="-128"/>
              </a:rPr>
              <a:t>）（</a:t>
            </a:r>
            <a:r>
              <a:rPr lang="en-US" altLang="ja-JP" sz="2000" dirty="0">
                <a:solidFill>
                  <a:schemeClr val="tx1"/>
                </a:solidFill>
                <a:latin typeface="BIZ UDPゴシック" panose="020B0400000000000000" pitchFamily="50" charset="-128"/>
                <a:ea typeface="BIZ UDPゴシック" panose="020B0400000000000000" pitchFamily="50" charset="-128"/>
              </a:rPr>
              <a:t>Ⅱ</a:t>
            </a:r>
            <a:r>
              <a:rPr lang="ja-JP" altLang="en-US" sz="2000" dirty="0">
                <a:solidFill>
                  <a:schemeClr val="tx1"/>
                </a:solidFill>
                <a:latin typeface="BIZ UDPゴシック" panose="020B0400000000000000" pitchFamily="50" charset="-128"/>
                <a:ea typeface="BIZ UDPゴシック" panose="020B0400000000000000" pitchFamily="50" charset="-128"/>
              </a:rPr>
              <a:t>） </a:t>
            </a:r>
            <a:r>
              <a:rPr lang="en-US" altLang="ja-JP" sz="2000" dirty="0">
                <a:solidFill>
                  <a:schemeClr val="tx1"/>
                </a:solidFill>
                <a:latin typeface="BIZ UDPゴシック" panose="020B0400000000000000" pitchFamily="50" charset="-128"/>
                <a:ea typeface="BIZ UDPゴシック" panose="020B0400000000000000" pitchFamily="50" charset="-128"/>
              </a:rPr>
              <a:t>300</a:t>
            </a:r>
            <a:r>
              <a:rPr lang="ja-JP" altLang="en-US" sz="2000" dirty="0">
                <a:solidFill>
                  <a:schemeClr val="tx1"/>
                </a:solidFill>
                <a:latin typeface="BIZ UDPゴシック" panose="020B0400000000000000" pitchFamily="50" charset="-128"/>
                <a:ea typeface="BIZ UDPゴシック" panose="020B0400000000000000" pitchFamily="50" charset="-128"/>
              </a:rPr>
              <a:t>単位</a:t>
            </a:r>
            <a:r>
              <a:rPr lang="en-US" altLang="ja-JP" sz="2000" dirty="0">
                <a:solidFill>
                  <a:schemeClr val="tx1"/>
                </a:solidFill>
                <a:latin typeface="BIZ UDPゴシック" panose="020B0400000000000000" pitchFamily="50" charset="-128"/>
                <a:ea typeface="BIZ UDPゴシック" panose="020B0400000000000000" pitchFamily="50" charset="-128"/>
              </a:rPr>
              <a:t>/</a:t>
            </a:r>
            <a:r>
              <a:rPr lang="ja-JP" altLang="en-US" sz="2000" dirty="0">
                <a:solidFill>
                  <a:schemeClr val="tx1"/>
                </a:solidFill>
                <a:latin typeface="BIZ UDPゴシック" panose="020B0400000000000000" pitchFamily="50" charset="-128"/>
                <a:ea typeface="BIZ UDPゴシック" panose="020B0400000000000000" pitchFamily="50" charset="-128"/>
              </a:rPr>
              <a:t>月・</a:t>
            </a:r>
            <a:r>
              <a:rPr lang="en-US" altLang="ja-JP" sz="2000" dirty="0">
                <a:solidFill>
                  <a:schemeClr val="tx1"/>
                </a:solidFill>
                <a:latin typeface="BIZ UDPゴシック" panose="020B0400000000000000" pitchFamily="50" charset="-128"/>
                <a:ea typeface="BIZ UDPゴシック" panose="020B0400000000000000" pitchFamily="50" charset="-128"/>
              </a:rPr>
              <a:t>100</a:t>
            </a:r>
            <a:r>
              <a:rPr lang="ja-JP" altLang="en-US" sz="2000" dirty="0">
                <a:solidFill>
                  <a:schemeClr val="tx1"/>
                </a:solidFill>
                <a:latin typeface="BIZ UDPゴシック" panose="020B0400000000000000" pitchFamily="50" charset="-128"/>
                <a:ea typeface="BIZ UDPゴシック" panose="020B0400000000000000" pitchFamily="50" charset="-128"/>
              </a:rPr>
              <a:t>単位</a:t>
            </a:r>
            <a:r>
              <a:rPr lang="en-US" altLang="ja-JP" sz="2000" dirty="0">
                <a:solidFill>
                  <a:schemeClr val="tx1"/>
                </a:solidFill>
                <a:latin typeface="BIZ UDPゴシック" panose="020B0400000000000000" pitchFamily="50" charset="-128"/>
                <a:ea typeface="BIZ UDPゴシック" panose="020B0400000000000000" pitchFamily="50" charset="-128"/>
              </a:rPr>
              <a:t>/</a:t>
            </a:r>
            <a:r>
              <a:rPr lang="ja-JP" altLang="en-US" sz="2000" dirty="0" smtClean="0">
                <a:solidFill>
                  <a:schemeClr val="tx1"/>
                </a:solidFill>
                <a:latin typeface="BIZ UDPゴシック" panose="020B0400000000000000" pitchFamily="50" charset="-128"/>
                <a:ea typeface="BIZ UDPゴシック" panose="020B0400000000000000" pitchFamily="50" charset="-128"/>
              </a:rPr>
              <a:t>月</a:t>
            </a:r>
            <a:r>
              <a:rPr lang="ja-JP" altLang="en-US" sz="2000" dirty="0">
                <a:solidFill>
                  <a:schemeClr val="tx1"/>
                </a:solidFill>
                <a:latin typeface="BIZ UDPゴシック" panose="020B0400000000000000" pitchFamily="50" charset="-128"/>
                <a:ea typeface="BIZ UDPゴシック" panose="020B0400000000000000" pitchFamily="50" charset="-128"/>
              </a:rPr>
              <a:t/>
            </a:r>
            <a:br>
              <a:rPr lang="ja-JP" altLang="en-US" sz="2000" dirty="0">
                <a:solidFill>
                  <a:schemeClr val="tx1"/>
                </a:solidFill>
                <a:latin typeface="BIZ UDPゴシック" panose="020B0400000000000000" pitchFamily="50" charset="-128"/>
                <a:ea typeface="BIZ UDPゴシック" panose="020B0400000000000000" pitchFamily="50" charset="-128"/>
              </a:rPr>
            </a:br>
            <a:r>
              <a:rPr lang="en-US" altLang="ja-JP" sz="2000" dirty="0" smtClean="0">
                <a:solidFill>
                  <a:schemeClr val="tx1"/>
                </a:solidFill>
                <a:latin typeface="BIZ UDPゴシック" panose="020B0400000000000000" pitchFamily="50" charset="-128"/>
                <a:ea typeface="BIZ UDPゴシック" panose="020B0400000000000000" pitchFamily="50" charset="-128"/>
              </a:rPr>
              <a:t/>
            </a:r>
            <a:br>
              <a:rPr lang="en-US" altLang="ja-JP" sz="2000" dirty="0" smtClean="0">
                <a:solidFill>
                  <a:schemeClr val="tx1"/>
                </a:solidFill>
                <a:latin typeface="BIZ UDPゴシック" panose="020B0400000000000000" pitchFamily="50" charset="-128"/>
                <a:ea typeface="BIZ UDPゴシック" panose="020B0400000000000000" pitchFamily="50" charset="-128"/>
              </a:rPr>
            </a:br>
            <a:r>
              <a:rPr lang="ja-JP" altLang="en-US" sz="2000" dirty="0" smtClean="0">
                <a:solidFill>
                  <a:srgbClr val="C00000"/>
                </a:solidFill>
                <a:latin typeface="BIZ UDPゴシック" panose="020B0400000000000000" pitchFamily="50" charset="-128"/>
                <a:ea typeface="BIZ UDPゴシック" panose="020B0400000000000000" pitchFamily="50" charset="-128"/>
              </a:rPr>
              <a:t>③　相</a:t>
            </a:r>
            <a:r>
              <a:rPr lang="ja-JP" altLang="en-US" sz="2000" dirty="0">
                <a:solidFill>
                  <a:srgbClr val="C00000"/>
                </a:solidFill>
                <a:latin typeface="BIZ UDPゴシック" panose="020B0400000000000000" pitchFamily="50" charset="-128"/>
                <a:ea typeface="BIZ UDPゴシック" panose="020B0400000000000000" pitchFamily="50" charset="-128"/>
              </a:rPr>
              <a:t>談支援におけ</a:t>
            </a:r>
            <a:r>
              <a:rPr lang="ja-JP" altLang="en-US" sz="2000" dirty="0" smtClean="0">
                <a:solidFill>
                  <a:srgbClr val="C00000"/>
                </a:solidFill>
                <a:latin typeface="BIZ UDPゴシック" panose="020B0400000000000000" pitchFamily="50" charset="-128"/>
                <a:ea typeface="BIZ UDPゴシック" panose="020B0400000000000000" pitchFamily="50" charset="-128"/>
              </a:rPr>
              <a:t>る医</a:t>
            </a:r>
            <a:r>
              <a:rPr lang="ja-JP" altLang="en-US" sz="2000" dirty="0">
                <a:solidFill>
                  <a:srgbClr val="C00000"/>
                </a:solidFill>
                <a:latin typeface="BIZ UDPゴシック" panose="020B0400000000000000" pitchFamily="50" charset="-128"/>
                <a:ea typeface="BIZ UDPゴシック" panose="020B0400000000000000" pitchFamily="50" charset="-128"/>
              </a:rPr>
              <a:t>療等の多機関連携のための各種加算の拡</a:t>
            </a:r>
            <a:r>
              <a:rPr lang="ja-JP" altLang="en-US" sz="2000" dirty="0" smtClean="0">
                <a:solidFill>
                  <a:srgbClr val="C00000"/>
                </a:solidFill>
                <a:latin typeface="BIZ UDPゴシック" panose="020B0400000000000000" pitchFamily="50" charset="-128"/>
                <a:ea typeface="BIZ UDPゴシック" panose="020B0400000000000000" pitchFamily="50" charset="-128"/>
              </a:rPr>
              <a:t>充</a:t>
            </a:r>
            <a:r>
              <a:rPr lang="en-US" altLang="ja-JP" sz="2000" dirty="0" smtClean="0">
                <a:solidFill>
                  <a:srgbClr val="C00000"/>
                </a:solidFill>
                <a:latin typeface="BIZ UDPゴシック" panose="020B0400000000000000" pitchFamily="50" charset="-128"/>
                <a:ea typeface="BIZ UDPゴシック" panose="020B0400000000000000" pitchFamily="50" charset="-128"/>
              </a:rPr>
              <a:t/>
            </a:r>
            <a:br>
              <a:rPr lang="en-US" altLang="ja-JP" sz="2000" dirty="0" smtClean="0">
                <a:solidFill>
                  <a:srgbClr val="C00000"/>
                </a:solidFill>
                <a:latin typeface="BIZ UDPゴシック" panose="020B0400000000000000" pitchFamily="50" charset="-128"/>
                <a:ea typeface="BIZ UDPゴシック" panose="020B0400000000000000" pitchFamily="50" charset="-128"/>
              </a:rPr>
            </a:br>
            <a:r>
              <a:rPr lang="ja-JP" altLang="en-US" sz="2000" dirty="0" smtClean="0">
                <a:solidFill>
                  <a:schemeClr val="tx1"/>
                </a:solidFill>
                <a:latin typeface="BIZ UDPゴシック" panose="020B0400000000000000" pitchFamily="50" charset="-128"/>
                <a:ea typeface="BIZ UDPゴシック" panose="020B0400000000000000" pitchFamily="50" charset="-128"/>
              </a:rPr>
              <a:t>　　・</a:t>
            </a:r>
            <a:r>
              <a:rPr lang="ja-JP" altLang="en-US" sz="2000" dirty="0" smtClean="0">
                <a:solidFill>
                  <a:schemeClr val="tx1"/>
                </a:solidFill>
                <a:latin typeface="BIZ UDPゴシック" panose="020B0400000000000000" pitchFamily="50" charset="-128"/>
                <a:ea typeface="BIZ UDPゴシック" panose="020B0400000000000000" pitchFamily="50" charset="-128"/>
              </a:rPr>
              <a:t>医</a:t>
            </a:r>
            <a:r>
              <a:rPr lang="ja-JP" altLang="en-US" sz="2000" dirty="0">
                <a:solidFill>
                  <a:schemeClr val="tx1"/>
                </a:solidFill>
                <a:latin typeface="BIZ UDPゴシック" panose="020B0400000000000000" pitchFamily="50" charset="-128"/>
                <a:ea typeface="BIZ UDPゴシック" panose="020B0400000000000000" pitchFamily="50" charset="-128"/>
              </a:rPr>
              <a:t>療・保育・教育機関等連携加算 </a:t>
            </a:r>
            <a:r>
              <a:rPr lang="en-US" altLang="ja-JP" sz="2000" dirty="0" smtClean="0">
                <a:solidFill>
                  <a:schemeClr val="tx1"/>
                </a:solidFill>
                <a:latin typeface="BIZ UDPゴシック" panose="020B0400000000000000" pitchFamily="50" charset="-128"/>
                <a:ea typeface="BIZ UDPゴシック" panose="020B0400000000000000" pitchFamily="50" charset="-128"/>
              </a:rPr>
              <a:t>150</a:t>
            </a:r>
            <a:r>
              <a:rPr lang="ja-JP" altLang="en-US" sz="2000" dirty="0">
                <a:solidFill>
                  <a:schemeClr val="tx1"/>
                </a:solidFill>
                <a:latin typeface="BIZ UDPゴシック" panose="020B0400000000000000" pitchFamily="50" charset="-128"/>
                <a:ea typeface="BIZ UDPゴシック" panose="020B0400000000000000" pitchFamily="50" charset="-128"/>
              </a:rPr>
              <a:t>～</a:t>
            </a:r>
            <a:r>
              <a:rPr lang="en-US" altLang="ja-JP" sz="2000" dirty="0">
                <a:solidFill>
                  <a:schemeClr val="tx1"/>
                </a:solidFill>
                <a:latin typeface="BIZ UDPゴシック" panose="020B0400000000000000" pitchFamily="50" charset="-128"/>
                <a:ea typeface="BIZ UDPゴシック" panose="020B0400000000000000" pitchFamily="50" charset="-128"/>
              </a:rPr>
              <a:t>300</a:t>
            </a:r>
            <a:r>
              <a:rPr lang="ja-JP" altLang="en-US" sz="2000" dirty="0">
                <a:solidFill>
                  <a:schemeClr val="tx1"/>
                </a:solidFill>
                <a:latin typeface="BIZ UDPゴシック" panose="020B0400000000000000" pitchFamily="50" charset="-128"/>
                <a:ea typeface="BIZ UDPゴシック" panose="020B0400000000000000" pitchFamily="50" charset="-128"/>
              </a:rPr>
              <a:t>単位</a:t>
            </a:r>
            <a:r>
              <a:rPr lang="en-US" altLang="ja-JP" sz="2000" dirty="0">
                <a:solidFill>
                  <a:schemeClr val="tx1"/>
                </a:solidFill>
                <a:latin typeface="BIZ UDPゴシック" panose="020B0400000000000000" pitchFamily="50" charset="-128"/>
                <a:ea typeface="BIZ UDPゴシック" panose="020B0400000000000000" pitchFamily="50" charset="-128"/>
              </a:rPr>
              <a:t>/</a:t>
            </a:r>
            <a:r>
              <a:rPr lang="ja-JP" altLang="en-US" sz="2000" dirty="0">
                <a:solidFill>
                  <a:schemeClr val="tx1"/>
                </a:solidFill>
                <a:latin typeface="BIZ UDPゴシック" panose="020B0400000000000000" pitchFamily="50" charset="-128"/>
                <a:ea typeface="BIZ UDPゴシック" panose="020B0400000000000000" pitchFamily="50" charset="-128"/>
              </a:rPr>
              <a:t>月 </a:t>
            </a:r>
            <a:r>
              <a:rPr lang="ja-JP" altLang="en-US" sz="2000" dirty="0" smtClean="0">
                <a:solidFill>
                  <a:schemeClr val="tx1"/>
                </a:solidFill>
                <a:latin typeface="BIZ UDPゴシック" panose="020B0400000000000000" pitchFamily="50" charset="-128"/>
                <a:ea typeface="BIZ UDPゴシック" panose="020B0400000000000000" pitchFamily="50" charset="-128"/>
              </a:rPr>
              <a:t>等 </a:t>
            </a:r>
            <a:r>
              <a:rPr lang="en-US" altLang="ja-JP" sz="2000" dirty="0" smtClean="0">
                <a:solidFill>
                  <a:schemeClr val="tx1"/>
                </a:solidFill>
                <a:latin typeface="BIZ UDPゴシック" panose="020B0400000000000000" pitchFamily="50" charset="-128"/>
                <a:ea typeface="BIZ UDPゴシック" panose="020B0400000000000000" pitchFamily="50" charset="-128"/>
              </a:rPr>
              <a:t/>
            </a:r>
            <a:br>
              <a:rPr lang="en-US" altLang="ja-JP" sz="2000" dirty="0" smtClean="0">
                <a:solidFill>
                  <a:schemeClr val="tx1"/>
                </a:solidFill>
                <a:latin typeface="BIZ UDPゴシック" panose="020B0400000000000000" pitchFamily="50" charset="-128"/>
                <a:ea typeface="BIZ UDPゴシック" panose="020B0400000000000000" pitchFamily="50" charset="-128"/>
              </a:rPr>
            </a:br>
            <a:r>
              <a:rPr lang="en-US" altLang="ja-JP" sz="2000" dirty="0" smtClean="0">
                <a:solidFill>
                  <a:schemeClr val="tx1"/>
                </a:solidFill>
                <a:latin typeface="BIZ UDPゴシック" panose="020B0400000000000000" pitchFamily="50" charset="-128"/>
                <a:ea typeface="BIZ UDPゴシック" panose="020B0400000000000000" pitchFamily="50" charset="-128"/>
              </a:rPr>
              <a:t/>
            </a:r>
            <a:br>
              <a:rPr lang="en-US" altLang="ja-JP" sz="2000" dirty="0" smtClean="0">
                <a:solidFill>
                  <a:schemeClr val="tx1"/>
                </a:solidFill>
                <a:latin typeface="BIZ UDPゴシック" panose="020B0400000000000000" pitchFamily="50" charset="-128"/>
                <a:ea typeface="BIZ UDPゴシック" panose="020B0400000000000000" pitchFamily="50" charset="-128"/>
              </a:rPr>
            </a:br>
            <a:r>
              <a:rPr lang="en-US" altLang="ja-JP" sz="2000" dirty="0">
                <a:solidFill>
                  <a:schemeClr val="tx1"/>
                </a:solidFill>
                <a:latin typeface="BIZ UDPゴシック" panose="020B0400000000000000" pitchFamily="50" charset="-128"/>
                <a:ea typeface="BIZ UDPゴシック" panose="020B0400000000000000" pitchFamily="50" charset="-128"/>
              </a:rPr>
              <a:t/>
            </a:r>
            <a:br>
              <a:rPr lang="en-US" altLang="ja-JP" sz="2000" dirty="0">
                <a:solidFill>
                  <a:schemeClr val="tx1"/>
                </a:solidFill>
                <a:latin typeface="BIZ UDPゴシック" panose="020B0400000000000000" pitchFamily="50" charset="-128"/>
                <a:ea typeface="BIZ UDPゴシック" panose="020B0400000000000000" pitchFamily="50" charset="-128"/>
              </a:rPr>
            </a:br>
            <a:r>
              <a:rPr lang="ja-JP" altLang="en-US" sz="2000" dirty="0" smtClean="0">
                <a:solidFill>
                  <a:schemeClr val="tx1"/>
                </a:solidFill>
                <a:latin typeface="BIZ UDPゴシック" panose="020B0400000000000000" pitchFamily="50" charset="-128"/>
                <a:ea typeface="BIZ UDPゴシック" panose="020B0400000000000000" pitchFamily="50" charset="-128"/>
              </a:rPr>
              <a:t>　</a:t>
            </a:r>
            <a:r>
              <a:rPr lang="ja-JP" altLang="en-US" sz="2000" dirty="0" smtClean="0">
                <a:solidFill>
                  <a:srgbClr val="002060"/>
                </a:solidFill>
                <a:latin typeface="BIZ UDPゴシック" panose="020B0400000000000000" pitchFamily="50" charset="-128"/>
                <a:ea typeface="BIZ UDPゴシック" panose="020B0400000000000000" pitchFamily="50" charset="-128"/>
              </a:rPr>
              <a:t>●</a:t>
            </a:r>
            <a:r>
              <a:rPr lang="ja-JP" altLang="en-US" sz="2000" dirty="0" smtClean="0">
                <a:solidFill>
                  <a:srgbClr val="002060"/>
                </a:solidFill>
                <a:latin typeface="BIZ UDPゴシック" panose="020B0400000000000000" pitchFamily="50" charset="-128"/>
                <a:ea typeface="BIZ UDPゴシック" panose="020B0400000000000000" pitchFamily="50" charset="-128"/>
                <a:cs typeface="HGPMinchoE" charset="-128"/>
              </a:rPr>
              <a:t>拠</a:t>
            </a:r>
            <a:r>
              <a:rPr lang="ja-JP" altLang="en-US" sz="2000" dirty="0">
                <a:solidFill>
                  <a:srgbClr val="002060"/>
                </a:solidFill>
                <a:latin typeface="BIZ UDPゴシック" panose="020B0400000000000000" pitchFamily="50" charset="-128"/>
                <a:ea typeface="BIZ UDPゴシック" panose="020B0400000000000000" pitchFamily="50" charset="-128"/>
                <a:cs typeface="HGPMinchoE" charset="-128"/>
              </a:rPr>
              <a:t>点の充</a:t>
            </a:r>
            <a:r>
              <a:rPr lang="ja-JP" altLang="en-US" sz="2000" dirty="0" smtClean="0">
                <a:solidFill>
                  <a:srgbClr val="002060"/>
                </a:solidFill>
                <a:latin typeface="BIZ UDPゴシック" panose="020B0400000000000000" pitchFamily="50" charset="-128"/>
                <a:ea typeface="BIZ UDPゴシック" panose="020B0400000000000000" pitchFamily="50" charset="-128"/>
                <a:cs typeface="HGPMinchoE" charset="-128"/>
              </a:rPr>
              <a:t>実・意</a:t>
            </a:r>
            <a:r>
              <a:rPr lang="ja-JP" altLang="en-US" sz="2000" dirty="0">
                <a:solidFill>
                  <a:srgbClr val="002060"/>
                </a:solidFill>
                <a:latin typeface="BIZ UDPゴシック" panose="020B0400000000000000" pitchFamily="50" charset="-128"/>
                <a:ea typeface="BIZ UDPゴシック" panose="020B0400000000000000" pitchFamily="50" charset="-128"/>
                <a:cs typeface="HGPMinchoE" charset="-128"/>
              </a:rPr>
              <a:t>思決定支</a:t>
            </a:r>
            <a:r>
              <a:rPr lang="ja-JP" altLang="en-US" sz="2000" dirty="0" smtClean="0">
                <a:solidFill>
                  <a:srgbClr val="002060"/>
                </a:solidFill>
                <a:latin typeface="BIZ UDPゴシック" panose="020B0400000000000000" pitchFamily="50" charset="-128"/>
                <a:ea typeface="BIZ UDPゴシック" panose="020B0400000000000000" pitchFamily="50" charset="-128"/>
                <a:cs typeface="HGPMinchoE" charset="-128"/>
              </a:rPr>
              <a:t>援　　●虐</a:t>
            </a:r>
            <a:r>
              <a:rPr lang="ja-JP" altLang="en-US" sz="2000" dirty="0">
                <a:solidFill>
                  <a:srgbClr val="002060"/>
                </a:solidFill>
                <a:latin typeface="BIZ UDPゴシック" panose="020B0400000000000000" pitchFamily="50" charset="-128"/>
                <a:ea typeface="BIZ UDPゴシック" panose="020B0400000000000000" pitchFamily="50" charset="-128"/>
                <a:cs typeface="HGPMinchoE" charset="-128"/>
              </a:rPr>
              <a:t>待防止・権利擁</a:t>
            </a:r>
            <a:r>
              <a:rPr lang="ja-JP" altLang="en-US" sz="2000" dirty="0" smtClean="0">
                <a:solidFill>
                  <a:srgbClr val="002060"/>
                </a:solidFill>
                <a:latin typeface="BIZ UDPゴシック" panose="020B0400000000000000" pitchFamily="50" charset="-128"/>
                <a:ea typeface="BIZ UDPゴシック" panose="020B0400000000000000" pitchFamily="50" charset="-128"/>
                <a:cs typeface="HGPMinchoE" charset="-128"/>
              </a:rPr>
              <a:t>護</a:t>
            </a:r>
            <a:r>
              <a:rPr lang="en-US" altLang="ja-JP" sz="2000" dirty="0" smtClean="0">
                <a:solidFill>
                  <a:srgbClr val="002060"/>
                </a:solidFill>
                <a:latin typeface="BIZ UDPゴシック" panose="020B0400000000000000" pitchFamily="50" charset="-128"/>
                <a:ea typeface="BIZ UDPゴシック" panose="020B0400000000000000" pitchFamily="50" charset="-128"/>
                <a:cs typeface="HGPMinchoE" charset="-128"/>
              </a:rPr>
              <a:t/>
            </a:r>
            <a:br>
              <a:rPr lang="en-US" altLang="ja-JP" sz="2000" dirty="0" smtClean="0">
                <a:solidFill>
                  <a:srgbClr val="002060"/>
                </a:solidFill>
                <a:latin typeface="BIZ UDPゴシック" panose="020B0400000000000000" pitchFamily="50" charset="-128"/>
                <a:ea typeface="BIZ UDPゴシック" panose="020B0400000000000000" pitchFamily="50" charset="-128"/>
                <a:cs typeface="HGPMinchoE" charset="-128"/>
              </a:rPr>
            </a:br>
            <a:r>
              <a:rPr lang="ja-JP" altLang="en-US" sz="2000" dirty="0" smtClean="0">
                <a:solidFill>
                  <a:srgbClr val="002060"/>
                </a:solidFill>
                <a:latin typeface="BIZ UDPゴシック" panose="020B0400000000000000" pitchFamily="50" charset="-128"/>
                <a:ea typeface="BIZ UDPゴシック" panose="020B0400000000000000" pitchFamily="50" charset="-128"/>
                <a:cs typeface="HGPMinchoE" charset="-128"/>
              </a:rPr>
              <a:t>　●施</a:t>
            </a:r>
            <a:r>
              <a:rPr lang="ja-JP" altLang="en-US" sz="2000" dirty="0">
                <a:solidFill>
                  <a:srgbClr val="002060"/>
                </a:solidFill>
                <a:latin typeface="BIZ UDPゴシック" panose="020B0400000000000000" pitchFamily="50" charset="-128"/>
                <a:ea typeface="BIZ UDPゴシック" panose="020B0400000000000000" pitchFamily="50" charset="-128"/>
                <a:cs typeface="HGPMinchoE" charset="-128"/>
              </a:rPr>
              <a:t>設における地域移</a:t>
            </a:r>
            <a:r>
              <a:rPr lang="ja-JP" altLang="en-US" sz="2000" dirty="0" smtClean="0">
                <a:solidFill>
                  <a:srgbClr val="002060"/>
                </a:solidFill>
                <a:latin typeface="BIZ UDPゴシック" panose="020B0400000000000000" pitchFamily="50" charset="-128"/>
                <a:ea typeface="BIZ UDPゴシック" panose="020B0400000000000000" pitchFamily="50" charset="-128"/>
                <a:cs typeface="HGPMinchoE" charset="-128"/>
              </a:rPr>
              <a:t>行　　●グ</a:t>
            </a:r>
            <a:r>
              <a:rPr lang="ja-JP" altLang="en-US" sz="2000" dirty="0">
                <a:solidFill>
                  <a:srgbClr val="002060"/>
                </a:solidFill>
                <a:latin typeface="BIZ UDPゴシック" panose="020B0400000000000000" pitchFamily="50" charset="-128"/>
                <a:ea typeface="BIZ UDPゴシック" panose="020B0400000000000000" pitchFamily="50" charset="-128"/>
                <a:cs typeface="HGPMinchoE" charset="-128"/>
              </a:rPr>
              <a:t>ループホームから</a:t>
            </a:r>
            <a:r>
              <a:rPr lang="ja-JP" altLang="en-US" sz="2000" dirty="0" smtClean="0">
                <a:solidFill>
                  <a:srgbClr val="002060"/>
                </a:solidFill>
                <a:latin typeface="BIZ UDPゴシック" panose="020B0400000000000000" pitchFamily="50" charset="-128"/>
                <a:ea typeface="BIZ UDPゴシック" panose="020B0400000000000000" pitchFamily="50" charset="-128"/>
                <a:cs typeface="HGPMinchoE" charset="-128"/>
              </a:rPr>
              <a:t>の移行</a:t>
            </a:r>
            <a:r>
              <a:rPr lang="en-US" altLang="ja-JP" sz="2000" dirty="0" smtClean="0">
                <a:solidFill>
                  <a:srgbClr val="002060"/>
                </a:solidFill>
                <a:latin typeface="BIZ UDPゴシック" panose="020B0400000000000000" pitchFamily="50" charset="-128"/>
                <a:ea typeface="BIZ UDPゴシック" panose="020B0400000000000000" pitchFamily="50" charset="-128"/>
                <a:cs typeface="HGPMinchoE" charset="-128"/>
              </a:rPr>
              <a:t/>
            </a:r>
            <a:br>
              <a:rPr lang="en-US" altLang="ja-JP" sz="2000" dirty="0" smtClean="0">
                <a:solidFill>
                  <a:srgbClr val="002060"/>
                </a:solidFill>
                <a:latin typeface="BIZ UDPゴシック" panose="020B0400000000000000" pitchFamily="50" charset="-128"/>
                <a:ea typeface="BIZ UDPゴシック" panose="020B0400000000000000" pitchFamily="50" charset="-128"/>
                <a:cs typeface="HGPMinchoE" charset="-128"/>
              </a:rPr>
            </a:br>
            <a:r>
              <a:rPr lang="ja-JP" altLang="en-US" sz="2000" dirty="0" smtClean="0">
                <a:solidFill>
                  <a:srgbClr val="002060"/>
                </a:solidFill>
                <a:latin typeface="BIZ UDPゴシック" panose="020B0400000000000000" pitchFamily="50" charset="-128"/>
                <a:ea typeface="BIZ UDPゴシック" panose="020B0400000000000000" pitchFamily="50" charset="-128"/>
                <a:cs typeface="HGPMinchoE" charset="-128"/>
              </a:rPr>
              <a:t>　●地</a:t>
            </a:r>
            <a:r>
              <a:rPr lang="ja-JP" altLang="en-US" sz="2000" dirty="0">
                <a:solidFill>
                  <a:srgbClr val="002060"/>
                </a:solidFill>
                <a:latin typeface="BIZ UDPゴシック" panose="020B0400000000000000" pitchFamily="50" charset="-128"/>
                <a:ea typeface="BIZ UDPゴシック" panose="020B0400000000000000" pitchFamily="50" charset="-128"/>
                <a:cs typeface="HGPMinchoE" charset="-128"/>
              </a:rPr>
              <a:t>域移行支援・定着支援・自立生活援</a:t>
            </a:r>
            <a:r>
              <a:rPr lang="ja-JP" altLang="en-US" sz="2000" dirty="0" smtClean="0">
                <a:solidFill>
                  <a:srgbClr val="002060"/>
                </a:solidFill>
                <a:latin typeface="BIZ UDPゴシック" panose="020B0400000000000000" pitchFamily="50" charset="-128"/>
                <a:ea typeface="BIZ UDPゴシック" panose="020B0400000000000000" pitchFamily="50" charset="-128"/>
                <a:cs typeface="HGPMinchoE" charset="-128"/>
              </a:rPr>
              <a:t>助　　●就</a:t>
            </a:r>
            <a:r>
              <a:rPr lang="ja-JP" altLang="en-US" sz="2000" dirty="0">
                <a:solidFill>
                  <a:srgbClr val="002060"/>
                </a:solidFill>
                <a:latin typeface="BIZ UDPゴシック" panose="020B0400000000000000" pitchFamily="50" charset="-128"/>
                <a:ea typeface="BIZ UDPゴシック" panose="020B0400000000000000" pitchFamily="50" charset="-128"/>
                <a:cs typeface="HGPMinchoE" charset="-128"/>
              </a:rPr>
              <a:t>労選択支</a:t>
            </a:r>
            <a:r>
              <a:rPr lang="ja-JP" altLang="en-US" sz="2000" dirty="0" smtClean="0">
                <a:solidFill>
                  <a:srgbClr val="002060"/>
                </a:solidFill>
                <a:latin typeface="BIZ UDPゴシック" panose="020B0400000000000000" pitchFamily="50" charset="-128"/>
                <a:ea typeface="BIZ UDPゴシック" panose="020B0400000000000000" pitchFamily="50" charset="-128"/>
                <a:cs typeface="HGPMinchoE" charset="-128"/>
              </a:rPr>
              <a:t>援</a:t>
            </a:r>
            <a:endParaRPr kumimoji="1" lang="ja-JP" altLang="en-US" sz="2000" b="1" dirty="0">
              <a:solidFill>
                <a:srgbClr val="002060"/>
              </a:solidFill>
              <a:latin typeface="BIZ UDPゴシック" panose="020B0400000000000000" pitchFamily="50" charset="-128"/>
              <a:ea typeface="BIZ UDPゴシック" panose="020B0400000000000000" pitchFamily="50" charset="-128"/>
              <a:cs typeface="HGPMinchoE" charset="-128"/>
            </a:endParaRPr>
          </a:p>
        </p:txBody>
      </p:sp>
      <p:sp>
        <p:nvSpPr>
          <p:cNvPr id="5" name="タイトル 1"/>
          <p:cNvSpPr txBox="1">
            <a:spLocks/>
          </p:cNvSpPr>
          <p:nvPr/>
        </p:nvSpPr>
        <p:spPr>
          <a:xfrm>
            <a:off x="420324" y="980728"/>
            <a:ext cx="6265941" cy="432048"/>
          </a:xfrm>
          <a:prstGeom prst="rect">
            <a:avLst/>
          </a:prstGeom>
        </p:spPr>
        <p:txBody>
          <a:bodyPr vert="horz" anchor="ctr">
            <a:no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en-US" sz="2000" b="1" dirty="0">
                <a:solidFill>
                  <a:schemeClr val="accent4">
                    <a:lumMod val="50000"/>
                  </a:schemeClr>
                </a:solidFill>
                <a:latin typeface="BIZ UDゴシック" panose="020B0400000000000000" pitchFamily="49" charset="-128"/>
                <a:ea typeface="BIZ UDゴシック" panose="020B0400000000000000" pitchFamily="49" charset="-128"/>
                <a:cs typeface="HGPMinchoE" charset="-128"/>
              </a:rPr>
              <a:t>＜令</a:t>
            </a:r>
            <a:r>
              <a:rPr lang="ja-JP" altLang="en-US" sz="2000" b="1" dirty="0" smtClean="0">
                <a:solidFill>
                  <a:schemeClr val="accent4">
                    <a:lumMod val="50000"/>
                  </a:schemeClr>
                </a:solidFill>
                <a:latin typeface="BIZ UDゴシック" panose="020B0400000000000000" pitchFamily="49" charset="-128"/>
                <a:ea typeface="BIZ UDゴシック" panose="020B0400000000000000" pitchFamily="49" charset="-128"/>
                <a:cs typeface="HGPMinchoE" charset="-128"/>
              </a:rPr>
              <a:t>和６年</a:t>
            </a:r>
            <a:r>
              <a:rPr lang="ja-JP" altLang="en-US" sz="2000" b="1" dirty="0">
                <a:solidFill>
                  <a:schemeClr val="accent4">
                    <a:lumMod val="50000"/>
                  </a:schemeClr>
                </a:solidFill>
                <a:latin typeface="BIZ UDゴシック" panose="020B0400000000000000" pitchFamily="49" charset="-128"/>
                <a:ea typeface="BIZ UDゴシック" panose="020B0400000000000000" pitchFamily="49" charset="-128"/>
                <a:cs typeface="HGPMinchoE" charset="-128"/>
              </a:rPr>
              <a:t>度　報酬改定＞</a:t>
            </a:r>
          </a:p>
        </p:txBody>
      </p:sp>
      <p:sp>
        <p:nvSpPr>
          <p:cNvPr id="6" name="タイトル 1">
            <a:extLst>
              <a:ext uri="{FF2B5EF4-FFF2-40B4-BE49-F238E27FC236}">
                <a16:creationId xmlns:a16="http://schemas.microsoft.com/office/drawing/2014/main" xmlns="" id="{3896F127-1779-1A4E-B657-C406833EF679}"/>
              </a:ext>
            </a:extLst>
          </p:cNvPr>
          <p:cNvSpPr txBox="1">
            <a:spLocks/>
          </p:cNvSpPr>
          <p:nvPr/>
        </p:nvSpPr>
        <p:spPr>
          <a:xfrm>
            <a:off x="107504" y="5663"/>
            <a:ext cx="7704856" cy="360040"/>
          </a:xfrm>
          <a:prstGeom prst="rect">
            <a:avLst/>
          </a:prstGeom>
        </p:spPr>
        <p:txBody>
          <a:bodyPr vert="horz" anchor="ctr">
            <a:noAutofit/>
          </a:bodyPr>
          <a:lstStyle>
            <a:lvl1pPr algn="l" rtl="0" eaLnBrk="1" latinLnBrk="0" hangingPunct="1">
              <a:spcBef>
                <a:spcPct val="0"/>
              </a:spcBef>
              <a:buNone/>
              <a:defRPr kumimoji="1" sz="4000" kern="1200">
                <a:solidFill>
                  <a:schemeClr val="tx2"/>
                </a:solidFill>
                <a:latin typeface="+mj-lt"/>
                <a:ea typeface="+mj-ea"/>
                <a:cs typeface="+mj-cs"/>
              </a:defRPr>
            </a:lvl1pPr>
          </a:lstStyle>
          <a:p>
            <a:pPr marL="531813" indent="-531813"/>
            <a:r>
              <a:rPr lang="ja-JP" altLang="en-US" sz="1800" dirty="0">
                <a:solidFill>
                  <a:schemeClr val="bg1"/>
                </a:solidFill>
              </a:rPr>
              <a:t>⒊　主任相談支援専門員の役割</a:t>
            </a:r>
            <a:r>
              <a:rPr lang="ja-JP" altLang="en-US" sz="1800" dirty="0" smtClean="0">
                <a:solidFill>
                  <a:schemeClr val="bg1"/>
                </a:solidFill>
              </a:rPr>
              <a:t>と報</a:t>
            </a:r>
            <a:r>
              <a:rPr lang="ja-JP" altLang="en-US" sz="1800" dirty="0">
                <a:solidFill>
                  <a:schemeClr val="bg1"/>
                </a:solidFill>
              </a:rPr>
              <a:t>酬改定</a:t>
            </a:r>
          </a:p>
        </p:txBody>
      </p:sp>
      <p:sp>
        <p:nvSpPr>
          <p:cNvPr id="8" name="タイトル 1">
            <a:extLst>
              <a:ext uri="{FF2B5EF4-FFF2-40B4-BE49-F238E27FC236}">
                <a16:creationId xmlns:a16="http://schemas.microsoft.com/office/drawing/2014/main" xmlns="" id="{19C891C8-7C6F-3347-B7E4-A5DCDB7ED607}"/>
              </a:ext>
            </a:extLst>
          </p:cNvPr>
          <p:cNvSpPr txBox="1">
            <a:spLocks/>
          </p:cNvSpPr>
          <p:nvPr/>
        </p:nvSpPr>
        <p:spPr>
          <a:xfrm>
            <a:off x="395536" y="404664"/>
            <a:ext cx="8229600" cy="432048"/>
          </a:xfrm>
          <a:prstGeom prst="rect">
            <a:avLst/>
          </a:prstGeom>
        </p:spPr>
        <p:txBody>
          <a:bodyPr>
            <a:norm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en-US" sz="1400" dirty="0">
                <a:latin typeface="BIZ UDPゴシック" panose="020B0400000000000000" pitchFamily="50" charset="-128"/>
                <a:ea typeface="BIZ UDPゴシック" panose="020B0400000000000000" pitchFamily="50" charset="-128"/>
              </a:rPr>
              <a:t>（</a:t>
            </a:r>
            <a:r>
              <a:rPr lang="en-US" altLang="ja-JP" sz="1400" dirty="0">
                <a:latin typeface="BIZ UDPゴシック" panose="020B0400000000000000" pitchFamily="50" charset="-128"/>
                <a:ea typeface="BIZ UDPゴシック" panose="020B0400000000000000" pitchFamily="50" charset="-128"/>
              </a:rPr>
              <a:t>2</a:t>
            </a:r>
            <a:r>
              <a:rPr lang="ja-JP" altLang="en-US" sz="1400" dirty="0">
                <a:latin typeface="BIZ UDPゴシック" panose="020B0400000000000000" pitchFamily="50" charset="-128"/>
                <a:ea typeface="BIZ UDPゴシック" panose="020B0400000000000000" pitchFamily="50" charset="-128"/>
              </a:rPr>
              <a:t>）報酬改定と地域の体制</a:t>
            </a:r>
          </a:p>
        </p:txBody>
      </p:sp>
    </p:spTree>
    <p:extLst>
      <p:ext uri="{BB962C8B-B14F-4D97-AF65-F5344CB8AC3E}">
        <p14:creationId xmlns:p14="http://schemas.microsoft.com/office/powerpoint/2010/main" val="40870204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420324" y="980728"/>
            <a:ext cx="6265941" cy="417710"/>
          </a:xfrm>
          <a:prstGeom prst="rect">
            <a:avLst/>
          </a:prstGeom>
        </p:spPr>
        <p:txBody>
          <a:bodyPr vert="horz" anchor="ctr">
            <a:normAutofit fontScale="77500" lnSpcReduction="20000"/>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en-US" sz="3200" b="1" dirty="0">
                <a:solidFill>
                  <a:schemeClr val="accent4"/>
                </a:solidFill>
                <a:latin typeface="BIZ UDゴシック" panose="020B0400000000000000" pitchFamily="49" charset="-128"/>
                <a:ea typeface="BIZ UDゴシック" panose="020B0400000000000000" pitchFamily="49" charset="-128"/>
                <a:cs typeface="HGPMinchoE" charset="-128"/>
              </a:rPr>
              <a:t>＜令</a:t>
            </a:r>
            <a:r>
              <a:rPr lang="ja-JP" altLang="en-US" sz="3200" b="1" dirty="0" smtClean="0">
                <a:solidFill>
                  <a:schemeClr val="accent4"/>
                </a:solidFill>
                <a:latin typeface="BIZ UDゴシック" panose="020B0400000000000000" pitchFamily="49" charset="-128"/>
                <a:ea typeface="BIZ UDゴシック" panose="020B0400000000000000" pitchFamily="49" charset="-128"/>
                <a:cs typeface="HGPMinchoE" charset="-128"/>
              </a:rPr>
              <a:t>和６年</a:t>
            </a:r>
            <a:r>
              <a:rPr lang="ja-JP" altLang="en-US" sz="3200" b="1" dirty="0">
                <a:solidFill>
                  <a:schemeClr val="accent4"/>
                </a:solidFill>
                <a:latin typeface="BIZ UDゴシック" panose="020B0400000000000000" pitchFamily="49" charset="-128"/>
                <a:ea typeface="BIZ UDゴシック" panose="020B0400000000000000" pitchFamily="49" charset="-128"/>
                <a:cs typeface="HGPMinchoE" charset="-128"/>
              </a:rPr>
              <a:t>度　報酬改定＞</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25" y="745778"/>
            <a:ext cx="8334821" cy="5919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タイトル 1">
            <a:extLst>
              <a:ext uri="{FF2B5EF4-FFF2-40B4-BE49-F238E27FC236}">
                <a16:creationId xmlns:a16="http://schemas.microsoft.com/office/drawing/2014/main" xmlns="" id="{3896F127-1779-1A4E-B657-C406833EF679}"/>
              </a:ext>
            </a:extLst>
          </p:cNvPr>
          <p:cNvSpPr txBox="1">
            <a:spLocks/>
          </p:cNvSpPr>
          <p:nvPr/>
        </p:nvSpPr>
        <p:spPr>
          <a:xfrm>
            <a:off x="107504" y="5663"/>
            <a:ext cx="7704856" cy="360040"/>
          </a:xfrm>
          <a:prstGeom prst="rect">
            <a:avLst/>
          </a:prstGeom>
        </p:spPr>
        <p:txBody>
          <a:bodyPr vert="horz" anchor="ctr">
            <a:noAutofit/>
          </a:bodyPr>
          <a:lstStyle>
            <a:lvl1pPr algn="l" rtl="0" eaLnBrk="1" latinLnBrk="0" hangingPunct="1">
              <a:spcBef>
                <a:spcPct val="0"/>
              </a:spcBef>
              <a:buNone/>
              <a:defRPr kumimoji="1" sz="4000" kern="1200">
                <a:solidFill>
                  <a:schemeClr val="tx2"/>
                </a:solidFill>
                <a:latin typeface="+mj-lt"/>
                <a:ea typeface="+mj-ea"/>
                <a:cs typeface="+mj-cs"/>
              </a:defRPr>
            </a:lvl1pPr>
          </a:lstStyle>
          <a:p>
            <a:pPr marL="531813" indent="-531813"/>
            <a:r>
              <a:rPr lang="ja-JP" altLang="en-US" sz="1800" dirty="0">
                <a:solidFill>
                  <a:schemeClr val="bg1"/>
                </a:solidFill>
              </a:rPr>
              <a:t>⒊　主任相談支援専門員の役割</a:t>
            </a:r>
            <a:r>
              <a:rPr lang="ja-JP" altLang="en-US" sz="1800" dirty="0" smtClean="0">
                <a:solidFill>
                  <a:schemeClr val="bg1"/>
                </a:solidFill>
              </a:rPr>
              <a:t>と報</a:t>
            </a:r>
            <a:r>
              <a:rPr lang="ja-JP" altLang="en-US" sz="1800" dirty="0">
                <a:solidFill>
                  <a:schemeClr val="bg1"/>
                </a:solidFill>
              </a:rPr>
              <a:t>酬改定</a:t>
            </a:r>
          </a:p>
        </p:txBody>
      </p:sp>
      <p:sp>
        <p:nvSpPr>
          <p:cNvPr id="7" name="タイトル 1">
            <a:extLst>
              <a:ext uri="{FF2B5EF4-FFF2-40B4-BE49-F238E27FC236}">
                <a16:creationId xmlns:a16="http://schemas.microsoft.com/office/drawing/2014/main" xmlns="" id="{19C891C8-7C6F-3347-B7E4-A5DCDB7ED607}"/>
              </a:ext>
            </a:extLst>
          </p:cNvPr>
          <p:cNvSpPr txBox="1">
            <a:spLocks/>
          </p:cNvSpPr>
          <p:nvPr/>
        </p:nvSpPr>
        <p:spPr>
          <a:xfrm>
            <a:off x="395536" y="404664"/>
            <a:ext cx="8229600" cy="432048"/>
          </a:xfrm>
          <a:prstGeom prst="rect">
            <a:avLst/>
          </a:prstGeom>
        </p:spPr>
        <p:txBody>
          <a:bodyPr>
            <a:norm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en-US" sz="1400" dirty="0">
                <a:latin typeface="BIZ UDPゴシック" panose="020B0400000000000000" pitchFamily="50" charset="-128"/>
                <a:ea typeface="BIZ UDPゴシック" panose="020B0400000000000000" pitchFamily="50" charset="-128"/>
              </a:rPr>
              <a:t>（</a:t>
            </a:r>
            <a:r>
              <a:rPr lang="en-US" altLang="ja-JP" sz="1400" dirty="0">
                <a:latin typeface="BIZ UDPゴシック" panose="020B0400000000000000" pitchFamily="50" charset="-128"/>
                <a:ea typeface="BIZ UDPゴシック" panose="020B0400000000000000" pitchFamily="50" charset="-128"/>
              </a:rPr>
              <a:t>2</a:t>
            </a:r>
            <a:r>
              <a:rPr lang="ja-JP" altLang="en-US" sz="1400" dirty="0">
                <a:latin typeface="BIZ UDPゴシック" panose="020B0400000000000000" pitchFamily="50" charset="-128"/>
                <a:ea typeface="BIZ UDPゴシック" panose="020B0400000000000000" pitchFamily="50" charset="-128"/>
              </a:rPr>
              <a:t>）報酬改定と地域の体制</a:t>
            </a:r>
          </a:p>
        </p:txBody>
      </p:sp>
    </p:spTree>
    <p:extLst>
      <p:ext uri="{BB962C8B-B14F-4D97-AF65-F5344CB8AC3E}">
        <p14:creationId xmlns:p14="http://schemas.microsoft.com/office/powerpoint/2010/main" val="14996389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24447F77-EFFA-AC47-9820-26D512760114}"/>
              </a:ext>
            </a:extLst>
          </p:cNvPr>
          <p:cNvSpPr>
            <a:spLocks noGrp="1"/>
          </p:cNvSpPr>
          <p:nvPr>
            <p:ph type="title"/>
          </p:nvPr>
        </p:nvSpPr>
        <p:spPr>
          <a:xfrm>
            <a:off x="431396" y="1268760"/>
            <a:ext cx="8229600" cy="648072"/>
          </a:xfrm>
        </p:spPr>
        <p:txBody>
          <a:bodyPr>
            <a:normAutofit fontScale="90000"/>
          </a:bodyPr>
          <a:lstStyle/>
          <a:p>
            <a:r>
              <a:rPr lang="ja-JP" altLang="en-US" sz="2800" dirty="0" smtClean="0"/>
              <a:t>＜指定特性相談における</a:t>
            </a:r>
            <a:r>
              <a:rPr lang="ja-JP" altLang="ja-JP" sz="2800" dirty="0" smtClean="0"/>
              <a:t>主</a:t>
            </a:r>
            <a:r>
              <a:rPr lang="ja-JP" altLang="ja-JP" sz="2800" dirty="0"/>
              <a:t>任相談支援専門員</a:t>
            </a:r>
            <a:r>
              <a:rPr lang="ja-JP" altLang="en-US" sz="2800" dirty="0"/>
              <a:t>の</a:t>
            </a:r>
            <a:r>
              <a:rPr lang="ja-JP" altLang="ja-JP" sz="2800" dirty="0"/>
              <a:t>役</a:t>
            </a:r>
            <a:r>
              <a:rPr lang="ja-JP" altLang="ja-JP" sz="2800" dirty="0" smtClean="0"/>
              <a:t>割</a:t>
            </a:r>
            <a:r>
              <a:rPr lang="ja-JP" altLang="en-US" sz="2800" dirty="0" smtClean="0"/>
              <a:t>＞</a:t>
            </a:r>
            <a:endParaRPr kumimoji="1" lang="ja-JP" altLang="en-US" sz="2800" dirty="0"/>
          </a:p>
        </p:txBody>
      </p:sp>
      <p:sp>
        <p:nvSpPr>
          <p:cNvPr id="4" name="スライド番号プレースホルダー 3">
            <a:extLst>
              <a:ext uri="{FF2B5EF4-FFF2-40B4-BE49-F238E27FC236}">
                <a16:creationId xmlns:a16="http://schemas.microsoft.com/office/drawing/2014/main" xmlns="" id="{05660F6E-C9F0-BA4E-889C-37FFE696D16C}"/>
              </a:ext>
            </a:extLst>
          </p:cNvPr>
          <p:cNvSpPr>
            <a:spLocks noGrp="1"/>
          </p:cNvSpPr>
          <p:nvPr>
            <p:ph type="sldNum" sz="quarter" idx="12"/>
          </p:nvPr>
        </p:nvSpPr>
        <p:spPr/>
        <p:txBody>
          <a:bodyPr/>
          <a:lstStyle/>
          <a:p>
            <a:pPr>
              <a:defRPr/>
            </a:pPr>
            <a:fld id="{804D6B79-3AEB-42FE-A736-A41F7AEA0445}" type="slidenum">
              <a:rPr lang="en-US" altLang="ja-JP" smtClean="0"/>
              <a:pPr>
                <a:defRPr/>
              </a:pPr>
              <a:t>27</a:t>
            </a:fld>
            <a:endParaRPr lang="en-US" altLang="ja-JP"/>
          </a:p>
        </p:txBody>
      </p:sp>
      <p:sp>
        <p:nvSpPr>
          <p:cNvPr id="5" name="Text Box 15">
            <a:extLst>
              <a:ext uri="{FF2B5EF4-FFF2-40B4-BE49-F238E27FC236}">
                <a16:creationId xmlns:a16="http://schemas.microsoft.com/office/drawing/2014/main" xmlns="" id="{0C55DFD0-6244-814A-B24A-FB4AE68566C9}"/>
              </a:ext>
            </a:extLst>
          </p:cNvPr>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令和元年度主任相談支援専門員養成研修一部追記</a:t>
            </a:r>
            <a:endParaRPr lang="en-US" altLang="ja-JP" sz="1200" i="1" dirty="0">
              <a:latin typeface="ＭＳ Ｐ明朝" panose="02020600040205080304" pitchFamily="18" charset="-128"/>
              <a:ea typeface="ＭＳ Ｐ明朝" panose="02020600040205080304" pitchFamily="18" charset="-128"/>
            </a:endParaRPr>
          </a:p>
        </p:txBody>
      </p:sp>
      <p:sp>
        <p:nvSpPr>
          <p:cNvPr id="8" name="コンテンツ プレースホルダー 2">
            <a:extLst>
              <a:ext uri="{FF2B5EF4-FFF2-40B4-BE49-F238E27FC236}">
                <a16:creationId xmlns:a16="http://schemas.microsoft.com/office/drawing/2014/main" xmlns="" id="{5241396A-CD09-D349-B4FE-BAAD38A73DFC}"/>
              </a:ext>
            </a:extLst>
          </p:cNvPr>
          <p:cNvSpPr txBox="1">
            <a:spLocks/>
          </p:cNvSpPr>
          <p:nvPr/>
        </p:nvSpPr>
        <p:spPr>
          <a:xfrm>
            <a:off x="457200" y="2132856"/>
            <a:ext cx="8507288" cy="4032447"/>
          </a:xfrm>
          <a:prstGeom prst="rect">
            <a:avLst/>
          </a:prstGeom>
        </p:spPr>
        <p:txBody>
          <a:bodyPr vert="horz">
            <a:normAutofit fontScale="70000" lnSpcReduction="20000"/>
          </a:bodyPr>
          <a:lst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a:lstStyle>
          <a:p>
            <a:pPr>
              <a:lnSpc>
                <a:spcPct val="150000"/>
              </a:lnSpc>
              <a:buFont typeface="Wingdings" panose="05000000000000000000" pitchFamily="2" charset="2"/>
              <a:buChar char="u"/>
            </a:pPr>
            <a:r>
              <a:rPr lang="ja-JP" altLang="ja-JP" sz="2600" dirty="0" smtClean="0">
                <a:latin typeface="UD デジタル 教科書体 N" panose="02020400000000000000" pitchFamily="17" charset="-128"/>
                <a:ea typeface="UD デジタル 教科書体 N" panose="02020400000000000000" pitchFamily="17" charset="-128"/>
              </a:rPr>
              <a:t>基本相談支援を実施する能力を基盤にし、適切な</a:t>
            </a:r>
            <a:r>
              <a:rPr lang="ja-JP" altLang="en-US" sz="2600" dirty="0" smtClean="0">
                <a:latin typeface="UD デジタル 教科書体 N" panose="02020400000000000000" pitchFamily="17" charset="-128"/>
                <a:ea typeface="UD デジタル 教科書体 N" panose="02020400000000000000" pitchFamily="17" charset="-128"/>
              </a:rPr>
              <a:t>サ</a:t>
            </a:r>
            <a:r>
              <a:rPr lang="ja-JP" altLang="ja-JP" sz="2600" dirty="0" smtClean="0">
                <a:latin typeface="UD デジタル 教科書体 N" panose="02020400000000000000" pitchFamily="17" charset="-128"/>
                <a:ea typeface="UD デジタル 教科書体 N" panose="02020400000000000000" pitchFamily="17" charset="-128"/>
              </a:rPr>
              <a:t>ービス等利用計画を作成する現場での実地教育</a:t>
            </a:r>
          </a:p>
          <a:p>
            <a:pPr>
              <a:lnSpc>
                <a:spcPct val="150000"/>
              </a:lnSpc>
              <a:buFont typeface="Wingdings" panose="05000000000000000000" pitchFamily="2" charset="2"/>
              <a:buChar char="u"/>
            </a:pPr>
            <a:r>
              <a:rPr lang="ja-JP" altLang="ja-JP" sz="2600" dirty="0" smtClean="0">
                <a:latin typeface="UD デジタル 教科書体 N" panose="02020400000000000000" pitchFamily="17" charset="-128"/>
                <a:ea typeface="UD デジタル 教科書体 N" panose="02020400000000000000" pitchFamily="17" charset="-128"/>
              </a:rPr>
              <a:t>中立公正（利用者中心）による業務指針</a:t>
            </a:r>
          </a:p>
          <a:p>
            <a:pPr>
              <a:lnSpc>
                <a:spcPct val="150000"/>
              </a:lnSpc>
              <a:buFont typeface="Wingdings" panose="05000000000000000000" pitchFamily="2" charset="2"/>
              <a:buChar char="u"/>
            </a:pPr>
            <a:r>
              <a:rPr lang="ja-JP" altLang="ja-JP" sz="2600" dirty="0" smtClean="0">
                <a:latin typeface="UD デジタル 教科書体 N" panose="02020400000000000000" pitchFamily="17" charset="-128"/>
                <a:ea typeface="UD デジタル 教科書体 N" panose="02020400000000000000" pitchFamily="17" charset="-128"/>
              </a:rPr>
              <a:t>要望苦情に対する解決への取り組み</a:t>
            </a:r>
          </a:p>
          <a:p>
            <a:pPr>
              <a:lnSpc>
                <a:spcPct val="150000"/>
              </a:lnSpc>
              <a:buFont typeface="Wingdings" panose="05000000000000000000" pitchFamily="2" charset="2"/>
              <a:buChar char="u"/>
            </a:pPr>
            <a:r>
              <a:rPr lang="ja-JP" altLang="ja-JP" sz="2600" dirty="0" smtClean="0">
                <a:latin typeface="UD デジタル 教科書体 N" panose="02020400000000000000" pitchFamily="17" charset="-128"/>
                <a:ea typeface="UD デジタル 教科書体 N" panose="02020400000000000000" pitchFamily="17" charset="-128"/>
              </a:rPr>
              <a:t>相談支援専門員の養成にかかる実習時の助言、指導</a:t>
            </a:r>
          </a:p>
          <a:p>
            <a:pPr>
              <a:lnSpc>
                <a:spcPct val="150000"/>
              </a:lnSpc>
              <a:buFont typeface="Wingdings" panose="05000000000000000000" pitchFamily="2" charset="2"/>
              <a:buChar char="u"/>
            </a:pPr>
            <a:r>
              <a:rPr lang="ja-JP" altLang="ja-JP" sz="2600" dirty="0" smtClean="0">
                <a:latin typeface="UD デジタル 教科書体 N" panose="02020400000000000000" pitchFamily="17" charset="-128"/>
                <a:ea typeface="UD デジタル 教科書体 N" panose="02020400000000000000" pitchFamily="17" charset="-128"/>
              </a:rPr>
              <a:t>相談支援体制の強化と地域づくりの推進役</a:t>
            </a:r>
            <a:endParaRPr lang="en-US" altLang="ja-JP" sz="2600" dirty="0" smtClean="0">
              <a:latin typeface="UD デジタル 教科書体 N" panose="02020400000000000000" pitchFamily="17" charset="-128"/>
              <a:ea typeface="UD デジタル 教科書体 N" panose="02020400000000000000" pitchFamily="17" charset="-128"/>
            </a:endParaRPr>
          </a:p>
          <a:p>
            <a:pPr>
              <a:lnSpc>
                <a:spcPct val="150000"/>
              </a:lnSpc>
              <a:buFont typeface="Wingdings" panose="05000000000000000000" pitchFamily="2" charset="2"/>
              <a:buChar char="u"/>
            </a:pPr>
            <a:endParaRPr lang="en-US" altLang="ja-JP" sz="2600" dirty="0">
              <a:latin typeface="UD デジタル 教科書体 N" panose="02020400000000000000" pitchFamily="17" charset="-128"/>
              <a:ea typeface="UD デジタル 教科書体 N" panose="02020400000000000000" pitchFamily="17" charset="-128"/>
            </a:endParaRPr>
          </a:p>
          <a:p>
            <a:pPr marL="109728" indent="0">
              <a:lnSpc>
                <a:spcPct val="150000"/>
              </a:lnSpc>
              <a:buNone/>
            </a:pPr>
            <a:r>
              <a:rPr lang="ja-JP" altLang="en-US" sz="3600" b="1" dirty="0" smtClean="0">
                <a:solidFill>
                  <a:srgbClr val="C00000"/>
                </a:solidFill>
                <a:latin typeface="UD デジタル 教科書体 N" panose="02020400000000000000" pitchFamily="17" charset="-128"/>
                <a:ea typeface="UD デジタル 教科書体 N" panose="02020400000000000000" pitchFamily="17" charset="-128"/>
              </a:rPr>
              <a:t>注）加算を取得する目的だけの主任養成ではありません</a:t>
            </a:r>
            <a:endParaRPr lang="ja-JP" altLang="ja-JP" sz="3600" b="1" dirty="0" smtClean="0">
              <a:solidFill>
                <a:srgbClr val="C00000"/>
              </a:solidFill>
              <a:latin typeface="UD デジタル 教科書体 N" panose="02020400000000000000" pitchFamily="17" charset="-128"/>
              <a:ea typeface="UD デジタル 教科書体 N" panose="02020400000000000000" pitchFamily="17" charset="-128"/>
            </a:endParaRPr>
          </a:p>
          <a:p>
            <a:pPr>
              <a:lnSpc>
                <a:spcPct val="150000"/>
              </a:lnSpc>
              <a:buFont typeface="Wingdings" panose="05000000000000000000" pitchFamily="2" charset="2"/>
              <a:buChar char="u"/>
            </a:pPr>
            <a:endParaRPr lang="ja-JP" altLang="en-US" sz="2600" dirty="0">
              <a:latin typeface="UD デジタル 教科書体 N" panose="02020400000000000000" pitchFamily="17" charset="-128"/>
              <a:ea typeface="UD デジタル 教科書体 N" panose="02020400000000000000" pitchFamily="17" charset="-128"/>
            </a:endParaRPr>
          </a:p>
        </p:txBody>
      </p:sp>
      <p:sp>
        <p:nvSpPr>
          <p:cNvPr id="9" name="タイトル 1">
            <a:extLst>
              <a:ext uri="{FF2B5EF4-FFF2-40B4-BE49-F238E27FC236}">
                <a16:creationId xmlns:a16="http://schemas.microsoft.com/office/drawing/2014/main" xmlns="" id="{3896F127-1779-1A4E-B657-C406833EF679}"/>
              </a:ext>
            </a:extLst>
          </p:cNvPr>
          <p:cNvSpPr txBox="1">
            <a:spLocks/>
          </p:cNvSpPr>
          <p:nvPr/>
        </p:nvSpPr>
        <p:spPr>
          <a:xfrm>
            <a:off x="107504" y="5663"/>
            <a:ext cx="7704856" cy="360040"/>
          </a:xfrm>
          <a:prstGeom prst="rect">
            <a:avLst/>
          </a:prstGeom>
        </p:spPr>
        <p:txBody>
          <a:bodyPr vert="horz" anchor="ctr">
            <a:noAutofit/>
          </a:bodyPr>
          <a:lstStyle>
            <a:lvl1pPr algn="l" rtl="0" eaLnBrk="1" latinLnBrk="0" hangingPunct="1">
              <a:spcBef>
                <a:spcPct val="0"/>
              </a:spcBef>
              <a:buNone/>
              <a:defRPr kumimoji="1" sz="4000" kern="1200">
                <a:solidFill>
                  <a:schemeClr val="tx2"/>
                </a:solidFill>
                <a:latin typeface="+mj-lt"/>
                <a:ea typeface="+mj-ea"/>
                <a:cs typeface="+mj-cs"/>
              </a:defRPr>
            </a:lvl1pPr>
          </a:lstStyle>
          <a:p>
            <a:pPr marL="531813" indent="-531813"/>
            <a:r>
              <a:rPr lang="ja-JP" altLang="en-US" sz="1800" dirty="0">
                <a:solidFill>
                  <a:schemeClr val="bg1"/>
                </a:solidFill>
              </a:rPr>
              <a:t>⒊　主任相談支援専門員の役割</a:t>
            </a:r>
            <a:r>
              <a:rPr lang="ja-JP" altLang="en-US" sz="1800" dirty="0" smtClean="0">
                <a:solidFill>
                  <a:schemeClr val="bg1"/>
                </a:solidFill>
              </a:rPr>
              <a:t>と報</a:t>
            </a:r>
            <a:r>
              <a:rPr lang="ja-JP" altLang="en-US" sz="1800" dirty="0">
                <a:solidFill>
                  <a:schemeClr val="bg1"/>
                </a:solidFill>
              </a:rPr>
              <a:t>酬改定</a:t>
            </a:r>
          </a:p>
        </p:txBody>
      </p:sp>
      <p:sp>
        <p:nvSpPr>
          <p:cNvPr id="10" name="タイトル 1">
            <a:extLst>
              <a:ext uri="{FF2B5EF4-FFF2-40B4-BE49-F238E27FC236}">
                <a16:creationId xmlns:a16="http://schemas.microsoft.com/office/drawing/2014/main" xmlns="" id="{19C891C8-7C6F-3347-B7E4-A5DCDB7ED607}"/>
              </a:ext>
            </a:extLst>
          </p:cNvPr>
          <p:cNvSpPr txBox="1">
            <a:spLocks/>
          </p:cNvSpPr>
          <p:nvPr/>
        </p:nvSpPr>
        <p:spPr>
          <a:xfrm>
            <a:off x="395536" y="404664"/>
            <a:ext cx="8229600" cy="432048"/>
          </a:xfrm>
          <a:prstGeom prst="rect">
            <a:avLst/>
          </a:prstGeom>
        </p:spPr>
        <p:txBody>
          <a:bodyPr>
            <a:norm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en-US" sz="1400" dirty="0">
                <a:latin typeface="BIZ UDPゴシック" panose="020B0400000000000000" pitchFamily="50" charset="-128"/>
                <a:ea typeface="BIZ UDPゴシック" panose="020B0400000000000000" pitchFamily="50" charset="-128"/>
              </a:rPr>
              <a:t>（</a:t>
            </a:r>
            <a:r>
              <a:rPr lang="en-US" altLang="ja-JP" sz="1400" dirty="0">
                <a:latin typeface="BIZ UDPゴシック" panose="020B0400000000000000" pitchFamily="50" charset="-128"/>
                <a:ea typeface="BIZ UDPゴシック" panose="020B0400000000000000" pitchFamily="50" charset="-128"/>
              </a:rPr>
              <a:t>2</a:t>
            </a:r>
            <a:r>
              <a:rPr lang="ja-JP" altLang="en-US" sz="1400" dirty="0">
                <a:latin typeface="BIZ UDPゴシック" panose="020B0400000000000000" pitchFamily="50" charset="-128"/>
                <a:ea typeface="BIZ UDPゴシック" panose="020B0400000000000000" pitchFamily="50" charset="-128"/>
              </a:rPr>
              <a:t>）報酬改定と地域の体制</a:t>
            </a:r>
          </a:p>
        </p:txBody>
      </p:sp>
    </p:spTree>
    <p:extLst>
      <p:ext uri="{BB962C8B-B14F-4D97-AF65-F5344CB8AC3E}">
        <p14:creationId xmlns:p14="http://schemas.microsoft.com/office/powerpoint/2010/main" val="23818845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9F8405EE-5B66-9047-A95A-A80586D80806}"/>
              </a:ext>
            </a:extLst>
          </p:cNvPr>
          <p:cNvSpPr>
            <a:spLocks noGrp="1"/>
          </p:cNvSpPr>
          <p:nvPr>
            <p:ph type="ctrTitle"/>
          </p:nvPr>
        </p:nvSpPr>
        <p:spPr>
          <a:xfrm>
            <a:off x="457200" y="1052736"/>
            <a:ext cx="8458200" cy="1944216"/>
          </a:xfrm>
        </p:spPr>
        <p:txBody>
          <a:bodyPr>
            <a:noAutofit/>
          </a:bodyPr>
          <a:lstStyle/>
          <a:p>
            <a:pPr algn="l"/>
            <a:r>
              <a:rPr lang="en-US" altLang="ja-JP" sz="4000" dirty="0">
                <a:latin typeface="+mj-ea"/>
              </a:rPr>
              <a:t>4</a:t>
            </a:r>
            <a:r>
              <a:rPr lang="en-US" altLang="ja-JP" sz="4000" dirty="0" smtClean="0">
                <a:latin typeface="+mj-ea"/>
              </a:rPr>
              <a:t>.</a:t>
            </a:r>
            <a:r>
              <a:rPr lang="ja-JP" altLang="en-US" sz="4000" dirty="0" smtClean="0">
                <a:latin typeface="+mj-ea"/>
              </a:rPr>
              <a:t>　</a:t>
            </a:r>
            <a:r>
              <a:rPr lang="ja-JP" altLang="ja-JP" sz="4000" dirty="0" smtClean="0">
                <a:latin typeface="+mj-ea"/>
              </a:rPr>
              <a:t>計</a:t>
            </a:r>
            <a:r>
              <a:rPr lang="ja-JP" altLang="ja-JP" sz="4000" dirty="0">
                <a:latin typeface="+mj-ea"/>
              </a:rPr>
              <a:t>画的な人材育成</a:t>
            </a:r>
            <a:r>
              <a:rPr lang="en-US" altLang="ja-JP" sz="4000" dirty="0">
                <a:latin typeface="+mj-ea"/>
              </a:rPr>
              <a:t/>
            </a:r>
            <a:br>
              <a:rPr lang="en-US" altLang="ja-JP" sz="4000" dirty="0">
                <a:latin typeface="+mj-ea"/>
              </a:rPr>
            </a:br>
            <a:r>
              <a:rPr lang="ja-JP" altLang="en-US" sz="4000" dirty="0" smtClean="0">
                <a:latin typeface="+mj-ea"/>
              </a:rPr>
              <a:t>　　</a:t>
            </a:r>
            <a:r>
              <a:rPr lang="en-US" altLang="ja-JP" sz="3200" dirty="0" smtClean="0">
                <a:latin typeface="+mj-ea"/>
              </a:rPr>
              <a:t>(</a:t>
            </a:r>
            <a:r>
              <a:rPr lang="ja-JP" altLang="ja-JP" sz="3200" dirty="0">
                <a:latin typeface="+mj-ea"/>
              </a:rPr>
              <a:t>人材育成ビジョンなどによる明確化</a:t>
            </a:r>
            <a:r>
              <a:rPr lang="en-US" altLang="ja-JP" sz="3200" dirty="0" smtClean="0">
                <a:latin typeface="+mj-ea"/>
              </a:rPr>
              <a:t>)</a:t>
            </a:r>
            <a:endParaRPr kumimoji="1" lang="ja-JP" altLang="en-US" sz="4000" dirty="0">
              <a:latin typeface="+mj-ea"/>
            </a:endParaRPr>
          </a:p>
        </p:txBody>
      </p:sp>
      <p:sp>
        <p:nvSpPr>
          <p:cNvPr id="3" name="サブタイトル 2"/>
          <p:cNvSpPr>
            <a:spLocks noGrp="1"/>
          </p:cNvSpPr>
          <p:nvPr>
            <p:ph type="subTitle" idx="1"/>
          </p:nvPr>
        </p:nvSpPr>
        <p:spPr>
          <a:xfrm>
            <a:off x="971600" y="4221088"/>
            <a:ext cx="4438600" cy="1431450"/>
          </a:xfrm>
        </p:spPr>
        <p:txBody>
          <a:bodyPr>
            <a:normAutofit/>
          </a:bodyPr>
          <a:lstStyle/>
          <a:p>
            <a:r>
              <a:rPr kumimoji="1" lang="ja-JP" altLang="en-US" sz="2000" dirty="0" smtClean="0">
                <a:latin typeface="BIZ UDPゴシック" panose="020B0400000000000000" pitchFamily="50" charset="-128"/>
                <a:ea typeface="BIZ UDPゴシック" panose="020B0400000000000000" pitchFamily="50" charset="-128"/>
              </a:rPr>
              <a:t>（</a:t>
            </a:r>
            <a:r>
              <a:rPr kumimoji="1" lang="en-US" altLang="ja-JP" sz="2000" dirty="0" smtClean="0">
                <a:latin typeface="BIZ UDPゴシック" panose="020B0400000000000000" pitchFamily="50" charset="-128"/>
                <a:ea typeface="BIZ UDPゴシック" panose="020B0400000000000000" pitchFamily="50" charset="-128"/>
              </a:rPr>
              <a:t>1</a:t>
            </a:r>
            <a:r>
              <a:rPr kumimoji="1" lang="ja-JP" altLang="en-US" sz="2000" dirty="0" smtClean="0">
                <a:latin typeface="BIZ UDPゴシック" panose="020B0400000000000000" pitchFamily="50" charset="-128"/>
                <a:ea typeface="BIZ UDPゴシック" panose="020B0400000000000000" pitchFamily="50" charset="-128"/>
              </a:rPr>
              <a:t>）研修の企画運営</a:t>
            </a:r>
            <a:endParaRPr kumimoji="1" lang="en-US" altLang="ja-JP" sz="2000" dirty="0" smtClean="0">
              <a:latin typeface="BIZ UDPゴシック" panose="020B0400000000000000" pitchFamily="50" charset="-128"/>
              <a:ea typeface="BIZ UDPゴシック" panose="020B0400000000000000" pitchFamily="50" charset="-128"/>
            </a:endParaRPr>
          </a:p>
          <a:p>
            <a:r>
              <a:rPr kumimoji="1" lang="ja-JP" altLang="en-US" sz="2000" dirty="0" smtClean="0">
                <a:latin typeface="BIZ UDPゴシック" panose="020B0400000000000000" pitchFamily="50" charset="-128"/>
                <a:ea typeface="BIZ UDPゴシック" panose="020B0400000000000000" pitchFamily="50" charset="-128"/>
              </a:rPr>
              <a:t>（</a:t>
            </a:r>
            <a:r>
              <a:rPr kumimoji="1" lang="en-US" altLang="ja-JP" sz="2000" dirty="0" smtClean="0">
                <a:latin typeface="BIZ UDPゴシック" panose="020B0400000000000000" pitchFamily="50" charset="-128"/>
                <a:ea typeface="BIZ UDPゴシック" panose="020B0400000000000000" pitchFamily="50" charset="-128"/>
              </a:rPr>
              <a:t>2</a:t>
            </a:r>
            <a:r>
              <a:rPr kumimoji="1" lang="ja-JP" altLang="en-US" sz="2000" dirty="0" smtClean="0">
                <a:latin typeface="BIZ UDPゴシック" panose="020B0400000000000000" pitchFamily="50" charset="-128"/>
                <a:ea typeface="BIZ UDPゴシック" panose="020B0400000000000000" pitchFamily="50" charset="-128"/>
              </a:rPr>
              <a:t>）スーパービジョン</a:t>
            </a:r>
            <a:endParaRPr kumimoji="1" lang="en-US" altLang="ja-JP" sz="2000" dirty="0" smtClean="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a:t>
            </a:r>
            <a:r>
              <a:rPr lang="en-US" altLang="ja-JP" sz="2000" dirty="0">
                <a:latin typeface="BIZ UDPゴシック" panose="020B0400000000000000" pitchFamily="50" charset="-128"/>
                <a:ea typeface="BIZ UDPゴシック" panose="020B0400000000000000" pitchFamily="50" charset="-128"/>
              </a:rPr>
              <a:t>3</a:t>
            </a:r>
            <a:r>
              <a:rPr lang="ja-JP" altLang="en-US" sz="2000" dirty="0" smtClean="0">
                <a:latin typeface="BIZ UDPゴシック" panose="020B0400000000000000" pitchFamily="50" charset="-128"/>
                <a:ea typeface="BIZ UDPゴシック" panose="020B0400000000000000" pitchFamily="50" charset="-128"/>
              </a:rPr>
              <a:t>）多職種、多機関連携</a:t>
            </a:r>
            <a:endParaRPr kumimoji="1" lang="ja-JP" altLang="en-US" sz="20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xmlns="" id="{82E2EDAE-AF93-794E-AF79-4F1C0A4F7035}"/>
              </a:ext>
            </a:extLst>
          </p:cNvPr>
          <p:cNvSpPr>
            <a:spLocks noGrp="1"/>
          </p:cNvSpPr>
          <p:nvPr>
            <p:ph type="sldNum" sz="quarter" idx="12"/>
          </p:nvPr>
        </p:nvSpPr>
        <p:spPr/>
        <p:txBody>
          <a:bodyPr/>
          <a:lstStyle/>
          <a:p>
            <a:pPr>
              <a:defRPr/>
            </a:pPr>
            <a:fld id="{804D6B79-3AEB-42FE-A736-A41F7AEA0445}" type="slidenum">
              <a:rPr lang="en-US" altLang="ja-JP" smtClean="0"/>
              <a:pPr>
                <a:defRPr/>
              </a:pPr>
              <a:t>28</a:t>
            </a:fld>
            <a:endParaRPr lang="en-US" altLang="ja-JP"/>
          </a:p>
        </p:txBody>
      </p:sp>
      <p:sp>
        <p:nvSpPr>
          <p:cNvPr id="7" name="Text Box 15">
            <a:extLst>
              <a:ext uri="{FF2B5EF4-FFF2-40B4-BE49-F238E27FC236}">
                <a16:creationId xmlns:a16="http://schemas.microsoft.com/office/drawing/2014/main" xmlns="" id="{05F94AA6-13E2-EB4B-AB4A-6220AF981FE7}"/>
              </a:ext>
            </a:extLst>
          </p:cNvPr>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41048217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77634" y="1245320"/>
            <a:ext cx="6534726" cy="367550"/>
          </a:xfrm>
          <a:noFill/>
          <a:ln>
            <a:noFill/>
          </a:ln>
        </p:spPr>
        <p:txBody>
          <a:bodyPr>
            <a:noAutofit/>
          </a:bodyPr>
          <a:lstStyle/>
          <a:p>
            <a:r>
              <a:rPr lang="ja-JP" altLang="en-US" sz="1800" dirty="0"/>
              <a:t>相談支援専門員の研修制度の見直しについて</a:t>
            </a:r>
          </a:p>
        </p:txBody>
      </p:sp>
      <p:sp>
        <p:nvSpPr>
          <p:cNvPr id="11" name="スライド番号プレースホルダー 10">
            <a:extLst>
              <a:ext uri="{FF2B5EF4-FFF2-40B4-BE49-F238E27FC236}">
                <a16:creationId xmlns:a16="http://schemas.microsoft.com/office/drawing/2014/main" xmlns="" id="{1833BF0E-FD68-45E3-9331-BC4B79741DC0}"/>
              </a:ext>
            </a:extLst>
          </p:cNvPr>
          <p:cNvSpPr>
            <a:spLocks noGrp="1"/>
          </p:cNvSpPr>
          <p:nvPr>
            <p:ph type="sldNum" sz="quarter" idx="12"/>
          </p:nvPr>
        </p:nvSpPr>
        <p:spPr/>
        <p:txBody>
          <a:bodyPr/>
          <a:lstStyle/>
          <a:p>
            <a:pPr>
              <a:defRPr/>
            </a:pPr>
            <a:fld id="{804D6B79-3AEB-42FE-A736-A41F7AEA0445}" type="slidenum">
              <a:rPr lang="en-US" altLang="ja-JP" smtClean="0"/>
              <a:pPr>
                <a:defRPr/>
              </a:pPr>
              <a:t>29</a:t>
            </a:fld>
            <a:endParaRPr lang="en-US" altLang="ja-JP"/>
          </a:p>
        </p:txBody>
      </p:sp>
      <p:sp>
        <p:nvSpPr>
          <p:cNvPr id="5" name="正方形/長方形 4"/>
          <p:cNvSpPr/>
          <p:nvPr/>
        </p:nvSpPr>
        <p:spPr>
          <a:xfrm>
            <a:off x="1218059" y="3431490"/>
            <a:ext cx="1129509" cy="629952"/>
          </a:xfrm>
          <a:prstGeom prst="rect">
            <a:avLst/>
          </a:prstGeom>
          <a:ln w="12700"/>
        </p:spPr>
        <p:style>
          <a:lnRef idx="2">
            <a:schemeClr val="dk1"/>
          </a:lnRef>
          <a:fillRef idx="1">
            <a:schemeClr val="lt1"/>
          </a:fillRef>
          <a:effectRef idx="0">
            <a:schemeClr val="dk1"/>
          </a:effectRef>
          <a:fontRef idx="minor">
            <a:schemeClr val="dk1"/>
          </a:fontRef>
        </p:style>
        <p:txBody>
          <a:bodyPr vert="horz" rtlCol="0" anchor="ctr"/>
          <a:lstStyle/>
          <a:p>
            <a:pPr algn="ctr"/>
            <a:r>
              <a:rPr lang="ja-JP" altLang="en-US" sz="900" b="1" dirty="0">
                <a:solidFill>
                  <a:schemeClr val="tx1"/>
                </a:solidFill>
              </a:rPr>
              <a:t>相談支援従事者</a:t>
            </a:r>
          </a:p>
          <a:p>
            <a:pPr algn="ctr"/>
            <a:r>
              <a:rPr lang="ja-JP" altLang="en-US" sz="900" b="1" dirty="0">
                <a:solidFill>
                  <a:schemeClr val="tx1"/>
                </a:solidFill>
              </a:rPr>
              <a:t>実務要件</a:t>
            </a:r>
            <a:endParaRPr lang="en-US" altLang="ja-JP" sz="900" b="1" dirty="0">
              <a:solidFill>
                <a:schemeClr val="tx1"/>
              </a:solidFill>
            </a:endParaRPr>
          </a:p>
        </p:txBody>
      </p:sp>
      <p:sp>
        <p:nvSpPr>
          <p:cNvPr id="6" name="正方形/長方形 5"/>
          <p:cNvSpPr/>
          <p:nvPr/>
        </p:nvSpPr>
        <p:spPr>
          <a:xfrm>
            <a:off x="2699545" y="3475054"/>
            <a:ext cx="1015477" cy="58670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25" dirty="0">
                <a:solidFill>
                  <a:schemeClr val="tx1"/>
                </a:solidFill>
              </a:rPr>
              <a:t>相談支援従事者</a:t>
            </a:r>
            <a:endParaRPr lang="en-US" altLang="ja-JP" sz="825" dirty="0">
              <a:solidFill>
                <a:schemeClr val="tx1"/>
              </a:solidFill>
            </a:endParaRPr>
          </a:p>
          <a:p>
            <a:pPr algn="ctr"/>
            <a:r>
              <a:rPr lang="ja-JP" altLang="en-US" sz="825" dirty="0">
                <a:solidFill>
                  <a:schemeClr val="tx1"/>
                </a:solidFill>
              </a:rPr>
              <a:t>初任者研修</a:t>
            </a:r>
            <a:endParaRPr lang="en-US" altLang="ja-JP" sz="825" dirty="0">
              <a:solidFill>
                <a:schemeClr val="tx1"/>
              </a:solidFill>
            </a:endParaRPr>
          </a:p>
          <a:p>
            <a:pPr algn="ctr"/>
            <a:r>
              <a:rPr lang="ja-JP" altLang="en-US" sz="825" dirty="0">
                <a:solidFill>
                  <a:schemeClr val="tx1"/>
                </a:solidFill>
                <a:latin typeface="+mn-ea"/>
              </a:rPr>
              <a:t>（３１．５ｈ）</a:t>
            </a:r>
          </a:p>
        </p:txBody>
      </p:sp>
      <p:sp>
        <p:nvSpPr>
          <p:cNvPr id="8" name="正方形/長方形 7"/>
          <p:cNvSpPr/>
          <p:nvPr/>
        </p:nvSpPr>
        <p:spPr>
          <a:xfrm>
            <a:off x="5221564" y="3475054"/>
            <a:ext cx="1556650" cy="586390"/>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900" dirty="0">
                <a:solidFill>
                  <a:schemeClr val="tx1"/>
                </a:solidFill>
                <a:latin typeface="+mj-ea"/>
                <a:ea typeface="+mj-ea"/>
              </a:rPr>
              <a:t>相談支援従事者</a:t>
            </a:r>
            <a:endParaRPr lang="en-US" altLang="ja-JP" sz="900" dirty="0">
              <a:solidFill>
                <a:schemeClr val="tx1"/>
              </a:solidFill>
              <a:latin typeface="+mj-ea"/>
              <a:ea typeface="+mj-ea"/>
            </a:endParaRPr>
          </a:p>
          <a:p>
            <a:pPr algn="ctr"/>
            <a:r>
              <a:rPr lang="ja-JP" altLang="en-US" sz="900" dirty="0">
                <a:solidFill>
                  <a:schemeClr val="tx1"/>
                </a:solidFill>
                <a:latin typeface="+mj-ea"/>
                <a:ea typeface="+mj-ea"/>
              </a:rPr>
              <a:t>現任研修（１８ｈ）</a:t>
            </a:r>
            <a:endParaRPr lang="en-US" altLang="ja-JP" sz="900" dirty="0">
              <a:solidFill>
                <a:schemeClr val="tx1"/>
              </a:solidFill>
              <a:latin typeface="+mj-ea"/>
              <a:ea typeface="+mj-ea"/>
            </a:endParaRPr>
          </a:p>
          <a:p>
            <a:pPr algn="ctr"/>
            <a:r>
              <a:rPr lang="en-US" altLang="ja-JP" sz="825" dirty="0">
                <a:solidFill>
                  <a:schemeClr val="tx1"/>
                </a:solidFill>
                <a:latin typeface="+mj-ea"/>
                <a:ea typeface="+mj-ea"/>
              </a:rPr>
              <a:t>※</a:t>
            </a:r>
            <a:r>
              <a:rPr lang="ja-JP" altLang="en-US" sz="825" dirty="0">
                <a:solidFill>
                  <a:schemeClr val="tx1"/>
                </a:solidFill>
                <a:latin typeface="+mj-ea"/>
                <a:ea typeface="+mj-ea"/>
              </a:rPr>
              <a:t>５年毎に現任研修を受講</a:t>
            </a:r>
            <a:endParaRPr lang="en-US" altLang="ja-JP" sz="825" dirty="0">
              <a:solidFill>
                <a:schemeClr val="tx1"/>
              </a:solidFill>
              <a:latin typeface="+mj-ea"/>
              <a:ea typeface="+mj-ea"/>
            </a:endParaRPr>
          </a:p>
          <a:p>
            <a:pPr algn="ctr"/>
            <a:r>
              <a:rPr lang="ja-JP" altLang="en-US" sz="825" dirty="0">
                <a:solidFill>
                  <a:schemeClr val="tx1"/>
                </a:solidFill>
                <a:latin typeface="+mj-ea"/>
                <a:ea typeface="+mj-ea"/>
              </a:rPr>
              <a:t>（更新研修）</a:t>
            </a:r>
          </a:p>
        </p:txBody>
      </p:sp>
      <p:sp>
        <p:nvSpPr>
          <p:cNvPr id="14" name="正方形/長方形 13"/>
          <p:cNvSpPr/>
          <p:nvPr/>
        </p:nvSpPr>
        <p:spPr>
          <a:xfrm>
            <a:off x="2682057" y="4768268"/>
            <a:ext cx="1032965" cy="747302"/>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825" b="1" dirty="0">
                <a:solidFill>
                  <a:srgbClr val="FF0000"/>
                </a:solidFill>
              </a:rPr>
              <a:t>【</a:t>
            </a:r>
            <a:r>
              <a:rPr lang="ja-JP" altLang="en-US" sz="825" b="1" dirty="0">
                <a:solidFill>
                  <a:srgbClr val="FF0000"/>
                </a:solidFill>
              </a:rPr>
              <a:t>カリキュラム改定</a:t>
            </a:r>
            <a:r>
              <a:rPr lang="en-US" altLang="ja-JP" sz="825" b="1" dirty="0">
                <a:solidFill>
                  <a:srgbClr val="FF0000"/>
                </a:solidFill>
              </a:rPr>
              <a:t>】</a:t>
            </a:r>
          </a:p>
          <a:p>
            <a:pPr algn="ctr"/>
            <a:r>
              <a:rPr lang="ja-JP" altLang="en-US" sz="825" dirty="0">
                <a:solidFill>
                  <a:schemeClr val="tx1"/>
                </a:solidFill>
              </a:rPr>
              <a:t>相談支援従事者</a:t>
            </a:r>
            <a:endParaRPr lang="en-US" altLang="ja-JP" sz="825" dirty="0">
              <a:solidFill>
                <a:schemeClr val="tx1"/>
              </a:solidFill>
            </a:endParaRPr>
          </a:p>
          <a:p>
            <a:pPr algn="ctr"/>
            <a:r>
              <a:rPr lang="ja-JP" altLang="en-US" sz="825" dirty="0">
                <a:solidFill>
                  <a:schemeClr val="tx1"/>
                </a:solidFill>
              </a:rPr>
              <a:t>初任者研修</a:t>
            </a:r>
            <a:endParaRPr lang="en-US" altLang="ja-JP" sz="825" dirty="0">
              <a:solidFill>
                <a:schemeClr val="tx1"/>
              </a:solidFill>
            </a:endParaRPr>
          </a:p>
          <a:p>
            <a:pPr algn="ctr"/>
            <a:r>
              <a:rPr lang="ja-JP" altLang="en-US" sz="825" b="1" dirty="0">
                <a:solidFill>
                  <a:srgbClr val="FF0000"/>
                </a:solidFill>
              </a:rPr>
              <a:t>（４２．５ｈ）</a:t>
            </a:r>
          </a:p>
        </p:txBody>
      </p:sp>
      <p:sp>
        <p:nvSpPr>
          <p:cNvPr id="7" name="正方形/長方形 6"/>
          <p:cNvSpPr/>
          <p:nvPr/>
        </p:nvSpPr>
        <p:spPr>
          <a:xfrm>
            <a:off x="2699545" y="3091713"/>
            <a:ext cx="3773579" cy="239069"/>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25" dirty="0">
                <a:solidFill>
                  <a:schemeClr val="tx1"/>
                </a:solidFill>
              </a:rPr>
              <a:t>専門コース別研修　（任意研修）</a:t>
            </a:r>
          </a:p>
        </p:txBody>
      </p:sp>
      <p:sp>
        <p:nvSpPr>
          <p:cNvPr id="16" name="正方形/長方形 15"/>
          <p:cNvSpPr/>
          <p:nvPr/>
        </p:nvSpPr>
        <p:spPr>
          <a:xfrm>
            <a:off x="2694460" y="4353058"/>
            <a:ext cx="3804764" cy="271720"/>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25" dirty="0">
                <a:solidFill>
                  <a:schemeClr val="tx1"/>
                </a:solidFill>
              </a:rPr>
              <a:t>専門コース別研修（任意研修）</a:t>
            </a:r>
            <a:endParaRPr lang="en-US" altLang="ja-JP" sz="825" dirty="0">
              <a:solidFill>
                <a:schemeClr val="tx1"/>
              </a:solidFill>
            </a:endParaRPr>
          </a:p>
          <a:p>
            <a:pPr algn="ctr"/>
            <a:r>
              <a:rPr lang="en-US" altLang="ja-JP" sz="825" dirty="0">
                <a:solidFill>
                  <a:schemeClr val="tx1"/>
                </a:solidFill>
              </a:rPr>
              <a:t>※</a:t>
            </a:r>
            <a:r>
              <a:rPr lang="ja-JP" altLang="en-US" sz="825" dirty="0">
                <a:solidFill>
                  <a:schemeClr val="tx1"/>
                </a:solidFill>
              </a:rPr>
              <a:t>一部必須及び現任・主任研修受講の要件について検討</a:t>
            </a:r>
            <a:endParaRPr lang="en-US" altLang="ja-JP" sz="825" dirty="0">
              <a:solidFill>
                <a:schemeClr val="tx1"/>
              </a:solidFill>
            </a:endParaRPr>
          </a:p>
        </p:txBody>
      </p:sp>
      <p:sp>
        <p:nvSpPr>
          <p:cNvPr id="50" name="角丸四角形 49"/>
          <p:cNvSpPr/>
          <p:nvPr/>
        </p:nvSpPr>
        <p:spPr>
          <a:xfrm>
            <a:off x="1171563" y="3063719"/>
            <a:ext cx="1048162" cy="270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200" dirty="0"/>
              <a:t>現行</a:t>
            </a:r>
          </a:p>
        </p:txBody>
      </p:sp>
      <p:sp>
        <p:nvSpPr>
          <p:cNvPr id="51" name="加算記号 50"/>
          <p:cNvSpPr/>
          <p:nvPr/>
        </p:nvSpPr>
        <p:spPr>
          <a:xfrm>
            <a:off x="2337252" y="3583927"/>
            <a:ext cx="353276" cy="337729"/>
          </a:xfrm>
          <a:prstGeom prst="mathPlu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ja-JP" altLang="en-US"/>
          </a:p>
        </p:txBody>
      </p:sp>
      <p:sp>
        <p:nvSpPr>
          <p:cNvPr id="52" name="AutoShape 10"/>
          <p:cNvSpPr>
            <a:spLocks noChangeArrowheads="1"/>
          </p:cNvSpPr>
          <p:nvPr/>
        </p:nvSpPr>
        <p:spPr bwMode="auto">
          <a:xfrm rot="5400000">
            <a:off x="6702353" y="3686773"/>
            <a:ext cx="448068" cy="147273"/>
          </a:xfrm>
          <a:prstGeom prst="upArrow">
            <a:avLst>
              <a:gd name="adj1" fmla="val 48352"/>
              <a:gd name="adj2" fmla="val 45699"/>
            </a:avLst>
          </a:prstGeom>
          <a:ln>
            <a:headEnd/>
            <a:tailEnd/>
          </a:ln>
        </p:spPr>
        <p:style>
          <a:lnRef idx="1">
            <a:schemeClr val="accent5"/>
          </a:lnRef>
          <a:fillRef idx="2">
            <a:schemeClr val="accent5"/>
          </a:fillRef>
          <a:effectRef idx="1">
            <a:schemeClr val="accent5"/>
          </a:effectRef>
          <a:fontRef idx="minor">
            <a:schemeClr val="dk1"/>
          </a:fontRef>
        </p:style>
        <p:txBody>
          <a:bodyPr vert="eaVert" wrap="none" lIns="68567" tIns="34284" rIns="68567" bIns="34284" anchor="ctr"/>
          <a:lstStyle/>
          <a:p>
            <a:pPr fontAlgn="base">
              <a:spcBef>
                <a:spcPct val="0"/>
              </a:spcBef>
              <a:spcAft>
                <a:spcPct val="0"/>
              </a:spcAft>
            </a:pPr>
            <a:endParaRPr lang="ja-JP" altLang="en-US" dirty="0">
              <a:solidFill>
                <a:srgbClr val="000000"/>
              </a:solidFill>
            </a:endParaRPr>
          </a:p>
        </p:txBody>
      </p:sp>
      <p:sp>
        <p:nvSpPr>
          <p:cNvPr id="53" name="加算記号 52"/>
          <p:cNvSpPr/>
          <p:nvPr/>
        </p:nvSpPr>
        <p:spPr>
          <a:xfrm>
            <a:off x="4886403" y="3577603"/>
            <a:ext cx="353276" cy="344053"/>
          </a:xfrm>
          <a:prstGeom prst="mathPlu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ja-JP" altLang="en-US"/>
          </a:p>
        </p:txBody>
      </p:sp>
      <p:sp>
        <p:nvSpPr>
          <p:cNvPr id="54" name="Rectangle 7"/>
          <p:cNvSpPr>
            <a:spLocks noChangeArrowheads="1"/>
          </p:cNvSpPr>
          <p:nvPr/>
        </p:nvSpPr>
        <p:spPr bwMode="auto">
          <a:xfrm>
            <a:off x="3969661" y="3479069"/>
            <a:ext cx="935288" cy="58757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lIns="68567" tIns="34284" rIns="68567" bIns="34284" anchor="ctr"/>
          <a:lstStyle/>
          <a:p>
            <a:pPr algn="ctr" fontAlgn="base">
              <a:spcBef>
                <a:spcPct val="0"/>
              </a:spcBef>
              <a:spcAft>
                <a:spcPct val="0"/>
              </a:spcAft>
            </a:pPr>
            <a:r>
              <a:rPr lang="ja-JP" altLang="en-US" sz="900" b="1" dirty="0">
                <a:solidFill>
                  <a:srgbClr val="000000"/>
                </a:solidFill>
                <a:latin typeface="Arial" charset="0"/>
              </a:rPr>
              <a:t>相談支援</a:t>
            </a:r>
            <a:endParaRPr lang="en-US" altLang="ja-JP" sz="900" b="1" dirty="0">
              <a:solidFill>
                <a:srgbClr val="000000"/>
              </a:solidFill>
              <a:latin typeface="Arial" charset="0"/>
            </a:endParaRPr>
          </a:p>
          <a:p>
            <a:pPr algn="ctr" fontAlgn="base">
              <a:spcBef>
                <a:spcPct val="0"/>
              </a:spcBef>
              <a:spcAft>
                <a:spcPct val="0"/>
              </a:spcAft>
            </a:pPr>
            <a:r>
              <a:rPr lang="ja-JP" altLang="en-US" sz="900" b="1" dirty="0">
                <a:solidFill>
                  <a:srgbClr val="000000"/>
                </a:solidFill>
                <a:latin typeface="Arial" charset="0"/>
              </a:rPr>
              <a:t>専門員</a:t>
            </a:r>
            <a:endParaRPr lang="en-US" altLang="ja-JP" sz="900" b="1" dirty="0">
              <a:solidFill>
                <a:srgbClr val="000000"/>
              </a:solidFill>
              <a:latin typeface="Arial" charset="0"/>
            </a:endParaRPr>
          </a:p>
          <a:p>
            <a:pPr algn="ctr" fontAlgn="base">
              <a:spcBef>
                <a:spcPct val="0"/>
              </a:spcBef>
              <a:spcAft>
                <a:spcPct val="0"/>
              </a:spcAft>
            </a:pPr>
            <a:r>
              <a:rPr lang="ja-JP" altLang="en-US" sz="900" b="1" dirty="0">
                <a:solidFill>
                  <a:srgbClr val="000000"/>
                </a:solidFill>
                <a:latin typeface="Arial" charset="0"/>
              </a:rPr>
              <a:t>として配置</a:t>
            </a:r>
          </a:p>
        </p:txBody>
      </p:sp>
      <p:sp>
        <p:nvSpPr>
          <p:cNvPr id="57" name="加算記号 56"/>
          <p:cNvSpPr/>
          <p:nvPr/>
        </p:nvSpPr>
        <p:spPr>
          <a:xfrm>
            <a:off x="3042244" y="3189522"/>
            <a:ext cx="312589" cy="282518"/>
          </a:xfrm>
          <a:prstGeom prst="mathPlu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ja-JP" altLang="en-US" dirty="0"/>
          </a:p>
        </p:txBody>
      </p:sp>
      <p:sp>
        <p:nvSpPr>
          <p:cNvPr id="58" name="正方形/長方形 57"/>
          <p:cNvSpPr/>
          <p:nvPr/>
        </p:nvSpPr>
        <p:spPr>
          <a:xfrm>
            <a:off x="1213127" y="4756962"/>
            <a:ext cx="1146198" cy="757158"/>
          </a:xfrm>
          <a:prstGeom prst="rect">
            <a:avLst/>
          </a:prstGeom>
          <a:ln w="12700"/>
        </p:spPr>
        <p:style>
          <a:lnRef idx="2">
            <a:schemeClr val="dk1"/>
          </a:lnRef>
          <a:fillRef idx="1">
            <a:schemeClr val="lt1"/>
          </a:fillRef>
          <a:effectRef idx="0">
            <a:schemeClr val="dk1"/>
          </a:effectRef>
          <a:fontRef idx="minor">
            <a:schemeClr val="dk1"/>
          </a:fontRef>
        </p:style>
        <p:txBody>
          <a:bodyPr vert="horz" rtlCol="0" anchor="ctr"/>
          <a:lstStyle/>
          <a:p>
            <a:pPr algn="ctr"/>
            <a:r>
              <a:rPr lang="ja-JP" altLang="en-US" sz="900" b="1" dirty="0">
                <a:solidFill>
                  <a:schemeClr val="tx1"/>
                </a:solidFill>
              </a:rPr>
              <a:t>相談支援従事者</a:t>
            </a:r>
          </a:p>
          <a:p>
            <a:pPr algn="ctr"/>
            <a:r>
              <a:rPr lang="ja-JP" altLang="en-US" sz="900" b="1" dirty="0">
                <a:solidFill>
                  <a:schemeClr val="tx1"/>
                </a:solidFill>
              </a:rPr>
              <a:t>実務要件</a:t>
            </a:r>
            <a:endParaRPr lang="en-US" altLang="ja-JP" sz="900" b="1" dirty="0">
              <a:solidFill>
                <a:schemeClr val="tx1"/>
              </a:solidFill>
            </a:endParaRPr>
          </a:p>
        </p:txBody>
      </p:sp>
      <p:sp>
        <p:nvSpPr>
          <p:cNvPr id="59" name="角丸四角形 58"/>
          <p:cNvSpPr/>
          <p:nvPr/>
        </p:nvSpPr>
        <p:spPr>
          <a:xfrm>
            <a:off x="1171563" y="4302048"/>
            <a:ext cx="1048162" cy="26611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200" dirty="0"/>
              <a:t>改定後</a:t>
            </a:r>
          </a:p>
        </p:txBody>
      </p:sp>
      <p:sp>
        <p:nvSpPr>
          <p:cNvPr id="61" name="加算記号 60"/>
          <p:cNvSpPr/>
          <p:nvPr/>
        </p:nvSpPr>
        <p:spPr>
          <a:xfrm>
            <a:off x="2341185" y="4942060"/>
            <a:ext cx="353276" cy="337729"/>
          </a:xfrm>
          <a:prstGeom prst="mathPlu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ja-JP" altLang="en-US"/>
          </a:p>
        </p:txBody>
      </p:sp>
      <p:sp>
        <p:nvSpPr>
          <p:cNvPr id="62" name="AutoShape 10"/>
          <p:cNvSpPr>
            <a:spLocks noChangeArrowheads="1"/>
          </p:cNvSpPr>
          <p:nvPr/>
        </p:nvSpPr>
        <p:spPr bwMode="auto">
          <a:xfrm rot="5400000">
            <a:off x="6689862" y="5055393"/>
            <a:ext cx="439831" cy="119300"/>
          </a:xfrm>
          <a:prstGeom prst="upArrow">
            <a:avLst>
              <a:gd name="adj1" fmla="val 48352"/>
              <a:gd name="adj2" fmla="val 45699"/>
            </a:avLst>
          </a:prstGeom>
          <a:ln>
            <a:headEnd/>
            <a:tailEnd/>
          </a:ln>
        </p:spPr>
        <p:style>
          <a:lnRef idx="1">
            <a:schemeClr val="accent5"/>
          </a:lnRef>
          <a:fillRef idx="2">
            <a:schemeClr val="accent5"/>
          </a:fillRef>
          <a:effectRef idx="1">
            <a:schemeClr val="accent5"/>
          </a:effectRef>
          <a:fontRef idx="minor">
            <a:schemeClr val="dk1"/>
          </a:fontRef>
        </p:style>
        <p:txBody>
          <a:bodyPr vert="eaVert" wrap="none" lIns="68567" tIns="34284" rIns="68567" bIns="34284" anchor="ctr"/>
          <a:lstStyle/>
          <a:p>
            <a:pPr fontAlgn="base">
              <a:spcBef>
                <a:spcPct val="0"/>
              </a:spcBef>
              <a:spcAft>
                <a:spcPct val="0"/>
              </a:spcAft>
            </a:pPr>
            <a:endParaRPr lang="ja-JP" altLang="en-US" dirty="0">
              <a:solidFill>
                <a:srgbClr val="000000"/>
              </a:solidFill>
            </a:endParaRPr>
          </a:p>
        </p:txBody>
      </p:sp>
      <p:sp>
        <p:nvSpPr>
          <p:cNvPr id="67" name="正方形/長方形 66"/>
          <p:cNvSpPr/>
          <p:nvPr/>
        </p:nvSpPr>
        <p:spPr>
          <a:xfrm>
            <a:off x="5221564" y="5738863"/>
            <a:ext cx="1357546" cy="617403"/>
          </a:xfrm>
          <a:prstGeom prst="rect">
            <a:avLst/>
          </a:prstGeom>
          <a:solidFill>
            <a:schemeClr val="bg1"/>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825" b="1" dirty="0">
                <a:solidFill>
                  <a:srgbClr val="FF0000"/>
                </a:solidFill>
              </a:rPr>
              <a:t>【</a:t>
            </a:r>
            <a:r>
              <a:rPr lang="ja-JP" altLang="en-US" sz="825" b="1" dirty="0">
                <a:solidFill>
                  <a:srgbClr val="FF0000"/>
                </a:solidFill>
              </a:rPr>
              <a:t>カリキュラム創設</a:t>
            </a:r>
            <a:r>
              <a:rPr lang="en-US" altLang="ja-JP" sz="825" b="1" dirty="0">
                <a:solidFill>
                  <a:srgbClr val="FF0000"/>
                </a:solidFill>
              </a:rPr>
              <a:t>】</a:t>
            </a:r>
          </a:p>
          <a:p>
            <a:pPr algn="ctr"/>
            <a:r>
              <a:rPr lang="ja-JP" altLang="en-US" sz="825" b="1" dirty="0">
                <a:solidFill>
                  <a:srgbClr val="FF0000"/>
                </a:solidFill>
              </a:rPr>
              <a:t>主任相談支援専門員</a:t>
            </a:r>
            <a:endParaRPr lang="en-US" altLang="ja-JP" sz="825" b="1" dirty="0">
              <a:solidFill>
                <a:srgbClr val="FF0000"/>
              </a:solidFill>
            </a:endParaRPr>
          </a:p>
          <a:p>
            <a:pPr algn="ctr"/>
            <a:r>
              <a:rPr lang="ja-JP" altLang="en-US" sz="825" b="1" dirty="0">
                <a:solidFill>
                  <a:srgbClr val="FF0000"/>
                </a:solidFill>
              </a:rPr>
              <a:t>研修（３０ｈ）</a:t>
            </a:r>
            <a:endParaRPr lang="en-US" altLang="ja-JP" sz="825" b="1" dirty="0">
              <a:solidFill>
                <a:srgbClr val="FF0000"/>
              </a:solidFill>
            </a:endParaRPr>
          </a:p>
        </p:txBody>
      </p:sp>
      <p:sp>
        <p:nvSpPr>
          <p:cNvPr id="68" name="AutoShape 10"/>
          <p:cNvSpPr>
            <a:spLocks noChangeArrowheads="1"/>
          </p:cNvSpPr>
          <p:nvPr/>
        </p:nvSpPr>
        <p:spPr bwMode="auto">
          <a:xfrm rot="5400000">
            <a:off x="6499626" y="5971532"/>
            <a:ext cx="439831" cy="119300"/>
          </a:xfrm>
          <a:prstGeom prst="upArrow">
            <a:avLst>
              <a:gd name="adj1" fmla="val 48352"/>
              <a:gd name="adj2" fmla="val 45699"/>
            </a:avLst>
          </a:prstGeom>
          <a:ln>
            <a:headEnd/>
            <a:tailEnd/>
          </a:ln>
        </p:spPr>
        <p:style>
          <a:lnRef idx="1">
            <a:schemeClr val="accent5"/>
          </a:lnRef>
          <a:fillRef idx="2">
            <a:schemeClr val="accent5"/>
          </a:fillRef>
          <a:effectRef idx="1">
            <a:schemeClr val="accent5"/>
          </a:effectRef>
          <a:fontRef idx="minor">
            <a:schemeClr val="dk1"/>
          </a:fontRef>
        </p:style>
        <p:txBody>
          <a:bodyPr vert="eaVert" wrap="none" lIns="68567" tIns="34284" rIns="68567" bIns="34284" anchor="ctr"/>
          <a:lstStyle/>
          <a:p>
            <a:pPr fontAlgn="base">
              <a:spcBef>
                <a:spcPct val="0"/>
              </a:spcBef>
              <a:spcAft>
                <a:spcPct val="0"/>
              </a:spcAft>
            </a:pPr>
            <a:endParaRPr lang="ja-JP" altLang="en-US" dirty="0">
              <a:solidFill>
                <a:srgbClr val="000000"/>
              </a:solidFill>
            </a:endParaRPr>
          </a:p>
        </p:txBody>
      </p:sp>
      <p:sp>
        <p:nvSpPr>
          <p:cNvPr id="69" name="Rectangle 7"/>
          <p:cNvSpPr>
            <a:spLocks noChangeArrowheads="1"/>
          </p:cNvSpPr>
          <p:nvPr/>
        </p:nvSpPr>
        <p:spPr bwMode="auto">
          <a:xfrm>
            <a:off x="6852752" y="5738863"/>
            <a:ext cx="1004272" cy="615515"/>
          </a:xfrm>
          <a:prstGeom prst="rect">
            <a:avLst/>
          </a:prstGeom>
          <a:solidFill>
            <a:schemeClr val="bg1"/>
          </a:solidFill>
          <a:ln>
            <a:headEnd/>
            <a:tailEnd/>
          </a:ln>
        </p:spPr>
        <p:style>
          <a:lnRef idx="2">
            <a:schemeClr val="accent6"/>
          </a:lnRef>
          <a:fillRef idx="1">
            <a:schemeClr val="lt1"/>
          </a:fillRef>
          <a:effectRef idx="0">
            <a:schemeClr val="accent6"/>
          </a:effectRef>
          <a:fontRef idx="minor">
            <a:schemeClr val="dk1"/>
          </a:fontRef>
        </p:style>
        <p:txBody>
          <a:bodyPr lIns="68567" tIns="34284" rIns="68567" bIns="34284" anchor="ctr"/>
          <a:lstStyle/>
          <a:p>
            <a:pPr algn="ctr" fontAlgn="base">
              <a:spcBef>
                <a:spcPct val="0"/>
              </a:spcBef>
              <a:spcAft>
                <a:spcPct val="0"/>
              </a:spcAft>
            </a:pPr>
            <a:r>
              <a:rPr lang="ja-JP" altLang="en-US" sz="900" b="1" dirty="0">
                <a:solidFill>
                  <a:srgbClr val="000000"/>
                </a:solidFill>
                <a:latin typeface="Arial" charset="0"/>
              </a:rPr>
              <a:t>主任相談支援</a:t>
            </a:r>
            <a:endParaRPr lang="en-US" altLang="ja-JP" sz="900" b="1" dirty="0">
              <a:solidFill>
                <a:srgbClr val="000000"/>
              </a:solidFill>
              <a:latin typeface="Arial" charset="0"/>
            </a:endParaRPr>
          </a:p>
          <a:p>
            <a:pPr algn="ctr" fontAlgn="base">
              <a:spcBef>
                <a:spcPct val="0"/>
              </a:spcBef>
              <a:spcAft>
                <a:spcPct val="0"/>
              </a:spcAft>
            </a:pPr>
            <a:r>
              <a:rPr lang="ja-JP" altLang="en-US" sz="900" b="1" dirty="0">
                <a:solidFill>
                  <a:srgbClr val="000000"/>
                </a:solidFill>
                <a:latin typeface="Arial" charset="0"/>
              </a:rPr>
              <a:t>専門員</a:t>
            </a:r>
            <a:endParaRPr lang="en-US" altLang="ja-JP" sz="900" b="1" dirty="0">
              <a:solidFill>
                <a:srgbClr val="000000"/>
              </a:solidFill>
              <a:latin typeface="Arial" charset="0"/>
            </a:endParaRPr>
          </a:p>
          <a:p>
            <a:pPr algn="ctr" fontAlgn="base">
              <a:spcBef>
                <a:spcPct val="0"/>
              </a:spcBef>
              <a:spcAft>
                <a:spcPct val="0"/>
              </a:spcAft>
            </a:pPr>
            <a:r>
              <a:rPr lang="ja-JP" altLang="en-US" sz="900" b="1" dirty="0">
                <a:solidFill>
                  <a:srgbClr val="000000"/>
                </a:solidFill>
                <a:latin typeface="Arial" charset="0"/>
              </a:rPr>
              <a:t>として配置</a:t>
            </a:r>
          </a:p>
        </p:txBody>
      </p:sp>
      <p:sp>
        <p:nvSpPr>
          <p:cNvPr id="74" name="AutoShape 10"/>
          <p:cNvSpPr>
            <a:spLocks noChangeArrowheads="1"/>
          </p:cNvSpPr>
          <p:nvPr/>
        </p:nvSpPr>
        <p:spPr bwMode="auto">
          <a:xfrm rot="5400000">
            <a:off x="3621107" y="3693139"/>
            <a:ext cx="448068" cy="119301"/>
          </a:xfrm>
          <a:prstGeom prst="upArrow">
            <a:avLst>
              <a:gd name="adj1" fmla="val 48352"/>
              <a:gd name="adj2" fmla="val 45699"/>
            </a:avLst>
          </a:prstGeom>
          <a:ln>
            <a:headEnd/>
            <a:tailEnd/>
          </a:ln>
        </p:spPr>
        <p:style>
          <a:lnRef idx="1">
            <a:schemeClr val="accent5"/>
          </a:lnRef>
          <a:fillRef idx="2">
            <a:schemeClr val="accent5"/>
          </a:fillRef>
          <a:effectRef idx="1">
            <a:schemeClr val="accent5"/>
          </a:effectRef>
          <a:fontRef idx="minor">
            <a:schemeClr val="dk1"/>
          </a:fontRef>
        </p:style>
        <p:txBody>
          <a:bodyPr vert="eaVert" wrap="none" lIns="68567" tIns="34284" rIns="68567" bIns="34284" anchor="ctr"/>
          <a:lstStyle/>
          <a:p>
            <a:pPr fontAlgn="base">
              <a:spcBef>
                <a:spcPct val="0"/>
              </a:spcBef>
              <a:spcAft>
                <a:spcPct val="0"/>
              </a:spcAft>
            </a:pPr>
            <a:endParaRPr lang="ja-JP" altLang="en-US" dirty="0">
              <a:solidFill>
                <a:srgbClr val="000000"/>
              </a:solidFill>
            </a:endParaRPr>
          </a:p>
        </p:txBody>
      </p:sp>
      <p:sp>
        <p:nvSpPr>
          <p:cNvPr id="75" name="正方形/長方形 74"/>
          <p:cNvSpPr/>
          <p:nvPr/>
        </p:nvSpPr>
        <p:spPr>
          <a:xfrm>
            <a:off x="7079453" y="4737087"/>
            <a:ext cx="984102" cy="745852"/>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825" b="1" dirty="0">
                <a:solidFill>
                  <a:schemeClr val="tx1"/>
                </a:solidFill>
              </a:rPr>
              <a:t>相談支援専門員</a:t>
            </a:r>
            <a:endParaRPr lang="en-US" altLang="ja-JP" sz="825" b="1" dirty="0">
              <a:solidFill>
                <a:schemeClr val="tx1"/>
              </a:solidFill>
            </a:endParaRPr>
          </a:p>
          <a:p>
            <a:pPr algn="ctr"/>
            <a:r>
              <a:rPr lang="ja-JP" altLang="en-US" sz="825" b="1" dirty="0">
                <a:solidFill>
                  <a:schemeClr val="tx1"/>
                </a:solidFill>
              </a:rPr>
              <a:t>としての要件更新</a:t>
            </a:r>
            <a:endParaRPr lang="en-US" altLang="ja-JP" sz="825" b="1" dirty="0">
              <a:solidFill>
                <a:schemeClr val="tx1"/>
              </a:solidFill>
            </a:endParaRPr>
          </a:p>
        </p:txBody>
      </p:sp>
      <p:sp>
        <p:nvSpPr>
          <p:cNvPr id="76" name="正方形/長方形 75"/>
          <p:cNvSpPr/>
          <p:nvPr/>
        </p:nvSpPr>
        <p:spPr>
          <a:xfrm>
            <a:off x="5316746" y="4756962"/>
            <a:ext cx="1461468" cy="757157"/>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825" b="1" dirty="0">
                <a:solidFill>
                  <a:srgbClr val="FF0000"/>
                </a:solidFill>
                <a:latin typeface="+mj-ea"/>
                <a:ea typeface="+mj-ea"/>
              </a:rPr>
              <a:t>【</a:t>
            </a:r>
            <a:r>
              <a:rPr lang="ja-JP" altLang="en-US" sz="825" b="1" dirty="0">
                <a:solidFill>
                  <a:srgbClr val="FF0000"/>
                </a:solidFill>
                <a:latin typeface="+mj-ea"/>
                <a:ea typeface="+mj-ea"/>
              </a:rPr>
              <a:t>カリキュラム改定</a:t>
            </a:r>
            <a:r>
              <a:rPr lang="en-US" altLang="ja-JP" sz="825" b="1" dirty="0">
                <a:solidFill>
                  <a:srgbClr val="FF0000"/>
                </a:solidFill>
                <a:latin typeface="+mj-ea"/>
                <a:ea typeface="+mj-ea"/>
              </a:rPr>
              <a:t>】</a:t>
            </a:r>
          </a:p>
          <a:p>
            <a:pPr algn="ctr"/>
            <a:r>
              <a:rPr lang="ja-JP" altLang="en-US" sz="825" dirty="0">
                <a:solidFill>
                  <a:schemeClr val="tx1"/>
                </a:solidFill>
                <a:latin typeface="+mj-ea"/>
                <a:ea typeface="+mj-ea"/>
              </a:rPr>
              <a:t>相談支援従事者</a:t>
            </a:r>
            <a:endParaRPr lang="en-US" altLang="ja-JP" sz="825" dirty="0">
              <a:solidFill>
                <a:schemeClr val="tx1"/>
              </a:solidFill>
              <a:latin typeface="+mj-ea"/>
              <a:ea typeface="+mj-ea"/>
            </a:endParaRPr>
          </a:p>
          <a:p>
            <a:pPr algn="ctr"/>
            <a:r>
              <a:rPr lang="ja-JP" altLang="en-US" sz="825" dirty="0">
                <a:solidFill>
                  <a:schemeClr val="tx1"/>
                </a:solidFill>
                <a:latin typeface="+mj-ea"/>
                <a:ea typeface="+mj-ea"/>
              </a:rPr>
              <a:t>現任研修</a:t>
            </a:r>
            <a:r>
              <a:rPr lang="ja-JP" altLang="en-US" sz="825" b="1" dirty="0">
                <a:solidFill>
                  <a:srgbClr val="FF0000"/>
                </a:solidFill>
                <a:latin typeface="+mj-ea"/>
                <a:ea typeface="+mj-ea"/>
              </a:rPr>
              <a:t>（２４ｈ）</a:t>
            </a:r>
            <a:endParaRPr lang="en-US" altLang="ja-JP" sz="825" b="1" dirty="0">
              <a:solidFill>
                <a:srgbClr val="FF0000"/>
              </a:solidFill>
              <a:latin typeface="+mj-ea"/>
              <a:ea typeface="+mj-ea"/>
            </a:endParaRPr>
          </a:p>
          <a:p>
            <a:pPr algn="ctr"/>
            <a:r>
              <a:rPr lang="en-US" altLang="ja-JP" sz="825" dirty="0">
                <a:solidFill>
                  <a:schemeClr val="tx1"/>
                </a:solidFill>
                <a:latin typeface="+mj-ea"/>
                <a:ea typeface="+mj-ea"/>
              </a:rPr>
              <a:t>※</a:t>
            </a:r>
            <a:r>
              <a:rPr lang="ja-JP" altLang="en-US" sz="825" dirty="0">
                <a:solidFill>
                  <a:schemeClr val="tx1"/>
                </a:solidFill>
                <a:latin typeface="+mj-ea"/>
                <a:ea typeface="+mj-ea"/>
              </a:rPr>
              <a:t>５年毎に現任研修を受講</a:t>
            </a:r>
            <a:endParaRPr lang="en-US" altLang="ja-JP" sz="825" dirty="0">
              <a:solidFill>
                <a:schemeClr val="tx1"/>
              </a:solidFill>
              <a:latin typeface="+mj-ea"/>
              <a:ea typeface="+mj-ea"/>
            </a:endParaRPr>
          </a:p>
          <a:p>
            <a:pPr algn="ctr"/>
            <a:r>
              <a:rPr lang="ja-JP" altLang="en-US" sz="825" dirty="0">
                <a:solidFill>
                  <a:schemeClr val="tx1"/>
                </a:solidFill>
                <a:latin typeface="+mj-ea"/>
                <a:ea typeface="+mj-ea"/>
              </a:rPr>
              <a:t>（更新研修）</a:t>
            </a:r>
          </a:p>
        </p:txBody>
      </p:sp>
      <p:cxnSp>
        <p:nvCxnSpPr>
          <p:cNvPr id="4" name="直線コネクタ 3"/>
          <p:cNvCxnSpPr/>
          <p:nvPr/>
        </p:nvCxnSpPr>
        <p:spPr>
          <a:xfrm>
            <a:off x="1143000" y="4187099"/>
            <a:ext cx="6858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8" name="下矢印 77"/>
          <p:cNvSpPr/>
          <p:nvPr/>
        </p:nvSpPr>
        <p:spPr>
          <a:xfrm>
            <a:off x="3402433" y="4120924"/>
            <a:ext cx="2234713" cy="1616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43" name="グループ化 42"/>
          <p:cNvGrpSpPr/>
          <p:nvPr/>
        </p:nvGrpSpPr>
        <p:grpSpPr>
          <a:xfrm>
            <a:off x="1143000" y="1560914"/>
            <a:ext cx="6858000" cy="54006"/>
            <a:chOff x="0" y="188640"/>
            <a:chExt cx="9144000" cy="72008"/>
          </a:xfrm>
        </p:grpSpPr>
        <p:cxnSp>
          <p:nvCxnSpPr>
            <p:cNvPr id="44" name="直線コネクタ 43"/>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3" name="四角形 2">
            <a:extLst>
              <a:ext uri="{FF2B5EF4-FFF2-40B4-BE49-F238E27FC236}">
                <a16:creationId xmlns:a16="http://schemas.microsoft.com/office/drawing/2014/main" xmlns="" id="{F5DDAAD5-74AC-AD44-9C9F-45BE5DA18529}"/>
              </a:ext>
            </a:extLst>
          </p:cNvPr>
          <p:cNvSpPr/>
          <p:nvPr/>
        </p:nvSpPr>
        <p:spPr>
          <a:xfrm>
            <a:off x="1008305" y="1681675"/>
            <a:ext cx="7380119" cy="135718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129779" indent="-129779">
              <a:lnSpc>
                <a:spcPct val="110000"/>
              </a:lnSpc>
            </a:pPr>
            <a:r>
              <a:rPr lang="ja-JP" altLang="en-US" sz="900" dirty="0">
                <a:solidFill>
                  <a:schemeClr val="tx1"/>
                </a:solidFill>
              </a:rPr>
              <a:t>○　意思決定支援への配慮、高齢障害者への対応やサービス等利用計画の質の向上、障害福祉サービス支給決定の適正化等を図り、質の高いケアマネジメントを含む地域を基盤としたソーシャルワークを実践できる相談支援専門員を養成するため、</a:t>
            </a:r>
            <a:r>
              <a:rPr lang="ja-JP" altLang="en-US" sz="900" b="1" u="sng" dirty="0">
                <a:solidFill>
                  <a:schemeClr val="tx1"/>
                </a:solidFill>
              </a:rPr>
              <a:t>現行のカリキュラムの内容を充実</a:t>
            </a:r>
            <a:r>
              <a:rPr lang="ja-JP" altLang="en-US" sz="900" b="1" dirty="0">
                <a:solidFill>
                  <a:schemeClr val="tx1"/>
                </a:solidFill>
              </a:rPr>
              <a:t>する。</a:t>
            </a:r>
            <a:endParaRPr lang="en-US" altLang="ja-JP" sz="900" b="1" dirty="0">
              <a:solidFill>
                <a:schemeClr val="tx1"/>
              </a:solidFill>
            </a:endParaRPr>
          </a:p>
          <a:p>
            <a:pPr marL="129779" indent="-129779">
              <a:lnSpc>
                <a:spcPct val="110000"/>
              </a:lnSpc>
            </a:pPr>
            <a:endParaRPr lang="en-US" altLang="ja-JP" sz="600" b="1" dirty="0">
              <a:solidFill>
                <a:schemeClr val="tx1"/>
              </a:solidFill>
            </a:endParaRPr>
          </a:p>
          <a:p>
            <a:pPr marL="129779" indent="-129779">
              <a:lnSpc>
                <a:spcPct val="110000"/>
              </a:lnSpc>
            </a:pPr>
            <a:r>
              <a:rPr lang="ja-JP" altLang="en-US" sz="900" dirty="0">
                <a:solidFill>
                  <a:schemeClr val="tx1"/>
                </a:solidFill>
              </a:rPr>
              <a:t>○　実践力の高い相談支援専門員養成のために、実践の積み重ねを行いながらスキルアップできるよう、現任研修（更新研修含む）の受講に当たり、相談支援に関する</a:t>
            </a:r>
            <a:r>
              <a:rPr lang="ja-JP" altLang="en-US" sz="900" b="1" u="sng" dirty="0">
                <a:solidFill>
                  <a:schemeClr val="tx1"/>
                </a:solidFill>
              </a:rPr>
              <a:t>一定の実務経験の要件</a:t>
            </a:r>
            <a:r>
              <a:rPr lang="en-US" altLang="ja-JP" sz="900" b="1" u="sng" dirty="0">
                <a:solidFill>
                  <a:schemeClr val="tx1"/>
                </a:solidFill>
                <a:latin typeface="+mn-ea"/>
              </a:rPr>
              <a:t>(</a:t>
            </a:r>
            <a:r>
              <a:rPr lang="ja-JP" altLang="en-US" sz="900" b="1" u="sng" dirty="0">
                <a:solidFill>
                  <a:schemeClr val="tx1"/>
                </a:solidFill>
                <a:latin typeface="+mn-ea"/>
              </a:rPr>
              <a:t>注</a:t>
            </a:r>
            <a:r>
              <a:rPr lang="en-US" altLang="ja-JP" sz="900" b="1" u="sng" dirty="0">
                <a:solidFill>
                  <a:schemeClr val="tx1"/>
                </a:solidFill>
                <a:latin typeface="+mn-ea"/>
              </a:rPr>
              <a:t>)</a:t>
            </a:r>
            <a:r>
              <a:rPr lang="ja-JP" altLang="en-US" sz="900" dirty="0">
                <a:solidFill>
                  <a:schemeClr val="tx1"/>
                </a:solidFill>
              </a:rPr>
              <a:t>を追加</a:t>
            </a:r>
            <a:r>
              <a:rPr lang="ja-JP" altLang="en-US" sz="825" dirty="0">
                <a:solidFill>
                  <a:schemeClr val="tx1"/>
                </a:solidFill>
                <a:latin typeface="ＭＳ 明朝" panose="02020609040205080304" pitchFamily="17" charset="-128"/>
                <a:ea typeface="ＭＳ 明朝" panose="02020609040205080304" pitchFamily="17" charset="-128"/>
              </a:rPr>
              <a:t>。 </a:t>
            </a:r>
            <a:r>
              <a:rPr lang="ja-JP" altLang="en-US" sz="900" dirty="0">
                <a:solidFill>
                  <a:schemeClr val="tx1"/>
                </a:solidFill>
              </a:rPr>
              <a:t>（</a:t>
            </a:r>
            <a:r>
              <a:rPr lang="en-US" altLang="ja-JP" sz="900" dirty="0">
                <a:solidFill>
                  <a:schemeClr val="tx1"/>
                </a:solidFill>
              </a:rPr>
              <a:t>※</a:t>
            </a:r>
            <a:r>
              <a:rPr lang="ja-JP" altLang="en-US" sz="900" dirty="0">
                <a:solidFill>
                  <a:schemeClr val="tx1"/>
                </a:solidFill>
              </a:rPr>
              <a:t>旧カリキュラム受講者は初回の更新時は従前の例による。）</a:t>
            </a:r>
            <a:endParaRPr lang="en-US" altLang="ja-JP" sz="900" dirty="0">
              <a:solidFill>
                <a:schemeClr val="tx1"/>
              </a:solidFill>
            </a:endParaRPr>
          </a:p>
          <a:p>
            <a:pPr marL="129779" indent="-129779">
              <a:lnSpc>
                <a:spcPct val="110000"/>
              </a:lnSpc>
            </a:pPr>
            <a:endParaRPr lang="en-US" altLang="ja-JP" sz="600" dirty="0">
              <a:solidFill>
                <a:schemeClr val="tx1"/>
              </a:solidFill>
            </a:endParaRPr>
          </a:p>
          <a:p>
            <a:pPr marL="129779" indent="-129779">
              <a:lnSpc>
                <a:spcPct val="110000"/>
              </a:lnSpc>
            </a:pPr>
            <a:r>
              <a:rPr lang="ja-JP" altLang="en-US" sz="900" dirty="0">
                <a:solidFill>
                  <a:schemeClr val="tx1"/>
                </a:solidFill>
              </a:rPr>
              <a:t>○　さらに、地域づくり、人材育成、困難事例への対応など地域の中核的な役割を担う専門職を育成するとともに、相談支援専門員のキャリアパスを明確にし、目指すべき将来像及びやりがいをもって長期に働ける環境を整えるため、</a:t>
            </a:r>
            <a:r>
              <a:rPr lang="ja-JP" altLang="en-US" sz="900" b="1" u="sng" dirty="0">
                <a:solidFill>
                  <a:schemeClr val="tx1"/>
                </a:solidFill>
              </a:rPr>
              <a:t>主任相談支援専門員研修を創設</a:t>
            </a:r>
            <a:r>
              <a:rPr lang="ja-JP" altLang="en-US" sz="900" dirty="0">
                <a:solidFill>
                  <a:schemeClr val="tx1"/>
                </a:solidFill>
              </a:rPr>
              <a:t>。</a:t>
            </a:r>
            <a:endParaRPr lang="en-US" altLang="ja-JP" sz="900" dirty="0">
              <a:solidFill>
                <a:schemeClr val="tx1"/>
              </a:solidFill>
            </a:endParaRPr>
          </a:p>
        </p:txBody>
      </p:sp>
      <p:sp>
        <p:nvSpPr>
          <p:cNvPr id="42" name="加算記号 41"/>
          <p:cNvSpPr/>
          <p:nvPr/>
        </p:nvSpPr>
        <p:spPr>
          <a:xfrm>
            <a:off x="5853084" y="3192845"/>
            <a:ext cx="312589" cy="282518"/>
          </a:xfrm>
          <a:prstGeom prst="mathPlu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ja-JP" altLang="en-US"/>
          </a:p>
        </p:txBody>
      </p:sp>
      <p:sp>
        <p:nvSpPr>
          <p:cNvPr id="47" name="AutoShape 10"/>
          <p:cNvSpPr>
            <a:spLocks noChangeArrowheads="1"/>
          </p:cNvSpPr>
          <p:nvPr/>
        </p:nvSpPr>
        <p:spPr bwMode="auto">
          <a:xfrm rot="5400000">
            <a:off x="3593608" y="5051273"/>
            <a:ext cx="448068" cy="119301"/>
          </a:xfrm>
          <a:prstGeom prst="upArrow">
            <a:avLst>
              <a:gd name="adj1" fmla="val 48352"/>
              <a:gd name="adj2" fmla="val 45699"/>
            </a:avLst>
          </a:prstGeom>
          <a:ln>
            <a:headEnd/>
            <a:tailEnd/>
          </a:ln>
        </p:spPr>
        <p:style>
          <a:lnRef idx="1">
            <a:schemeClr val="accent5"/>
          </a:lnRef>
          <a:fillRef idx="2">
            <a:schemeClr val="accent5"/>
          </a:fillRef>
          <a:effectRef idx="1">
            <a:schemeClr val="accent5"/>
          </a:effectRef>
          <a:fontRef idx="minor">
            <a:schemeClr val="dk1"/>
          </a:fontRef>
        </p:style>
        <p:txBody>
          <a:bodyPr vert="eaVert" wrap="none" lIns="68567" tIns="34284" rIns="68567" bIns="34284" anchor="ctr"/>
          <a:lstStyle/>
          <a:p>
            <a:pPr fontAlgn="base">
              <a:spcBef>
                <a:spcPct val="0"/>
              </a:spcBef>
              <a:spcAft>
                <a:spcPct val="0"/>
              </a:spcAft>
            </a:pPr>
            <a:endParaRPr lang="ja-JP" altLang="en-US" dirty="0">
              <a:solidFill>
                <a:srgbClr val="000000"/>
              </a:solidFill>
            </a:endParaRPr>
          </a:p>
        </p:txBody>
      </p:sp>
      <p:sp>
        <p:nvSpPr>
          <p:cNvPr id="48" name="Rectangle 7"/>
          <p:cNvSpPr>
            <a:spLocks noChangeArrowheads="1"/>
          </p:cNvSpPr>
          <p:nvPr/>
        </p:nvSpPr>
        <p:spPr bwMode="auto">
          <a:xfrm>
            <a:off x="3915086" y="4756963"/>
            <a:ext cx="989863" cy="76099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lIns="68567" tIns="34284" rIns="68567" bIns="34284" anchor="ctr"/>
          <a:lstStyle/>
          <a:p>
            <a:pPr algn="ctr" fontAlgn="base">
              <a:spcBef>
                <a:spcPct val="0"/>
              </a:spcBef>
              <a:spcAft>
                <a:spcPct val="0"/>
              </a:spcAft>
            </a:pPr>
            <a:r>
              <a:rPr lang="ja-JP" altLang="en-US" sz="900" b="1" dirty="0">
                <a:solidFill>
                  <a:srgbClr val="000000"/>
                </a:solidFill>
                <a:latin typeface="Arial" charset="0"/>
              </a:rPr>
              <a:t>相談支援</a:t>
            </a:r>
            <a:endParaRPr lang="en-US" altLang="ja-JP" sz="900" b="1" dirty="0">
              <a:solidFill>
                <a:srgbClr val="000000"/>
              </a:solidFill>
              <a:latin typeface="Arial" charset="0"/>
            </a:endParaRPr>
          </a:p>
          <a:p>
            <a:pPr algn="ctr" fontAlgn="base">
              <a:spcBef>
                <a:spcPct val="0"/>
              </a:spcBef>
              <a:spcAft>
                <a:spcPct val="0"/>
              </a:spcAft>
            </a:pPr>
            <a:r>
              <a:rPr lang="ja-JP" altLang="en-US" sz="900" b="1" dirty="0">
                <a:solidFill>
                  <a:srgbClr val="000000"/>
                </a:solidFill>
                <a:latin typeface="Arial" charset="0"/>
              </a:rPr>
              <a:t>専門員</a:t>
            </a:r>
            <a:endParaRPr lang="en-US" altLang="ja-JP" sz="900" b="1" dirty="0">
              <a:solidFill>
                <a:srgbClr val="000000"/>
              </a:solidFill>
              <a:latin typeface="Arial" charset="0"/>
            </a:endParaRPr>
          </a:p>
          <a:p>
            <a:pPr algn="ctr" fontAlgn="base">
              <a:spcBef>
                <a:spcPct val="0"/>
              </a:spcBef>
              <a:spcAft>
                <a:spcPct val="0"/>
              </a:spcAft>
            </a:pPr>
            <a:r>
              <a:rPr lang="ja-JP" altLang="en-US" sz="900" b="1" dirty="0">
                <a:solidFill>
                  <a:srgbClr val="000000"/>
                </a:solidFill>
                <a:latin typeface="Arial" charset="0"/>
              </a:rPr>
              <a:t>として配置</a:t>
            </a:r>
            <a:endParaRPr lang="en-US" altLang="ja-JP" sz="900" b="1" dirty="0">
              <a:solidFill>
                <a:srgbClr val="000000"/>
              </a:solidFill>
              <a:latin typeface="Arial" charset="0"/>
            </a:endParaRPr>
          </a:p>
        </p:txBody>
      </p:sp>
      <p:sp>
        <p:nvSpPr>
          <p:cNvPr id="55" name="正方形/長方形 54"/>
          <p:cNvSpPr/>
          <p:nvPr/>
        </p:nvSpPr>
        <p:spPr>
          <a:xfrm>
            <a:off x="7079453" y="3453983"/>
            <a:ext cx="1129509" cy="628532"/>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825" b="1" dirty="0">
                <a:solidFill>
                  <a:schemeClr val="tx1"/>
                </a:solidFill>
              </a:rPr>
              <a:t>相談支援専門員</a:t>
            </a:r>
            <a:endParaRPr lang="en-US" altLang="ja-JP" sz="825" b="1" dirty="0">
              <a:solidFill>
                <a:schemeClr val="tx1"/>
              </a:solidFill>
            </a:endParaRPr>
          </a:p>
          <a:p>
            <a:pPr algn="ctr"/>
            <a:r>
              <a:rPr lang="ja-JP" altLang="en-US" sz="825" b="1" dirty="0">
                <a:solidFill>
                  <a:schemeClr val="tx1"/>
                </a:solidFill>
              </a:rPr>
              <a:t>としての要件更新</a:t>
            </a:r>
            <a:endParaRPr lang="en-US" altLang="ja-JP" sz="825" b="1" dirty="0">
              <a:solidFill>
                <a:schemeClr val="tx1"/>
              </a:solidFill>
            </a:endParaRPr>
          </a:p>
        </p:txBody>
      </p:sp>
      <p:sp>
        <p:nvSpPr>
          <p:cNvPr id="65" name="加算記号 64"/>
          <p:cNvSpPr/>
          <p:nvPr/>
        </p:nvSpPr>
        <p:spPr>
          <a:xfrm>
            <a:off x="3042244" y="4488869"/>
            <a:ext cx="312589" cy="282518"/>
          </a:xfrm>
          <a:prstGeom prst="mathPlu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ja-JP" altLang="en-US" dirty="0"/>
          </a:p>
        </p:txBody>
      </p:sp>
      <p:sp>
        <p:nvSpPr>
          <p:cNvPr id="66" name="加算記号 65"/>
          <p:cNvSpPr/>
          <p:nvPr/>
        </p:nvSpPr>
        <p:spPr>
          <a:xfrm>
            <a:off x="5850534" y="4489955"/>
            <a:ext cx="312589" cy="282518"/>
          </a:xfrm>
          <a:prstGeom prst="mathPlu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ja-JP" altLang="en-US"/>
          </a:p>
        </p:txBody>
      </p:sp>
      <p:sp>
        <p:nvSpPr>
          <p:cNvPr id="10" name="テキスト ボックス 9"/>
          <p:cNvSpPr txBox="1"/>
          <p:nvPr/>
        </p:nvSpPr>
        <p:spPr>
          <a:xfrm>
            <a:off x="1200574" y="5734997"/>
            <a:ext cx="3924225" cy="646331"/>
          </a:xfrm>
          <a:prstGeom prst="rect">
            <a:avLst/>
          </a:prstGeom>
          <a:solidFill>
            <a:schemeClr val="bg1"/>
          </a:solidFill>
          <a:ln>
            <a:solidFill>
              <a:schemeClr val="tx1"/>
            </a:solidFill>
            <a:prstDash val="dash"/>
          </a:ln>
        </p:spPr>
        <p:txBody>
          <a:bodyPr wrap="square" rtlCol="0">
            <a:spAutoFit/>
          </a:bodyPr>
          <a:lstStyle/>
          <a:p>
            <a:r>
              <a:rPr lang="ja-JP" altLang="en-US" sz="900" dirty="0"/>
              <a:t>一定の実務経験の要件</a:t>
            </a:r>
            <a:r>
              <a:rPr lang="en-US" altLang="ja-JP" sz="900" dirty="0"/>
              <a:t>(</a:t>
            </a:r>
            <a:r>
              <a:rPr lang="ja-JP" altLang="en-US" sz="900" dirty="0"/>
              <a:t>注</a:t>
            </a:r>
            <a:r>
              <a:rPr lang="en-US" altLang="ja-JP" sz="900" dirty="0"/>
              <a:t>)</a:t>
            </a:r>
          </a:p>
          <a:p>
            <a:r>
              <a:rPr lang="ja-JP" altLang="en-US" sz="900" dirty="0"/>
              <a:t>　　（現任研修は①、更新研修は①又は②のいずれかに該当する場合）</a:t>
            </a:r>
            <a:endParaRPr lang="en-US" altLang="ja-JP" sz="900" dirty="0"/>
          </a:p>
          <a:p>
            <a:r>
              <a:rPr lang="ja-JP" altLang="en-US" sz="900" dirty="0"/>
              <a:t>　　①過去５年間に２年以上の相談支援の実務経験がある</a:t>
            </a:r>
            <a:endParaRPr lang="en-US" altLang="ja-JP" sz="900" dirty="0"/>
          </a:p>
          <a:p>
            <a:r>
              <a:rPr lang="ja-JP" altLang="en-US" sz="900" dirty="0"/>
              <a:t>　　②現に相談支援業務に従事している</a:t>
            </a:r>
            <a:endParaRPr lang="en-US" altLang="ja-JP" sz="900" dirty="0"/>
          </a:p>
        </p:txBody>
      </p:sp>
      <p:sp>
        <p:nvSpPr>
          <p:cNvPr id="41" name="加算記号 40"/>
          <p:cNvSpPr/>
          <p:nvPr/>
        </p:nvSpPr>
        <p:spPr>
          <a:xfrm>
            <a:off x="4942742" y="4941148"/>
            <a:ext cx="353276" cy="337729"/>
          </a:xfrm>
          <a:prstGeom prst="mathPlu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ja-JP" altLang="en-US"/>
          </a:p>
        </p:txBody>
      </p:sp>
      <p:sp>
        <p:nvSpPr>
          <p:cNvPr id="46" name="正方形/長方形 45"/>
          <p:cNvSpPr/>
          <p:nvPr/>
        </p:nvSpPr>
        <p:spPr>
          <a:xfrm>
            <a:off x="5637929" y="5535325"/>
            <a:ext cx="1118058" cy="230832"/>
          </a:xfrm>
          <a:prstGeom prst="rect">
            <a:avLst/>
          </a:prstGeom>
        </p:spPr>
        <p:txBody>
          <a:bodyPr wrap="square">
            <a:spAutoFit/>
          </a:bodyPr>
          <a:lstStyle/>
          <a:p>
            <a:pPr algn="ctr"/>
            <a:r>
              <a:rPr lang="ja-JP" altLang="en-US" sz="900" dirty="0"/>
              <a:t>３年以上の実務</a:t>
            </a:r>
            <a:endParaRPr lang="en-US" altLang="ja-JP" sz="900" dirty="0"/>
          </a:p>
        </p:txBody>
      </p:sp>
      <p:sp>
        <p:nvSpPr>
          <p:cNvPr id="56" name="加算記号 55"/>
          <p:cNvSpPr/>
          <p:nvPr/>
        </p:nvSpPr>
        <p:spPr>
          <a:xfrm>
            <a:off x="5476748" y="5482351"/>
            <a:ext cx="302314" cy="284071"/>
          </a:xfrm>
          <a:prstGeom prst="mathPlu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ja-JP" altLang="en-US"/>
          </a:p>
        </p:txBody>
      </p:sp>
      <p:sp>
        <p:nvSpPr>
          <p:cNvPr id="13" name="テキスト ボックス 12">
            <a:extLst>
              <a:ext uri="{FF2B5EF4-FFF2-40B4-BE49-F238E27FC236}">
                <a16:creationId xmlns:a16="http://schemas.microsoft.com/office/drawing/2014/main" xmlns="" id="{C0B21C21-701E-AB48-B062-4C07AA8A98DC}"/>
              </a:ext>
            </a:extLst>
          </p:cNvPr>
          <p:cNvSpPr txBox="1"/>
          <p:nvPr/>
        </p:nvSpPr>
        <p:spPr>
          <a:xfrm>
            <a:off x="7485882" y="6547500"/>
            <a:ext cx="1261884" cy="276999"/>
          </a:xfrm>
          <a:prstGeom prst="rect">
            <a:avLst/>
          </a:prstGeom>
          <a:noFill/>
        </p:spPr>
        <p:txBody>
          <a:bodyPr wrap="none" rtlCol="0">
            <a:spAutoFit/>
          </a:bodyPr>
          <a:lstStyle/>
          <a:p>
            <a:r>
              <a:rPr kumimoji="1" lang="ja-JP" altLang="en-US" sz="1200" dirty="0"/>
              <a:t>厚労省資料より</a:t>
            </a:r>
          </a:p>
        </p:txBody>
      </p:sp>
      <p:sp>
        <p:nvSpPr>
          <p:cNvPr id="63" name="タイトル 1">
            <a:extLst>
              <a:ext uri="{FF2B5EF4-FFF2-40B4-BE49-F238E27FC236}">
                <a16:creationId xmlns:a16="http://schemas.microsoft.com/office/drawing/2014/main" xmlns="" id="{9F8405EE-5B66-9047-A95A-A80586D80806}"/>
              </a:ext>
            </a:extLst>
          </p:cNvPr>
          <p:cNvSpPr txBox="1">
            <a:spLocks/>
          </p:cNvSpPr>
          <p:nvPr/>
        </p:nvSpPr>
        <p:spPr>
          <a:xfrm>
            <a:off x="251520" y="-27384"/>
            <a:ext cx="8363272" cy="324035"/>
          </a:xfrm>
          <a:prstGeom prst="rect">
            <a:avLst/>
          </a:prstGeom>
        </p:spPr>
        <p:txBody>
          <a:bodyPr vert="horz" anchor="ctr">
            <a:no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en-US" altLang="ja-JP" sz="1800" dirty="0" smtClean="0">
                <a:solidFill>
                  <a:schemeClr val="bg1"/>
                </a:solidFill>
                <a:latin typeface="+mj-ea"/>
              </a:rPr>
              <a:t>4.</a:t>
            </a:r>
            <a:r>
              <a:rPr lang="ja-JP" altLang="ja-JP" sz="1800" dirty="0" smtClean="0">
                <a:solidFill>
                  <a:schemeClr val="bg1"/>
                </a:solidFill>
                <a:latin typeface="+mj-ea"/>
              </a:rPr>
              <a:t>計画的な人材育成</a:t>
            </a:r>
            <a:endParaRPr lang="ja-JP" altLang="en-US" sz="1800" dirty="0">
              <a:solidFill>
                <a:schemeClr val="bg1"/>
              </a:solidFill>
              <a:latin typeface="+mj-ea"/>
            </a:endParaRPr>
          </a:p>
        </p:txBody>
      </p:sp>
      <p:sp>
        <p:nvSpPr>
          <p:cNvPr id="49" name="タイトル 1">
            <a:extLst>
              <a:ext uri="{FF2B5EF4-FFF2-40B4-BE49-F238E27FC236}">
                <a16:creationId xmlns:a16="http://schemas.microsoft.com/office/drawing/2014/main" xmlns="" id="{19C891C8-7C6F-3347-B7E4-A5DCDB7ED607}"/>
              </a:ext>
            </a:extLst>
          </p:cNvPr>
          <p:cNvSpPr txBox="1">
            <a:spLocks/>
          </p:cNvSpPr>
          <p:nvPr/>
        </p:nvSpPr>
        <p:spPr>
          <a:xfrm>
            <a:off x="395536" y="404664"/>
            <a:ext cx="8229600" cy="432048"/>
          </a:xfrm>
          <a:prstGeom prst="rect">
            <a:avLst/>
          </a:prstGeom>
        </p:spPr>
        <p:txBody>
          <a:bodyPr>
            <a:norm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en-US" sz="1400" dirty="0">
                <a:latin typeface="BIZ UDPゴシック" panose="020B0400000000000000" pitchFamily="50" charset="-128"/>
                <a:ea typeface="BIZ UDPゴシック" panose="020B0400000000000000" pitchFamily="50" charset="-128"/>
              </a:rPr>
              <a:t>（</a:t>
            </a:r>
            <a:r>
              <a:rPr lang="en-US" altLang="ja-JP" sz="1400" dirty="0">
                <a:latin typeface="BIZ UDPゴシック" panose="020B0400000000000000" pitchFamily="50" charset="-128"/>
                <a:ea typeface="BIZ UDPゴシック" panose="020B0400000000000000" pitchFamily="50" charset="-128"/>
              </a:rPr>
              <a:t>1</a:t>
            </a:r>
            <a:r>
              <a:rPr lang="ja-JP" altLang="en-US" sz="1400" dirty="0">
                <a:latin typeface="BIZ UDPゴシック" panose="020B0400000000000000" pitchFamily="50" charset="-128"/>
                <a:ea typeface="BIZ UDPゴシック" panose="020B0400000000000000" pitchFamily="50" charset="-128"/>
              </a:rPr>
              <a:t>）研修の企画運営</a:t>
            </a:r>
            <a:endParaRPr lang="en-US" altLang="ja-JP" sz="1400" dirty="0">
              <a:latin typeface="BIZ UDPゴシック" panose="020B0400000000000000" pitchFamily="50" charset="-128"/>
              <a:ea typeface="BIZ UDPゴシック" panose="020B0400000000000000" pitchFamily="50" charset="-128"/>
            </a:endParaRPr>
          </a:p>
        </p:txBody>
      </p:sp>
      <p:sp>
        <p:nvSpPr>
          <p:cNvPr id="60" name="タイトル 3">
            <a:extLst>
              <a:ext uri="{FF2B5EF4-FFF2-40B4-BE49-F238E27FC236}">
                <a16:creationId xmlns:a16="http://schemas.microsoft.com/office/drawing/2014/main" xmlns="" id="{C2F8BBA2-CC85-6341-991F-1B28E9E25DF7}"/>
              </a:ext>
            </a:extLst>
          </p:cNvPr>
          <p:cNvSpPr txBox="1">
            <a:spLocks/>
          </p:cNvSpPr>
          <p:nvPr/>
        </p:nvSpPr>
        <p:spPr>
          <a:xfrm>
            <a:off x="371200" y="793821"/>
            <a:ext cx="7284321" cy="469259"/>
          </a:xfrm>
          <a:prstGeom prst="rect">
            <a:avLst/>
          </a:prstGeom>
        </p:spPr>
        <p:txBody>
          <a:bodyPr vert="horz" anchor="ctr">
            <a:norm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en-US" sz="2000" b="1" dirty="0" smtClean="0">
                <a:solidFill>
                  <a:schemeClr val="accent4">
                    <a:lumMod val="50000"/>
                  </a:schemeClr>
                </a:solidFill>
              </a:rPr>
              <a:t>＜相談支援専門員の研修体系＞</a:t>
            </a:r>
            <a:endParaRPr lang="ja-JP" altLang="en-US" sz="2000" b="1" dirty="0">
              <a:solidFill>
                <a:schemeClr val="accent4">
                  <a:lumMod val="50000"/>
                </a:schemeClr>
              </a:solidFill>
            </a:endParaRPr>
          </a:p>
        </p:txBody>
      </p:sp>
    </p:spTree>
    <p:extLst>
      <p:ext uri="{BB962C8B-B14F-4D97-AF65-F5344CB8AC3E}">
        <p14:creationId xmlns:p14="http://schemas.microsoft.com/office/powerpoint/2010/main" val="10695661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899592" y="533400"/>
            <a:ext cx="7787208" cy="447328"/>
          </a:xfrm>
        </p:spPr>
        <p:txBody>
          <a:bodyPr>
            <a:noAutofit/>
          </a:bodyPr>
          <a:lstStyle/>
          <a:p>
            <a:pPr eaLnBrk="1" hangingPunct="1"/>
            <a:r>
              <a:rPr lang="ja-JP" altLang="en-US" sz="2800" dirty="0" smtClean="0">
                <a:solidFill>
                  <a:schemeClr val="tx1"/>
                </a:solidFill>
                <a:latin typeface="HGP創英角ｺﾞｼｯｸUB" panose="020B0900000000000000" pitchFamily="50" charset="-128"/>
                <a:ea typeface="HGP創英角ｺﾞｼｯｸUB" panose="020B0900000000000000" pitchFamily="50" charset="-128"/>
              </a:rPr>
              <a:t>目次</a:t>
            </a:r>
            <a:endParaRPr lang="ja-JP" altLang="en-US" sz="28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3" name="コンテンツ プレースホルダー 2"/>
          <p:cNvSpPr>
            <a:spLocks noGrp="1"/>
          </p:cNvSpPr>
          <p:nvPr>
            <p:ph idx="1"/>
          </p:nvPr>
        </p:nvSpPr>
        <p:spPr>
          <a:xfrm>
            <a:off x="179512" y="1268760"/>
            <a:ext cx="8856984" cy="5112568"/>
          </a:xfrm>
        </p:spPr>
        <p:txBody>
          <a:bodyPr>
            <a:noAutofit/>
          </a:bodyPr>
          <a:lstStyle/>
          <a:p>
            <a:pPr marL="292100" indent="0">
              <a:lnSpc>
                <a:spcPct val="120000"/>
              </a:lnSpc>
              <a:buClr>
                <a:schemeClr val="tx2">
                  <a:lumMod val="50000"/>
                </a:schemeClr>
              </a:buClr>
              <a:buNone/>
            </a:pPr>
            <a:r>
              <a:rPr lang="ja-JP" altLang="en-US" sz="1800" b="1" dirty="0" smtClean="0">
                <a:solidFill>
                  <a:schemeClr val="accent4">
                    <a:lumMod val="75000"/>
                  </a:schemeClr>
                </a:solidFill>
                <a:latin typeface="BIZ UDPゴシック" panose="020B0400000000000000" pitchFamily="50" charset="-128"/>
                <a:ea typeface="BIZ UDPゴシック" panose="020B0400000000000000" pitchFamily="50" charset="-128"/>
              </a:rPr>
              <a:t>１</a:t>
            </a:r>
            <a:r>
              <a:rPr lang="en-US" altLang="ja-JP" sz="1800" b="1" dirty="0" smtClean="0">
                <a:solidFill>
                  <a:schemeClr val="accent4">
                    <a:lumMod val="75000"/>
                  </a:schemeClr>
                </a:solidFill>
                <a:latin typeface="BIZ UDPゴシック" panose="020B0400000000000000" pitchFamily="50" charset="-128"/>
                <a:ea typeface="BIZ UDPゴシック" panose="020B0400000000000000" pitchFamily="50" charset="-128"/>
              </a:rPr>
              <a:t>.</a:t>
            </a:r>
            <a:r>
              <a:rPr lang="ja-JP" altLang="en-US" sz="1800" b="1" dirty="0" smtClean="0">
                <a:solidFill>
                  <a:schemeClr val="accent4">
                    <a:lumMod val="75000"/>
                  </a:schemeClr>
                </a:solidFill>
                <a:latin typeface="BIZ UDPゴシック" panose="020B0400000000000000" pitchFamily="50" charset="-128"/>
                <a:ea typeface="BIZ UDPゴシック" panose="020B0400000000000000" pitchFamily="50" charset="-128"/>
              </a:rPr>
              <a:t>　</a:t>
            </a:r>
            <a:r>
              <a:rPr lang="ja-JP" altLang="ja-JP" sz="1800" b="1" dirty="0" smtClean="0">
                <a:solidFill>
                  <a:schemeClr val="accent4">
                    <a:lumMod val="75000"/>
                  </a:schemeClr>
                </a:solidFill>
                <a:latin typeface="BIZ UDPゴシック" panose="020B0400000000000000" pitchFamily="50" charset="-128"/>
                <a:ea typeface="BIZ UDPゴシック" panose="020B0400000000000000" pitchFamily="50" charset="-128"/>
              </a:rPr>
              <a:t>主</a:t>
            </a:r>
            <a:r>
              <a:rPr lang="ja-JP" altLang="ja-JP" sz="1800" b="1" dirty="0">
                <a:solidFill>
                  <a:schemeClr val="accent4">
                    <a:lumMod val="75000"/>
                  </a:schemeClr>
                </a:solidFill>
                <a:latin typeface="BIZ UDPゴシック" panose="020B0400000000000000" pitchFamily="50" charset="-128"/>
                <a:ea typeface="BIZ UDPゴシック" panose="020B0400000000000000" pitchFamily="50" charset="-128"/>
              </a:rPr>
              <a:t>任相談支援専門員創設の経</a:t>
            </a:r>
            <a:r>
              <a:rPr lang="ja-JP" altLang="ja-JP" sz="1800" b="1" dirty="0" smtClean="0">
                <a:solidFill>
                  <a:schemeClr val="accent4">
                    <a:lumMod val="75000"/>
                  </a:schemeClr>
                </a:solidFill>
                <a:latin typeface="BIZ UDPゴシック" panose="020B0400000000000000" pitchFamily="50" charset="-128"/>
                <a:ea typeface="BIZ UDPゴシック" panose="020B0400000000000000" pitchFamily="50" charset="-128"/>
              </a:rPr>
              <a:t>緯</a:t>
            </a:r>
            <a:endParaRPr lang="en-US" altLang="ja-JP" sz="1800" b="1" dirty="0" smtClean="0">
              <a:solidFill>
                <a:schemeClr val="accent4">
                  <a:lumMod val="75000"/>
                </a:schemeClr>
              </a:solidFill>
              <a:latin typeface="BIZ UDPゴシック" panose="020B0400000000000000" pitchFamily="50" charset="-128"/>
              <a:ea typeface="BIZ UDPゴシック" panose="020B0400000000000000" pitchFamily="50" charset="-128"/>
            </a:endParaRPr>
          </a:p>
          <a:p>
            <a:pPr marL="292100" indent="0">
              <a:lnSpc>
                <a:spcPct val="120000"/>
              </a:lnSpc>
              <a:buClr>
                <a:schemeClr val="tx2">
                  <a:lumMod val="50000"/>
                </a:schemeClr>
              </a:buClr>
              <a:buNone/>
            </a:pPr>
            <a:r>
              <a:rPr lang="ja-JP" altLang="en-US" sz="1500" dirty="0">
                <a:solidFill>
                  <a:schemeClr val="tx2">
                    <a:lumMod val="50000"/>
                  </a:schemeClr>
                </a:solidFill>
                <a:latin typeface="BIZ UDPゴシック" panose="020B0400000000000000" pitchFamily="50" charset="-128"/>
                <a:ea typeface="BIZ UDPゴシック" panose="020B0400000000000000" pitchFamily="50" charset="-128"/>
              </a:rPr>
              <a:t>　</a:t>
            </a:r>
            <a:r>
              <a:rPr lang="ja-JP" altLang="en-US" sz="1500" dirty="0" smtClean="0">
                <a:solidFill>
                  <a:srgbClr val="002060"/>
                </a:solidFill>
                <a:latin typeface="BIZ UDPゴシック" panose="020B0400000000000000" pitchFamily="50" charset="-128"/>
                <a:ea typeface="BIZ UDPゴシック" panose="020B0400000000000000" pitchFamily="50" charset="-128"/>
              </a:rPr>
              <a:t>　　（</a:t>
            </a:r>
            <a:r>
              <a:rPr lang="en-US" altLang="ja-JP" sz="1500" dirty="0" smtClean="0">
                <a:solidFill>
                  <a:srgbClr val="002060"/>
                </a:solidFill>
                <a:latin typeface="BIZ UDPゴシック" panose="020B0400000000000000" pitchFamily="50" charset="-128"/>
                <a:ea typeface="BIZ UDPゴシック" panose="020B0400000000000000" pitchFamily="50" charset="-128"/>
              </a:rPr>
              <a:t>1</a:t>
            </a:r>
            <a:r>
              <a:rPr lang="ja-JP" altLang="en-US" sz="1500" dirty="0" smtClean="0">
                <a:solidFill>
                  <a:srgbClr val="002060"/>
                </a:solidFill>
                <a:latin typeface="BIZ UDPゴシック" panose="020B0400000000000000" pitchFamily="50" charset="-128"/>
                <a:ea typeface="BIZ UDPゴシック" panose="020B0400000000000000" pitchFamily="50" charset="-128"/>
              </a:rPr>
              <a:t>）</a:t>
            </a:r>
            <a:r>
              <a:rPr lang="ja-JP" altLang="en-US" sz="1600" dirty="0">
                <a:solidFill>
                  <a:srgbClr val="002060"/>
                </a:solidFill>
                <a:latin typeface="BIZ UDゴシック" panose="020B0400000000000000" pitchFamily="49" charset="-128"/>
                <a:ea typeface="BIZ UDゴシック" panose="020B0400000000000000" pitchFamily="49" charset="-128"/>
              </a:rPr>
              <a:t>障害者施策の変遷と相談支援専門員</a:t>
            </a:r>
            <a:endParaRPr lang="en-US" altLang="ja-JP" sz="1500" dirty="0" smtClean="0">
              <a:solidFill>
                <a:srgbClr val="002060"/>
              </a:solidFill>
              <a:latin typeface="BIZ UDPゴシック" panose="020B0400000000000000" pitchFamily="50" charset="-128"/>
              <a:ea typeface="BIZ UDPゴシック" panose="020B0400000000000000" pitchFamily="50" charset="-128"/>
            </a:endParaRPr>
          </a:p>
          <a:p>
            <a:pPr marL="292100" indent="0">
              <a:lnSpc>
                <a:spcPct val="120000"/>
              </a:lnSpc>
              <a:buClr>
                <a:schemeClr val="tx2">
                  <a:lumMod val="50000"/>
                </a:schemeClr>
              </a:buClr>
              <a:buNone/>
            </a:pPr>
            <a:r>
              <a:rPr lang="ja-JP" altLang="en-US" sz="1500" dirty="0">
                <a:solidFill>
                  <a:srgbClr val="002060"/>
                </a:solidFill>
                <a:latin typeface="BIZ UDPゴシック" panose="020B0400000000000000" pitchFamily="50" charset="-128"/>
                <a:ea typeface="BIZ UDPゴシック" panose="020B0400000000000000" pitchFamily="50" charset="-128"/>
              </a:rPr>
              <a:t>　</a:t>
            </a:r>
            <a:r>
              <a:rPr lang="ja-JP" altLang="en-US" sz="1500" dirty="0" smtClean="0">
                <a:solidFill>
                  <a:srgbClr val="002060"/>
                </a:solidFill>
                <a:latin typeface="BIZ UDPゴシック" panose="020B0400000000000000" pitchFamily="50" charset="-128"/>
                <a:ea typeface="BIZ UDPゴシック" panose="020B0400000000000000" pitchFamily="50" charset="-128"/>
              </a:rPr>
              <a:t>　　（</a:t>
            </a:r>
            <a:r>
              <a:rPr lang="en-US" altLang="ja-JP" sz="1500" dirty="0" smtClean="0">
                <a:solidFill>
                  <a:srgbClr val="002060"/>
                </a:solidFill>
                <a:latin typeface="BIZ UDPゴシック" panose="020B0400000000000000" pitchFamily="50" charset="-128"/>
                <a:ea typeface="BIZ UDPゴシック" panose="020B0400000000000000" pitchFamily="50" charset="-128"/>
              </a:rPr>
              <a:t>2</a:t>
            </a:r>
            <a:r>
              <a:rPr lang="ja-JP" altLang="en-US" sz="1500" dirty="0" smtClean="0">
                <a:solidFill>
                  <a:srgbClr val="002060"/>
                </a:solidFill>
                <a:latin typeface="BIZ UDPゴシック" panose="020B0400000000000000" pitchFamily="50" charset="-128"/>
                <a:ea typeface="BIZ UDPゴシック" panose="020B0400000000000000" pitchFamily="50" charset="-128"/>
              </a:rPr>
              <a:t>）</a:t>
            </a:r>
            <a:r>
              <a:rPr lang="ja-JP" altLang="ja-JP" sz="1600" dirty="0">
                <a:solidFill>
                  <a:srgbClr val="002060"/>
                </a:solidFill>
                <a:latin typeface="BIZ UDゴシック" panose="020B0400000000000000" pitchFamily="49" charset="-128"/>
                <a:ea typeface="BIZ UDゴシック" panose="020B0400000000000000" pitchFamily="49" charset="-128"/>
              </a:rPr>
              <a:t>障害者ケアマネジメントの展開と相談支援専門員の養</a:t>
            </a:r>
            <a:r>
              <a:rPr lang="ja-JP" altLang="ja-JP" sz="1600" dirty="0" smtClean="0">
                <a:solidFill>
                  <a:srgbClr val="002060"/>
                </a:solidFill>
                <a:latin typeface="BIZ UDゴシック" panose="020B0400000000000000" pitchFamily="49" charset="-128"/>
                <a:ea typeface="BIZ UDゴシック" panose="020B0400000000000000" pitchFamily="49" charset="-128"/>
              </a:rPr>
              <a:t>成</a:t>
            </a:r>
            <a:endParaRPr lang="en-US" altLang="ja-JP" sz="1500" dirty="0">
              <a:solidFill>
                <a:srgbClr val="002060"/>
              </a:solidFill>
              <a:latin typeface="BIZ UDPゴシック" panose="020B0400000000000000" pitchFamily="50" charset="-128"/>
              <a:ea typeface="BIZ UDPゴシック" panose="020B0400000000000000" pitchFamily="50" charset="-128"/>
            </a:endParaRPr>
          </a:p>
          <a:p>
            <a:pPr marL="292100" indent="0">
              <a:lnSpc>
                <a:spcPct val="120000"/>
              </a:lnSpc>
              <a:spcBef>
                <a:spcPts val="1200"/>
              </a:spcBef>
              <a:buClr>
                <a:schemeClr val="tx2">
                  <a:lumMod val="50000"/>
                </a:schemeClr>
              </a:buClr>
              <a:buNone/>
            </a:pPr>
            <a:r>
              <a:rPr lang="en-US" altLang="ja-JP" sz="1800" b="1" dirty="0" smtClean="0">
                <a:solidFill>
                  <a:schemeClr val="accent4">
                    <a:lumMod val="75000"/>
                  </a:schemeClr>
                </a:solidFill>
                <a:latin typeface="BIZ UDPゴシック" panose="020B0400000000000000" pitchFamily="50" charset="-128"/>
                <a:ea typeface="BIZ UDPゴシック" panose="020B0400000000000000" pitchFamily="50" charset="-128"/>
              </a:rPr>
              <a:t>2.</a:t>
            </a:r>
            <a:r>
              <a:rPr lang="ja-JP" altLang="en-US" sz="1800" b="1" dirty="0" smtClean="0">
                <a:solidFill>
                  <a:schemeClr val="accent4">
                    <a:lumMod val="75000"/>
                  </a:schemeClr>
                </a:solidFill>
                <a:latin typeface="BIZ UDPゴシック" panose="020B0400000000000000" pitchFamily="50" charset="-128"/>
                <a:ea typeface="BIZ UDPゴシック" panose="020B0400000000000000" pitchFamily="50" charset="-128"/>
              </a:rPr>
              <a:t>　基幹</a:t>
            </a:r>
            <a:r>
              <a:rPr lang="ja-JP" altLang="en-US" sz="1800" b="1" dirty="0">
                <a:solidFill>
                  <a:schemeClr val="accent4">
                    <a:lumMod val="75000"/>
                  </a:schemeClr>
                </a:solidFill>
                <a:latin typeface="BIZ UDPゴシック" panose="020B0400000000000000" pitchFamily="50" charset="-128"/>
                <a:ea typeface="BIZ UDPゴシック" panose="020B0400000000000000" pitchFamily="50" charset="-128"/>
              </a:rPr>
              <a:t>相談支援</a:t>
            </a:r>
            <a:r>
              <a:rPr lang="ja-JP" altLang="en-US" sz="1800" b="1" dirty="0" smtClean="0">
                <a:solidFill>
                  <a:schemeClr val="accent4">
                    <a:lumMod val="75000"/>
                  </a:schemeClr>
                </a:solidFill>
                <a:latin typeface="BIZ UDPゴシック" panose="020B0400000000000000" pitchFamily="50" charset="-128"/>
                <a:ea typeface="BIZ UDPゴシック" panose="020B0400000000000000" pitchFamily="50" charset="-128"/>
              </a:rPr>
              <a:t>セ</a:t>
            </a:r>
            <a:r>
              <a:rPr lang="ja-JP" altLang="en-US" sz="1800" b="1" dirty="0">
                <a:solidFill>
                  <a:schemeClr val="accent4">
                    <a:lumMod val="75000"/>
                  </a:schemeClr>
                </a:solidFill>
                <a:latin typeface="BIZ UDPゴシック" panose="020B0400000000000000" pitchFamily="50" charset="-128"/>
                <a:ea typeface="BIZ UDPゴシック" panose="020B0400000000000000" pitchFamily="50" charset="-128"/>
              </a:rPr>
              <a:t>ンタ</a:t>
            </a:r>
            <a:r>
              <a:rPr lang="ja-JP" altLang="en-US" sz="1800" b="1" dirty="0" smtClean="0">
                <a:solidFill>
                  <a:schemeClr val="accent4">
                    <a:lumMod val="75000"/>
                  </a:schemeClr>
                </a:solidFill>
                <a:latin typeface="BIZ UDPゴシック" panose="020B0400000000000000" pitchFamily="50" charset="-128"/>
                <a:ea typeface="BIZ UDPゴシック" panose="020B0400000000000000" pitchFamily="50" charset="-128"/>
              </a:rPr>
              <a:t>ーと主</a:t>
            </a:r>
            <a:r>
              <a:rPr lang="ja-JP" altLang="en-US" sz="1800" b="1" dirty="0">
                <a:solidFill>
                  <a:schemeClr val="accent4">
                    <a:lumMod val="75000"/>
                  </a:schemeClr>
                </a:solidFill>
                <a:latin typeface="BIZ UDPゴシック" panose="020B0400000000000000" pitchFamily="50" charset="-128"/>
                <a:ea typeface="BIZ UDPゴシック" panose="020B0400000000000000" pitchFamily="50" charset="-128"/>
              </a:rPr>
              <a:t>任相談支援専門</a:t>
            </a:r>
            <a:r>
              <a:rPr lang="ja-JP" altLang="en-US" sz="1800" b="1" dirty="0" smtClean="0">
                <a:solidFill>
                  <a:schemeClr val="accent4">
                    <a:lumMod val="75000"/>
                  </a:schemeClr>
                </a:solidFill>
                <a:latin typeface="BIZ UDPゴシック" panose="020B0400000000000000" pitchFamily="50" charset="-128"/>
                <a:ea typeface="BIZ UDPゴシック" panose="020B0400000000000000" pitchFamily="50" charset="-128"/>
              </a:rPr>
              <a:t>員</a:t>
            </a:r>
            <a:endParaRPr lang="en-US" altLang="ja-JP" sz="1800" b="1" dirty="0" smtClean="0">
              <a:solidFill>
                <a:schemeClr val="accent4">
                  <a:lumMod val="75000"/>
                </a:schemeClr>
              </a:solidFill>
              <a:latin typeface="BIZ UDPゴシック" panose="020B0400000000000000" pitchFamily="50" charset="-128"/>
              <a:ea typeface="BIZ UDPゴシック" panose="020B0400000000000000" pitchFamily="50" charset="-128"/>
            </a:endParaRPr>
          </a:p>
          <a:p>
            <a:pPr marL="292100" indent="0">
              <a:lnSpc>
                <a:spcPct val="120000"/>
              </a:lnSpc>
              <a:buClr>
                <a:schemeClr val="tx2">
                  <a:lumMod val="50000"/>
                </a:schemeClr>
              </a:buClr>
              <a:buNone/>
            </a:pPr>
            <a:r>
              <a:rPr lang="ja-JP" altLang="en-US" sz="1500" dirty="0">
                <a:solidFill>
                  <a:schemeClr val="tx2">
                    <a:lumMod val="50000"/>
                  </a:schemeClr>
                </a:solidFill>
                <a:latin typeface="BIZ UDPゴシック" panose="020B0400000000000000" pitchFamily="50" charset="-128"/>
                <a:ea typeface="BIZ UDPゴシック" panose="020B0400000000000000" pitchFamily="50" charset="-128"/>
              </a:rPr>
              <a:t>　</a:t>
            </a:r>
            <a:r>
              <a:rPr lang="ja-JP" altLang="en-US" sz="1500" dirty="0" smtClean="0">
                <a:solidFill>
                  <a:srgbClr val="002060"/>
                </a:solidFill>
                <a:latin typeface="BIZ UDPゴシック" panose="020B0400000000000000" pitchFamily="50" charset="-128"/>
                <a:ea typeface="BIZ UDPゴシック" panose="020B0400000000000000" pitchFamily="50" charset="-128"/>
              </a:rPr>
              <a:t>　</a:t>
            </a:r>
            <a:r>
              <a:rPr lang="ja-JP" altLang="en-US" sz="1500" dirty="0">
                <a:solidFill>
                  <a:srgbClr val="002060"/>
                </a:solidFill>
                <a:latin typeface="BIZ UDPゴシック" panose="020B0400000000000000" pitchFamily="50" charset="-128"/>
                <a:ea typeface="BIZ UDPゴシック" panose="020B0400000000000000" pitchFamily="50" charset="-128"/>
              </a:rPr>
              <a:t>　</a:t>
            </a:r>
            <a:r>
              <a:rPr lang="ja-JP" altLang="en-US" sz="1500" dirty="0" smtClean="0">
                <a:solidFill>
                  <a:srgbClr val="002060"/>
                </a:solidFill>
                <a:latin typeface="BIZ UDPゴシック" panose="020B0400000000000000" pitchFamily="50" charset="-128"/>
                <a:ea typeface="BIZ UDPゴシック" panose="020B0400000000000000" pitchFamily="50" charset="-128"/>
              </a:rPr>
              <a:t>（</a:t>
            </a:r>
            <a:r>
              <a:rPr lang="en-US" altLang="ja-JP" sz="1500" dirty="0" smtClean="0">
                <a:solidFill>
                  <a:srgbClr val="002060"/>
                </a:solidFill>
                <a:latin typeface="BIZ UDPゴシック" panose="020B0400000000000000" pitchFamily="50" charset="-128"/>
                <a:ea typeface="BIZ UDPゴシック" panose="020B0400000000000000" pitchFamily="50" charset="-128"/>
              </a:rPr>
              <a:t>1</a:t>
            </a:r>
            <a:r>
              <a:rPr lang="ja-JP" altLang="en-US" sz="1500" dirty="0">
                <a:solidFill>
                  <a:srgbClr val="002060"/>
                </a:solidFill>
                <a:latin typeface="BIZ UDPゴシック" panose="020B0400000000000000" pitchFamily="50" charset="-128"/>
                <a:ea typeface="BIZ UDPゴシック" panose="020B0400000000000000" pitchFamily="50" charset="-128"/>
              </a:rPr>
              <a:t>）相談支援の機能と基幹相談支援センターの役</a:t>
            </a:r>
            <a:r>
              <a:rPr lang="ja-JP" altLang="en-US" sz="1500" dirty="0" smtClean="0">
                <a:solidFill>
                  <a:srgbClr val="002060"/>
                </a:solidFill>
                <a:latin typeface="BIZ UDPゴシック" panose="020B0400000000000000" pitchFamily="50" charset="-128"/>
                <a:ea typeface="BIZ UDPゴシック" panose="020B0400000000000000" pitchFamily="50" charset="-128"/>
              </a:rPr>
              <a:t>割　　　（</a:t>
            </a:r>
            <a:r>
              <a:rPr lang="en-US" altLang="ja-JP" sz="1500" dirty="0" smtClean="0">
                <a:solidFill>
                  <a:srgbClr val="002060"/>
                </a:solidFill>
                <a:latin typeface="BIZ UDPゴシック" panose="020B0400000000000000" pitchFamily="50" charset="-128"/>
                <a:ea typeface="BIZ UDPゴシック" panose="020B0400000000000000" pitchFamily="50" charset="-128"/>
              </a:rPr>
              <a:t>2</a:t>
            </a:r>
            <a:r>
              <a:rPr lang="ja-JP" altLang="en-US" sz="1500" dirty="0" smtClean="0">
                <a:solidFill>
                  <a:srgbClr val="002060"/>
                </a:solidFill>
                <a:latin typeface="BIZ UDPゴシック" panose="020B0400000000000000" pitchFamily="50" charset="-128"/>
                <a:ea typeface="BIZ UDPゴシック" panose="020B0400000000000000" pitchFamily="50" charset="-128"/>
              </a:rPr>
              <a:t>）個</a:t>
            </a:r>
            <a:r>
              <a:rPr lang="ja-JP" altLang="en-US" sz="1500" dirty="0">
                <a:solidFill>
                  <a:srgbClr val="002060"/>
                </a:solidFill>
                <a:latin typeface="BIZ UDPゴシック" panose="020B0400000000000000" pitchFamily="50" charset="-128"/>
                <a:ea typeface="BIZ UDPゴシック" panose="020B0400000000000000" pitchFamily="50" charset="-128"/>
              </a:rPr>
              <a:t>別支援から地域づくりへ</a:t>
            </a:r>
          </a:p>
          <a:p>
            <a:pPr marL="292100" indent="0">
              <a:lnSpc>
                <a:spcPct val="120000"/>
              </a:lnSpc>
              <a:spcBef>
                <a:spcPts val="1200"/>
              </a:spcBef>
              <a:buClr>
                <a:schemeClr val="tx2">
                  <a:lumMod val="50000"/>
                </a:schemeClr>
              </a:buClr>
              <a:buNone/>
            </a:pPr>
            <a:r>
              <a:rPr lang="en-US" altLang="ja-JP" sz="1800" b="1" dirty="0" smtClean="0">
                <a:solidFill>
                  <a:schemeClr val="accent4">
                    <a:lumMod val="75000"/>
                  </a:schemeClr>
                </a:solidFill>
                <a:latin typeface="BIZ UDPゴシック" panose="020B0400000000000000" pitchFamily="50" charset="-128"/>
                <a:ea typeface="BIZ UDPゴシック" panose="020B0400000000000000" pitchFamily="50" charset="-128"/>
              </a:rPr>
              <a:t>3.</a:t>
            </a:r>
            <a:r>
              <a:rPr lang="ja-JP" altLang="en-US" sz="1800" b="1" dirty="0" smtClean="0">
                <a:solidFill>
                  <a:schemeClr val="accent4">
                    <a:lumMod val="75000"/>
                  </a:schemeClr>
                </a:solidFill>
                <a:latin typeface="BIZ UDPゴシック" panose="020B0400000000000000" pitchFamily="50" charset="-128"/>
                <a:ea typeface="BIZ UDPゴシック" panose="020B0400000000000000" pitchFamily="50" charset="-128"/>
              </a:rPr>
              <a:t>　</a:t>
            </a:r>
            <a:r>
              <a:rPr lang="ja-JP" altLang="en-US" sz="1800" b="1" dirty="0">
                <a:solidFill>
                  <a:schemeClr val="accent4">
                    <a:lumMod val="75000"/>
                  </a:schemeClr>
                </a:solidFill>
                <a:latin typeface="BIZ UDPゴシック" panose="020B0400000000000000" pitchFamily="50" charset="-128"/>
                <a:ea typeface="BIZ UDPゴシック" panose="020B0400000000000000" pitchFamily="50" charset="-128"/>
              </a:rPr>
              <a:t>主任相談支援専門員の役割</a:t>
            </a:r>
            <a:r>
              <a:rPr lang="ja-JP" altLang="en-US" sz="1800" b="1" dirty="0" smtClean="0">
                <a:solidFill>
                  <a:schemeClr val="accent4">
                    <a:lumMod val="75000"/>
                  </a:schemeClr>
                </a:solidFill>
                <a:latin typeface="BIZ UDPゴシック" panose="020B0400000000000000" pitchFamily="50" charset="-128"/>
                <a:ea typeface="BIZ UDPゴシック" panose="020B0400000000000000" pitchFamily="50" charset="-128"/>
              </a:rPr>
              <a:t>と報</a:t>
            </a:r>
            <a:r>
              <a:rPr lang="ja-JP" altLang="en-US" sz="1800" b="1" dirty="0">
                <a:solidFill>
                  <a:schemeClr val="accent4">
                    <a:lumMod val="75000"/>
                  </a:schemeClr>
                </a:solidFill>
                <a:latin typeface="BIZ UDPゴシック" panose="020B0400000000000000" pitchFamily="50" charset="-128"/>
                <a:ea typeface="BIZ UDPゴシック" panose="020B0400000000000000" pitchFamily="50" charset="-128"/>
              </a:rPr>
              <a:t>酬改定</a:t>
            </a:r>
            <a:endParaRPr lang="en-US" altLang="ja-JP" sz="1800" b="1" dirty="0" smtClean="0">
              <a:solidFill>
                <a:schemeClr val="accent4">
                  <a:lumMod val="75000"/>
                </a:schemeClr>
              </a:solidFill>
              <a:latin typeface="BIZ UDPゴシック" panose="020B0400000000000000" pitchFamily="50" charset="-128"/>
              <a:ea typeface="BIZ UDPゴシック" panose="020B0400000000000000" pitchFamily="50" charset="-128"/>
            </a:endParaRPr>
          </a:p>
          <a:p>
            <a:pPr marL="109538" indent="520700">
              <a:buNone/>
            </a:pPr>
            <a:r>
              <a:rPr lang="ja-JP" altLang="en-US" sz="1600" dirty="0" smtClean="0">
                <a:solidFill>
                  <a:srgbClr val="002060"/>
                </a:solidFill>
                <a:latin typeface="BIZ UDPゴシック" panose="020B0400000000000000" pitchFamily="50" charset="-128"/>
                <a:ea typeface="BIZ UDPゴシック" panose="020B0400000000000000" pitchFamily="50" charset="-128"/>
              </a:rPr>
              <a:t>（</a:t>
            </a:r>
            <a:r>
              <a:rPr lang="en-US" altLang="ja-JP" sz="1600" dirty="0">
                <a:solidFill>
                  <a:srgbClr val="002060"/>
                </a:solidFill>
                <a:latin typeface="BIZ UDPゴシック" panose="020B0400000000000000" pitchFamily="50" charset="-128"/>
                <a:ea typeface="BIZ UDPゴシック" panose="020B0400000000000000" pitchFamily="50" charset="-128"/>
              </a:rPr>
              <a:t>1</a:t>
            </a:r>
            <a:r>
              <a:rPr lang="ja-JP" altLang="en-US" sz="1600" dirty="0">
                <a:solidFill>
                  <a:srgbClr val="002060"/>
                </a:solidFill>
                <a:latin typeface="BIZ UDPゴシック" panose="020B0400000000000000" pitchFamily="50" charset="-128"/>
                <a:ea typeface="BIZ UDPゴシック" panose="020B0400000000000000" pitchFamily="50" charset="-128"/>
              </a:rPr>
              <a:t>）</a:t>
            </a:r>
            <a:r>
              <a:rPr lang="ja-JP" altLang="ja-JP" sz="1600" dirty="0">
                <a:solidFill>
                  <a:srgbClr val="002060"/>
                </a:solidFill>
                <a:latin typeface="BIZ UDPゴシック" panose="020B0400000000000000" pitchFamily="50" charset="-128"/>
                <a:ea typeface="BIZ UDPゴシック" panose="020B0400000000000000" pitchFamily="50" charset="-128"/>
              </a:rPr>
              <a:t>主任相談支援専門員</a:t>
            </a:r>
            <a:r>
              <a:rPr lang="ja-JP" altLang="en-US" sz="1600" dirty="0">
                <a:solidFill>
                  <a:srgbClr val="002060"/>
                </a:solidFill>
                <a:latin typeface="BIZ UDPゴシック" panose="020B0400000000000000" pitchFamily="50" charset="-128"/>
                <a:ea typeface="BIZ UDPゴシック" panose="020B0400000000000000" pitchFamily="50" charset="-128"/>
              </a:rPr>
              <a:t>に想定される</a:t>
            </a:r>
            <a:r>
              <a:rPr lang="ja-JP" altLang="ja-JP" sz="1600" dirty="0">
                <a:solidFill>
                  <a:srgbClr val="002060"/>
                </a:solidFill>
                <a:latin typeface="BIZ UDPゴシック" panose="020B0400000000000000" pitchFamily="50" charset="-128"/>
                <a:ea typeface="BIZ UDPゴシック" panose="020B0400000000000000" pitchFamily="50" charset="-128"/>
              </a:rPr>
              <a:t>役割や責</a:t>
            </a:r>
            <a:r>
              <a:rPr lang="ja-JP" altLang="ja-JP" sz="1600" dirty="0" smtClean="0">
                <a:solidFill>
                  <a:srgbClr val="002060"/>
                </a:solidFill>
                <a:latin typeface="BIZ UDPゴシック" panose="020B0400000000000000" pitchFamily="50" charset="-128"/>
                <a:ea typeface="BIZ UDPゴシック" panose="020B0400000000000000" pitchFamily="50" charset="-128"/>
              </a:rPr>
              <a:t>務</a:t>
            </a:r>
            <a:r>
              <a:rPr lang="ja-JP" altLang="en-US" sz="1600" dirty="0" smtClean="0">
                <a:solidFill>
                  <a:srgbClr val="002060"/>
                </a:solidFill>
                <a:latin typeface="BIZ UDPゴシック" panose="020B0400000000000000" pitchFamily="50" charset="-128"/>
                <a:ea typeface="BIZ UDPゴシック" panose="020B0400000000000000" pitchFamily="50" charset="-128"/>
              </a:rPr>
              <a:t>　　　　（</a:t>
            </a:r>
            <a:r>
              <a:rPr lang="en-US" altLang="ja-JP" sz="1600" dirty="0">
                <a:solidFill>
                  <a:srgbClr val="002060"/>
                </a:solidFill>
                <a:latin typeface="BIZ UDPゴシック" panose="020B0400000000000000" pitchFamily="50" charset="-128"/>
                <a:ea typeface="BIZ UDPゴシック" panose="020B0400000000000000" pitchFamily="50" charset="-128"/>
              </a:rPr>
              <a:t>2</a:t>
            </a:r>
            <a:r>
              <a:rPr lang="ja-JP" altLang="en-US" sz="1600" dirty="0">
                <a:solidFill>
                  <a:srgbClr val="002060"/>
                </a:solidFill>
                <a:latin typeface="BIZ UDPゴシック" panose="020B0400000000000000" pitchFamily="50" charset="-128"/>
                <a:ea typeface="BIZ UDPゴシック" panose="020B0400000000000000" pitchFamily="50" charset="-128"/>
              </a:rPr>
              <a:t>）報酬改定と加算</a:t>
            </a:r>
          </a:p>
          <a:p>
            <a:pPr marL="292100" indent="0">
              <a:lnSpc>
                <a:spcPct val="120000"/>
              </a:lnSpc>
              <a:spcBef>
                <a:spcPts val="1200"/>
              </a:spcBef>
              <a:buClr>
                <a:schemeClr val="tx2">
                  <a:lumMod val="50000"/>
                </a:schemeClr>
              </a:buClr>
              <a:buNone/>
            </a:pPr>
            <a:r>
              <a:rPr lang="en-US" altLang="ja-JP" sz="1800" b="1" dirty="0" smtClean="0">
                <a:solidFill>
                  <a:schemeClr val="accent4">
                    <a:lumMod val="75000"/>
                  </a:schemeClr>
                </a:solidFill>
                <a:latin typeface="BIZ UDPゴシック" panose="020B0400000000000000" pitchFamily="50" charset="-128"/>
                <a:ea typeface="BIZ UDPゴシック" panose="020B0400000000000000" pitchFamily="50" charset="-128"/>
              </a:rPr>
              <a:t>4</a:t>
            </a:r>
            <a:r>
              <a:rPr lang="en-US" altLang="ja-JP" sz="1800" b="1" dirty="0">
                <a:solidFill>
                  <a:schemeClr val="accent4">
                    <a:lumMod val="75000"/>
                  </a:schemeClr>
                </a:solidFill>
                <a:latin typeface="BIZ UDPゴシック" panose="020B0400000000000000" pitchFamily="50" charset="-128"/>
                <a:ea typeface="BIZ UDPゴシック" panose="020B0400000000000000" pitchFamily="50" charset="-128"/>
              </a:rPr>
              <a:t>.</a:t>
            </a:r>
            <a:r>
              <a:rPr lang="ja-JP" altLang="en-US" sz="1800" b="1" dirty="0">
                <a:solidFill>
                  <a:schemeClr val="accent4">
                    <a:lumMod val="75000"/>
                  </a:schemeClr>
                </a:solidFill>
                <a:latin typeface="BIZ UDPゴシック" panose="020B0400000000000000" pitchFamily="50" charset="-128"/>
                <a:ea typeface="BIZ UDPゴシック" panose="020B0400000000000000" pitchFamily="50" charset="-128"/>
              </a:rPr>
              <a:t>　計画的な人材育成</a:t>
            </a:r>
            <a:endParaRPr lang="en-US" altLang="ja-JP" sz="1800" b="1" dirty="0">
              <a:solidFill>
                <a:schemeClr val="accent4">
                  <a:lumMod val="75000"/>
                </a:schemeClr>
              </a:solidFill>
              <a:latin typeface="BIZ UDPゴシック" panose="020B0400000000000000" pitchFamily="50" charset="-128"/>
              <a:ea typeface="BIZ UDPゴシック" panose="020B0400000000000000" pitchFamily="50" charset="-128"/>
            </a:endParaRPr>
          </a:p>
          <a:p>
            <a:pPr marL="292100" indent="0">
              <a:lnSpc>
                <a:spcPct val="120000"/>
              </a:lnSpc>
              <a:buClr>
                <a:schemeClr val="tx2">
                  <a:lumMod val="50000"/>
                </a:schemeClr>
              </a:buClr>
              <a:buNone/>
            </a:pPr>
            <a:r>
              <a:rPr lang="ja-JP" altLang="en-US" sz="1500" dirty="0">
                <a:solidFill>
                  <a:srgbClr val="002060"/>
                </a:solidFill>
                <a:latin typeface="BIZ UDPゴシック" panose="020B0400000000000000" pitchFamily="50" charset="-128"/>
                <a:ea typeface="BIZ UDPゴシック" panose="020B0400000000000000" pitchFamily="50" charset="-128"/>
              </a:rPr>
              <a:t>　　　（</a:t>
            </a:r>
            <a:r>
              <a:rPr lang="en-US" altLang="ja-JP" sz="1500" dirty="0">
                <a:solidFill>
                  <a:srgbClr val="002060"/>
                </a:solidFill>
                <a:latin typeface="BIZ UDPゴシック" panose="020B0400000000000000" pitchFamily="50" charset="-128"/>
                <a:ea typeface="BIZ UDPゴシック" panose="020B0400000000000000" pitchFamily="50" charset="-128"/>
              </a:rPr>
              <a:t>1</a:t>
            </a:r>
            <a:r>
              <a:rPr lang="ja-JP" altLang="en-US" sz="1500" dirty="0">
                <a:solidFill>
                  <a:srgbClr val="002060"/>
                </a:solidFill>
                <a:latin typeface="BIZ UDPゴシック" panose="020B0400000000000000" pitchFamily="50" charset="-128"/>
                <a:ea typeface="BIZ UDPゴシック" panose="020B0400000000000000" pitchFamily="50" charset="-128"/>
              </a:rPr>
              <a:t>）研修の企画運営　　　（</a:t>
            </a:r>
            <a:r>
              <a:rPr lang="en-US" altLang="ja-JP" sz="1500" dirty="0">
                <a:solidFill>
                  <a:srgbClr val="002060"/>
                </a:solidFill>
                <a:latin typeface="BIZ UDPゴシック" panose="020B0400000000000000" pitchFamily="50" charset="-128"/>
                <a:ea typeface="BIZ UDPゴシック" panose="020B0400000000000000" pitchFamily="50" charset="-128"/>
              </a:rPr>
              <a:t>2</a:t>
            </a:r>
            <a:r>
              <a:rPr lang="ja-JP" altLang="en-US" sz="1500" dirty="0">
                <a:solidFill>
                  <a:srgbClr val="002060"/>
                </a:solidFill>
                <a:latin typeface="BIZ UDPゴシック" panose="020B0400000000000000" pitchFamily="50" charset="-128"/>
                <a:ea typeface="BIZ UDPゴシック" panose="020B0400000000000000" pitchFamily="50" charset="-128"/>
              </a:rPr>
              <a:t>）スーパービジョン　　　（</a:t>
            </a:r>
            <a:r>
              <a:rPr lang="en-US" altLang="ja-JP" sz="1500" dirty="0">
                <a:solidFill>
                  <a:srgbClr val="002060"/>
                </a:solidFill>
                <a:latin typeface="BIZ UDPゴシック" panose="020B0400000000000000" pitchFamily="50" charset="-128"/>
                <a:ea typeface="BIZ UDPゴシック" panose="020B0400000000000000" pitchFamily="50" charset="-128"/>
              </a:rPr>
              <a:t>3</a:t>
            </a:r>
            <a:r>
              <a:rPr lang="ja-JP" altLang="en-US" sz="1500" dirty="0">
                <a:solidFill>
                  <a:srgbClr val="002060"/>
                </a:solidFill>
                <a:latin typeface="BIZ UDPゴシック" panose="020B0400000000000000" pitchFamily="50" charset="-128"/>
                <a:ea typeface="BIZ UDPゴシック" panose="020B0400000000000000" pitchFamily="50" charset="-128"/>
              </a:rPr>
              <a:t>）多職種、多機関連携</a:t>
            </a:r>
            <a:endParaRPr lang="en-US" altLang="ja-JP" sz="1500" dirty="0">
              <a:solidFill>
                <a:srgbClr val="002060"/>
              </a:solidFill>
              <a:latin typeface="BIZ UDPゴシック" panose="020B0400000000000000" pitchFamily="50" charset="-128"/>
              <a:ea typeface="BIZ UDPゴシック" panose="020B0400000000000000" pitchFamily="50" charset="-128"/>
            </a:endParaRPr>
          </a:p>
          <a:p>
            <a:pPr marL="292100" indent="0">
              <a:lnSpc>
                <a:spcPct val="120000"/>
              </a:lnSpc>
              <a:spcBef>
                <a:spcPts val="1200"/>
              </a:spcBef>
              <a:buClr>
                <a:schemeClr val="tx2">
                  <a:lumMod val="50000"/>
                </a:schemeClr>
              </a:buClr>
              <a:buNone/>
            </a:pPr>
            <a:r>
              <a:rPr lang="en-US" altLang="ja-JP" sz="1800" b="1" dirty="0">
                <a:solidFill>
                  <a:schemeClr val="accent4">
                    <a:lumMod val="75000"/>
                  </a:schemeClr>
                </a:solidFill>
                <a:latin typeface="BIZ UDPゴシック" panose="020B0400000000000000" pitchFamily="50" charset="-128"/>
                <a:ea typeface="BIZ UDPゴシック" panose="020B0400000000000000" pitchFamily="50" charset="-128"/>
              </a:rPr>
              <a:t>5.</a:t>
            </a:r>
            <a:r>
              <a:rPr lang="ja-JP" altLang="en-US" sz="1800" b="1" dirty="0">
                <a:solidFill>
                  <a:schemeClr val="accent4">
                    <a:lumMod val="75000"/>
                  </a:schemeClr>
                </a:solidFill>
                <a:latin typeface="BIZ UDPゴシック" panose="020B0400000000000000" pitchFamily="50" charset="-128"/>
                <a:ea typeface="BIZ UDPゴシック" panose="020B0400000000000000" pitchFamily="50" charset="-128"/>
              </a:rPr>
              <a:t>　</a:t>
            </a:r>
            <a:r>
              <a:rPr lang="ja-JP" altLang="en-US" sz="1800" b="1" dirty="0" smtClean="0">
                <a:solidFill>
                  <a:schemeClr val="accent4">
                    <a:lumMod val="75000"/>
                  </a:schemeClr>
                </a:solidFill>
                <a:latin typeface="BIZ UDPゴシック" panose="020B0400000000000000" pitchFamily="50" charset="-128"/>
                <a:ea typeface="BIZ UDPゴシック" panose="020B0400000000000000" pitchFamily="50" charset="-128"/>
              </a:rPr>
              <a:t>協議会による地</a:t>
            </a:r>
            <a:r>
              <a:rPr lang="ja-JP" altLang="en-US" sz="1800" b="1" dirty="0">
                <a:solidFill>
                  <a:schemeClr val="accent4">
                    <a:lumMod val="75000"/>
                  </a:schemeClr>
                </a:solidFill>
                <a:latin typeface="BIZ UDPゴシック" panose="020B0400000000000000" pitchFamily="50" charset="-128"/>
                <a:ea typeface="BIZ UDPゴシック" panose="020B0400000000000000" pitchFamily="50" charset="-128"/>
              </a:rPr>
              <a:t>域作り</a:t>
            </a:r>
            <a:endParaRPr lang="en-US" altLang="ja-JP" sz="1800" b="1" dirty="0">
              <a:solidFill>
                <a:schemeClr val="accent4">
                  <a:lumMod val="75000"/>
                </a:schemeClr>
              </a:solidFill>
              <a:latin typeface="BIZ UDPゴシック" panose="020B0400000000000000" pitchFamily="50" charset="-128"/>
              <a:ea typeface="BIZ UDPゴシック" panose="020B0400000000000000" pitchFamily="50" charset="-128"/>
            </a:endParaRPr>
          </a:p>
          <a:p>
            <a:pPr marL="292100" indent="0">
              <a:lnSpc>
                <a:spcPct val="120000"/>
              </a:lnSpc>
              <a:buClr>
                <a:schemeClr val="tx2">
                  <a:lumMod val="50000"/>
                </a:schemeClr>
              </a:buClr>
              <a:buNone/>
            </a:pPr>
            <a:r>
              <a:rPr lang="ja-JP" altLang="en-US" sz="1500" dirty="0">
                <a:solidFill>
                  <a:schemeClr val="tx2">
                    <a:lumMod val="50000"/>
                  </a:schemeClr>
                </a:solidFill>
                <a:latin typeface="BIZ UDPゴシック" panose="020B0400000000000000" pitchFamily="50" charset="-128"/>
                <a:ea typeface="BIZ UDPゴシック" panose="020B0400000000000000" pitchFamily="50" charset="-128"/>
              </a:rPr>
              <a:t>　</a:t>
            </a:r>
            <a:r>
              <a:rPr lang="ja-JP" altLang="en-US" sz="1500" dirty="0">
                <a:solidFill>
                  <a:srgbClr val="002060"/>
                </a:solidFill>
                <a:latin typeface="BIZ UDPゴシック" panose="020B0400000000000000" pitchFamily="50" charset="-128"/>
                <a:ea typeface="BIZ UDPゴシック" panose="020B0400000000000000" pitchFamily="50" charset="-128"/>
              </a:rPr>
              <a:t>　　（</a:t>
            </a:r>
            <a:r>
              <a:rPr lang="en-US" altLang="ja-JP" sz="1500" dirty="0">
                <a:solidFill>
                  <a:srgbClr val="002060"/>
                </a:solidFill>
                <a:latin typeface="BIZ UDPゴシック" panose="020B0400000000000000" pitchFamily="50" charset="-128"/>
                <a:ea typeface="BIZ UDPゴシック" panose="020B0400000000000000" pitchFamily="50" charset="-128"/>
              </a:rPr>
              <a:t>1</a:t>
            </a:r>
            <a:r>
              <a:rPr lang="ja-JP" altLang="en-US" sz="1500" dirty="0">
                <a:solidFill>
                  <a:srgbClr val="002060"/>
                </a:solidFill>
                <a:latin typeface="BIZ UDPゴシック" panose="020B0400000000000000" pitchFamily="50" charset="-128"/>
                <a:ea typeface="BIZ UDPゴシック" panose="020B0400000000000000" pitchFamily="50" charset="-128"/>
              </a:rPr>
              <a:t>）自立支援協議会　　　（</a:t>
            </a:r>
            <a:r>
              <a:rPr lang="en-US" altLang="ja-JP" sz="1500" dirty="0">
                <a:solidFill>
                  <a:srgbClr val="002060"/>
                </a:solidFill>
                <a:latin typeface="BIZ UDPゴシック" panose="020B0400000000000000" pitchFamily="50" charset="-128"/>
                <a:ea typeface="BIZ UDPゴシック" panose="020B0400000000000000" pitchFamily="50" charset="-128"/>
              </a:rPr>
              <a:t>2</a:t>
            </a:r>
            <a:r>
              <a:rPr lang="ja-JP" altLang="en-US" sz="1500" dirty="0">
                <a:solidFill>
                  <a:srgbClr val="002060"/>
                </a:solidFill>
                <a:latin typeface="BIZ UDPゴシック" panose="020B0400000000000000" pitchFamily="50" charset="-128"/>
                <a:ea typeface="BIZ UDPゴシック" panose="020B0400000000000000" pitchFamily="50" charset="-128"/>
              </a:rPr>
              <a:t>）地域共生社会を目標とした活動　　　（</a:t>
            </a:r>
            <a:r>
              <a:rPr lang="en-US" altLang="ja-JP" sz="1500" dirty="0">
                <a:solidFill>
                  <a:srgbClr val="002060"/>
                </a:solidFill>
                <a:latin typeface="BIZ UDPゴシック" panose="020B0400000000000000" pitchFamily="50" charset="-128"/>
                <a:ea typeface="BIZ UDPゴシック" panose="020B0400000000000000" pitchFamily="50" charset="-128"/>
              </a:rPr>
              <a:t>3</a:t>
            </a:r>
            <a:r>
              <a:rPr lang="ja-JP" altLang="en-US" sz="1500" dirty="0">
                <a:solidFill>
                  <a:srgbClr val="002060"/>
                </a:solidFill>
                <a:latin typeface="BIZ UDPゴシック" panose="020B0400000000000000" pitchFamily="50" charset="-128"/>
                <a:ea typeface="BIZ UDPゴシック" panose="020B0400000000000000" pitchFamily="50" charset="-128"/>
              </a:rPr>
              <a:t>）権利擁護支援と価値</a:t>
            </a:r>
          </a:p>
          <a:p>
            <a:pPr marL="292100" indent="0">
              <a:lnSpc>
                <a:spcPct val="120000"/>
              </a:lnSpc>
              <a:spcBef>
                <a:spcPts val="1200"/>
              </a:spcBef>
              <a:buClr>
                <a:schemeClr val="tx2">
                  <a:lumMod val="50000"/>
                </a:schemeClr>
              </a:buClr>
              <a:buNone/>
            </a:pPr>
            <a:r>
              <a:rPr lang="en-US" altLang="ja-JP" sz="1800" b="1" dirty="0">
                <a:solidFill>
                  <a:schemeClr val="accent4">
                    <a:lumMod val="75000"/>
                  </a:schemeClr>
                </a:solidFill>
                <a:latin typeface="BIZ UDPゴシック" panose="020B0400000000000000" pitchFamily="50" charset="-128"/>
                <a:ea typeface="BIZ UDPゴシック" panose="020B0400000000000000" pitchFamily="50" charset="-128"/>
              </a:rPr>
              <a:t>6.</a:t>
            </a:r>
            <a:r>
              <a:rPr lang="ja-JP" altLang="en-US" sz="1800" b="1" dirty="0">
                <a:solidFill>
                  <a:schemeClr val="accent4">
                    <a:lumMod val="75000"/>
                  </a:schemeClr>
                </a:solidFill>
                <a:latin typeface="BIZ UDPゴシック" panose="020B0400000000000000" pitchFamily="50" charset="-128"/>
                <a:ea typeface="BIZ UDPゴシック" panose="020B0400000000000000" pitchFamily="50" charset="-128"/>
              </a:rPr>
              <a:t>　事業所の運営管理</a:t>
            </a:r>
            <a:endParaRPr lang="en-US" altLang="ja-JP" sz="1800" b="1" dirty="0">
              <a:solidFill>
                <a:schemeClr val="accent4">
                  <a:lumMod val="75000"/>
                </a:schemeClr>
              </a:solidFill>
              <a:latin typeface="BIZ UDPゴシック" panose="020B0400000000000000" pitchFamily="50" charset="-128"/>
              <a:ea typeface="BIZ UDPゴシック" panose="020B0400000000000000" pitchFamily="50" charset="-128"/>
            </a:endParaRPr>
          </a:p>
          <a:p>
            <a:pPr marL="292100" indent="0">
              <a:lnSpc>
                <a:spcPct val="120000"/>
              </a:lnSpc>
              <a:buClr>
                <a:schemeClr val="tx2">
                  <a:lumMod val="50000"/>
                </a:schemeClr>
              </a:buClr>
              <a:buNone/>
            </a:pPr>
            <a:r>
              <a:rPr lang="ja-JP" altLang="en-US" sz="1500" dirty="0">
                <a:solidFill>
                  <a:schemeClr val="tx2">
                    <a:lumMod val="50000"/>
                  </a:schemeClr>
                </a:solidFill>
                <a:latin typeface="BIZ UDPゴシック" panose="020B0400000000000000" pitchFamily="50" charset="-128"/>
                <a:ea typeface="BIZ UDPゴシック" panose="020B0400000000000000" pitchFamily="50" charset="-128"/>
              </a:rPr>
              <a:t>　</a:t>
            </a:r>
            <a:r>
              <a:rPr lang="ja-JP" altLang="en-US" sz="1500" dirty="0">
                <a:solidFill>
                  <a:srgbClr val="002060"/>
                </a:solidFill>
                <a:latin typeface="BIZ UDPゴシック" panose="020B0400000000000000" pitchFamily="50" charset="-128"/>
                <a:ea typeface="BIZ UDPゴシック" panose="020B0400000000000000" pitchFamily="50" charset="-128"/>
              </a:rPr>
              <a:t>　　</a:t>
            </a:r>
            <a:r>
              <a:rPr lang="ja-JP" altLang="en-US" sz="1500" dirty="0" smtClean="0">
                <a:solidFill>
                  <a:srgbClr val="002060"/>
                </a:solidFill>
                <a:latin typeface="BIZ UDPゴシック" panose="020B0400000000000000" pitchFamily="50" charset="-128"/>
                <a:ea typeface="BIZ UDPゴシック" panose="020B0400000000000000" pitchFamily="50" charset="-128"/>
              </a:rPr>
              <a:t>（</a:t>
            </a:r>
            <a:r>
              <a:rPr lang="en-US" altLang="ja-JP" sz="1500" dirty="0">
                <a:solidFill>
                  <a:srgbClr val="002060"/>
                </a:solidFill>
                <a:latin typeface="BIZ UDPゴシック" panose="020B0400000000000000" pitchFamily="50" charset="-128"/>
                <a:ea typeface="BIZ UDPゴシック" panose="020B0400000000000000" pitchFamily="50" charset="-128"/>
              </a:rPr>
              <a:t>1</a:t>
            </a:r>
            <a:r>
              <a:rPr lang="ja-JP" altLang="en-US" sz="1500" dirty="0">
                <a:solidFill>
                  <a:srgbClr val="002060"/>
                </a:solidFill>
                <a:latin typeface="BIZ UDPゴシック" panose="020B0400000000000000" pitchFamily="50" charset="-128"/>
                <a:ea typeface="BIZ UDPゴシック" panose="020B0400000000000000" pitchFamily="50" charset="-128"/>
              </a:rPr>
              <a:t>）障害者基本計画の推進と事業所運</a:t>
            </a:r>
            <a:r>
              <a:rPr lang="ja-JP" altLang="en-US" sz="1500" dirty="0" smtClean="0">
                <a:solidFill>
                  <a:srgbClr val="002060"/>
                </a:solidFill>
                <a:latin typeface="BIZ UDPゴシック" panose="020B0400000000000000" pitchFamily="50" charset="-128"/>
                <a:ea typeface="BIZ UDPゴシック" panose="020B0400000000000000" pitchFamily="50" charset="-128"/>
              </a:rPr>
              <a:t>営</a:t>
            </a:r>
            <a:r>
              <a:rPr lang="ja-JP" altLang="en-US" sz="1500" dirty="0">
                <a:solidFill>
                  <a:srgbClr val="002060"/>
                </a:solidFill>
                <a:latin typeface="BIZ UDPゴシック" panose="020B0400000000000000" pitchFamily="50" charset="-128"/>
                <a:ea typeface="BIZ UDPゴシック" panose="020B0400000000000000" pitchFamily="50" charset="-128"/>
              </a:rPr>
              <a:t>　　（</a:t>
            </a:r>
            <a:r>
              <a:rPr lang="en-US" altLang="ja-JP" sz="1500" dirty="0">
                <a:solidFill>
                  <a:srgbClr val="002060"/>
                </a:solidFill>
                <a:latin typeface="BIZ UDPゴシック" panose="020B0400000000000000" pitchFamily="50" charset="-128"/>
                <a:ea typeface="BIZ UDPゴシック" panose="020B0400000000000000" pitchFamily="50" charset="-128"/>
              </a:rPr>
              <a:t>2</a:t>
            </a:r>
            <a:r>
              <a:rPr lang="ja-JP" altLang="en-US" sz="1500" dirty="0">
                <a:solidFill>
                  <a:srgbClr val="002060"/>
                </a:solidFill>
                <a:latin typeface="BIZ UDPゴシック" panose="020B0400000000000000" pitchFamily="50" charset="-128"/>
                <a:ea typeface="BIZ UDPゴシック" panose="020B0400000000000000" pitchFamily="50" charset="-128"/>
              </a:rPr>
              <a:t>）主任相談支援専門員の運営管理へのかか</a:t>
            </a:r>
            <a:r>
              <a:rPr lang="ja-JP" altLang="en-US" sz="1500" dirty="0" smtClean="0">
                <a:solidFill>
                  <a:srgbClr val="002060"/>
                </a:solidFill>
                <a:latin typeface="BIZ UDPゴシック" panose="020B0400000000000000" pitchFamily="50" charset="-128"/>
                <a:ea typeface="BIZ UDPゴシック" panose="020B0400000000000000" pitchFamily="50" charset="-128"/>
              </a:rPr>
              <a:t>わり</a:t>
            </a:r>
            <a:endParaRPr lang="ja-JP" altLang="en-US" sz="1500" dirty="0">
              <a:solidFill>
                <a:srgbClr val="002060"/>
              </a:solidFill>
              <a:latin typeface="BIZ UDPゴシック" panose="020B0400000000000000" pitchFamily="50" charset="-128"/>
              <a:ea typeface="BIZ UDPゴシック" panose="020B0400000000000000" pitchFamily="50" charset="-128"/>
            </a:endParaRPr>
          </a:p>
        </p:txBody>
      </p:sp>
      <p:sp>
        <p:nvSpPr>
          <p:cNvPr id="2" name="スライド番号プレースホルダー 1"/>
          <p:cNvSpPr>
            <a:spLocks noGrp="1"/>
          </p:cNvSpPr>
          <p:nvPr>
            <p:ph type="sldNum" sz="quarter" idx="12"/>
          </p:nvPr>
        </p:nvSpPr>
        <p:spPr/>
        <p:txBody>
          <a:bodyPr/>
          <a:lstStyle/>
          <a:p>
            <a:pPr>
              <a:defRPr/>
            </a:pPr>
            <a:fld id="{804D6B79-3AEB-42FE-A736-A41F7AEA0445}" type="slidenum">
              <a:rPr lang="en-US" altLang="ja-JP" smtClean="0"/>
              <a:pPr>
                <a:defRPr/>
              </a:pPr>
              <a:t>3</a:t>
            </a:fld>
            <a:endParaRPr lang="en-US" altLang="ja-JP"/>
          </a:p>
        </p:txBody>
      </p:sp>
    </p:spTree>
    <p:extLst>
      <p:ext uri="{BB962C8B-B14F-4D97-AF65-F5344CB8AC3E}">
        <p14:creationId xmlns:p14="http://schemas.microsoft.com/office/powerpoint/2010/main" val="35122600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398062" y="1391127"/>
            <a:ext cx="8441055" cy="99060"/>
            <a:chOff x="352043" y="548640"/>
            <a:chExt cx="8441055" cy="99060"/>
          </a:xfrm>
        </p:grpSpPr>
        <p:sp>
          <p:nvSpPr>
            <p:cNvPr id="4" name="object 4"/>
            <p:cNvSpPr/>
            <p:nvPr/>
          </p:nvSpPr>
          <p:spPr>
            <a:xfrm>
              <a:off x="352043" y="551688"/>
              <a:ext cx="8441055" cy="0"/>
            </a:xfrm>
            <a:custGeom>
              <a:avLst/>
              <a:gdLst/>
              <a:ahLst/>
              <a:cxnLst/>
              <a:rect l="l" t="t" r="r" b="b"/>
              <a:pathLst>
                <a:path w="8441055">
                  <a:moveTo>
                    <a:pt x="0" y="0"/>
                  </a:moveTo>
                  <a:lnTo>
                    <a:pt x="8440674" y="0"/>
                  </a:lnTo>
                </a:path>
              </a:pathLst>
            </a:custGeom>
            <a:ln w="6096">
              <a:solidFill>
                <a:srgbClr val="A6A6A6"/>
              </a:solidFill>
            </a:ln>
          </p:spPr>
          <p:txBody>
            <a:bodyPr wrap="square" lIns="0" tIns="0" rIns="0" bIns="0" rtlCol="0"/>
            <a:lstStyle/>
            <a:p>
              <a:endParaRPr/>
            </a:p>
          </p:txBody>
        </p:sp>
        <p:sp>
          <p:nvSpPr>
            <p:cNvPr id="5" name="object 5"/>
            <p:cNvSpPr/>
            <p:nvPr/>
          </p:nvSpPr>
          <p:spPr>
            <a:xfrm>
              <a:off x="352043" y="618744"/>
              <a:ext cx="8441055" cy="0"/>
            </a:xfrm>
            <a:custGeom>
              <a:avLst/>
              <a:gdLst/>
              <a:ahLst/>
              <a:cxnLst/>
              <a:rect l="l" t="t" r="r" b="b"/>
              <a:pathLst>
                <a:path w="8441055">
                  <a:moveTo>
                    <a:pt x="0" y="0"/>
                  </a:moveTo>
                  <a:lnTo>
                    <a:pt x="8440674" y="0"/>
                  </a:lnTo>
                </a:path>
              </a:pathLst>
            </a:custGeom>
            <a:ln w="57912">
              <a:solidFill>
                <a:srgbClr val="A6A6A6"/>
              </a:solidFill>
            </a:ln>
          </p:spPr>
          <p:txBody>
            <a:bodyPr wrap="square" lIns="0" tIns="0" rIns="0" bIns="0" rtlCol="0"/>
            <a:lstStyle/>
            <a:p>
              <a:endParaRPr/>
            </a:p>
          </p:txBody>
        </p:sp>
      </p:grpSp>
      <p:sp>
        <p:nvSpPr>
          <p:cNvPr id="6" name="object 6"/>
          <p:cNvSpPr txBox="1"/>
          <p:nvPr/>
        </p:nvSpPr>
        <p:spPr>
          <a:xfrm>
            <a:off x="591971" y="5120768"/>
            <a:ext cx="1369060" cy="1059180"/>
          </a:xfrm>
          <a:prstGeom prst="rect">
            <a:avLst/>
          </a:prstGeom>
          <a:ln w="25908">
            <a:solidFill>
              <a:srgbClr val="000000"/>
            </a:solidFill>
          </a:ln>
        </p:spPr>
        <p:txBody>
          <a:bodyPr vert="horz" wrap="square" lIns="0" tIns="1905" rIns="0" bIns="0" rtlCol="0">
            <a:spAutoFit/>
          </a:bodyPr>
          <a:lstStyle/>
          <a:p>
            <a:pPr>
              <a:lnSpc>
                <a:spcPct val="100000"/>
              </a:lnSpc>
              <a:spcBef>
                <a:spcPts val="15"/>
              </a:spcBef>
            </a:pPr>
            <a:endParaRPr sz="950" dirty="0">
              <a:latin typeface="Times New Roman"/>
              <a:cs typeface="Times New Roman"/>
            </a:endParaRPr>
          </a:p>
          <a:p>
            <a:pPr algn="ctr">
              <a:lnSpc>
                <a:spcPct val="100000"/>
              </a:lnSpc>
              <a:spcBef>
                <a:spcPts val="5"/>
              </a:spcBef>
            </a:pPr>
            <a:r>
              <a:rPr sz="1200" b="0" spc="5" dirty="0">
                <a:latin typeface="Noto Sans CJK JP Medium"/>
                <a:cs typeface="Noto Sans CJK JP Medium"/>
              </a:rPr>
              <a:t>相談支</a:t>
            </a:r>
            <a:r>
              <a:rPr sz="1200" b="0" dirty="0">
                <a:latin typeface="Noto Sans CJK JP Medium"/>
                <a:cs typeface="Noto Sans CJK JP Medium"/>
              </a:rPr>
              <a:t>援</a:t>
            </a:r>
            <a:r>
              <a:rPr sz="1200" b="0" spc="-5" dirty="0">
                <a:latin typeface="Noto Sans CJK JP Medium"/>
                <a:cs typeface="Noto Sans CJK JP Medium"/>
              </a:rPr>
              <a:t>従</a:t>
            </a:r>
            <a:r>
              <a:rPr sz="1200" b="0" dirty="0">
                <a:latin typeface="Noto Sans CJK JP Medium"/>
                <a:cs typeface="Noto Sans CJK JP Medium"/>
              </a:rPr>
              <a:t>事者</a:t>
            </a:r>
            <a:endParaRPr sz="1200" dirty="0">
              <a:latin typeface="Noto Sans CJK JP Medium"/>
              <a:cs typeface="Noto Sans CJK JP Medium"/>
            </a:endParaRPr>
          </a:p>
          <a:p>
            <a:pPr algn="ctr">
              <a:lnSpc>
                <a:spcPct val="100000"/>
              </a:lnSpc>
              <a:spcBef>
                <a:spcPts val="155"/>
              </a:spcBef>
            </a:pPr>
            <a:r>
              <a:rPr sz="1200" b="0" spc="10" dirty="0">
                <a:solidFill>
                  <a:srgbClr val="1F3863"/>
                </a:solidFill>
                <a:latin typeface="Noto Sans CJK JP Medium"/>
                <a:cs typeface="Noto Sans CJK JP Medium"/>
              </a:rPr>
              <a:t>初任者</a:t>
            </a:r>
            <a:r>
              <a:rPr sz="1200" b="0" dirty="0">
                <a:solidFill>
                  <a:srgbClr val="1F3863"/>
                </a:solidFill>
                <a:latin typeface="Noto Sans CJK JP Medium"/>
                <a:cs typeface="Noto Sans CJK JP Medium"/>
              </a:rPr>
              <a:t>研修</a:t>
            </a:r>
            <a:endParaRPr sz="1200" dirty="0">
              <a:latin typeface="Noto Sans CJK JP Medium"/>
              <a:cs typeface="Noto Sans CJK JP Medium"/>
            </a:endParaRPr>
          </a:p>
          <a:p>
            <a:pPr algn="ctr">
              <a:lnSpc>
                <a:spcPct val="100000"/>
              </a:lnSpc>
              <a:spcBef>
                <a:spcPts val="170"/>
              </a:spcBef>
            </a:pPr>
            <a:r>
              <a:rPr sz="1200" b="0" dirty="0">
                <a:latin typeface="Noto Sans CJK JP Medium"/>
                <a:cs typeface="Noto Sans CJK JP Medium"/>
              </a:rPr>
              <a:t>＋</a:t>
            </a:r>
            <a:endParaRPr sz="1200" dirty="0">
              <a:latin typeface="Noto Sans CJK JP Medium"/>
              <a:cs typeface="Noto Sans CJK JP Medium"/>
            </a:endParaRPr>
          </a:p>
          <a:p>
            <a:pPr marL="1270" algn="ctr">
              <a:lnSpc>
                <a:spcPct val="100000"/>
              </a:lnSpc>
              <a:spcBef>
                <a:spcPts val="155"/>
              </a:spcBef>
            </a:pPr>
            <a:r>
              <a:rPr sz="1200" b="0" spc="10" dirty="0">
                <a:latin typeface="Noto Sans CJK JP Medium"/>
                <a:cs typeface="Noto Sans CJK JP Medium"/>
              </a:rPr>
              <a:t>実務経験</a:t>
            </a:r>
            <a:endParaRPr sz="1200" dirty="0">
              <a:latin typeface="Noto Sans CJK JP Medium"/>
              <a:cs typeface="Noto Sans CJK JP Medium"/>
            </a:endParaRPr>
          </a:p>
        </p:txBody>
      </p:sp>
      <p:sp>
        <p:nvSpPr>
          <p:cNvPr id="7" name="object 7"/>
          <p:cNvSpPr txBox="1"/>
          <p:nvPr/>
        </p:nvSpPr>
        <p:spPr>
          <a:xfrm>
            <a:off x="2580395" y="5124089"/>
            <a:ext cx="1486698" cy="952440"/>
          </a:xfrm>
          <a:prstGeom prst="rect">
            <a:avLst/>
          </a:prstGeom>
          <a:ln w="25907">
            <a:solidFill>
              <a:srgbClr val="000000"/>
            </a:solidFill>
          </a:ln>
        </p:spPr>
        <p:txBody>
          <a:bodyPr vert="horz" wrap="square" lIns="0" tIns="120650" rIns="0" bIns="0" rtlCol="0">
            <a:spAutoFit/>
          </a:bodyPr>
          <a:lstStyle/>
          <a:p>
            <a:pPr marL="112395" marR="104775" indent="-635" algn="ctr">
              <a:lnSpc>
                <a:spcPct val="111000"/>
              </a:lnSpc>
              <a:spcBef>
                <a:spcPts val="950"/>
              </a:spcBef>
            </a:pPr>
            <a:r>
              <a:rPr sz="1200" b="0" spc="10" dirty="0">
                <a:latin typeface="Noto Sans CJK JP Medium"/>
                <a:cs typeface="Noto Sans CJK JP Medium"/>
              </a:rPr>
              <a:t>相談支</a:t>
            </a:r>
            <a:r>
              <a:rPr sz="1200" b="0" dirty="0">
                <a:latin typeface="Noto Sans CJK JP Medium"/>
                <a:cs typeface="Noto Sans CJK JP Medium"/>
              </a:rPr>
              <a:t>援従事者 </a:t>
            </a:r>
            <a:r>
              <a:rPr sz="1200" b="0" spc="10" dirty="0">
                <a:solidFill>
                  <a:srgbClr val="1F3863"/>
                </a:solidFill>
                <a:latin typeface="Noto Sans CJK JP Medium"/>
                <a:cs typeface="Noto Sans CJK JP Medium"/>
              </a:rPr>
              <a:t>現任研</a:t>
            </a:r>
            <a:r>
              <a:rPr sz="1200" b="0" dirty="0">
                <a:solidFill>
                  <a:srgbClr val="1F3863"/>
                </a:solidFill>
                <a:latin typeface="Noto Sans CJK JP Medium"/>
                <a:cs typeface="Noto Sans CJK JP Medium"/>
              </a:rPr>
              <a:t>修</a:t>
            </a:r>
            <a:r>
              <a:rPr sz="1000" b="0" dirty="0">
                <a:latin typeface="Noto Sans CJK JP Medium"/>
                <a:cs typeface="Noto Sans CJK JP Medium"/>
              </a:rPr>
              <a:t>(</a:t>
            </a:r>
            <a:r>
              <a:rPr sz="1000" b="0" spc="5" dirty="0">
                <a:latin typeface="Noto Sans CJK JP Medium"/>
                <a:cs typeface="Noto Sans CJK JP Medium"/>
              </a:rPr>
              <a:t>５</a:t>
            </a:r>
            <a:r>
              <a:rPr sz="1000" b="0" spc="-5" dirty="0">
                <a:latin typeface="Noto Sans CJK JP Medium"/>
                <a:cs typeface="Noto Sans CJK JP Medium"/>
              </a:rPr>
              <a:t>年ご</a:t>
            </a:r>
            <a:r>
              <a:rPr sz="1000" b="0" spc="5" dirty="0">
                <a:latin typeface="Noto Sans CJK JP Medium"/>
                <a:cs typeface="Noto Sans CJK JP Medium"/>
              </a:rPr>
              <a:t>と</a:t>
            </a:r>
            <a:r>
              <a:rPr sz="1000" b="0" dirty="0">
                <a:latin typeface="Noto Sans CJK JP Medium"/>
                <a:cs typeface="Noto Sans CJK JP Medium"/>
              </a:rPr>
              <a:t>)</a:t>
            </a:r>
            <a:endParaRPr sz="1000">
              <a:latin typeface="Noto Sans CJK JP Medium"/>
              <a:cs typeface="Noto Sans CJK JP Medium"/>
            </a:endParaRPr>
          </a:p>
          <a:p>
            <a:pPr algn="ctr">
              <a:lnSpc>
                <a:spcPct val="100000"/>
              </a:lnSpc>
              <a:spcBef>
                <a:spcPts val="170"/>
              </a:spcBef>
            </a:pPr>
            <a:r>
              <a:rPr sz="1200" b="0" dirty="0">
                <a:latin typeface="Noto Sans CJK JP Medium"/>
                <a:cs typeface="Noto Sans CJK JP Medium"/>
              </a:rPr>
              <a:t>＋</a:t>
            </a:r>
            <a:endParaRPr sz="1200">
              <a:latin typeface="Noto Sans CJK JP Medium"/>
              <a:cs typeface="Noto Sans CJK JP Medium"/>
            </a:endParaRPr>
          </a:p>
          <a:p>
            <a:pPr marL="1270" algn="ctr">
              <a:lnSpc>
                <a:spcPct val="100000"/>
              </a:lnSpc>
              <a:spcBef>
                <a:spcPts val="155"/>
              </a:spcBef>
            </a:pPr>
            <a:r>
              <a:rPr sz="1200" b="0" spc="10" dirty="0">
                <a:latin typeface="Noto Sans CJK JP Medium"/>
                <a:cs typeface="Noto Sans CJK JP Medium"/>
              </a:rPr>
              <a:t>実務経験</a:t>
            </a:r>
            <a:endParaRPr sz="1200">
              <a:latin typeface="Noto Sans CJK JP Medium"/>
              <a:cs typeface="Noto Sans CJK JP Medium"/>
            </a:endParaRPr>
          </a:p>
        </p:txBody>
      </p:sp>
      <p:sp>
        <p:nvSpPr>
          <p:cNvPr id="8" name="object 8"/>
          <p:cNvSpPr txBox="1"/>
          <p:nvPr/>
        </p:nvSpPr>
        <p:spPr>
          <a:xfrm>
            <a:off x="6310296" y="5126874"/>
            <a:ext cx="2315210" cy="1053465"/>
          </a:xfrm>
          <a:prstGeom prst="rect">
            <a:avLst/>
          </a:prstGeom>
          <a:solidFill>
            <a:srgbClr val="1F3863"/>
          </a:solidFill>
          <a:ln w="12192">
            <a:solidFill>
              <a:srgbClr val="8FAADC"/>
            </a:solidFill>
          </a:ln>
        </p:spPr>
        <p:txBody>
          <a:bodyPr vert="horz" wrap="square" lIns="0" tIns="161290" rIns="0" bIns="0" rtlCol="0">
            <a:spAutoFit/>
          </a:bodyPr>
          <a:lstStyle/>
          <a:p>
            <a:pPr marL="696595" marR="343535" indent="-344805">
              <a:lnSpc>
                <a:spcPct val="120000"/>
              </a:lnSpc>
              <a:spcBef>
                <a:spcPts val="1270"/>
              </a:spcBef>
            </a:pPr>
            <a:r>
              <a:rPr sz="1800" b="0" spc="10" dirty="0">
                <a:solidFill>
                  <a:srgbClr val="FFFFFF"/>
                </a:solidFill>
                <a:latin typeface="Noto Sans CJK JP Medium"/>
                <a:cs typeface="Noto Sans CJK JP Medium"/>
              </a:rPr>
              <a:t>相談支援従事者 主任研修</a:t>
            </a:r>
            <a:endParaRPr sz="1800">
              <a:latin typeface="Noto Sans CJK JP Medium"/>
              <a:cs typeface="Noto Sans CJK JP Medium"/>
            </a:endParaRPr>
          </a:p>
        </p:txBody>
      </p:sp>
      <p:sp>
        <p:nvSpPr>
          <p:cNvPr id="9" name="object 9"/>
          <p:cNvSpPr txBox="1"/>
          <p:nvPr/>
        </p:nvSpPr>
        <p:spPr>
          <a:xfrm>
            <a:off x="477781" y="6374720"/>
            <a:ext cx="7992109" cy="294640"/>
          </a:xfrm>
          <a:prstGeom prst="rect">
            <a:avLst/>
          </a:prstGeom>
          <a:ln w="12192">
            <a:solidFill>
              <a:srgbClr val="000000"/>
            </a:solidFill>
          </a:ln>
        </p:spPr>
        <p:txBody>
          <a:bodyPr vert="horz" wrap="square" lIns="0" tIns="69850" rIns="0" bIns="0" rtlCol="0">
            <a:spAutoFit/>
          </a:bodyPr>
          <a:lstStyle/>
          <a:p>
            <a:pPr algn="ctr">
              <a:lnSpc>
                <a:spcPct val="100000"/>
              </a:lnSpc>
              <a:spcBef>
                <a:spcPts val="550"/>
              </a:spcBef>
            </a:pPr>
            <a:r>
              <a:rPr sz="1200" spc="-5" dirty="0">
                <a:latin typeface="kiloji - P"/>
                <a:cs typeface="kiloji - P"/>
              </a:rPr>
              <a:t>専門コース別研修（任意研修）</a:t>
            </a:r>
            <a:endParaRPr sz="1200" dirty="0">
              <a:latin typeface="kiloji - P"/>
              <a:cs typeface="kiloji - P"/>
            </a:endParaRPr>
          </a:p>
        </p:txBody>
      </p:sp>
      <p:grpSp>
        <p:nvGrpSpPr>
          <p:cNvPr id="10" name="object 10"/>
          <p:cNvGrpSpPr/>
          <p:nvPr/>
        </p:nvGrpSpPr>
        <p:grpSpPr>
          <a:xfrm>
            <a:off x="2066580" y="5397224"/>
            <a:ext cx="452755" cy="586740"/>
            <a:chOff x="2052827" y="3363467"/>
            <a:chExt cx="452755" cy="586740"/>
          </a:xfrm>
        </p:grpSpPr>
        <p:sp>
          <p:nvSpPr>
            <p:cNvPr id="11" name="object 11"/>
            <p:cNvSpPr/>
            <p:nvPr/>
          </p:nvSpPr>
          <p:spPr>
            <a:xfrm>
              <a:off x="2058923" y="3369563"/>
              <a:ext cx="440690" cy="574675"/>
            </a:xfrm>
            <a:custGeom>
              <a:avLst/>
              <a:gdLst/>
              <a:ahLst/>
              <a:cxnLst/>
              <a:rect l="l" t="t" r="r" b="b"/>
              <a:pathLst>
                <a:path w="440689" h="574675">
                  <a:moveTo>
                    <a:pt x="220218" y="0"/>
                  </a:moveTo>
                  <a:lnTo>
                    <a:pt x="220218" y="143637"/>
                  </a:lnTo>
                  <a:lnTo>
                    <a:pt x="0" y="143637"/>
                  </a:lnTo>
                  <a:lnTo>
                    <a:pt x="0" y="430911"/>
                  </a:lnTo>
                  <a:lnTo>
                    <a:pt x="220218" y="430911"/>
                  </a:lnTo>
                  <a:lnTo>
                    <a:pt x="220218" y="574548"/>
                  </a:lnTo>
                  <a:lnTo>
                    <a:pt x="440436" y="287274"/>
                  </a:lnTo>
                  <a:lnTo>
                    <a:pt x="220218" y="0"/>
                  </a:lnTo>
                  <a:close/>
                </a:path>
              </a:pathLst>
            </a:custGeom>
            <a:solidFill>
              <a:srgbClr val="800000"/>
            </a:solidFill>
          </p:spPr>
          <p:txBody>
            <a:bodyPr wrap="square" lIns="0" tIns="0" rIns="0" bIns="0" rtlCol="0"/>
            <a:lstStyle/>
            <a:p>
              <a:endParaRPr/>
            </a:p>
          </p:txBody>
        </p:sp>
        <p:sp>
          <p:nvSpPr>
            <p:cNvPr id="12" name="object 12"/>
            <p:cNvSpPr/>
            <p:nvPr/>
          </p:nvSpPr>
          <p:spPr>
            <a:xfrm>
              <a:off x="2058923" y="3369563"/>
              <a:ext cx="440690" cy="574675"/>
            </a:xfrm>
            <a:custGeom>
              <a:avLst/>
              <a:gdLst/>
              <a:ahLst/>
              <a:cxnLst/>
              <a:rect l="l" t="t" r="r" b="b"/>
              <a:pathLst>
                <a:path w="440689" h="574675">
                  <a:moveTo>
                    <a:pt x="0" y="143637"/>
                  </a:moveTo>
                  <a:lnTo>
                    <a:pt x="220218" y="143637"/>
                  </a:lnTo>
                  <a:lnTo>
                    <a:pt x="220218" y="0"/>
                  </a:lnTo>
                  <a:lnTo>
                    <a:pt x="440436" y="287274"/>
                  </a:lnTo>
                  <a:lnTo>
                    <a:pt x="220218" y="574548"/>
                  </a:lnTo>
                  <a:lnTo>
                    <a:pt x="220218" y="430911"/>
                  </a:lnTo>
                  <a:lnTo>
                    <a:pt x="0" y="430911"/>
                  </a:lnTo>
                  <a:lnTo>
                    <a:pt x="0" y="143637"/>
                  </a:lnTo>
                  <a:close/>
                </a:path>
              </a:pathLst>
            </a:custGeom>
            <a:ln w="12192">
              <a:solidFill>
                <a:srgbClr val="C00000"/>
              </a:solidFill>
            </a:ln>
          </p:spPr>
          <p:txBody>
            <a:bodyPr wrap="square" lIns="0" tIns="0" rIns="0" bIns="0" rtlCol="0"/>
            <a:lstStyle/>
            <a:p>
              <a:endParaRPr/>
            </a:p>
          </p:txBody>
        </p:sp>
      </p:grpSp>
      <p:grpSp>
        <p:nvGrpSpPr>
          <p:cNvPr id="13" name="object 13"/>
          <p:cNvGrpSpPr/>
          <p:nvPr/>
        </p:nvGrpSpPr>
        <p:grpSpPr>
          <a:xfrm>
            <a:off x="4118209" y="5085389"/>
            <a:ext cx="2063750" cy="538727"/>
            <a:chOff x="4105655" y="3043427"/>
            <a:chExt cx="2063750" cy="571500"/>
          </a:xfrm>
        </p:grpSpPr>
        <p:sp>
          <p:nvSpPr>
            <p:cNvPr id="14" name="object 14"/>
            <p:cNvSpPr/>
            <p:nvPr/>
          </p:nvSpPr>
          <p:spPr>
            <a:xfrm>
              <a:off x="4111751" y="3049523"/>
              <a:ext cx="2051685" cy="559435"/>
            </a:xfrm>
            <a:custGeom>
              <a:avLst/>
              <a:gdLst/>
              <a:ahLst/>
              <a:cxnLst/>
              <a:rect l="l" t="t" r="r" b="b"/>
              <a:pathLst>
                <a:path w="2051685" h="559435">
                  <a:moveTo>
                    <a:pt x="1816481" y="0"/>
                  </a:moveTo>
                  <a:lnTo>
                    <a:pt x="1816481" y="139826"/>
                  </a:lnTo>
                  <a:lnTo>
                    <a:pt x="0" y="139826"/>
                  </a:lnTo>
                  <a:lnTo>
                    <a:pt x="0" y="419480"/>
                  </a:lnTo>
                  <a:lnTo>
                    <a:pt x="1816481" y="419480"/>
                  </a:lnTo>
                  <a:lnTo>
                    <a:pt x="1816481" y="559307"/>
                  </a:lnTo>
                  <a:lnTo>
                    <a:pt x="2051303" y="279653"/>
                  </a:lnTo>
                  <a:lnTo>
                    <a:pt x="1816481" y="0"/>
                  </a:lnTo>
                  <a:close/>
                </a:path>
              </a:pathLst>
            </a:custGeom>
            <a:solidFill>
              <a:srgbClr val="2E5496"/>
            </a:solidFill>
          </p:spPr>
          <p:txBody>
            <a:bodyPr wrap="square" lIns="0" tIns="0" rIns="0" bIns="0" rtlCol="0"/>
            <a:lstStyle/>
            <a:p>
              <a:endParaRPr/>
            </a:p>
          </p:txBody>
        </p:sp>
        <p:sp>
          <p:nvSpPr>
            <p:cNvPr id="15" name="object 15"/>
            <p:cNvSpPr/>
            <p:nvPr/>
          </p:nvSpPr>
          <p:spPr>
            <a:xfrm>
              <a:off x="4111751" y="3049523"/>
              <a:ext cx="2051685" cy="559435"/>
            </a:xfrm>
            <a:custGeom>
              <a:avLst/>
              <a:gdLst/>
              <a:ahLst/>
              <a:cxnLst/>
              <a:rect l="l" t="t" r="r" b="b"/>
              <a:pathLst>
                <a:path w="2051685" h="559435">
                  <a:moveTo>
                    <a:pt x="0" y="139826"/>
                  </a:moveTo>
                  <a:lnTo>
                    <a:pt x="1816481" y="139826"/>
                  </a:lnTo>
                  <a:lnTo>
                    <a:pt x="1816481" y="0"/>
                  </a:lnTo>
                  <a:lnTo>
                    <a:pt x="2051303" y="279653"/>
                  </a:lnTo>
                  <a:lnTo>
                    <a:pt x="1816481" y="559307"/>
                  </a:lnTo>
                  <a:lnTo>
                    <a:pt x="1816481" y="419480"/>
                  </a:lnTo>
                  <a:lnTo>
                    <a:pt x="0" y="419480"/>
                  </a:lnTo>
                  <a:lnTo>
                    <a:pt x="0" y="139826"/>
                  </a:lnTo>
                  <a:close/>
                </a:path>
              </a:pathLst>
            </a:custGeom>
            <a:ln w="12192">
              <a:solidFill>
                <a:srgbClr val="8FAADC"/>
              </a:solidFill>
            </a:ln>
          </p:spPr>
          <p:txBody>
            <a:bodyPr wrap="square" lIns="0" tIns="0" rIns="0" bIns="0" rtlCol="0"/>
            <a:lstStyle/>
            <a:p>
              <a:endParaRPr/>
            </a:p>
          </p:txBody>
        </p:sp>
      </p:grpSp>
      <p:sp>
        <p:nvSpPr>
          <p:cNvPr id="16" name="object 16"/>
          <p:cNvSpPr txBox="1"/>
          <p:nvPr/>
        </p:nvSpPr>
        <p:spPr>
          <a:xfrm>
            <a:off x="4321843" y="5250672"/>
            <a:ext cx="1553845" cy="208279"/>
          </a:xfrm>
          <a:prstGeom prst="rect">
            <a:avLst/>
          </a:prstGeom>
        </p:spPr>
        <p:txBody>
          <a:bodyPr vert="horz" wrap="square" lIns="0" tIns="12700" rIns="0" bIns="0" rtlCol="0">
            <a:spAutoFit/>
          </a:bodyPr>
          <a:lstStyle/>
          <a:p>
            <a:pPr marL="12700">
              <a:lnSpc>
                <a:spcPct val="100000"/>
              </a:lnSpc>
              <a:spcBef>
                <a:spcPts val="100"/>
              </a:spcBef>
            </a:pPr>
            <a:r>
              <a:rPr sz="1200" b="0" spc="10" dirty="0">
                <a:solidFill>
                  <a:srgbClr val="FFFFFF"/>
                </a:solidFill>
                <a:latin typeface="Noto Sans CJK JP Medium"/>
                <a:cs typeface="Noto Sans CJK JP Medium"/>
              </a:rPr>
              <a:t>３年以</a:t>
            </a:r>
            <a:r>
              <a:rPr sz="1200" b="0" dirty="0">
                <a:solidFill>
                  <a:srgbClr val="FFFFFF"/>
                </a:solidFill>
                <a:latin typeface="Noto Sans CJK JP Medium"/>
                <a:cs typeface="Noto Sans CJK JP Medium"/>
              </a:rPr>
              <a:t>上の実務経験等</a:t>
            </a:r>
            <a:endParaRPr sz="1200">
              <a:latin typeface="Noto Sans CJK JP Medium"/>
              <a:cs typeface="Noto Sans CJK JP Medium"/>
            </a:endParaRPr>
          </a:p>
        </p:txBody>
      </p:sp>
      <p:sp>
        <p:nvSpPr>
          <p:cNvPr id="17" name="object 17"/>
          <p:cNvSpPr txBox="1"/>
          <p:nvPr/>
        </p:nvSpPr>
        <p:spPr>
          <a:xfrm>
            <a:off x="4435026" y="5713895"/>
            <a:ext cx="1620520" cy="451484"/>
          </a:xfrm>
          <a:prstGeom prst="rect">
            <a:avLst/>
          </a:prstGeom>
          <a:ln w="12192">
            <a:solidFill>
              <a:srgbClr val="990000"/>
            </a:solidFill>
          </a:ln>
        </p:spPr>
        <p:txBody>
          <a:bodyPr vert="horz" wrap="square" lIns="0" tIns="57150" rIns="0" bIns="0" rtlCol="0">
            <a:spAutoFit/>
          </a:bodyPr>
          <a:lstStyle/>
          <a:p>
            <a:pPr marL="198755" marR="189865" indent="76200">
              <a:lnSpc>
                <a:spcPts val="1390"/>
              </a:lnSpc>
              <a:spcBef>
                <a:spcPts val="450"/>
              </a:spcBef>
            </a:pPr>
            <a:r>
              <a:rPr sz="1200" b="0" spc="10" dirty="0">
                <a:latin typeface="Noto Sans CJK JP Medium"/>
                <a:cs typeface="Noto Sans CJK JP Medium"/>
              </a:rPr>
              <a:t>相談支</a:t>
            </a:r>
            <a:r>
              <a:rPr sz="1200" b="0" dirty="0">
                <a:latin typeface="Noto Sans CJK JP Medium"/>
                <a:cs typeface="Noto Sans CJK JP Medium"/>
              </a:rPr>
              <a:t>援専門員 </a:t>
            </a:r>
            <a:r>
              <a:rPr sz="1200" b="0" spc="10" dirty="0">
                <a:latin typeface="Noto Sans CJK JP Medium"/>
                <a:cs typeface="Noto Sans CJK JP Medium"/>
              </a:rPr>
              <a:t>として</a:t>
            </a:r>
            <a:r>
              <a:rPr sz="1200" b="0" dirty="0">
                <a:latin typeface="Noto Sans CJK JP Medium"/>
                <a:cs typeface="Noto Sans CJK JP Medium"/>
              </a:rPr>
              <a:t>の要件更新</a:t>
            </a:r>
            <a:endParaRPr sz="1200">
              <a:latin typeface="Noto Sans CJK JP Medium"/>
              <a:cs typeface="Noto Sans CJK JP Medium"/>
            </a:endParaRPr>
          </a:p>
        </p:txBody>
      </p:sp>
      <p:sp>
        <p:nvSpPr>
          <p:cNvPr id="18" name="object 18"/>
          <p:cNvSpPr/>
          <p:nvPr/>
        </p:nvSpPr>
        <p:spPr>
          <a:xfrm>
            <a:off x="4118209" y="5854487"/>
            <a:ext cx="248920" cy="247015"/>
          </a:xfrm>
          <a:custGeom>
            <a:avLst/>
            <a:gdLst/>
            <a:ahLst/>
            <a:cxnLst/>
            <a:rect l="l" t="t" r="r" b="b"/>
            <a:pathLst>
              <a:path w="248920" h="247014">
                <a:moveTo>
                  <a:pt x="0" y="61722"/>
                </a:moveTo>
                <a:lnTo>
                  <a:pt x="124967" y="61722"/>
                </a:lnTo>
                <a:lnTo>
                  <a:pt x="124967" y="0"/>
                </a:lnTo>
                <a:lnTo>
                  <a:pt x="248411" y="123444"/>
                </a:lnTo>
                <a:lnTo>
                  <a:pt x="124967" y="246888"/>
                </a:lnTo>
                <a:lnTo>
                  <a:pt x="124967" y="185166"/>
                </a:lnTo>
                <a:lnTo>
                  <a:pt x="0" y="185166"/>
                </a:lnTo>
                <a:lnTo>
                  <a:pt x="0" y="61722"/>
                </a:lnTo>
                <a:close/>
              </a:path>
            </a:pathLst>
          </a:custGeom>
          <a:ln w="12192">
            <a:solidFill>
              <a:srgbClr val="800000"/>
            </a:solidFill>
          </a:ln>
        </p:spPr>
        <p:txBody>
          <a:bodyPr wrap="square" lIns="0" tIns="0" rIns="0" bIns="0" rtlCol="0"/>
          <a:lstStyle/>
          <a:p>
            <a:endParaRPr/>
          </a:p>
        </p:txBody>
      </p:sp>
      <p:sp>
        <p:nvSpPr>
          <p:cNvPr id="19" name="object 19"/>
          <p:cNvSpPr txBox="1"/>
          <p:nvPr/>
        </p:nvSpPr>
        <p:spPr>
          <a:xfrm>
            <a:off x="582481" y="4493484"/>
            <a:ext cx="5473065" cy="358140"/>
          </a:xfrm>
          <a:prstGeom prst="rect">
            <a:avLst/>
          </a:prstGeom>
          <a:ln w="15240">
            <a:solidFill>
              <a:srgbClr val="990000"/>
            </a:solidFill>
          </a:ln>
        </p:spPr>
        <p:txBody>
          <a:bodyPr vert="horz" wrap="square" lIns="0" tIns="67945" rIns="0" bIns="0" rtlCol="0">
            <a:spAutoFit/>
          </a:bodyPr>
          <a:lstStyle/>
          <a:p>
            <a:pPr marL="1270" algn="ctr">
              <a:lnSpc>
                <a:spcPct val="100000"/>
              </a:lnSpc>
              <a:spcBef>
                <a:spcPts val="535"/>
              </a:spcBef>
            </a:pPr>
            <a:r>
              <a:rPr sz="1400" b="0" spc="10" dirty="0">
                <a:latin typeface="Noto Sans CJK JP Medium"/>
                <a:cs typeface="Noto Sans CJK JP Medium"/>
              </a:rPr>
              <a:t>相談</a:t>
            </a:r>
            <a:r>
              <a:rPr sz="1400" b="0" dirty="0">
                <a:latin typeface="Noto Sans CJK JP Medium"/>
                <a:cs typeface="Noto Sans CJK JP Medium"/>
              </a:rPr>
              <a:t>支援</a:t>
            </a:r>
            <a:r>
              <a:rPr sz="1400" b="0" spc="-15" dirty="0">
                <a:latin typeface="Noto Sans CJK JP Medium"/>
                <a:cs typeface="Noto Sans CJK JP Medium"/>
              </a:rPr>
              <a:t>専</a:t>
            </a:r>
            <a:r>
              <a:rPr sz="1400" b="0" dirty="0">
                <a:latin typeface="Noto Sans CJK JP Medium"/>
                <a:cs typeface="Noto Sans CJK JP Medium"/>
              </a:rPr>
              <a:t>門員</a:t>
            </a:r>
            <a:r>
              <a:rPr sz="1400" b="0" spc="-15" dirty="0">
                <a:latin typeface="Noto Sans CJK JP Medium"/>
                <a:cs typeface="Noto Sans CJK JP Medium"/>
              </a:rPr>
              <a:t>の</a:t>
            </a:r>
            <a:r>
              <a:rPr sz="1400" b="0" dirty="0">
                <a:latin typeface="Noto Sans CJK JP Medium"/>
                <a:cs typeface="Noto Sans CJK JP Medium"/>
              </a:rPr>
              <a:t>配置</a:t>
            </a:r>
            <a:endParaRPr sz="1400">
              <a:latin typeface="Noto Sans CJK JP Medium"/>
              <a:cs typeface="Noto Sans CJK JP Medium"/>
            </a:endParaRPr>
          </a:p>
        </p:txBody>
      </p:sp>
      <p:sp>
        <p:nvSpPr>
          <p:cNvPr id="20" name="object 20"/>
          <p:cNvSpPr txBox="1"/>
          <p:nvPr/>
        </p:nvSpPr>
        <p:spPr>
          <a:xfrm>
            <a:off x="6329649" y="4464923"/>
            <a:ext cx="2271720" cy="309059"/>
          </a:xfrm>
          <a:prstGeom prst="rect">
            <a:avLst/>
          </a:prstGeom>
          <a:solidFill>
            <a:srgbClr val="2E5496"/>
          </a:solidFill>
        </p:spPr>
        <p:txBody>
          <a:bodyPr vert="horz" wrap="square" lIns="0" tIns="92710" rIns="0" bIns="0" rtlCol="0">
            <a:spAutoFit/>
          </a:bodyPr>
          <a:lstStyle/>
          <a:p>
            <a:pPr marL="95885">
              <a:lnSpc>
                <a:spcPct val="100000"/>
              </a:lnSpc>
              <a:spcBef>
                <a:spcPts val="730"/>
              </a:spcBef>
            </a:pPr>
            <a:r>
              <a:rPr sz="1400" b="0" spc="10" dirty="0">
                <a:solidFill>
                  <a:srgbClr val="FFFFFF"/>
                </a:solidFill>
                <a:latin typeface="Noto Sans CJK JP Medium"/>
                <a:cs typeface="Noto Sans CJK JP Medium"/>
              </a:rPr>
              <a:t>主任</a:t>
            </a:r>
            <a:r>
              <a:rPr sz="1400" b="0" dirty="0">
                <a:solidFill>
                  <a:srgbClr val="FFFFFF"/>
                </a:solidFill>
                <a:latin typeface="Noto Sans CJK JP Medium"/>
                <a:cs typeface="Noto Sans CJK JP Medium"/>
              </a:rPr>
              <a:t>相談</a:t>
            </a:r>
            <a:r>
              <a:rPr sz="1400" b="0" spc="-15" dirty="0">
                <a:solidFill>
                  <a:srgbClr val="FFFFFF"/>
                </a:solidFill>
                <a:latin typeface="Noto Sans CJK JP Medium"/>
                <a:cs typeface="Noto Sans CJK JP Medium"/>
              </a:rPr>
              <a:t>支</a:t>
            </a:r>
            <a:r>
              <a:rPr sz="1400" b="0" dirty="0">
                <a:solidFill>
                  <a:srgbClr val="FFFFFF"/>
                </a:solidFill>
                <a:latin typeface="Noto Sans CJK JP Medium"/>
                <a:cs typeface="Noto Sans CJK JP Medium"/>
              </a:rPr>
              <a:t>援専</a:t>
            </a:r>
            <a:r>
              <a:rPr sz="1400" b="0" spc="-15" dirty="0">
                <a:solidFill>
                  <a:srgbClr val="FFFFFF"/>
                </a:solidFill>
                <a:latin typeface="Noto Sans CJK JP Medium"/>
                <a:cs typeface="Noto Sans CJK JP Medium"/>
              </a:rPr>
              <a:t>門</a:t>
            </a:r>
            <a:r>
              <a:rPr sz="1400" b="0" dirty="0">
                <a:solidFill>
                  <a:srgbClr val="FFFFFF"/>
                </a:solidFill>
                <a:latin typeface="Noto Sans CJK JP Medium"/>
                <a:cs typeface="Noto Sans CJK JP Medium"/>
              </a:rPr>
              <a:t>員の</a:t>
            </a:r>
            <a:r>
              <a:rPr sz="1400" b="0" spc="-15" dirty="0">
                <a:solidFill>
                  <a:srgbClr val="FFFFFF"/>
                </a:solidFill>
                <a:latin typeface="Noto Sans CJK JP Medium"/>
                <a:cs typeface="Noto Sans CJK JP Medium"/>
              </a:rPr>
              <a:t>配</a:t>
            </a:r>
            <a:r>
              <a:rPr sz="1400" b="0" dirty="0">
                <a:solidFill>
                  <a:srgbClr val="FFFFFF"/>
                </a:solidFill>
                <a:latin typeface="Noto Sans CJK JP Medium"/>
                <a:cs typeface="Noto Sans CJK JP Medium"/>
              </a:rPr>
              <a:t>置</a:t>
            </a:r>
            <a:endParaRPr sz="1400" dirty="0">
              <a:latin typeface="Noto Sans CJK JP Medium"/>
              <a:cs typeface="Noto Sans CJK JP Medium"/>
            </a:endParaRPr>
          </a:p>
        </p:txBody>
      </p:sp>
      <p:sp>
        <p:nvSpPr>
          <p:cNvPr id="21" name="object 21"/>
          <p:cNvSpPr/>
          <p:nvPr/>
        </p:nvSpPr>
        <p:spPr>
          <a:xfrm>
            <a:off x="601263" y="2145345"/>
            <a:ext cx="8034655" cy="1926735"/>
          </a:xfrm>
          <a:custGeom>
            <a:avLst/>
            <a:gdLst/>
            <a:ahLst/>
            <a:cxnLst/>
            <a:rect l="l" t="t" r="r" b="b"/>
            <a:pathLst>
              <a:path w="8034655" h="1122045">
                <a:moveTo>
                  <a:pt x="8012430" y="0"/>
                </a:moveTo>
                <a:lnTo>
                  <a:pt x="22097" y="0"/>
                </a:lnTo>
                <a:lnTo>
                  <a:pt x="13496" y="1738"/>
                </a:lnTo>
                <a:lnTo>
                  <a:pt x="6472" y="6476"/>
                </a:lnTo>
                <a:lnTo>
                  <a:pt x="1736" y="13501"/>
                </a:lnTo>
                <a:lnTo>
                  <a:pt x="0" y="22098"/>
                </a:lnTo>
                <a:lnTo>
                  <a:pt x="0" y="1099565"/>
                </a:lnTo>
                <a:lnTo>
                  <a:pt x="1736" y="1108162"/>
                </a:lnTo>
                <a:lnTo>
                  <a:pt x="6472" y="1115187"/>
                </a:lnTo>
                <a:lnTo>
                  <a:pt x="13496" y="1119925"/>
                </a:lnTo>
                <a:lnTo>
                  <a:pt x="22097" y="1121664"/>
                </a:lnTo>
                <a:lnTo>
                  <a:pt x="8012430" y="1121664"/>
                </a:lnTo>
                <a:lnTo>
                  <a:pt x="8021026" y="1119925"/>
                </a:lnTo>
                <a:lnTo>
                  <a:pt x="8028051" y="1115187"/>
                </a:lnTo>
                <a:lnTo>
                  <a:pt x="8032789" y="1108162"/>
                </a:lnTo>
                <a:lnTo>
                  <a:pt x="8034528" y="1099565"/>
                </a:lnTo>
                <a:lnTo>
                  <a:pt x="8034528" y="1095121"/>
                </a:lnTo>
                <a:lnTo>
                  <a:pt x="26517" y="1095121"/>
                </a:lnTo>
                <a:lnTo>
                  <a:pt x="26517" y="26542"/>
                </a:lnTo>
                <a:lnTo>
                  <a:pt x="8034528" y="26542"/>
                </a:lnTo>
                <a:lnTo>
                  <a:pt x="8034528" y="22098"/>
                </a:lnTo>
                <a:lnTo>
                  <a:pt x="8032789" y="13501"/>
                </a:lnTo>
                <a:lnTo>
                  <a:pt x="8028051" y="6476"/>
                </a:lnTo>
                <a:lnTo>
                  <a:pt x="8021026" y="1738"/>
                </a:lnTo>
                <a:lnTo>
                  <a:pt x="8012430" y="0"/>
                </a:lnTo>
                <a:close/>
              </a:path>
              <a:path w="8034655" h="1122045">
                <a:moveTo>
                  <a:pt x="8034528" y="26542"/>
                </a:moveTo>
                <a:lnTo>
                  <a:pt x="8007984" y="26542"/>
                </a:lnTo>
                <a:lnTo>
                  <a:pt x="8007984" y="1095121"/>
                </a:lnTo>
                <a:lnTo>
                  <a:pt x="8034528" y="1095121"/>
                </a:lnTo>
                <a:lnTo>
                  <a:pt x="8034528" y="26542"/>
                </a:lnTo>
                <a:close/>
              </a:path>
              <a:path w="8034655" h="1122045">
                <a:moveTo>
                  <a:pt x="7999222" y="35305"/>
                </a:moveTo>
                <a:lnTo>
                  <a:pt x="35356" y="35305"/>
                </a:lnTo>
                <a:lnTo>
                  <a:pt x="35356" y="1086358"/>
                </a:lnTo>
                <a:lnTo>
                  <a:pt x="7999222" y="1086358"/>
                </a:lnTo>
                <a:lnTo>
                  <a:pt x="7999222" y="1077467"/>
                </a:lnTo>
                <a:lnTo>
                  <a:pt x="44195" y="1077467"/>
                </a:lnTo>
                <a:lnTo>
                  <a:pt x="44195" y="44196"/>
                </a:lnTo>
                <a:lnTo>
                  <a:pt x="7999222" y="44196"/>
                </a:lnTo>
                <a:lnTo>
                  <a:pt x="7999222" y="35305"/>
                </a:lnTo>
                <a:close/>
              </a:path>
              <a:path w="8034655" h="1122045">
                <a:moveTo>
                  <a:pt x="7999222" y="44196"/>
                </a:moveTo>
                <a:lnTo>
                  <a:pt x="7990332" y="44196"/>
                </a:lnTo>
                <a:lnTo>
                  <a:pt x="7990332" y="1077467"/>
                </a:lnTo>
                <a:lnTo>
                  <a:pt x="7999222" y="1077467"/>
                </a:lnTo>
                <a:lnTo>
                  <a:pt x="7999222" y="44196"/>
                </a:lnTo>
                <a:close/>
              </a:path>
            </a:pathLst>
          </a:custGeom>
          <a:solidFill>
            <a:srgbClr val="000000"/>
          </a:solidFill>
        </p:spPr>
        <p:txBody>
          <a:bodyPr wrap="square" lIns="0" tIns="0" rIns="0" bIns="0" rtlCol="0"/>
          <a:lstStyle/>
          <a:p>
            <a:endParaRPr/>
          </a:p>
        </p:txBody>
      </p:sp>
      <p:sp>
        <p:nvSpPr>
          <p:cNvPr id="22" name="object 22"/>
          <p:cNvSpPr txBox="1"/>
          <p:nvPr/>
        </p:nvSpPr>
        <p:spPr>
          <a:xfrm>
            <a:off x="761683" y="2223977"/>
            <a:ext cx="7620634" cy="1697388"/>
          </a:xfrm>
          <a:prstGeom prst="rect">
            <a:avLst/>
          </a:prstGeom>
        </p:spPr>
        <p:txBody>
          <a:bodyPr vert="horz" wrap="square" lIns="0" tIns="12700" rIns="0" bIns="0" rtlCol="0">
            <a:spAutoFit/>
          </a:bodyPr>
          <a:lstStyle/>
          <a:p>
            <a:pPr marL="12700" marR="5080" algn="just">
              <a:lnSpc>
                <a:spcPct val="115399"/>
              </a:lnSpc>
              <a:spcBef>
                <a:spcPts val="100"/>
              </a:spcBef>
            </a:pPr>
            <a:r>
              <a:rPr sz="1600" b="0" spc="5" dirty="0">
                <a:latin typeface="Noto Sans CJK JP Medium"/>
                <a:cs typeface="Noto Sans CJK JP Medium"/>
              </a:rPr>
              <a:t>地域づくり</a:t>
            </a:r>
            <a:r>
              <a:rPr sz="1600" b="0" spc="-5" dirty="0">
                <a:latin typeface="Noto Sans CJK JP Medium"/>
                <a:cs typeface="Noto Sans CJK JP Medium"/>
              </a:rPr>
              <a:t>、</a:t>
            </a:r>
            <a:r>
              <a:rPr sz="1600" b="0" spc="5" dirty="0">
                <a:latin typeface="Noto Sans CJK JP Medium"/>
                <a:cs typeface="Noto Sans CJK JP Medium"/>
              </a:rPr>
              <a:t>人</a:t>
            </a:r>
            <a:r>
              <a:rPr sz="1600" b="0" spc="-5" dirty="0">
                <a:latin typeface="Noto Sans CJK JP Medium"/>
                <a:cs typeface="Noto Sans CJK JP Medium"/>
              </a:rPr>
              <a:t>材育</a:t>
            </a:r>
            <a:r>
              <a:rPr sz="1600" b="0" spc="5" dirty="0">
                <a:latin typeface="Noto Sans CJK JP Medium"/>
                <a:cs typeface="Noto Sans CJK JP Medium"/>
              </a:rPr>
              <a:t>成</a:t>
            </a:r>
            <a:r>
              <a:rPr sz="1600" b="0" spc="-5" dirty="0">
                <a:latin typeface="Noto Sans CJK JP Medium"/>
                <a:cs typeface="Noto Sans CJK JP Medium"/>
              </a:rPr>
              <a:t>、困</a:t>
            </a:r>
            <a:r>
              <a:rPr sz="1600" b="0" spc="5" dirty="0">
                <a:latin typeface="Noto Sans CJK JP Medium"/>
                <a:cs typeface="Noto Sans CJK JP Medium"/>
              </a:rPr>
              <a:t>難</a:t>
            </a:r>
            <a:r>
              <a:rPr sz="1600" b="0" spc="-5" dirty="0">
                <a:latin typeface="Noto Sans CJK JP Medium"/>
                <a:cs typeface="Noto Sans CJK JP Medium"/>
              </a:rPr>
              <a:t>事例</a:t>
            </a:r>
            <a:r>
              <a:rPr sz="1600" b="0" spc="5" dirty="0">
                <a:latin typeface="Noto Sans CJK JP Medium"/>
                <a:cs typeface="Noto Sans CJK JP Medium"/>
              </a:rPr>
              <a:t>へ</a:t>
            </a:r>
            <a:r>
              <a:rPr sz="1600" b="0" spc="-5" dirty="0">
                <a:latin typeface="Noto Sans CJK JP Medium"/>
                <a:cs typeface="Noto Sans CJK JP Medium"/>
              </a:rPr>
              <a:t>の対</a:t>
            </a:r>
            <a:r>
              <a:rPr sz="1600" b="0" spc="5" dirty="0">
                <a:latin typeface="Noto Sans CJK JP Medium"/>
                <a:cs typeface="Noto Sans CJK JP Medium"/>
              </a:rPr>
              <a:t>応</a:t>
            </a:r>
            <a:r>
              <a:rPr sz="1600" b="0" spc="-5" dirty="0">
                <a:latin typeface="Noto Sans CJK JP Medium"/>
                <a:cs typeface="Noto Sans CJK JP Medium"/>
              </a:rPr>
              <a:t>など</a:t>
            </a:r>
            <a:r>
              <a:rPr sz="1600" b="0" spc="5" dirty="0">
                <a:latin typeface="Noto Sans CJK JP Medium"/>
                <a:cs typeface="Noto Sans CJK JP Medium"/>
              </a:rPr>
              <a:t>地</a:t>
            </a:r>
            <a:r>
              <a:rPr sz="1600" b="0" spc="-5" dirty="0">
                <a:latin typeface="Noto Sans CJK JP Medium"/>
                <a:cs typeface="Noto Sans CJK JP Medium"/>
              </a:rPr>
              <a:t>域の</a:t>
            </a:r>
            <a:r>
              <a:rPr sz="1600" b="0" spc="5" dirty="0">
                <a:latin typeface="Noto Sans CJK JP Medium"/>
                <a:cs typeface="Noto Sans CJK JP Medium"/>
              </a:rPr>
              <a:t>中</a:t>
            </a:r>
            <a:r>
              <a:rPr sz="1600" b="0" spc="-5" dirty="0">
                <a:latin typeface="Noto Sans CJK JP Medium"/>
                <a:cs typeface="Noto Sans CJK JP Medium"/>
              </a:rPr>
              <a:t>核的</a:t>
            </a:r>
            <a:r>
              <a:rPr sz="1600" b="0" spc="5" dirty="0">
                <a:latin typeface="Noto Sans CJK JP Medium"/>
                <a:cs typeface="Noto Sans CJK JP Medium"/>
              </a:rPr>
              <a:t>な</a:t>
            </a:r>
            <a:r>
              <a:rPr sz="1600" b="0" spc="-5" dirty="0">
                <a:latin typeface="Noto Sans CJK JP Medium"/>
                <a:cs typeface="Noto Sans CJK JP Medium"/>
              </a:rPr>
              <a:t>役割</a:t>
            </a:r>
            <a:r>
              <a:rPr sz="1600" b="0" spc="5" dirty="0">
                <a:latin typeface="Noto Sans CJK JP Medium"/>
                <a:cs typeface="Noto Sans CJK JP Medium"/>
              </a:rPr>
              <a:t>を</a:t>
            </a:r>
            <a:r>
              <a:rPr sz="1600" b="0" spc="-5" dirty="0">
                <a:latin typeface="Noto Sans CJK JP Medium"/>
                <a:cs typeface="Noto Sans CJK JP Medium"/>
              </a:rPr>
              <a:t>担う</a:t>
            </a:r>
            <a:r>
              <a:rPr sz="1600" b="0" spc="5" dirty="0">
                <a:latin typeface="Noto Sans CJK JP Medium"/>
                <a:cs typeface="Noto Sans CJK JP Medium"/>
              </a:rPr>
              <a:t>専</a:t>
            </a:r>
            <a:r>
              <a:rPr sz="1600" b="0" spc="-5" dirty="0">
                <a:latin typeface="Noto Sans CJK JP Medium"/>
                <a:cs typeface="Noto Sans CJK JP Medium"/>
              </a:rPr>
              <a:t>門</a:t>
            </a:r>
            <a:r>
              <a:rPr sz="1600" b="0" spc="20" dirty="0">
                <a:latin typeface="Noto Sans CJK JP Medium"/>
                <a:cs typeface="Noto Sans CJK JP Medium"/>
              </a:rPr>
              <a:t>職</a:t>
            </a:r>
            <a:r>
              <a:rPr sz="1600" spc="-5" dirty="0">
                <a:latin typeface="kiloji - P"/>
                <a:cs typeface="kiloji - P"/>
              </a:rPr>
              <a:t>を育成するとともに、 </a:t>
            </a:r>
            <a:r>
              <a:rPr sz="1600" b="1" u="sng" spc="5" dirty="0">
                <a:solidFill>
                  <a:srgbClr val="FF0000"/>
                </a:solidFill>
                <a:latin typeface="Noto Sans CJK JP Medium"/>
                <a:cs typeface="Noto Sans CJK JP Medium"/>
              </a:rPr>
              <a:t>相談支援専</a:t>
            </a:r>
            <a:r>
              <a:rPr sz="1600" b="1" u="sng" spc="-5" dirty="0">
                <a:solidFill>
                  <a:srgbClr val="FF0000"/>
                </a:solidFill>
                <a:latin typeface="Noto Sans CJK JP Medium"/>
                <a:cs typeface="Noto Sans CJK JP Medium"/>
              </a:rPr>
              <a:t>門</a:t>
            </a:r>
            <a:r>
              <a:rPr sz="1600" b="1" u="sng" spc="5" dirty="0">
                <a:solidFill>
                  <a:srgbClr val="FF0000"/>
                </a:solidFill>
                <a:latin typeface="Noto Sans CJK JP Medium"/>
                <a:cs typeface="Noto Sans CJK JP Medium"/>
              </a:rPr>
              <a:t>員</a:t>
            </a:r>
            <a:r>
              <a:rPr sz="1600" b="1" u="sng" spc="-5" dirty="0">
                <a:solidFill>
                  <a:srgbClr val="FF0000"/>
                </a:solidFill>
                <a:latin typeface="Noto Sans CJK JP Medium"/>
                <a:cs typeface="Noto Sans CJK JP Medium"/>
              </a:rPr>
              <a:t>のキ</a:t>
            </a:r>
            <a:r>
              <a:rPr sz="1600" b="1" u="sng" spc="5" dirty="0">
                <a:solidFill>
                  <a:srgbClr val="FF0000"/>
                </a:solidFill>
                <a:latin typeface="Noto Sans CJK JP Medium"/>
                <a:cs typeface="Noto Sans CJK JP Medium"/>
              </a:rPr>
              <a:t>ャ</a:t>
            </a:r>
            <a:r>
              <a:rPr sz="1600" b="1" u="sng" spc="-5" dirty="0">
                <a:solidFill>
                  <a:srgbClr val="FF0000"/>
                </a:solidFill>
                <a:latin typeface="Noto Sans CJK JP Medium"/>
                <a:cs typeface="Noto Sans CJK JP Medium"/>
              </a:rPr>
              <a:t>リア</a:t>
            </a:r>
            <a:r>
              <a:rPr sz="1600" b="1" u="sng" spc="5" dirty="0">
                <a:solidFill>
                  <a:srgbClr val="FF0000"/>
                </a:solidFill>
                <a:latin typeface="Noto Sans CJK JP Medium"/>
                <a:cs typeface="Noto Sans CJK JP Medium"/>
              </a:rPr>
              <a:t>パ</a:t>
            </a:r>
            <a:r>
              <a:rPr sz="1600" b="1" u="sng" spc="10" dirty="0">
                <a:solidFill>
                  <a:srgbClr val="FF0000"/>
                </a:solidFill>
                <a:latin typeface="Noto Sans CJK JP Medium"/>
                <a:cs typeface="Noto Sans CJK JP Medium"/>
              </a:rPr>
              <a:t>ス</a:t>
            </a:r>
            <a:r>
              <a:rPr sz="1600" b="1" u="sng" spc="-5" dirty="0">
                <a:solidFill>
                  <a:srgbClr val="FF0000"/>
                </a:solidFill>
                <a:latin typeface="kiloji - P"/>
                <a:cs typeface="kiloji - P"/>
              </a:rPr>
              <a:t>を明確</a:t>
            </a:r>
            <a:r>
              <a:rPr sz="1600" spc="-5" dirty="0">
                <a:solidFill>
                  <a:srgbClr val="FF0000"/>
                </a:solidFill>
                <a:latin typeface="kiloji - P"/>
                <a:cs typeface="kiloji - P"/>
              </a:rPr>
              <a:t>にし、目指すべき将来像及びやりがいをもって</a:t>
            </a:r>
            <a:r>
              <a:rPr sz="1600" spc="5" dirty="0">
                <a:solidFill>
                  <a:srgbClr val="FF0000"/>
                </a:solidFill>
                <a:latin typeface="kiloji - P"/>
                <a:cs typeface="kiloji - P"/>
              </a:rPr>
              <a:t>長</a:t>
            </a:r>
            <a:r>
              <a:rPr sz="1600" spc="-5" dirty="0">
                <a:solidFill>
                  <a:srgbClr val="FF0000"/>
                </a:solidFill>
                <a:latin typeface="kiloji - P"/>
                <a:cs typeface="kiloji - P"/>
              </a:rPr>
              <a:t>期に</a:t>
            </a:r>
            <a:r>
              <a:rPr sz="1600" spc="5" dirty="0">
                <a:solidFill>
                  <a:srgbClr val="FF0000"/>
                </a:solidFill>
                <a:latin typeface="kiloji - P"/>
                <a:cs typeface="kiloji - P"/>
              </a:rPr>
              <a:t>働</a:t>
            </a:r>
            <a:r>
              <a:rPr sz="1600" spc="-5" dirty="0">
                <a:solidFill>
                  <a:srgbClr val="FF0000"/>
                </a:solidFill>
                <a:latin typeface="kiloji - P"/>
                <a:cs typeface="kiloji - P"/>
              </a:rPr>
              <a:t>ける</a:t>
            </a:r>
            <a:r>
              <a:rPr sz="1600" spc="5" dirty="0">
                <a:solidFill>
                  <a:srgbClr val="FF0000"/>
                </a:solidFill>
                <a:latin typeface="kiloji - P"/>
                <a:cs typeface="kiloji - P"/>
              </a:rPr>
              <a:t>環</a:t>
            </a:r>
            <a:r>
              <a:rPr sz="1600" spc="-5" dirty="0">
                <a:solidFill>
                  <a:srgbClr val="FF0000"/>
                </a:solidFill>
                <a:latin typeface="kiloji - P"/>
                <a:cs typeface="kiloji - P"/>
              </a:rPr>
              <a:t>境 を整えるため</a:t>
            </a:r>
            <a:r>
              <a:rPr sz="1600" spc="-10" dirty="0">
                <a:latin typeface="kiloji - P"/>
                <a:cs typeface="kiloji - P"/>
              </a:rPr>
              <a:t>、</a:t>
            </a:r>
            <a:r>
              <a:rPr sz="1600" spc="-5" dirty="0">
                <a:latin typeface="kiloji - P"/>
                <a:cs typeface="kiloji - P"/>
              </a:rPr>
              <a:t>主任相談支援専</a:t>
            </a:r>
            <a:r>
              <a:rPr sz="1600" spc="5" dirty="0">
                <a:latin typeface="kiloji - P"/>
                <a:cs typeface="kiloji - P"/>
              </a:rPr>
              <a:t>門</a:t>
            </a:r>
            <a:r>
              <a:rPr sz="1600" spc="-5" dirty="0">
                <a:latin typeface="kiloji - P"/>
                <a:cs typeface="kiloji - P"/>
              </a:rPr>
              <a:t>員研</a:t>
            </a:r>
            <a:r>
              <a:rPr sz="1600" spc="5" dirty="0">
                <a:latin typeface="kiloji - P"/>
                <a:cs typeface="kiloji - P"/>
              </a:rPr>
              <a:t>修</a:t>
            </a:r>
            <a:r>
              <a:rPr sz="1600" spc="-5" dirty="0">
                <a:latin typeface="kiloji - P"/>
                <a:cs typeface="kiloji - P"/>
              </a:rPr>
              <a:t>を創</a:t>
            </a:r>
            <a:r>
              <a:rPr sz="1600" dirty="0">
                <a:latin typeface="kiloji - P"/>
                <a:cs typeface="kiloji - P"/>
              </a:rPr>
              <a:t>設</a:t>
            </a:r>
            <a:r>
              <a:rPr sz="1600" b="0" spc="5" dirty="0">
                <a:latin typeface="Noto Sans CJK JP Medium"/>
                <a:cs typeface="Noto Sans CJK JP Medium"/>
              </a:rPr>
              <a:t>。（</a:t>
            </a:r>
            <a:r>
              <a:rPr sz="1600" spc="-5" dirty="0">
                <a:latin typeface="kiloji - P"/>
                <a:cs typeface="kiloji - P"/>
              </a:rPr>
              <a:t>平成</a:t>
            </a:r>
            <a:r>
              <a:rPr sz="1600" dirty="0">
                <a:latin typeface="kiloji - P"/>
                <a:cs typeface="kiloji - P"/>
              </a:rPr>
              <a:t>３０</a:t>
            </a:r>
            <a:r>
              <a:rPr sz="1600" spc="-5" dirty="0">
                <a:latin typeface="kiloji - P"/>
                <a:cs typeface="kiloji - P"/>
              </a:rPr>
              <a:t>年度</a:t>
            </a:r>
            <a:r>
              <a:rPr sz="1600" spc="5" dirty="0">
                <a:latin typeface="kiloji - P"/>
                <a:cs typeface="kiloji - P"/>
              </a:rPr>
              <a:t>報</a:t>
            </a:r>
            <a:r>
              <a:rPr sz="1600" spc="-5" dirty="0">
                <a:latin typeface="kiloji - P"/>
                <a:cs typeface="kiloji - P"/>
              </a:rPr>
              <a:t>酬改</a:t>
            </a:r>
            <a:r>
              <a:rPr sz="1600" spc="5" dirty="0">
                <a:latin typeface="kiloji - P"/>
                <a:cs typeface="kiloji - P"/>
              </a:rPr>
              <a:t>定</a:t>
            </a:r>
            <a:r>
              <a:rPr sz="1600" spc="-5" dirty="0">
                <a:latin typeface="kiloji - P"/>
                <a:cs typeface="kiloji - P"/>
              </a:rPr>
              <a:t>）</a:t>
            </a:r>
            <a:r>
              <a:rPr lang="en-US" sz="1600" spc="-5" dirty="0">
                <a:latin typeface="kiloji - P"/>
                <a:cs typeface="kiloji - P"/>
              </a:rPr>
              <a:t>    </a:t>
            </a:r>
          </a:p>
          <a:p>
            <a:pPr marL="12700" marR="5080" algn="just">
              <a:lnSpc>
                <a:spcPct val="115399"/>
              </a:lnSpc>
              <a:spcBef>
                <a:spcPts val="100"/>
              </a:spcBef>
            </a:pPr>
            <a:r>
              <a:rPr sz="1600" dirty="0">
                <a:latin typeface="kiloji - P"/>
                <a:cs typeface="kiloji - P"/>
              </a:rPr>
              <a:t>※</a:t>
            </a:r>
            <a:r>
              <a:rPr sz="1600" spc="-210" dirty="0">
                <a:latin typeface="kiloji - P"/>
                <a:cs typeface="kiloji - P"/>
              </a:rPr>
              <a:t> </a:t>
            </a:r>
            <a:r>
              <a:rPr sz="1600" dirty="0" err="1">
                <a:latin typeface="kiloji - P"/>
                <a:cs typeface="kiloji - P"/>
              </a:rPr>
              <a:t>主任相談支援専門員の</a:t>
            </a:r>
            <a:r>
              <a:rPr lang="ja-JP" altLang="en-US" sz="1600" dirty="0">
                <a:latin typeface="kiloji - P"/>
                <a:cs typeface="kiloji - P"/>
              </a:rPr>
              <a:t>配置は相談支援事業における特定事業所加算（</a:t>
            </a:r>
            <a:r>
              <a:rPr lang="en-US" altLang="ja-JP" sz="1600" dirty="0">
                <a:latin typeface="kiloji - P"/>
                <a:cs typeface="kiloji - P"/>
              </a:rPr>
              <a:t>1</a:t>
            </a:r>
            <a:r>
              <a:rPr lang="ja-JP" altLang="en-US" sz="1600" dirty="0">
                <a:latin typeface="kiloji - P"/>
                <a:cs typeface="kiloji - P"/>
              </a:rPr>
              <a:t>）の算定→　</a:t>
            </a:r>
            <a:r>
              <a:rPr lang="ja-JP" altLang="en-US" sz="1600" b="1" dirty="0">
                <a:solidFill>
                  <a:srgbClr val="FF0000"/>
                </a:solidFill>
                <a:latin typeface="kiloji - P"/>
                <a:cs typeface="kiloji - P"/>
              </a:rPr>
              <a:t>令和</a:t>
            </a:r>
            <a:r>
              <a:rPr lang="en-US" altLang="ja-JP" sz="1600" b="1" dirty="0">
                <a:solidFill>
                  <a:srgbClr val="FF0000"/>
                </a:solidFill>
                <a:latin typeface="kiloji - P"/>
                <a:cs typeface="kiloji - P"/>
              </a:rPr>
              <a:t>3</a:t>
            </a:r>
            <a:r>
              <a:rPr lang="ja-JP" altLang="en-US" sz="1600" b="1" dirty="0">
                <a:solidFill>
                  <a:srgbClr val="FF0000"/>
                </a:solidFill>
                <a:latin typeface="kiloji - P"/>
                <a:cs typeface="kiloji - P"/>
              </a:rPr>
              <a:t>年度報酬改定で主任相談支援専門員配置加算　</a:t>
            </a:r>
            <a:endParaRPr sz="1600" b="1" dirty="0">
              <a:solidFill>
                <a:srgbClr val="FF0000"/>
              </a:solidFill>
              <a:latin typeface="kiloji - P"/>
              <a:cs typeface="kiloji - P"/>
            </a:endParaRPr>
          </a:p>
        </p:txBody>
      </p:sp>
      <p:grpSp>
        <p:nvGrpSpPr>
          <p:cNvPr id="23" name="object 23"/>
          <p:cNvGrpSpPr/>
          <p:nvPr/>
        </p:nvGrpSpPr>
        <p:grpSpPr>
          <a:xfrm>
            <a:off x="477781" y="1518637"/>
            <a:ext cx="8260080" cy="417830"/>
            <a:chOff x="423672" y="827532"/>
            <a:chExt cx="8260080" cy="417830"/>
          </a:xfrm>
        </p:grpSpPr>
        <p:sp>
          <p:nvSpPr>
            <p:cNvPr id="24" name="object 24"/>
            <p:cNvSpPr/>
            <p:nvPr/>
          </p:nvSpPr>
          <p:spPr>
            <a:xfrm>
              <a:off x="429768" y="833628"/>
              <a:ext cx="8248015" cy="405765"/>
            </a:xfrm>
            <a:custGeom>
              <a:avLst/>
              <a:gdLst/>
              <a:ahLst/>
              <a:cxnLst/>
              <a:rect l="l" t="t" r="r" b="b"/>
              <a:pathLst>
                <a:path w="8248015" h="405765">
                  <a:moveTo>
                    <a:pt x="8180324" y="0"/>
                  </a:moveTo>
                  <a:lnTo>
                    <a:pt x="67563" y="0"/>
                  </a:lnTo>
                  <a:lnTo>
                    <a:pt x="41265" y="5306"/>
                  </a:lnTo>
                  <a:lnTo>
                    <a:pt x="19789" y="19780"/>
                  </a:lnTo>
                  <a:lnTo>
                    <a:pt x="5309" y="41255"/>
                  </a:lnTo>
                  <a:lnTo>
                    <a:pt x="0" y="67563"/>
                  </a:lnTo>
                  <a:lnTo>
                    <a:pt x="0" y="337820"/>
                  </a:lnTo>
                  <a:lnTo>
                    <a:pt x="5309" y="364128"/>
                  </a:lnTo>
                  <a:lnTo>
                    <a:pt x="19789" y="385603"/>
                  </a:lnTo>
                  <a:lnTo>
                    <a:pt x="41265" y="400077"/>
                  </a:lnTo>
                  <a:lnTo>
                    <a:pt x="67563" y="405384"/>
                  </a:lnTo>
                  <a:lnTo>
                    <a:pt x="8180324" y="405384"/>
                  </a:lnTo>
                  <a:lnTo>
                    <a:pt x="8206632" y="400077"/>
                  </a:lnTo>
                  <a:lnTo>
                    <a:pt x="8228107" y="385603"/>
                  </a:lnTo>
                  <a:lnTo>
                    <a:pt x="8242581" y="364128"/>
                  </a:lnTo>
                  <a:lnTo>
                    <a:pt x="8247887" y="337820"/>
                  </a:lnTo>
                  <a:lnTo>
                    <a:pt x="8247887" y="67563"/>
                  </a:lnTo>
                  <a:lnTo>
                    <a:pt x="8242581" y="41255"/>
                  </a:lnTo>
                  <a:lnTo>
                    <a:pt x="8228107" y="19780"/>
                  </a:lnTo>
                  <a:lnTo>
                    <a:pt x="8206632" y="5306"/>
                  </a:lnTo>
                  <a:lnTo>
                    <a:pt x="8180324" y="0"/>
                  </a:lnTo>
                  <a:close/>
                </a:path>
              </a:pathLst>
            </a:custGeom>
            <a:solidFill>
              <a:srgbClr val="1F4E79"/>
            </a:solidFill>
          </p:spPr>
          <p:txBody>
            <a:bodyPr wrap="square" lIns="0" tIns="0" rIns="0" bIns="0" rtlCol="0"/>
            <a:lstStyle/>
            <a:p>
              <a:endParaRPr/>
            </a:p>
          </p:txBody>
        </p:sp>
        <p:sp>
          <p:nvSpPr>
            <p:cNvPr id="25" name="object 25"/>
            <p:cNvSpPr/>
            <p:nvPr/>
          </p:nvSpPr>
          <p:spPr>
            <a:xfrm>
              <a:off x="429768" y="833628"/>
              <a:ext cx="8248015" cy="405765"/>
            </a:xfrm>
            <a:custGeom>
              <a:avLst/>
              <a:gdLst/>
              <a:ahLst/>
              <a:cxnLst/>
              <a:rect l="l" t="t" r="r" b="b"/>
              <a:pathLst>
                <a:path w="8248015" h="405765">
                  <a:moveTo>
                    <a:pt x="0" y="67563"/>
                  </a:moveTo>
                  <a:lnTo>
                    <a:pt x="5309" y="41255"/>
                  </a:lnTo>
                  <a:lnTo>
                    <a:pt x="19789" y="19780"/>
                  </a:lnTo>
                  <a:lnTo>
                    <a:pt x="41265" y="5306"/>
                  </a:lnTo>
                  <a:lnTo>
                    <a:pt x="67563" y="0"/>
                  </a:lnTo>
                  <a:lnTo>
                    <a:pt x="8180324" y="0"/>
                  </a:lnTo>
                  <a:lnTo>
                    <a:pt x="8206632" y="5306"/>
                  </a:lnTo>
                  <a:lnTo>
                    <a:pt x="8228107" y="19780"/>
                  </a:lnTo>
                  <a:lnTo>
                    <a:pt x="8242581" y="41255"/>
                  </a:lnTo>
                  <a:lnTo>
                    <a:pt x="8247887" y="67563"/>
                  </a:lnTo>
                  <a:lnTo>
                    <a:pt x="8247887" y="337820"/>
                  </a:lnTo>
                  <a:lnTo>
                    <a:pt x="8242581" y="364128"/>
                  </a:lnTo>
                  <a:lnTo>
                    <a:pt x="8228107" y="385603"/>
                  </a:lnTo>
                  <a:lnTo>
                    <a:pt x="8206632" y="400077"/>
                  </a:lnTo>
                  <a:lnTo>
                    <a:pt x="8180324" y="405384"/>
                  </a:lnTo>
                  <a:lnTo>
                    <a:pt x="67563" y="405384"/>
                  </a:lnTo>
                  <a:lnTo>
                    <a:pt x="41265" y="400077"/>
                  </a:lnTo>
                  <a:lnTo>
                    <a:pt x="19789" y="385603"/>
                  </a:lnTo>
                  <a:lnTo>
                    <a:pt x="5309" y="364128"/>
                  </a:lnTo>
                  <a:lnTo>
                    <a:pt x="0" y="337820"/>
                  </a:lnTo>
                  <a:lnTo>
                    <a:pt x="0" y="67563"/>
                  </a:lnTo>
                  <a:close/>
                </a:path>
              </a:pathLst>
            </a:custGeom>
            <a:ln w="12192">
              <a:solidFill>
                <a:srgbClr val="A9D18E"/>
              </a:solidFill>
            </a:ln>
          </p:spPr>
          <p:txBody>
            <a:bodyPr wrap="square" lIns="0" tIns="0" rIns="0" bIns="0" rtlCol="0"/>
            <a:lstStyle/>
            <a:p>
              <a:endParaRPr/>
            </a:p>
          </p:txBody>
        </p:sp>
      </p:grpSp>
      <p:sp>
        <p:nvSpPr>
          <p:cNvPr id="26" name="object 26"/>
          <p:cNvSpPr txBox="1"/>
          <p:nvPr/>
        </p:nvSpPr>
        <p:spPr>
          <a:xfrm>
            <a:off x="1343087" y="1562197"/>
            <a:ext cx="6426835" cy="330835"/>
          </a:xfrm>
          <a:prstGeom prst="rect">
            <a:avLst/>
          </a:prstGeom>
        </p:spPr>
        <p:txBody>
          <a:bodyPr vert="horz" wrap="square" lIns="0" tIns="13335" rIns="0" bIns="0" rtlCol="0">
            <a:spAutoFit/>
          </a:bodyPr>
          <a:lstStyle/>
          <a:p>
            <a:pPr marL="12700">
              <a:lnSpc>
                <a:spcPct val="100000"/>
              </a:lnSpc>
              <a:spcBef>
                <a:spcPts val="105"/>
              </a:spcBef>
            </a:pPr>
            <a:r>
              <a:rPr sz="2000" b="0" spc="10" dirty="0">
                <a:solidFill>
                  <a:srgbClr val="FFFFFF"/>
                </a:solidFill>
                <a:latin typeface="Noto Sans CJK JP Medium"/>
                <a:cs typeface="Noto Sans CJK JP Medium"/>
              </a:rPr>
              <a:t>相談支援専門員の研修制度</a:t>
            </a:r>
            <a:r>
              <a:rPr sz="2000" b="0" dirty="0">
                <a:solidFill>
                  <a:srgbClr val="FFFFFF"/>
                </a:solidFill>
                <a:latin typeface="Noto Sans CJK JP Medium"/>
                <a:cs typeface="Noto Sans CJK JP Medium"/>
              </a:rPr>
              <a:t>に</a:t>
            </a:r>
            <a:r>
              <a:rPr sz="2000" b="0" spc="10" dirty="0">
                <a:solidFill>
                  <a:srgbClr val="FFFFFF"/>
                </a:solidFill>
                <a:latin typeface="Noto Sans CJK JP Medium"/>
                <a:cs typeface="Noto Sans CJK JP Medium"/>
              </a:rPr>
              <a:t>おけ</a:t>
            </a:r>
            <a:r>
              <a:rPr sz="2000" b="0" dirty="0">
                <a:solidFill>
                  <a:srgbClr val="FFFFFF"/>
                </a:solidFill>
                <a:latin typeface="Noto Sans CJK JP Medium"/>
                <a:cs typeface="Noto Sans CJK JP Medium"/>
              </a:rPr>
              <a:t>る</a:t>
            </a:r>
            <a:r>
              <a:rPr sz="2000" b="0" spc="10" dirty="0">
                <a:solidFill>
                  <a:srgbClr val="FFFFFF"/>
                </a:solidFill>
                <a:latin typeface="Noto Sans CJK JP Medium"/>
                <a:cs typeface="Noto Sans CJK JP Medium"/>
              </a:rPr>
              <a:t>主任</a:t>
            </a:r>
            <a:r>
              <a:rPr sz="2000" b="0" dirty="0">
                <a:solidFill>
                  <a:srgbClr val="FFFFFF"/>
                </a:solidFill>
                <a:latin typeface="Noto Sans CJK JP Medium"/>
                <a:cs typeface="Noto Sans CJK JP Medium"/>
              </a:rPr>
              <a:t>研</a:t>
            </a:r>
            <a:r>
              <a:rPr sz="2000" b="0" spc="10" dirty="0">
                <a:solidFill>
                  <a:srgbClr val="FFFFFF"/>
                </a:solidFill>
                <a:latin typeface="Noto Sans CJK JP Medium"/>
                <a:cs typeface="Noto Sans CJK JP Medium"/>
              </a:rPr>
              <a:t>修の位</a:t>
            </a:r>
            <a:r>
              <a:rPr sz="2000" b="0" dirty="0">
                <a:solidFill>
                  <a:srgbClr val="FFFFFF"/>
                </a:solidFill>
                <a:latin typeface="Noto Sans CJK JP Medium"/>
                <a:cs typeface="Noto Sans CJK JP Medium"/>
              </a:rPr>
              <a:t>置</a:t>
            </a:r>
            <a:r>
              <a:rPr sz="2000" b="0" spc="10" dirty="0">
                <a:solidFill>
                  <a:srgbClr val="FFFFFF"/>
                </a:solidFill>
                <a:latin typeface="Noto Sans CJK JP Medium"/>
                <a:cs typeface="Noto Sans CJK JP Medium"/>
              </a:rPr>
              <a:t>づけ</a:t>
            </a:r>
            <a:endParaRPr sz="2000" dirty="0">
              <a:latin typeface="Noto Sans CJK JP Medium"/>
              <a:cs typeface="Noto Sans CJK JP Medium"/>
            </a:endParaRPr>
          </a:p>
        </p:txBody>
      </p:sp>
      <p:sp>
        <p:nvSpPr>
          <p:cNvPr id="29" name="タイトル 1">
            <a:extLst>
              <a:ext uri="{FF2B5EF4-FFF2-40B4-BE49-F238E27FC236}">
                <a16:creationId xmlns:a16="http://schemas.microsoft.com/office/drawing/2014/main" xmlns="" id="{9F8405EE-5B66-9047-A95A-A80586D80806}"/>
              </a:ext>
            </a:extLst>
          </p:cNvPr>
          <p:cNvSpPr txBox="1">
            <a:spLocks/>
          </p:cNvSpPr>
          <p:nvPr/>
        </p:nvSpPr>
        <p:spPr>
          <a:xfrm>
            <a:off x="251520" y="-27384"/>
            <a:ext cx="8363272" cy="324035"/>
          </a:xfrm>
          <a:prstGeom prst="rect">
            <a:avLst/>
          </a:prstGeom>
        </p:spPr>
        <p:txBody>
          <a:bodyPr vert="horz" anchor="ctr">
            <a:no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en-US" altLang="ja-JP" sz="1800" dirty="0" smtClean="0">
                <a:solidFill>
                  <a:schemeClr val="bg1"/>
                </a:solidFill>
                <a:latin typeface="+mj-ea"/>
              </a:rPr>
              <a:t>4.</a:t>
            </a:r>
            <a:r>
              <a:rPr lang="ja-JP" altLang="ja-JP" sz="1800" dirty="0" smtClean="0">
                <a:solidFill>
                  <a:schemeClr val="bg1"/>
                </a:solidFill>
                <a:latin typeface="+mj-ea"/>
              </a:rPr>
              <a:t>計画的な人材育成</a:t>
            </a:r>
            <a:endParaRPr lang="ja-JP" altLang="en-US" sz="1800" dirty="0">
              <a:solidFill>
                <a:schemeClr val="bg1"/>
              </a:solidFill>
              <a:latin typeface="+mj-ea"/>
            </a:endParaRPr>
          </a:p>
        </p:txBody>
      </p:sp>
      <p:sp>
        <p:nvSpPr>
          <p:cNvPr id="30" name="タイトル 1">
            <a:extLst>
              <a:ext uri="{FF2B5EF4-FFF2-40B4-BE49-F238E27FC236}">
                <a16:creationId xmlns:a16="http://schemas.microsoft.com/office/drawing/2014/main" xmlns="" id="{19C891C8-7C6F-3347-B7E4-A5DCDB7ED607}"/>
              </a:ext>
            </a:extLst>
          </p:cNvPr>
          <p:cNvSpPr txBox="1">
            <a:spLocks/>
          </p:cNvSpPr>
          <p:nvPr/>
        </p:nvSpPr>
        <p:spPr>
          <a:xfrm>
            <a:off x="395536" y="404664"/>
            <a:ext cx="8229600" cy="432048"/>
          </a:xfrm>
          <a:prstGeom prst="rect">
            <a:avLst/>
          </a:prstGeom>
        </p:spPr>
        <p:txBody>
          <a:bodyPr>
            <a:norm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en-US" sz="1400" dirty="0">
                <a:latin typeface="BIZ UDPゴシック" panose="020B0400000000000000" pitchFamily="50" charset="-128"/>
                <a:ea typeface="BIZ UDPゴシック" panose="020B0400000000000000" pitchFamily="50" charset="-128"/>
              </a:rPr>
              <a:t>（</a:t>
            </a:r>
            <a:r>
              <a:rPr lang="en-US" altLang="ja-JP" sz="1400" dirty="0">
                <a:latin typeface="BIZ UDPゴシック" panose="020B0400000000000000" pitchFamily="50" charset="-128"/>
                <a:ea typeface="BIZ UDPゴシック" panose="020B0400000000000000" pitchFamily="50" charset="-128"/>
              </a:rPr>
              <a:t>1</a:t>
            </a:r>
            <a:r>
              <a:rPr lang="ja-JP" altLang="en-US" sz="1400" dirty="0">
                <a:latin typeface="BIZ UDPゴシック" panose="020B0400000000000000" pitchFamily="50" charset="-128"/>
                <a:ea typeface="BIZ UDPゴシック" panose="020B0400000000000000" pitchFamily="50" charset="-128"/>
              </a:rPr>
              <a:t>）研修の企画運営</a:t>
            </a:r>
            <a:endParaRPr lang="en-US" altLang="ja-JP" sz="1400" dirty="0">
              <a:latin typeface="BIZ UDPゴシック" panose="020B0400000000000000" pitchFamily="50" charset="-128"/>
              <a:ea typeface="BIZ UDPゴシック" panose="020B0400000000000000" pitchFamily="50" charset="-128"/>
            </a:endParaRPr>
          </a:p>
        </p:txBody>
      </p:sp>
      <p:sp>
        <p:nvSpPr>
          <p:cNvPr id="28" name="タイトル 3">
            <a:extLst>
              <a:ext uri="{FF2B5EF4-FFF2-40B4-BE49-F238E27FC236}">
                <a16:creationId xmlns:a16="http://schemas.microsoft.com/office/drawing/2014/main" xmlns="" id="{C2F8BBA2-CC85-6341-991F-1B28E9E25DF7}"/>
              </a:ext>
            </a:extLst>
          </p:cNvPr>
          <p:cNvSpPr txBox="1">
            <a:spLocks/>
          </p:cNvSpPr>
          <p:nvPr/>
        </p:nvSpPr>
        <p:spPr>
          <a:xfrm>
            <a:off x="371200" y="793821"/>
            <a:ext cx="7284321" cy="469259"/>
          </a:xfrm>
          <a:prstGeom prst="rect">
            <a:avLst/>
          </a:prstGeom>
        </p:spPr>
        <p:txBody>
          <a:bodyPr vert="horz" anchor="ctr">
            <a:norm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en-US" sz="2000" b="1" dirty="0" smtClean="0">
                <a:solidFill>
                  <a:schemeClr val="accent4">
                    <a:lumMod val="50000"/>
                  </a:schemeClr>
                </a:solidFill>
              </a:rPr>
              <a:t>＜相談支援専門員の研修体系＞</a:t>
            </a:r>
            <a:endParaRPr lang="ja-JP" altLang="en-US" sz="2000" b="1" dirty="0">
              <a:solidFill>
                <a:schemeClr val="accent4">
                  <a:lumMod val="50000"/>
                </a:schemeClr>
              </a:solidFill>
            </a:endParaRPr>
          </a:p>
        </p:txBody>
      </p:sp>
    </p:spTree>
    <p:extLst>
      <p:ext uri="{BB962C8B-B14F-4D97-AF65-F5344CB8AC3E}">
        <p14:creationId xmlns:p14="http://schemas.microsoft.com/office/powerpoint/2010/main" val="22359299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731C36F1-30DA-2145-9061-8356E56D2621}"/>
              </a:ext>
            </a:extLst>
          </p:cNvPr>
          <p:cNvSpPr>
            <a:spLocks noGrp="1"/>
          </p:cNvSpPr>
          <p:nvPr>
            <p:ph type="title"/>
          </p:nvPr>
        </p:nvSpPr>
        <p:spPr>
          <a:xfrm>
            <a:off x="395536" y="836712"/>
            <a:ext cx="8229600" cy="388283"/>
          </a:xfrm>
        </p:spPr>
        <p:txBody>
          <a:bodyPr>
            <a:noAutofit/>
          </a:bodyPr>
          <a:lstStyle/>
          <a:p>
            <a:r>
              <a:rPr lang="ja-JP" altLang="en-US" sz="2000" b="1" dirty="0" smtClean="0">
                <a:solidFill>
                  <a:schemeClr val="accent4">
                    <a:lumMod val="50000"/>
                  </a:schemeClr>
                </a:solidFill>
                <a:latin typeface="+mj-ea"/>
              </a:rPr>
              <a:t>＜</a:t>
            </a:r>
            <a:r>
              <a:rPr lang="ja-JP" altLang="ja-JP" sz="2000" b="1" dirty="0" smtClean="0">
                <a:solidFill>
                  <a:schemeClr val="accent4">
                    <a:lumMod val="50000"/>
                  </a:schemeClr>
                </a:solidFill>
                <a:latin typeface="+mj-ea"/>
              </a:rPr>
              <a:t>人</a:t>
            </a:r>
            <a:r>
              <a:rPr lang="ja-JP" altLang="ja-JP" sz="2000" b="1" dirty="0">
                <a:solidFill>
                  <a:schemeClr val="accent4">
                    <a:lumMod val="50000"/>
                  </a:schemeClr>
                </a:solidFill>
                <a:latin typeface="+mj-ea"/>
              </a:rPr>
              <a:t>材育成ビジョ</a:t>
            </a:r>
            <a:r>
              <a:rPr lang="ja-JP" altLang="ja-JP" sz="2000" b="1" dirty="0" smtClean="0">
                <a:solidFill>
                  <a:schemeClr val="accent4">
                    <a:lumMod val="50000"/>
                  </a:schemeClr>
                </a:solidFill>
                <a:latin typeface="+mj-ea"/>
              </a:rPr>
              <a:t>ンに</a:t>
            </a:r>
            <a:r>
              <a:rPr lang="ja-JP" altLang="ja-JP" sz="2000" b="1" dirty="0">
                <a:solidFill>
                  <a:schemeClr val="accent4">
                    <a:lumMod val="50000"/>
                  </a:schemeClr>
                </a:solidFill>
                <a:latin typeface="+mj-ea"/>
              </a:rPr>
              <a:t>よる明確</a:t>
            </a:r>
            <a:r>
              <a:rPr lang="ja-JP" altLang="ja-JP" sz="2000" b="1" dirty="0" smtClean="0">
                <a:solidFill>
                  <a:schemeClr val="accent4">
                    <a:lumMod val="50000"/>
                  </a:schemeClr>
                </a:solidFill>
                <a:latin typeface="+mj-ea"/>
              </a:rPr>
              <a:t>化</a:t>
            </a:r>
            <a:r>
              <a:rPr lang="ja-JP" altLang="en-US" sz="2000" b="1" dirty="0" smtClean="0">
                <a:solidFill>
                  <a:schemeClr val="accent4">
                    <a:lumMod val="50000"/>
                  </a:schemeClr>
                </a:solidFill>
                <a:latin typeface="+mj-ea"/>
              </a:rPr>
              <a:t>＞</a:t>
            </a:r>
            <a:endParaRPr kumimoji="1" lang="ja-JP" altLang="en-US" sz="2000" b="1" dirty="0">
              <a:solidFill>
                <a:schemeClr val="accent4">
                  <a:lumMod val="50000"/>
                </a:schemeClr>
              </a:solidFill>
            </a:endParaRPr>
          </a:p>
        </p:txBody>
      </p:sp>
      <p:sp>
        <p:nvSpPr>
          <p:cNvPr id="4" name="スライド番号プレースホルダー 3">
            <a:extLst>
              <a:ext uri="{FF2B5EF4-FFF2-40B4-BE49-F238E27FC236}">
                <a16:creationId xmlns:a16="http://schemas.microsoft.com/office/drawing/2014/main" xmlns="" id="{448A6EBE-9E9E-8147-AE76-BDA308409621}"/>
              </a:ext>
            </a:extLst>
          </p:cNvPr>
          <p:cNvSpPr>
            <a:spLocks noGrp="1"/>
          </p:cNvSpPr>
          <p:nvPr>
            <p:ph type="sldNum" sz="quarter" idx="12"/>
          </p:nvPr>
        </p:nvSpPr>
        <p:spPr/>
        <p:txBody>
          <a:bodyPr/>
          <a:lstStyle/>
          <a:p>
            <a:pPr>
              <a:defRPr/>
            </a:pPr>
            <a:fld id="{804D6B79-3AEB-42FE-A736-A41F7AEA0445}" type="slidenum">
              <a:rPr lang="en-US" altLang="ja-JP" smtClean="0"/>
              <a:pPr>
                <a:defRPr/>
              </a:pPr>
              <a:t>31</a:t>
            </a:fld>
            <a:endParaRPr lang="en-US" altLang="ja-JP"/>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71600" y="1690997"/>
            <a:ext cx="6932330" cy="5094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正方形/長方形 7"/>
          <p:cNvSpPr/>
          <p:nvPr/>
        </p:nvSpPr>
        <p:spPr>
          <a:xfrm>
            <a:off x="971600" y="1366029"/>
            <a:ext cx="5112568" cy="338554"/>
          </a:xfrm>
          <a:prstGeom prst="rect">
            <a:avLst/>
          </a:prstGeom>
        </p:spPr>
        <p:txBody>
          <a:bodyPr wrap="square">
            <a:spAutoFit/>
          </a:bodyPr>
          <a:lstStyle/>
          <a:p>
            <a:r>
              <a:rPr lang="ja-JP" altLang="en-US" sz="1600" dirty="0">
                <a:solidFill>
                  <a:schemeClr val="accent6">
                    <a:lumMod val="50000"/>
                  </a:schemeClr>
                </a:solidFill>
              </a:rPr>
              <a:t>福島県障がい者相談支援従事者研修体系図</a:t>
            </a:r>
          </a:p>
        </p:txBody>
      </p:sp>
      <p:sp>
        <p:nvSpPr>
          <p:cNvPr id="9" name="タイトル 1">
            <a:extLst>
              <a:ext uri="{FF2B5EF4-FFF2-40B4-BE49-F238E27FC236}">
                <a16:creationId xmlns:a16="http://schemas.microsoft.com/office/drawing/2014/main" xmlns="" id="{9F8405EE-5B66-9047-A95A-A80586D80806}"/>
              </a:ext>
            </a:extLst>
          </p:cNvPr>
          <p:cNvSpPr txBox="1">
            <a:spLocks/>
          </p:cNvSpPr>
          <p:nvPr/>
        </p:nvSpPr>
        <p:spPr>
          <a:xfrm>
            <a:off x="251520" y="-27384"/>
            <a:ext cx="8363272" cy="324035"/>
          </a:xfrm>
          <a:prstGeom prst="rect">
            <a:avLst/>
          </a:prstGeom>
        </p:spPr>
        <p:txBody>
          <a:bodyPr vert="horz" anchor="ctr">
            <a:no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en-US" altLang="ja-JP" sz="1800" dirty="0" smtClean="0">
                <a:solidFill>
                  <a:schemeClr val="bg1"/>
                </a:solidFill>
                <a:latin typeface="+mj-ea"/>
              </a:rPr>
              <a:t>4.</a:t>
            </a:r>
            <a:r>
              <a:rPr lang="ja-JP" altLang="ja-JP" sz="1800" dirty="0" smtClean="0">
                <a:solidFill>
                  <a:schemeClr val="bg1"/>
                </a:solidFill>
                <a:latin typeface="+mj-ea"/>
              </a:rPr>
              <a:t>計画的な人材育成</a:t>
            </a:r>
            <a:endParaRPr lang="ja-JP" altLang="en-US" sz="1800" dirty="0">
              <a:solidFill>
                <a:schemeClr val="bg1"/>
              </a:solidFill>
              <a:latin typeface="+mj-ea"/>
            </a:endParaRPr>
          </a:p>
        </p:txBody>
      </p:sp>
      <p:sp>
        <p:nvSpPr>
          <p:cNvPr id="10" name="タイトル 1">
            <a:extLst>
              <a:ext uri="{FF2B5EF4-FFF2-40B4-BE49-F238E27FC236}">
                <a16:creationId xmlns:a16="http://schemas.microsoft.com/office/drawing/2014/main" xmlns="" id="{19C891C8-7C6F-3347-B7E4-A5DCDB7ED607}"/>
              </a:ext>
            </a:extLst>
          </p:cNvPr>
          <p:cNvSpPr txBox="1">
            <a:spLocks/>
          </p:cNvSpPr>
          <p:nvPr/>
        </p:nvSpPr>
        <p:spPr>
          <a:xfrm>
            <a:off x="395536" y="404664"/>
            <a:ext cx="8229600" cy="432048"/>
          </a:xfrm>
          <a:prstGeom prst="rect">
            <a:avLst/>
          </a:prstGeom>
        </p:spPr>
        <p:txBody>
          <a:bodyPr>
            <a:norm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en-US" sz="1400" dirty="0">
                <a:latin typeface="BIZ UDPゴシック" panose="020B0400000000000000" pitchFamily="50" charset="-128"/>
                <a:ea typeface="BIZ UDPゴシック" panose="020B0400000000000000" pitchFamily="50" charset="-128"/>
              </a:rPr>
              <a:t>（</a:t>
            </a:r>
            <a:r>
              <a:rPr lang="en-US" altLang="ja-JP" sz="1400" dirty="0">
                <a:latin typeface="BIZ UDPゴシック" panose="020B0400000000000000" pitchFamily="50" charset="-128"/>
                <a:ea typeface="BIZ UDPゴシック" panose="020B0400000000000000" pitchFamily="50" charset="-128"/>
              </a:rPr>
              <a:t>1</a:t>
            </a:r>
            <a:r>
              <a:rPr lang="ja-JP" altLang="en-US" sz="1400" dirty="0">
                <a:latin typeface="BIZ UDPゴシック" panose="020B0400000000000000" pitchFamily="50" charset="-128"/>
                <a:ea typeface="BIZ UDPゴシック" panose="020B0400000000000000" pitchFamily="50" charset="-128"/>
              </a:rPr>
              <a:t>）研修の企画運営</a:t>
            </a:r>
            <a:endParaRPr lang="en-US" altLang="ja-JP" sz="1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556727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xmlns="" id="{448A6EBE-9E9E-8147-AE76-BDA308409621}"/>
              </a:ext>
            </a:extLst>
          </p:cNvPr>
          <p:cNvSpPr>
            <a:spLocks noGrp="1"/>
          </p:cNvSpPr>
          <p:nvPr>
            <p:ph type="sldNum" sz="quarter" idx="12"/>
          </p:nvPr>
        </p:nvSpPr>
        <p:spPr/>
        <p:txBody>
          <a:bodyPr/>
          <a:lstStyle/>
          <a:p>
            <a:pPr>
              <a:defRPr/>
            </a:pPr>
            <a:fld id="{804D6B79-3AEB-42FE-A736-A41F7AEA0445}" type="slidenum">
              <a:rPr lang="en-US" altLang="ja-JP" smtClean="0"/>
              <a:pPr>
                <a:defRPr/>
              </a:pPr>
              <a:t>32</a:t>
            </a:fld>
            <a:endParaRPr lang="en-US" altLang="ja-JP"/>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767798"/>
            <a:ext cx="6696744" cy="5090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正方形/長方形 4"/>
          <p:cNvSpPr/>
          <p:nvPr/>
        </p:nvSpPr>
        <p:spPr>
          <a:xfrm>
            <a:off x="906048" y="1444632"/>
            <a:ext cx="6402255" cy="338554"/>
          </a:xfrm>
          <a:prstGeom prst="rect">
            <a:avLst/>
          </a:prstGeom>
        </p:spPr>
        <p:txBody>
          <a:bodyPr wrap="square">
            <a:spAutoFit/>
          </a:bodyPr>
          <a:lstStyle/>
          <a:p>
            <a:r>
              <a:rPr lang="ja-JP" altLang="en-US" sz="1600" dirty="0">
                <a:solidFill>
                  <a:schemeClr val="accent6">
                    <a:lumMod val="50000"/>
                  </a:schemeClr>
                </a:solidFill>
              </a:rPr>
              <a:t>福島県における障がい者相談支援従事者人材育成体系図</a:t>
            </a:r>
          </a:p>
        </p:txBody>
      </p:sp>
      <p:sp>
        <p:nvSpPr>
          <p:cNvPr id="8" name="タイトル 1">
            <a:extLst>
              <a:ext uri="{FF2B5EF4-FFF2-40B4-BE49-F238E27FC236}">
                <a16:creationId xmlns:a16="http://schemas.microsoft.com/office/drawing/2014/main" xmlns="" id="{9F8405EE-5B66-9047-A95A-A80586D80806}"/>
              </a:ext>
            </a:extLst>
          </p:cNvPr>
          <p:cNvSpPr txBox="1">
            <a:spLocks/>
          </p:cNvSpPr>
          <p:nvPr/>
        </p:nvSpPr>
        <p:spPr>
          <a:xfrm>
            <a:off x="251520" y="-27384"/>
            <a:ext cx="8363272" cy="324035"/>
          </a:xfrm>
          <a:prstGeom prst="rect">
            <a:avLst/>
          </a:prstGeom>
        </p:spPr>
        <p:txBody>
          <a:bodyPr vert="horz" anchor="ctr">
            <a:no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en-US" altLang="ja-JP" sz="1800" dirty="0" smtClean="0">
                <a:solidFill>
                  <a:schemeClr val="bg1"/>
                </a:solidFill>
                <a:latin typeface="+mj-ea"/>
              </a:rPr>
              <a:t>4.</a:t>
            </a:r>
            <a:r>
              <a:rPr lang="ja-JP" altLang="ja-JP" sz="1800" dirty="0" smtClean="0">
                <a:solidFill>
                  <a:schemeClr val="bg1"/>
                </a:solidFill>
                <a:latin typeface="+mj-ea"/>
              </a:rPr>
              <a:t>計画的な人材育成</a:t>
            </a:r>
            <a:endParaRPr lang="ja-JP" altLang="en-US" sz="1800" dirty="0">
              <a:solidFill>
                <a:schemeClr val="bg1"/>
              </a:solidFill>
              <a:latin typeface="+mj-ea"/>
            </a:endParaRPr>
          </a:p>
        </p:txBody>
      </p:sp>
      <p:sp>
        <p:nvSpPr>
          <p:cNvPr id="9" name="タイトル 1">
            <a:extLst>
              <a:ext uri="{FF2B5EF4-FFF2-40B4-BE49-F238E27FC236}">
                <a16:creationId xmlns:a16="http://schemas.microsoft.com/office/drawing/2014/main" xmlns="" id="{19C891C8-7C6F-3347-B7E4-A5DCDB7ED607}"/>
              </a:ext>
            </a:extLst>
          </p:cNvPr>
          <p:cNvSpPr txBox="1">
            <a:spLocks/>
          </p:cNvSpPr>
          <p:nvPr/>
        </p:nvSpPr>
        <p:spPr>
          <a:xfrm>
            <a:off x="395536" y="404664"/>
            <a:ext cx="8229600" cy="432048"/>
          </a:xfrm>
          <a:prstGeom prst="rect">
            <a:avLst/>
          </a:prstGeom>
        </p:spPr>
        <p:txBody>
          <a:bodyPr>
            <a:norm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en-US" sz="1400" dirty="0">
                <a:latin typeface="BIZ UDPゴシック" panose="020B0400000000000000" pitchFamily="50" charset="-128"/>
                <a:ea typeface="BIZ UDPゴシック" panose="020B0400000000000000" pitchFamily="50" charset="-128"/>
              </a:rPr>
              <a:t>（</a:t>
            </a:r>
            <a:r>
              <a:rPr lang="en-US" altLang="ja-JP" sz="1400" dirty="0">
                <a:latin typeface="BIZ UDPゴシック" panose="020B0400000000000000" pitchFamily="50" charset="-128"/>
                <a:ea typeface="BIZ UDPゴシック" panose="020B0400000000000000" pitchFamily="50" charset="-128"/>
              </a:rPr>
              <a:t>1</a:t>
            </a:r>
            <a:r>
              <a:rPr lang="ja-JP" altLang="en-US" sz="1400" dirty="0">
                <a:latin typeface="BIZ UDPゴシック" panose="020B0400000000000000" pitchFamily="50" charset="-128"/>
                <a:ea typeface="BIZ UDPゴシック" panose="020B0400000000000000" pitchFamily="50" charset="-128"/>
              </a:rPr>
              <a:t>）研修の企画運営</a:t>
            </a:r>
            <a:endParaRPr lang="en-US" altLang="ja-JP" sz="1400" dirty="0">
              <a:latin typeface="BIZ UDPゴシック" panose="020B0400000000000000" pitchFamily="50" charset="-128"/>
              <a:ea typeface="BIZ UDPゴシック" panose="020B0400000000000000" pitchFamily="50" charset="-128"/>
            </a:endParaRPr>
          </a:p>
        </p:txBody>
      </p:sp>
      <p:sp>
        <p:nvSpPr>
          <p:cNvPr id="12" name="タイトル 1">
            <a:extLst>
              <a:ext uri="{FF2B5EF4-FFF2-40B4-BE49-F238E27FC236}">
                <a16:creationId xmlns:a16="http://schemas.microsoft.com/office/drawing/2014/main" xmlns="" id="{731C36F1-30DA-2145-9061-8356E56D2621}"/>
              </a:ext>
            </a:extLst>
          </p:cNvPr>
          <p:cNvSpPr>
            <a:spLocks noGrp="1"/>
          </p:cNvSpPr>
          <p:nvPr>
            <p:ph type="title"/>
          </p:nvPr>
        </p:nvSpPr>
        <p:spPr>
          <a:xfrm>
            <a:off x="395536" y="836712"/>
            <a:ext cx="8229600" cy="388283"/>
          </a:xfrm>
        </p:spPr>
        <p:txBody>
          <a:bodyPr>
            <a:noAutofit/>
          </a:bodyPr>
          <a:lstStyle/>
          <a:p>
            <a:r>
              <a:rPr lang="ja-JP" altLang="en-US" sz="2000" b="1" dirty="0" smtClean="0">
                <a:solidFill>
                  <a:schemeClr val="accent4">
                    <a:lumMod val="50000"/>
                  </a:schemeClr>
                </a:solidFill>
                <a:latin typeface="+mj-ea"/>
              </a:rPr>
              <a:t>＜</a:t>
            </a:r>
            <a:r>
              <a:rPr lang="ja-JP" altLang="ja-JP" sz="2000" b="1" dirty="0" smtClean="0">
                <a:solidFill>
                  <a:schemeClr val="accent4">
                    <a:lumMod val="50000"/>
                  </a:schemeClr>
                </a:solidFill>
                <a:latin typeface="+mj-ea"/>
              </a:rPr>
              <a:t>人</a:t>
            </a:r>
            <a:r>
              <a:rPr lang="ja-JP" altLang="ja-JP" sz="2000" b="1" dirty="0">
                <a:solidFill>
                  <a:schemeClr val="accent4">
                    <a:lumMod val="50000"/>
                  </a:schemeClr>
                </a:solidFill>
                <a:latin typeface="+mj-ea"/>
              </a:rPr>
              <a:t>材育成ビジョ</a:t>
            </a:r>
            <a:r>
              <a:rPr lang="ja-JP" altLang="ja-JP" sz="2000" b="1" dirty="0" smtClean="0">
                <a:solidFill>
                  <a:schemeClr val="accent4">
                    <a:lumMod val="50000"/>
                  </a:schemeClr>
                </a:solidFill>
                <a:latin typeface="+mj-ea"/>
              </a:rPr>
              <a:t>ンに</a:t>
            </a:r>
            <a:r>
              <a:rPr lang="ja-JP" altLang="ja-JP" sz="2000" b="1" dirty="0">
                <a:solidFill>
                  <a:schemeClr val="accent4">
                    <a:lumMod val="50000"/>
                  </a:schemeClr>
                </a:solidFill>
                <a:latin typeface="+mj-ea"/>
              </a:rPr>
              <a:t>よる明確</a:t>
            </a:r>
            <a:r>
              <a:rPr lang="ja-JP" altLang="ja-JP" sz="2000" b="1" dirty="0" smtClean="0">
                <a:solidFill>
                  <a:schemeClr val="accent4">
                    <a:lumMod val="50000"/>
                  </a:schemeClr>
                </a:solidFill>
                <a:latin typeface="+mj-ea"/>
              </a:rPr>
              <a:t>化</a:t>
            </a:r>
            <a:r>
              <a:rPr lang="ja-JP" altLang="en-US" sz="2000" b="1" dirty="0" smtClean="0">
                <a:solidFill>
                  <a:schemeClr val="accent4">
                    <a:lumMod val="50000"/>
                  </a:schemeClr>
                </a:solidFill>
                <a:latin typeface="+mj-ea"/>
              </a:rPr>
              <a:t>＞</a:t>
            </a:r>
            <a:endParaRPr kumimoji="1" lang="ja-JP" altLang="en-US" sz="2000" b="1" dirty="0">
              <a:solidFill>
                <a:schemeClr val="accent4">
                  <a:lumMod val="50000"/>
                </a:schemeClr>
              </a:solidFill>
            </a:endParaRPr>
          </a:p>
        </p:txBody>
      </p:sp>
    </p:spTree>
    <p:extLst>
      <p:ext uri="{BB962C8B-B14F-4D97-AF65-F5344CB8AC3E}">
        <p14:creationId xmlns:p14="http://schemas.microsoft.com/office/powerpoint/2010/main" val="6342573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xmlns="" id="{A02E1542-6CF0-BD4D-BF8D-87A45D2702A7}"/>
              </a:ext>
            </a:extLst>
          </p:cNvPr>
          <p:cNvSpPr>
            <a:spLocks noGrp="1"/>
          </p:cNvSpPr>
          <p:nvPr>
            <p:ph idx="1"/>
          </p:nvPr>
        </p:nvSpPr>
        <p:spPr>
          <a:xfrm>
            <a:off x="457200" y="1844824"/>
            <a:ext cx="8003232" cy="4392488"/>
          </a:xfrm>
        </p:spPr>
        <p:txBody>
          <a:bodyPr>
            <a:normAutofit/>
          </a:bodyPr>
          <a:lstStyle/>
          <a:p>
            <a:r>
              <a:rPr lang="ja-JP" altLang="ja-JP" sz="2000" dirty="0">
                <a:latin typeface="UD デジタル 教科書体 NP" panose="02020400000000000000" pitchFamily="18" charset="-128"/>
                <a:ea typeface="UD デジタル 教科書体 NP" panose="02020400000000000000" pitchFamily="18" charset="-128"/>
              </a:rPr>
              <a:t>公的な研修はあくまでも</a:t>
            </a:r>
            <a:r>
              <a:rPr lang="ja-JP" altLang="ja-JP" sz="2000" dirty="0">
                <a:solidFill>
                  <a:srgbClr val="FF0000"/>
                </a:solidFill>
                <a:latin typeface="UD デジタル 教科書体 NP" panose="02020400000000000000" pitchFamily="18" charset="-128"/>
                <a:ea typeface="UD デジタル 教科書体 NP" panose="02020400000000000000" pitchFamily="18" charset="-128"/>
              </a:rPr>
              <a:t>日々の研鑽へつなげるきっかけづくりであ</a:t>
            </a:r>
            <a:r>
              <a:rPr lang="ja-JP" altLang="ja-JP" sz="2000" dirty="0" smtClean="0">
                <a:solidFill>
                  <a:srgbClr val="FF0000"/>
                </a:solidFill>
                <a:latin typeface="UD デジタル 教科書体 NP" panose="02020400000000000000" pitchFamily="18" charset="-128"/>
                <a:ea typeface="UD デジタル 教科書体 NP" panose="02020400000000000000" pitchFamily="18" charset="-128"/>
              </a:rPr>
              <a:t>る</a:t>
            </a:r>
            <a:endParaRPr lang="en-US" altLang="ja-JP" sz="2000" dirty="0" smtClean="0">
              <a:solidFill>
                <a:srgbClr val="FF0000"/>
              </a:solidFill>
              <a:latin typeface="UD デジタル 教科書体 NP" panose="02020400000000000000" pitchFamily="18" charset="-128"/>
              <a:ea typeface="UD デジタル 教科書体 NP" panose="02020400000000000000" pitchFamily="18" charset="-128"/>
            </a:endParaRPr>
          </a:p>
          <a:p>
            <a:endParaRPr lang="ja-JP" altLang="ja-JP" sz="2000" dirty="0">
              <a:solidFill>
                <a:srgbClr val="FF0000"/>
              </a:solidFill>
              <a:latin typeface="UD デジタル 教科書体 NP" panose="02020400000000000000" pitchFamily="18" charset="-128"/>
              <a:ea typeface="UD デジタル 教科書体 NP" panose="02020400000000000000" pitchFamily="18" charset="-128"/>
            </a:endParaRPr>
          </a:p>
          <a:p>
            <a:r>
              <a:rPr lang="ja-JP" altLang="ja-JP" sz="2000" dirty="0">
                <a:latin typeface="UD デジタル 教科書体 NP" panose="02020400000000000000" pitchFamily="18" charset="-128"/>
                <a:ea typeface="UD デジタル 教科書体 NP" panose="02020400000000000000" pitchFamily="18" charset="-128"/>
              </a:rPr>
              <a:t>公的研修は、初任者、現任者、主任として求められる</a:t>
            </a:r>
            <a:r>
              <a:rPr lang="ja-JP" altLang="ja-JP" sz="2000" dirty="0">
                <a:solidFill>
                  <a:srgbClr val="FF0000"/>
                </a:solidFill>
                <a:latin typeface="UD デジタル 教科書体 NP" panose="02020400000000000000" pitchFamily="18" charset="-128"/>
                <a:ea typeface="UD デジタル 教科書体 NP" panose="02020400000000000000" pitchFamily="18" charset="-128"/>
              </a:rPr>
              <a:t>標準的な知識や技量の確認の場</a:t>
            </a:r>
            <a:r>
              <a:rPr lang="ja-JP" altLang="ja-JP" sz="2000" dirty="0">
                <a:latin typeface="UD デジタル 教科書体 NP" panose="02020400000000000000" pitchFamily="18" charset="-128"/>
                <a:ea typeface="UD デジタル 教科書体 NP" panose="02020400000000000000" pitchFamily="18" charset="-128"/>
              </a:rPr>
              <a:t>である</a:t>
            </a:r>
            <a:r>
              <a:rPr lang="ja-JP" altLang="ja-JP" sz="2000" dirty="0" smtClean="0">
                <a:latin typeface="UD デジタル 教科書体 NP" panose="02020400000000000000" pitchFamily="18" charset="-128"/>
                <a:ea typeface="UD デジタル 教科書体 NP" panose="02020400000000000000" pitchFamily="18" charset="-128"/>
              </a:rPr>
              <a:t>。</a:t>
            </a:r>
            <a:endParaRPr lang="en-US" altLang="ja-JP" sz="2000" dirty="0" smtClean="0">
              <a:latin typeface="UD デジタル 教科書体 NP" panose="02020400000000000000" pitchFamily="18" charset="-128"/>
              <a:ea typeface="UD デジタル 教科書体 NP" panose="02020400000000000000" pitchFamily="18" charset="-128"/>
            </a:endParaRPr>
          </a:p>
          <a:p>
            <a:endParaRPr lang="ja-JP" altLang="ja-JP" sz="2000" dirty="0">
              <a:latin typeface="UD デジタル 教科書体 NP" panose="02020400000000000000" pitchFamily="18" charset="-128"/>
              <a:ea typeface="UD デジタル 教科書体 NP" panose="02020400000000000000" pitchFamily="18" charset="-128"/>
            </a:endParaRPr>
          </a:p>
          <a:p>
            <a:r>
              <a:rPr lang="ja-JP" altLang="ja-JP" sz="2000" dirty="0">
                <a:latin typeface="UD デジタル 教科書体 NP" panose="02020400000000000000" pitchFamily="18" charset="-128"/>
                <a:ea typeface="UD デジタル 教科書体 NP" panose="02020400000000000000" pitchFamily="18" charset="-128"/>
              </a:rPr>
              <a:t>専門コース別研修などによる特化された内容による研修が、公的な研修会との有機的なつながりや位置付けが整理された、人材育成ビジョンなどによる可視化、体系化が必要となってい</a:t>
            </a:r>
            <a:r>
              <a:rPr lang="ja-JP" altLang="ja-JP" sz="2000" dirty="0" smtClean="0">
                <a:latin typeface="UD デジタル 教科書体 NP" panose="02020400000000000000" pitchFamily="18" charset="-128"/>
                <a:ea typeface="UD デジタル 教科書体 NP" panose="02020400000000000000" pitchFamily="18" charset="-128"/>
              </a:rPr>
              <a:t>る</a:t>
            </a:r>
            <a:endParaRPr lang="en-US" altLang="ja-JP" sz="2000" dirty="0" smtClean="0">
              <a:latin typeface="UD デジタル 教科書体 NP" panose="02020400000000000000" pitchFamily="18" charset="-128"/>
              <a:ea typeface="UD デジタル 教科書体 NP" panose="02020400000000000000" pitchFamily="18" charset="-128"/>
            </a:endParaRPr>
          </a:p>
          <a:p>
            <a:endParaRPr lang="ja-JP" altLang="ja-JP" sz="2000" dirty="0">
              <a:latin typeface="UD デジタル 教科書体 NP" panose="02020400000000000000" pitchFamily="18" charset="-128"/>
              <a:ea typeface="UD デジタル 教科書体 NP" panose="02020400000000000000" pitchFamily="18" charset="-128"/>
            </a:endParaRPr>
          </a:p>
          <a:p>
            <a:r>
              <a:rPr lang="ja-JP" altLang="ja-JP" sz="2000" dirty="0">
                <a:latin typeface="UD デジタル 教科書体 NP" panose="02020400000000000000" pitchFamily="18" charset="-128"/>
                <a:ea typeface="UD デジタル 教科書体 NP" panose="02020400000000000000" pitchFamily="18" charset="-128"/>
              </a:rPr>
              <a:t>理論（座学研修会等）</a:t>
            </a:r>
            <a:r>
              <a:rPr lang="ja-JP" altLang="en-US" sz="2000" dirty="0">
                <a:latin typeface="UD デジタル 教科書体 NP" panose="02020400000000000000" pitchFamily="18" charset="-128"/>
                <a:ea typeface="UD デジタル 教科書体 NP" panose="02020400000000000000" pitchFamily="18" charset="-128"/>
              </a:rPr>
              <a:t>を</a:t>
            </a:r>
            <a:r>
              <a:rPr lang="ja-JP" altLang="ja-JP" sz="2000" dirty="0">
                <a:latin typeface="UD デジタル 教科書体 NP" panose="02020400000000000000" pitchFamily="18" charset="-128"/>
                <a:ea typeface="UD デジタル 教科書体 NP" panose="02020400000000000000" pitchFamily="18" charset="-128"/>
              </a:rPr>
              <a:t>通じた学びと、実践の場での学びを繰り返すことで人材を育成していくことになる</a:t>
            </a:r>
            <a:r>
              <a:rPr lang="ja-JP" altLang="ja-JP" sz="2000" dirty="0" smtClean="0">
                <a:latin typeface="UD デジタル 教科書体 NP" panose="02020400000000000000" pitchFamily="18" charset="-128"/>
                <a:ea typeface="UD デジタル 教科書体 NP" panose="02020400000000000000" pitchFamily="18" charset="-128"/>
              </a:rPr>
              <a:t>。</a:t>
            </a:r>
            <a:endParaRPr kumimoji="1" lang="ja-JP" altLang="en-US" sz="2000" dirty="0">
              <a:latin typeface="UD デジタル 教科書体 NP" panose="02020400000000000000" pitchFamily="18" charset="-128"/>
              <a:ea typeface="UD デジタル 教科書体 NP" panose="02020400000000000000" pitchFamily="18" charset="-128"/>
            </a:endParaRPr>
          </a:p>
        </p:txBody>
      </p:sp>
      <p:sp>
        <p:nvSpPr>
          <p:cNvPr id="4" name="スライド番号プレースホルダー 3">
            <a:extLst>
              <a:ext uri="{FF2B5EF4-FFF2-40B4-BE49-F238E27FC236}">
                <a16:creationId xmlns:a16="http://schemas.microsoft.com/office/drawing/2014/main" xmlns="" id="{3CE603F5-7C62-A441-ABB6-581D7332DE6B}"/>
              </a:ext>
            </a:extLst>
          </p:cNvPr>
          <p:cNvSpPr>
            <a:spLocks noGrp="1"/>
          </p:cNvSpPr>
          <p:nvPr>
            <p:ph type="sldNum" sz="quarter" idx="12"/>
          </p:nvPr>
        </p:nvSpPr>
        <p:spPr/>
        <p:txBody>
          <a:bodyPr/>
          <a:lstStyle/>
          <a:p>
            <a:pPr>
              <a:defRPr/>
            </a:pPr>
            <a:fld id="{804D6B79-3AEB-42FE-A736-A41F7AEA0445}" type="slidenum">
              <a:rPr lang="en-US" altLang="ja-JP" smtClean="0"/>
              <a:pPr>
                <a:defRPr/>
              </a:pPr>
              <a:t>33</a:t>
            </a:fld>
            <a:endParaRPr lang="en-US" altLang="ja-JP"/>
          </a:p>
        </p:txBody>
      </p:sp>
      <p:sp>
        <p:nvSpPr>
          <p:cNvPr id="5" name="Text Box 15">
            <a:extLst>
              <a:ext uri="{FF2B5EF4-FFF2-40B4-BE49-F238E27FC236}">
                <a16:creationId xmlns:a16="http://schemas.microsoft.com/office/drawing/2014/main" xmlns="" id="{5230783A-0797-1F44-8993-E31CAB56D634}"/>
              </a:ext>
            </a:extLst>
          </p:cNvPr>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8" name="タイトル 1">
            <a:extLst>
              <a:ext uri="{FF2B5EF4-FFF2-40B4-BE49-F238E27FC236}">
                <a16:creationId xmlns:a16="http://schemas.microsoft.com/office/drawing/2014/main" xmlns="" id="{9F8405EE-5B66-9047-A95A-A80586D80806}"/>
              </a:ext>
            </a:extLst>
          </p:cNvPr>
          <p:cNvSpPr txBox="1">
            <a:spLocks/>
          </p:cNvSpPr>
          <p:nvPr/>
        </p:nvSpPr>
        <p:spPr>
          <a:xfrm>
            <a:off x="251520" y="-27384"/>
            <a:ext cx="8363272" cy="324035"/>
          </a:xfrm>
          <a:prstGeom prst="rect">
            <a:avLst/>
          </a:prstGeom>
        </p:spPr>
        <p:txBody>
          <a:bodyPr vert="horz" anchor="ctr">
            <a:no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en-US" altLang="ja-JP" sz="1800" dirty="0" smtClean="0">
                <a:solidFill>
                  <a:schemeClr val="bg1"/>
                </a:solidFill>
                <a:latin typeface="+mj-ea"/>
              </a:rPr>
              <a:t>4.</a:t>
            </a:r>
            <a:r>
              <a:rPr lang="ja-JP" altLang="ja-JP" sz="1800" dirty="0" smtClean="0">
                <a:solidFill>
                  <a:schemeClr val="bg1"/>
                </a:solidFill>
                <a:latin typeface="+mj-ea"/>
              </a:rPr>
              <a:t>計画的な人材育成</a:t>
            </a:r>
            <a:endParaRPr lang="ja-JP" altLang="en-US" sz="1800" dirty="0">
              <a:solidFill>
                <a:schemeClr val="bg1"/>
              </a:solidFill>
              <a:latin typeface="+mj-ea"/>
            </a:endParaRPr>
          </a:p>
        </p:txBody>
      </p:sp>
      <p:sp>
        <p:nvSpPr>
          <p:cNvPr id="11" name="タイトル 3">
            <a:extLst>
              <a:ext uri="{FF2B5EF4-FFF2-40B4-BE49-F238E27FC236}">
                <a16:creationId xmlns:a16="http://schemas.microsoft.com/office/drawing/2014/main" xmlns="" id="{C2F8BBA2-CC85-6341-991F-1B28E9E25DF7}"/>
              </a:ext>
            </a:extLst>
          </p:cNvPr>
          <p:cNvSpPr txBox="1">
            <a:spLocks/>
          </p:cNvSpPr>
          <p:nvPr/>
        </p:nvSpPr>
        <p:spPr>
          <a:xfrm>
            <a:off x="384022" y="871509"/>
            <a:ext cx="7284321" cy="469259"/>
          </a:xfrm>
          <a:prstGeom prst="rect">
            <a:avLst/>
          </a:prstGeom>
        </p:spPr>
        <p:txBody>
          <a:bodyPr vert="horz" anchor="ctr">
            <a:norm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en-US" sz="2400" b="1" dirty="0" smtClean="0">
                <a:solidFill>
                  <a:schemeClr val="accent4">
                    <a:lumMod val="50000"/>
                  </a:schemeClr>
                </a:solidFill>
              </a:rPr>
              <a:t>＜</a:t>
            </a:r>
            <a:r>
              <a:rPr lang="ja-JP" altLang="ja-JP" sz="2400" b="1" dirty="0">
                <a:solidFill>
                  <a:schemeClr val="accent4">
                    <a:lumMod val="50000"/>
                  </a:schemeClr>
                </a:solidFill>
              </a:rPr>
              <a:t>地域レベルによる人材育成のあり</a:t>
            </a:r>
            <a:r>
              <a:rPr lang="ja-JP" altLang="ja-JP" sz="2400" b="1" dirty="0" smtClean="0">
                <a:solidFill>
                  <a:schemeClr val="accent4">
                    <a:lumMod val="50000"/>
                  </a:schemeClr>
                </a:solidFill>
              </a:rPr>
              <a:t>方</a:t>
            </a:r>
            <a:r>
              <a:rPr lang="ja-JP" altLang="en-US" sz="2400" b="1" dirty="0" smtClean="0">
                <a:solidFill>
                  <a:schemeClr val="accent4">
                    <a:lumMod val="50000"/>
                  </a:schemeClr>
                </a:solidFill>
              </a:rPr>
              <a:t>＞</a:t>
            </a:r>
            <a:endParaRPr lang="ja-JP" altLang="en-US" sz="2400" b="1" dirty="0">
              <a:solidFill>
                <a:schemeClr val="accent4">
                  <a:lumMod val="50000"/>
                </a:schemeClr>
              </a:solidFill>
            </a:endParaRPr>
          </a:p>
        </p:txBody>
      </p:sp>
      <p:sp>
        <p:nvSpPr>
          <p:cNvPr id="10" name="タイトル 1">
            <a:extLst>
              <a:ext uri="{FF2B5EF4-FFF2-40B4-BE49-F238E27FC236}">
                <a16:creationId xmlns:a16="http://schemas.microsoft.com/office/drawing/2014/main" xmlns="" id="{19C891C8-7C6F-3347-B7E4-A5DCDB7ED607}"/>
              </a:ext>
            </a:extLst>
          </p:cNvPr>
          <p:cNvSpPr txBox="1">
            <a:spLocks/>
          </p:cNvSpPr>
          <p:nvPr/>
        </p:nvSpPr>
        <p:spPr>
          <a:xfrm>
            <a:off x="395536" y="404664"/>
            <a:ext cx="8229600" cy="432048"/>
          </a:xfrm>
          <a:prstGeom prst="rect">
            <a:avLst/>
          </a:prstGeom>
        </p:spPr>
        <p:txBody>
          <a:bodyPr>
            <a:norm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en-US" sz="1400" dirty="0">
                <a:latin typeface="BIZ UDPゴシック" panose="020B0400000000000000" pitchFamily="50" charset="-128"/>
                <a:ea typeface="BIZ UDPゴシック" panose="020B0400000000000000" pitchFamily="50" charset="-128"/>
              </a:rPr>
              <a:t>（</a:t>
            </a:r>
            <a:r>
              <a:rPr lang="en-US" altLang="ja-JP" sz="1400" dirty="0">
                <a:latin typeface="BIZ UDPゴシック" panose="020B0400000000000000" pitchFamily="50" charset="-128"/>
                <a:ea typeface="BIZ UDPゴシック" panose="020B0400000000000000" pitchFamily="50" charset="-128"/>
              </a:rPr>
              <a:t>1</a:t>
            </a:r>
            <a:r>
              <a:rPr lang="ja-JP" altLang="en-US" sz="1400" dirty="0">
                <a:latin typeface="BIZ UDPゴシック" panose="020B0400000000000000" pitchFamily="50" charset="-128"/>
                <a:ea typeface="BIZ UDPゴシック" panose="020B0400000000000000" pitchFamily="50" charset="-128"/>
              </a:rPr>
              <a:t>）研修の企画運営</a:t>
            </a:r>
            <a:endParaRPr lang="en-US" altLang="ja-JP" sz="1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491889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xmlns="" id="{448A6EBE-9E9E-8147-AE76-BDA308409621}"/>
              </a:ext>
            </a:extLst>
          </p:cNvPr>
          <p:cNvSpPr>
            <a:spLocks noGrp="1"/>
          </p:cNvSpPr>
          <p:nvPr>
            <p:ph type="sldNum" sz="quarter" idx="12"/>
          </p:nvPr>
        </p:nvSpPr>
        <p:spPr/>
        <p:txBody>
          <a:bodyPr/>
          <a:lstStyle/>
          <a:p>
            <a:pPr>
              <a:defRPr/>
            </a:pPr>
            <a:fld id="{804D6B79-3AEB-42FE-A736-A41F7AEA0445}" type="slidenum">
              <a:rPr lang="en-US" altLang="ja-JP" smtClean="0"/>
              <a:pPr>
                <a:defRPr/>
              </a:pPr>
              <a:t>34</a:t>
            </a:fld>
            <a:endParaRPr lang="en-US" altLang="ja-JP"/>
          </a:p>
        </p:txBody>
      </p:sp>
      <p:sp>
        <p:nvSpPr>
          <p:cNvPr id="5" name="Text Box 15">
            <a:extLst>
              <a:ext uri="{FF2B5EF4-FFF2-40B4-BE49-F238E27FC236}">
                <a16:creationId xmlns:a16="http://schemas.microsoft.com/office/drawing/2014/main" xmlns="" id="{8ADEE103-6C4A-444B-940A-749F6798A929}"/>
              </a:ext>
            </a:extLst>
          </p:cNvPr>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8" name="タイトル 1">
            <a:extLst>
              <a:ext uri="{FF2B5EF4-FFF2-40B4-BE49-F238E27FC236}">
                <a16:creationId xmlns:a16="http://schemas.microsoft.com/office/drawing/2014/main" xmlns="" id="{9F8405EE-5B66-9047-A95A-A80586D80806}"/>
              </a:ext>
            </a:extLst>
          </p:cNvPr>
          <p:cNvSpPr txBox="1">
            <a:spLocks/>
          </p:cNvSpPr>
          <p:nvPr/>
        </p:nvSpPr>
        <p:spPr>
          <a:xfrm>
            <a:off x="251520" y="-27384"/>
            <a:ext cx="8363272" cy="324035"/>
          </a:xfrm>
          <a:prstGeom prst="rect">
            <a:avLst/>
          </a:prstGeom>
        </p:spPr>
        <p:txBody>
          <a:bodyPr vert="horz" anchor="ctr">
            <a:no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en-US" altLang="ja-JP" sz="1800" dirty="0" smtClean="0">
                <a:solidFill>
                  <a:schemeClr val="bg1"/>
                </a:solidFill>
                <a:latin typeface="+mj-ea"/>
              </a:rPr>
              <a:t>4.</a:t>
            </a:r>
            <a:r>
              <a:rPr lang="ja-JP" altLang="ja-JP" sz="1800" dirty="0" smtClean="0">
                <a:solidFill>
                  <a:schemeClr val="bg1"/>
                </a:solidFill>
                <a:latin typeface="+mj-ea"/>
              </a:rPr>
              <a:t>計画的な人材育成</a:t>
            </a:r>
            <a:endParaRPr lang="ja-JP" altLang="en-US" sz="1800" dirty="0">
              <a:solidFill>
                <a:schemeClr val="bg1"/>
              </a:solidFill>
              <a:latin typeface="+mj-ea"/>
            </a:endParaRPr>
          </a:p>
        </p:txBody>
      </p:sp>
      <p:sp>
        <p:nvSpPr>
          <p:cNvPr id="9" name="タイトル 1">
            <a:extLst>
              <a:ext uri="{FF2B5EF4-FFF2-40B4-BE49-F238E27FC236}">
                <a16:creationId xmlns:a16="http://schemas.microsoft.com/office/drawing/2014/main" xmlns="" id="{19C891C8-7C6F-3347-B7E4-A5DCDB7ED607}"/>
              </a:ext>
            </a:extLst>
          </p:cNvPr>
          <p:cNvSpPr txBox="1">
            <a:spLocks/>
          </p:cNvSpPr>
          <p:nvPr/>
        </p:nvSpPr>
        <p:spPr>
          <a:xfrm>
            <a:off x="395536" y="404664"/>
            <a:ext cx="8229600" cy="432048"/>
          </a:xfrm>
          <a:prstGeom prst="rect">
            <a:avLst/>
          </a:prstGeom>
        </p:spPr>
        <p:txBody>
          <a:bodyPr>
            <a:norm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en-US" sz="1400" dirty="0">
                <a:latin typeface="BIZ UDPゴシック" panose="020B0400000000000000" pitchFamily="50" charset="-128"/>
                <a:ea typeface="BIZ UDPゴシック" panose="020B0400000000000000" pitchFamily="50" charset="-128"/>
              </a:rPr>
              <a:t>（</a:t>
            </a:r>
            <a:r>
              <a:rPr lang="en-US" altLang="ja-JP" sz="1400" dirty="0">
                <a:latin typeface="BIZ UDPゴシック" panose="020B0400000000000000" pitchFamily="50" charset="-128"/>
                <a:ea typeface="BIZ UDPゴシック" panose="020B0400000000000000" pitchFamily="50" charset="-128"/>
              </a:rPr>
              <a:t>2</a:t>
            </a:r>
            <a:r>
              <a:rPr lang="ja-JP" altLang="en-US" sz="1400" dirty="0">
                <a:latin typeface="BIZ UDPゴシック" panose="020B0400000000000000" pitchFamily="50" charset="-128"/>
                <a:ea typeface="BIZ UDPゴシック" panose="020B0400000000000000" pitchFamily="50" charset="-128"/>
              </a:rPr>
              <a:t>）スーパービジョン</a:t>
            </a:r>
            <a:endParaRPr lang="en-US" altLang="ja-JP" sz="1400" dirty="0">
              <a:latin typeface="BIZ UDPゴシック" panose="020B0400000000000000" pitchFamily="50" charset="-128"/>
              <a:ea typeface="BIZ UDPゴシック" panose="020B0400000000000000" pitchFamily="50" charset="-128"/>
            </a:endParaRPr>
          </a:p>
          <a:p>
            <a:endParaRPr lang="en-US" altLang="ja-JP" sz="1400" dirty="0">
              <a:latin typeface="BIZ UDPゴシック" panose="020B0400000000000000" pitchFamily="50" charset="-128"/>
              <a:ea typeface="BIZ UDPゴシック" panose="020B0400000000000000" pitchFamily="50" charset="-128"/>
            </a:endParaRPr>
          </a:p>
        </p:txBody>
      </p:sp>
      <p:sp>
        <p:nvSpPr>
          <p:cNvPr id="11" name="Text Box 5"/>
          <p:cNvSpPr txBox="1">
            <a:spLocks noGrp="1" noChangeArrowheads="1"/>
          </p:cNvSpPr>
          <p:nvPr>
            <p:ph idx="1"/>
          </p:nvPr>
        </p:nvSpPr>
        <p:spPr bwMode="auto">
          <a:xfrm>
            <a:off x="395536" y="2348880"/>
            <a:ext cx="82296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95250" indent="266700" eaLnBrk="1" hangingPunct="1">
              <a:spcBef>
                <a:spcPct val="50000"/>
              </a:spcBef>
              <a:buFontTx/>
              <a:buNone/>
            </a:pPr>
            <a:r>
              <a:rPr lang="ja-JP" altLang="en-US" sz="2400" dirty="0">
                <a:solidFill>
                  <a:schemeClr val="tx2"/>
                </a:solidFill>
                <a:ea typeface="HGP創英角ｺﾞｼｯｸUB" pitchFamily="50" charset="-128"/>
              </a:rPr>
              <a:t>対人援助を内容としたＳＷ活動は利用者の課題を環境も含めた全体としてとらえ、また、その解決方法も本人だけでなく幅広い環境への働きかけを通して見出すことになる。</a:t>
            </a:r>
          </a:p>
          <a:p>
            <a:pPr marL="95250" indent="266700" eaLnBrk="1" hangingPunct="1">
              <a:spcBef>
                <a:spcPct val="50000"/>
              </a:spcBef>
              <a:buFontTx/>
              <a:buNone/>
            </a:pPr>
            <a:r>
              <a:rPr lang="ja-JP" altLang="en-US" sz="2400" dirty="0">
                <a:solidFill>
                  <a:schemeClr val="tx2"/>
                </a:solidFill>
                <a:ea typeface="HGP創英角ｺﾞｼｯｸUB" pitchFamily="50" charset="-128"/>
              </a:rPr>
              <a:t>しかし、それはとても困難なことであり、援助がうまく行かないときに個々の力だけで打開策を見出すことは益々難しい。</a:t>
            </a:r>
          </a:p>
          <a:p>
            <a:pPr marL="95250" indent="266700" eaLnBrk="1" hangingPunct="1">
              <a:spcBef>
                <a:spcPct val="50000"/>
              </a:spcBef>
              <a:buFontTx/>
              <a:buNone/>
            </a:pPr>
            <a:r>
              <a:rPr lang="ja-JP" altLang="en-US" sz="2400" dirty="0">
                <a:solidFill>
                  <a:schemeClr val="tx2"/>
                </a:solidFill>
                <a:ea typeface="HGP創英角ｺﾞｼｯｸUB" pitchFamily="50" charset="-128"/>
              </a:rPr>
              <a:t>そこで、</a:t>
            </a:r>
            <a:r>
              <a:rPr lang="ja-JP" altLang="en-US" sz="2400" dirty="0">
                <a:solidFill>
                  <a:schemeClr val="tx2"/>
                </a:solidFill>
                <a:highlight>
                  <a:srgbClr val="FFFF00"/>
                </a:highlight>
                <a:ea typeface="HGP創英角ｺﾞｼｯｸUB" pitchFamily="50" charset="-128"/>
              </a:rPr>
              <a:t>自分の援助をスーパーバイザーの力を借りて客観的に捉え直し、知識や技術面および感情面の課題に気付きを得る</a:t>
            </a:r>
            <a:r>
              <a:rPr lang="ja-JP" altLang="en-US" sz="2400" dirty="0">
                <a:solidFill>
                  <a:schemeClr val="tx2"/>
                </a:solidFill>
                <a:ea typeface="HGP創英角ｺﾞｼｯｸUB" pitchFamily="50" charset="-128"/>
              </a:rPr>
              <a:t>必要がある。</a:t>
            </a:r>
          </a:p>
        </p:txBody>
      </p:sp>
      <p:sp>
        <p:nvSpPr>
          <p:cNvPr id="12" name="Rectangle 2"/>
          <p:cNvSpPr>
            <a:spLocks noGrp="1" noChangeArrowheads="1"/>
          </p:cNvSpPr>
          <p:nvPr>
            <p:ph type="title" idx="4294967295"/>
          </p:nvPr>
        </p:nvSpPr>
        <p:spPr>
          <a:xfrm>
            <a:off x="647700" y="1772816"/>
            <a:ext cx="8496300" cy="477933"/>
          </a:xfrm>
        </p:spPr>
        <p:txBody>
          <a:bodyPr>
            <a:normAutofit/>
          </a:bodyPr>
          <a:lstStyle/>
          <a:p>
            <a:pPr eaLnBrk="1" hangingPunct="1"/>
            <a:r>
              <a:rPr lang="ja-JP" altLang="en-US" sz="2400" dirty="0">
                <a:solidFill>
                  <a:schemeClr val="accent4">
                    <a:lumMod val="75000"/>
                  </a:schemeClr>
                </a:solidFill>
                <a:latin typeface="HGP創英角ﾎﾟｯﾌﾟ体" pitchFamily="50" charset="-128"/>
                <a:ea typeface="HGP創英角ﾎﾟｯﾌﾟ体" pitchFamily="50" charset="-128"/>
              </a:rPr>
              <a:t>なぜスーパービジョンなのか</a:t>
            </a:r>
            <a:endParaRPr lang="ja-JP" altLang="en-US" sz="2800" dirty="0">
              <a:solidFill>
                <a:schemeClr val="accent4">
                  <a:lumMod val="75000"/>
                </a:schemeClr>
              </a:solidFill>
              <a:latin typeface="HGP創英角ﾎﾟｯﾌﾟ体" pitchFamily="50" charset="-128"/>
              <a:ea typeface="HGP創英角ﾎﾟｯﾌﾟ体" pitchFamily="50" charset="-128"/>
            </a:endParaRPr>
          </a:p>
        </p:txBody>
      </p:sp>
      <p:sp>
        <p:nvSpPr>
          <p:cNvPr id="13" name="タイトル 3">
            <a:extLst>
              <a:ext uri="{FF2B5EF4-FFF2-40B4-BE49-F238E27FC236}">
                <a16:creationId xmlns:a16="http://schemas.microsoft.com/office/drawing/2014/main" xmlns="" id="{C2F8BBA2-CC85-6341-991F-1B28E9E25DF7}"/>
              </a:ext>
            </a:extLst>
          </p:cNvPr>
          <p:cNvSpPr txBox="1">
            <a:spLocks/>
          </p:cNvSpPr>
          <p:nvPr/>
        </p:nvSpPr>
        <p:spPr>
          <a:xfrm>
            <a:off x="536422" y="836712"/>
            <a:ext cx="7284321" cy="629816"/>
          </a:xfrm>
          <a:prstGeom prst="rect">
            <a:avLst/>
          </a:prstGeom>
        </p:spPr>
        <p:txBody>
          <a:bodyPr vert="horz" anchor="ctr">
            <a:norm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en-US" sz="2400" b="1" dirty="0" smtClean="0">
                <a:solidFill>
                  <a:schemeClr val="accent4">
                    <a:lumMod val="50000"/>
                  </a:schemeClr>
                </a:solidFill>
                <a:latin typeface="BIZ UDPゴシック" panose="020B0400000000000000" pitchFamily="50" charset="-128"/>
                <a:ea typeface="BIZ UDPゴシック" panose="020B0400000000000000" pitchFamily="50" charset="-128"/>
              </a:rPr>
              <a:t>＜職場におけるスーパービジョン＞</a:t>
            </a:r>
            <a:endParaRPr lang="ja-JP" altLang="en-US" sz="2400" b="1" dirty="0">
              <a:solidFill>
                <a:schemeClr val="accent4">
                  <a:lumMod val="50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5508014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xmlns="" id="{E0A28C5F-1B67-8040-8FFD-CA4DC05EB700}"/>
              </a:ext>
            </a:extLst>
          </p:cNvPr>
          <p:cNvSpPr>
            <a:spLocks noGrp="1"/>
          </p:cNvSpPr>
          <p:nvPr>
            <p:ph idx="1"/>
          </p:nvPr>
        </p:nvSpPr>
        <p:spPr>
          <a:xfrm>
            <a:off x="457200" y="1628800"/>
            <a:ext cx="8003232" cy="4945736"/>
          </a:xfrm>
        </p:spPr>
        <p:txBody>
          <a:bodyPr>
            <a:normAutofit fontScale="92500" lnSpcReduction="10000"/>
          </a:bodyPr>
          <a:lstStyle/>
          <a:p>
            <a:pPr marL="0" indent="0">
              <a:buNone/>
            </a:pPr>
            <a:r>
              <a:rPr lang="ja-JP" altLang="en-US" sz="2000" dirty="0">
                <a:solidFill>
                  <a:srgbClr val="002060"/>
                </a:solidFill>
              </a:rPr>
              <a:t>スーパービジョンと</a:t>
            </a:r>
            <a:r>
              <a:rPr lang="ja-JP" altLang="en-US" sz="2000" dirty="0" smtClean="0">
                <a:solidFill>
                  <a:srgbClr val="002060"/>
                </a:solidFill>
              </a:rPr>
              <a:t>は</a:t>
            </a:r>
            <a:endParaRPr lang="en-US" altLang="ja-JP" sz="2000" dirty="0" smtClean="0">
              <a:solidFill>
                <a:srgbClr val="002060"/>
              </a:solidFill>
            </a:endParaRPr>
          </a:p>
          <a:p>
            <a:pPr marL="0" indent="0">
              <a:buNone/>
            </a:pPr>
            <a:r>
              <a:rPr lang="ja-JP" altLang="en-US" sz="2000" dirty="0" smtClean="0">
                <a:solidFill>
                  <a:srgbClr val="002060"/>
                </a:solidFill>
              </a:rPr>
              <a:t>：対</a:t>
            </a:r>
            <a:r>
              <a:rPr lang="ja-JP" altLang="en-US" sz="2000" dirty="0">
                <a:solidFill>
                  <a:srgbClr val="002060"/>
                </a:solidFill>
              </a:rPr>
              <a:t>人援助職が自身の業務やケースについて、より経験のある専門家 </a:t>
            </a:r>
            <a:r>
              <a:rPr lang="en-US" altLang="ja-JP" sz="2000" dirty="0">
                <a:solidFill>
                  <a:srgbClr val="002060"/>
                </a:solidFill>
              </a:rPr>
              <a:t>(</a:t>
            </a:r>
            <a:r>
              <a:rPr lang="ja-JP" altLang="en-US" sz="2000" dirty="0">
                <a:solidFill>
                  <a:srgbClr val="002060"/>
                </a:solidFill>
              </a:rPr>
              <a:t>スーパーバイザー</a:t>
            </a:r>
            <a:r>
              <a:rPr lang="en-US" altLang="ja-JP" sz="2000" dirty="0">
                <a:solidFill>
                  <a:srgbClr val="002060"/>
                </a:solidFill>
              </a:rPr>
              <a:t>) </a:t>
            </a:r>
            <a:r>
              <a:rPr lang="ja-JP" altLang="en-US" sz="2000" dirty="0">
                <a:solidFill>
                  <a:srgbClr val="002060"/>
                </a:solidFill>
              </a:rPr>
              <a:t>から指導や助言を受けることで、自己の成長と質の向上を目指す訓練方法で</a:t>
            </a:r>
            <a:r>
              <a:rPr lang="ja-JP" altLang="en-US" sz="2000" dirty="0" smtClean="0">
                <a:solidFill>
                  <a:srgbClr val="002060"/>
                </a:solidFill>
              </a:rPr>
              <a:t>す</a:t>
            </a:r>
            <a:endParaRPr lang="en-US" altLang="ja-JP" sz="2000" dirty="0" smtClean="0">
              <a:solidFill>
                <a:srgbClr val="002060"/>
              </a:solidFill>
            </a:endParaRPr>
          </a:p>
          <a:p>
            <a:pPr marL="0" indent="0">
              <a:buNone/>
            </a:pPr>
            <a:endParaRPr lang="en-US" altLang="ja-JP" sz="2000" dirty="0">
              <a:solidFill>
                <a:srgbClr val="002060"/>
              </a:solidFill>
            </a:endParaRPr>
          </a:p>
          <a:p>
            <a:pPr marL="0" indent="0">
              <a:buNone/>
            </a:pPr>
            <a:r>
              <a:rPr lang="ja-JP" altLang="en-US" sz="2000" dirty="0" smtClean="0">
                <a:solidFill>
                  <a:srgbClr val="002060"/>
                </a:solidFill>
              </a:rPr>
              <a:t>目的</a:t>
            </a:r>
            <a:endParaRPr lang="en-US" altLang="ja-JP" sz="2000" dirty="0" smtClean="0">
              <a:solidFill>
                <a:srgbClr val="002060"/>
              </a:solidFill>
            </a:endParaRPr>
          </a:p>
          <a:p>
            <a:pPr marL="0" indent="0">
              <a:buNone/>
            </a:pPr>
            <a:r>
              <a:rPr lang="ja-JP" altLang="en-US" sz="2000" dirty="0" smtClean="0">
                <a:solidFill>
                  <a:srgbClr val="002060"/>
                </a:solidFill>
              </a:rPr>
              <a:t>：ス</a:t>
            </a:r>
            <a:r>
              <a:rPr lang="ja-JP" altLang="en-US" sz="2000" dirty="0">
                <a:solidFill>
                  <a:srgbClr val="002060"/>
                </a:solidFill>
              </a:rPr>
              <a:t>ーパーバイジ</a:t>
            </a:r>
            <a:r>
              <a:rPr lang="ja-JP" altLang="en-US" sz="2000" dirty="0" smtClean="0">
                <a:solidFill>
                  <a:srgbClr val="002060"/>
                </a:solidFill>
              </a:rPr>
              <a:t>ーが専</a:t>
            </a:r>
            <a:r>
              <a:rPr lang="ja-JP" altLang="en-US" sz="2000" dirty="0">
                <a:solidFill>
                  <a:srgbClr val="002060"/>
                </a:solidFill>
              </a:rPr>
              <a:t>門的な知識や技術を習得し、倫理観を養うことで、より質の高いサービスを提供できるようサポートす</a:t>
            </a:r>
            <a:r>
              <a:rPr lang="ja-JP" altLang="en-US" sz="2000" dirty="0" smtClean="0">
                <a:solidFill>
                  <a:srgbClr val="002060"/>
                </a:solidFill>
              </a:rPr>
              <a:t>る</a:t>
            </a:r>
            <a:endParaRPr lang="en-US" altLang="ja-JP" sz="2000" dirty="0" smtClean="0">
              <a:solidFill>
                <a:srgbClr val="002060"/>
              </a:solidFill>
            </a:endParaRPr>
          </a:p>
          <a:p>
            <a:pPr marL="0" indent="0">
              <a:buNone/>
            </a:pPr>
            <a:endParaRPr lang="en-US" altLang="ja-JP" sz="2000" dirty="0">
              <a:solidFill>
                <a:srgbClr val="002060"/>
              </a:solidFill>
            </a:endParaRPr>
          </a:p>
          <a:p>
            <a:pPr marL="0" indent="0">
              <a:buNone/>
            </a:pPr>
            <a:r>
              <a:rPr lang="ja-JP" altLang="en-US" sz="2000" dirty="0" smtClean="0">
                <a:solidFill>
                  <a:srgbClr val="002060"/>
                </a:solidFill>
              </a:rPr>
              <a:t>形態　：個</a:t>
            </a:r>
            <a:r>
              <a:rPr lang="ja-JP" altLang="en-US" sz="2000" dirty="0">
                <a:solidFill>
                  <a:srgbClr val="002060"/>
                </a:solidFill>
              </a:rPr>
              <a:t>人スーパービジョ</a:t>
            </a:r>
            <a:r>
              <a:rPr lang="ja-JP" altLang="en-US" sz="2000" dirty="0" smtClean="0">
                <a:solidFill>
                  <a:srgbClr val="002060"/>
                </a:solidFill>
              </a:rPr>
              <a:t>ン　：グ</a:t>
            </a:r>
            <a:r>
              <a:rPr lang="ja-JP" altLang="en-US" sz="2000" dirty="0">
                <a:solidFill>
                  <a:srgbClr val="002060"/>
                </a:solidFill>
              </a:rPr>
              <a:t>ループスーパービジョ</a:t>
            </a:r>
            <a:r>
              <a:rPr lang="ja-JP" altLang="en-US" sz="2000" dirty="0" smtClean="0">
                <a:solidFill>
                  <a:srgbClr val="002060"/>
                </a:solidFill>
              </a:rPr>
              <a:t>ン</a:t>
            </a:r>
            <a:endParaRPr lang="en-US" altLang="ja-JP" sz="2000" dirty="0" smtClean="0">
              <a:solidFill>
                <a:srgbClr val="002060"/>
              </a:solidFill>
            </a:endParaRPr>
          </a:p>
          <a:p>
            <a:pPr marL="0" indent="0">
              <a:buNone/>
            </a:pPr>
            <a:r>
              <a:rPr lang="ja-JP" altLang="en-US" sz="2000" dirty="0" smtClean="0">
                <a:solidFill>
                  <a:srgbClr val="002060"/>
                </a:solidFill>
              </a:rPr>
              <a:t>　　　：ピ</a:t>
            </a:r>
            <a:r>
              <a:rPr lang="ja-JP" altLang="en-US" sz="2000" dirty="0">
                <a:solidFill>
                  <a:srgbClr val="002060"/>
                </a:solidFill>
              </a:rPr>
              <a:t>アスーパービジョ</a:t>
            </a:r>
            <a:r>
              <a:rPr lang="ja-JP" altLang="en-US" sz="2000" dirty="0" smtClean="0">
                <a:solidFill>
                  <a:srgbClr val="002060"/>
                </a:solidFill>
              </a:rPr>
              <a:t>ン　など</a:t>
            </a:r>
            <a:endParaRPr lang="en-US" altLang="ja-JP" sz="2000" dirty="0" smtClean="0">
              <a:solidFill>
                <a:srgbClr val="002060"/>
              </a:solidFill>
            </a:endParaRPr>
          </a:p>
          <a:p>
            <a:pPr marL="0" indent="0">
              <a:buNone/>
            </a:pPr>
            <a:endParaRPr lang="en-US" altLang="ja-JP" sz="2000" dirty="0" smtClean="0">
              <a:solidFill>
                <a:srgbClr val="002060"/>
              </a:solidFill>
            </a:endParaRPr>
          </a:p>
          <a:p>
            <a:pPr marL="0" indent="0">
              <a:buNone/>
            </a:pPr>
            <a:r>
              <a:rPr lang="ja-JP" altLang="en-US" sz="2000" dirty="0" smtClean="0">
                <a:solidFill>
                  <a:srgbClr val="002060"/>
                </a:solidFill>
              </a:rPr>
              <a:t>メリット  ・専</a:t>
            </a:r>
            <a:r>
              <a:rPr lang="ja-JP" altLang="en-US" sz="2000" dirty="0">
                <a:solidFill>
                  <a:srgbClr val="002060"/>
                </a:solidFill>
              </a:rPr>
              <a:t>門的な知識や技術を習得でき</a:t>
            </a:r>
            <a:r>
              <a:rPr lang="ja-JP" altLang="en-US" sz="2000" dirty="0" smtClean="0">
                <a:solidFill>
                  <a:srgbClr val="002060"/>
                </a:solidFill>
              </a:rPr>
              <a:t>る</a:t>
            </a:r>
            <a:endParaRPr lang="ja-JP" altLang="en-US" sz="2000" dirty="0">
              <a:solidFill>
                <a:srgbClr val="002060"/>
              </a:solidFill>
            </a:endParaRPr>
          </a:p>
          <a:p>
            <a:pPr marL="1169988" indent="169863" fontAlgn="ctr"/>
            <a:r>
              <a:rPr lang="ja-JP" altLang="en-US" sz="2000" dirty="0">
                <a:solidFill>
                  <a:srgbClr val="002060"/>
                </a:solidFill>
              </a:rPr>
              <a:t>自己のケースや業務を客観的に評価でき</a:t>
            </a:r>
            <a:r>
              <a:rPr lang="ja-JP" altLang="en-US" sz="2000" dirty="0" smtClean="0">
                <a:solidFill>
                  <a:srgbClr val="002060"/>
                </a:solidFill>
              </a:rPr>
              <a:t>る</a:t>
            </a:r>
            <a:endParaRPr lang="ja-JP" altLang="en-US" sz="2000" dirty="0">
              <a:solidFill>
                <a:srgbClr val="002060"/>
              </a:solidFill>
            </a:endParaRPr>
          </a:p>
          <a:p>
            <a:pPr marL="1169988" indent="169863" fontAlgn="ctr"/>
            <a:r>
              <a:rPr lang="ja-JP" altLang="en-US" sz="2000" dirty="0">
                <a:solidFill>
                  <a:srgbClr val="002060"/>
                </a:solidFill>
              </a:rPr>
              <a:t>専門的な倫理観を養え</a:t>
            </a:r>
            <a:r>
              <a:rPr lang="ja-JP" altLang="en-US" sz="2000" dirty="0" smtClean="0">
                <a:solidFill>
                  <a:srgbClr val="002060"/>
                </a:solidFill>
              </a:rPr>
              <a:t>る</a:t>
            </a:r>
            <a:endParaRPr lang="ja-JP" altLang="en-US" sz="2000" dirty="0">
              <a:solidFill>
                <a:srgbClr val="002060"/>
              </a:solidFill>
            </a:endParaRPr>
          </a:p>
          <a:p>
            <a:pPr marL="1169988" indent="169863"/>
            <a:r>
              <a:rPr lang="ja-JP" altLang="en-US" sz="2000" dirty="0">
                <a:solidFill>
                  <a:srgbClr val="002060"/>
                </a:solidFill>
              </a:rPr>
              <a:t>専門家としての自信を深めることができ</a:t>
            </a:r>
            <a:r>
              <a:rPr lang="ja-JP" altLang="en-US" sz="2000" dirty="0" smtClean="0">
                <a:solidFill>
                  <a:srgbClr val="002060"/>
                </a:solidFill>
              </a:rPr>
              <a:t>る</a:t>
            </a:r>
            <a:endParaRPr lang="ja-JP" altLang="ja-JP" sz="2000" dirty="0">
              <a:solidFill>
                <a:srgbClr val="002060"/>
              </a:solidFill>
            </a:endParaRPr>
          </a:p>
        </p:txBody>
      </p:sp>
      <p:sp>
        <p:nvSpPr>
          <p:cNvPr id="4" name="スライド番号プレースホルダー 3">
            <a:extLst>
              <a:ext uri="{FF2B5EF4-FFF2-40B4-BE49-F238E27FC236}">
                <a16:creationId xmlns:a16="http://schemas.microsoft.com/office/drawing/2014/main" xmlns="" id="{448A6EBE-9E9E-8147-AE76-BDA308409621}"/>
              </a:ext>
            </a:extLst>
          </p:cNvPr>
          <p:cNvSpPr>
            <a:spLocks noGrp="1"/>
          </p:cNvSpPr>
          <p:nvPr>
            <p:ph type="sldNum" sz="quarter" idx="12"/>
          </p:nvPr>
        </p:nvSpPr>
        <p:spPr/>
        <p:txBody>
          <a:bodyPr/>
          <a:lstStyle/>
          <a:p>
            <a:pPr>
              <a:defRPr/>
            </a:pPr>
            <a:fld id="{804D6B79-3AEB-42FE-A736-A41F7AEA0445}" type="slidenum">
              <a:rPr lang="en-US" altLang="ja-JP" smtClean="0"/>
              <a:pPr>
                <a:defRPr/>
              </a:pPr>
              <a:t>35</a:t>
            </a:fld>
            <a:endParaRPr lang="en-US" altLang="ja-JP"/>
          </a:p>
        </p:txBody>
      </p:sp>
      <p:sp>
        <p:nvSpPr>
          <p:cNvPr id="5" name="Text Box 15">
            <a:extLst>
              <a:ext uri="{FF2B5EF4-FFF2-40B4-BE49-F238E27FC236}">
                <a16:creationId xmlns:a16="http://schemas.microsoft.com/office/drawing/2014/main" xmlns="" id="{8ADEE103-6C4A-444B-940A-749F6798A929}"/>
              </a:ext>
            </a:extLst>
          </p:cNvPr>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8" name="タイトル 1">
            <a:extLst>
              <a:ext uri="{FF2B5EF4-FFF2-40B4-BE49-F238E27FC236}">
                <a16:creationId xmlns:a16="http://schemas.microsoft.com/office/drawing/2014/main" xmlns="" id="{9F8405EE-5B66-9047-A95A-A80586D80806}"/>
              </a:ext>
            </a:extLst>
          </p:cNvPr>
          <p:cNvSpPr txBox="1">
            <a:spLocks/>
          </p:cNvSpPr>
          <p:nvPr/>
        </p:nvSpPr>
        <p:spPr>
          <a:xfrm>
            <a:off x="251520" y="-27384"/>
            <a:ext cx="8363272" cy="324035"/>
          </a:xfrm>
          <a:prstGeom prst="rect">
            <a:avLst/>
          </a:prstGeom>
        </p:spPr>
        <p:txBody>
          <a:bodyPr vert="horz" anchor="ctr">
            <a:no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en-US" altLang="ja-JP" sz="1800" dirty="0" smtClean="0">
                <a:solidFill>
                  <a:schemeClr val="bg1"/>
                </a:solidFill>
                <a:latin typeface="+mj-ea"/>
              </a:rPr>
              <a:t>4.</a:t>
            </a:r>
            <a:r>
              <a:rPr lang="ja-JP" altLang="ja-JP" sz="1800" dirty="0" smtClean="0">
                <a:solidFill>
                  <a:schemeClr val="bg1"/>
                </a:solidFill>
                <a:latin typeface="+mj-ea"/>
              </a:rPr>
              <a:t>計画的な人材育成</a:t>
            </a:r>
            <a:endParaRPr lang="ja-JP" altLang="en-US" sz="1800" dirty="0">
              <a:solidFill>
                <a:schemeClr val="bg1"/>
              </a:solidFill>
              <a:latin typeface="+mj-ea"/>
            </a:endParaRPr>
          </a:p>
        </p:txBody>
      </p:sp>
      <p:sp>
        <p:nvSpPr>
          <p:cNvPr id="9" name="タイトル 1">
            <a:extLst>
              <a:ext uri="{FF2B5EF4-FFF2-40B4-BE49-F238E27FC236}">
                <a16:creationId xmlns:a16="http://schemas.microsoft.com/office/drawing/2014/main" xmlns="" id="{19C891C8-7C6F-3347-B7E4-A5DCDB7ED607}"/>
              </a:ext>
            </a:extLst>
          </p:cNvPr>
          <p:cNvSpPr txBox="1">
            <a:spLocks/>
          </p:cNvSpPr>
          <p:nvPr/>
        </p:nvSpPr>
        <p:spPr>
          <a:xfrm>
            <a:off x="395536" y="404664"/>
            <a:ext cx="8229600" cy="432048"/>
          </a:xfrm>
          <a:prstGeom prst="rect">
            <a:avLst/>
          </a:prstGeom>
        </p:spPr>
        <p:txBody>
          <a:bodyPr>
            <a:norm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en-US" sz="1400" dirty="0">
                <a:latin typeface="BIZ UDPゴシック" panose="020B0400000000000000" pitchFamily="50" charset="-128"/>
                <a:ea typeface="BIZ UDPゴシック" panose="020B0400000000000000" pitchFamily="50" charset="-128"/>
              </a:rPr>
              <a:t>（</a:t>
            </a:r>
            <a:r>
              <a:rPr lang="en-US" altLang="ja-JP" sz="1400" dirty="0">
                <a:latin typeface="BIZ UDPゴシック" panose="020B0400000000000000" pitchFamily="50" charset="-128"/>
                <a:ea typeface="BIZ UDPゴシック" panose="020B0400000000000000" pitchFamily="50" charset="-128"/>
              </a:rPr>
              <a:t>2</a:t>
            </a:r>
            <a:r>
              <a:rPr lang="ja-JP" altLang="en-US" sz="1400" dirty="0">
                <a:latin typeface="BIZ UDPゴシック" panose="020B0400000000000000" pitchFamily="50" charset="-128"/>
                <a:ea typeface="BIZ UDPゴシック" panose="020B0400000000000000" pitchFamily="50" charset="-128"/>
              </a:rPr>
              <a:t>）スーパービジョン</a:t>
            </a:r>
            <a:endParaRPr lang="en-US" altLang="ja-JP" sz="1400" dirty="0">
              <a:latin typeface="BIZ UDPゴシック" panose="020B0400000000000000" pitchFamily="50" charset="-128"/>
              <a:ea typeface="BIZ UDPゴシック" panose="020B0400000000000000" pitchFamily="50" charset="-128"/>
            </a:endParaRPr>
          </a:p>
          <a:p>
            <a:endParaRPr lang="en-US" altLang="ja-JP" sz="1400" dirty="0">
              <a:latin typeface="BIZ UDPゴシック" panose="020B0400000000000000" pitchFamily="50" charset="-128"/>
              <a:ea typeface="BIZ UDPゴシック" panose="020B0400000000000000" pitchFamily="50" charset="-128"/>
            </a:endParaRPr>
          </a:p>
        </p:txBody>
      </p:sp>
      <p:sp>
        <p:nvSpPr>
          <p:cNvPr id="11" name="タイトル 3">
            <a:extLst>
              <a:ext uri="{FF2B5EF4-FFF2-40B4-BE49-F238E27FC236}">
                <a16:creationId xmlns:a16="http://schemas.microsoft.com/office/drawing/2014/main" xmlns="" id="{C2F8BBA2-CC85-6341-991F-1B28E9E25DF7}"/>
              </a:ext>
            </a:extLst>
          </p:cNvPr>
          <p:cNvSpPr txBox="1">
            <a:spLocks/>
          </p:cNvSpPr>
          <p:nvPr/>
        </p:nvSpPr>
        <p:spPr>
          <a:xfrm>
            <a:off x="536422" y="836712"/>
            <a:ext cx="7284321" cy="629816"/>
          </a:xfrm>
          <a:prstGeom prst="rect">
            <a:avLst/>
          </a:prstGeom>
        </p:spPr>
        <p:txBody>
          <a:bodyPr vert="horz" anchor="ctr">
            <a:norm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en-US" sz="2400" b="1" dirty="0" smtClean="0">
                <a:solidFill>
                  <a:schemeClr val="accent4">
                    <a:lumMod val="50000"/>
                  </a:schemeClr>
                </a:solidFill>
                <a:latin typeface="BIZ UDPゴシック" panose="020B0400000000000000" pitchFamily="50" charset="-128"/>
                <a:ea typeface="BIZ UDPゴシック" panose="020B0400000000000000" pitchFamily="50" charset="-128"/>
              </a:rPr>
              <a:t>＜職場におけるスーパービジョン＞</a:t>
            </a:r>
            <a:endParaRPr lang="ja-JP" altLang="en-US" sz="2400" b="1" dirty="0">
              <a:solidFill>
                <a:schemeClr val="accent4">
                  <a:lumMod val="50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3237993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xmlns="" id="{448A6EBE-9E9E-8147-AE76-BDA308409621}"/>
              </a:ext>
            </a:extLst>
          </p:cNvPr>
          <p:cNvSpPr>
            <a:spLocks noGrp="1"/>
          </p:cNvSpPr>
          <p:nvPr>
            <p:ph type="sldNum" sz="quarter" idx="12"/>
          </p:nvPr>
        </p:nvSpPr>
        <p:spPr/>
        <p:txBody>
          <a:bodyPr/>
          <a:lstStyle/>
          <a:p>
            <a:pPr>
              <a:defRPr/>
            </a:pPr>
            <a:fld id="{804D6B79-3AEB-42FE-A736-A41F7AEA0445}" type="slidenum">
              <a:rPr lang="en-US" altLang="ja-JP" smtClean="0"/>
              <a:pPr>
                <a:defRPr/>
              </a:pPr>
              <a:t>36</a:t>
            </a:fld>
            <a:endParaRPr lang="en-US" altLang="ja-JP"/>
          </a:p>
        </p:txBody>
      </p:sp>
      <p:sp>
        <p:nvSpPr>
          <p:cNvPr id="5" name="Text Box 15">
            <a:extLst>
              <a:ext uri="{FF2B5EF4-FFF2-40B4-BE49-F238E27FC236}">
                <a16:creationId xmlns:a16="http://schemas.microsoft.com/office/drawing/2014/main" xmlns="" id="{8ADEE103-6C4A-444B-940A-749F6798A929}"/>
              </a:ext>
            </a:extLst>
          </p:cNvPr>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8" name="タイトル 1">
            <a:extLst>
              <a:ext uri="{FF2B5EF4-FFF2-40B4-BE49-F238E27FC236}">
                <a16:creationId xmlns:a16="http://schemas.microsoft.com/office/drawing/2014/main" xmlns="" id="{9F8405EE-5B66-9047-A95A-A80586D80806}"/>
              </a:ext>
            </a:extLst>
          </p:cNvPr>
          <p:cNvSpPr txBox="1">
            <a:spLocks/>
          </p:cNvSpPr>
          <p:nvPr/>
        </p:nvSpPr>
        <p:spPr>
          <a:xfrm>
            <a:off x="251520" y="-27384"/>
            <a:ext cx="8363272" cy="324035"/>
          </a:xfrm>
          <a:prstGeom prst="rect">
            <a:avLst/>
          </a:prstGeom>
        </p:spPr>
        <p:txBody>
          <a:bodyPr vert="horz" anchor="ctr">
            <a:no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en-US" altLang="ja-JP" sz="1800" dirty="0" smtClean="0">
                <a:solidFill>
                  <a:schemeClr val="bg1"/>
                </a:solidFill>
                <a:latin typeface="+mj-ea"/>
              </a:rPr>
              <a:t>4.</a:t>
            </a:r>
            <a:r>
              <a:rPr lang="ja-JP" altLang="ja-JP" sz="1800" dirty="0" smtClean="0">
                <a:solidFill>
                  <a:schemeClr val="bg1"/>
                </a:solidFill>
                <a:latin typeface="+mj-ea"/>
              </a:rPr>
              <a:t>計画的な人材育成</a:t>
            </a:r>
            <a:endParaRPr lang="ja-JP" altLang="en-US" sz="1800" dirty="0">
              <a:solidFill>
                <a:schemeClr val="bg1"/>
              </a:solidFill>
              <a:latin typeface="+mj-ea"/>
            </a:endParaRPr>
          </a:p>
        </p:txBody>
      </p:sp>
      <p:sp>
        <p:nvSpPr>
          <p:cNvPr id="9" name="タイトル 1">
            <a:extLst>
              <a:ext uri="{FF2B5EF4-FFF2-40B4-BE49-F238E27FC236}">
                <a16:creationId xmlns:a16="http://schemas.microsoft.com/office/drawing/2014/main" xmlns="" id="{19C891C8-7C6F-3347-B7E4-A5DCDB7ED607}"/>
              </a:ext>
            </a:extLst>
          </p:cNvPr>
          <p:cNvSpPr txBox="1">
            <a:spLocks/>
          </p:cNvSpPr>
          <p:nvPr/>
        </p:nvSpPr>
        <p:spPr>
          <a:xfrm>
            <a:off x="395536" y="404664"/>
            <a:ext cx="8229600" cy="432048"/>
          </a:xfrm>
          <a:prstGeom prst="rect">
            <a:avLst/>
          </a:prstGeom>
        </p:spPr>
        <p:txBody>
          <a:bodyPr>
            <a:norm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en-US" sz="1400" dirty="0">
                <a:latin typeface="BIZ UDPゴシック" panose="020B0400000000000000" pitchFamily="50" charset="-128"/>
                <a:ea typeface="BIZ UDPゴシック" panose="020B0400000000000000" pitchFamily="50" charset="-128"/>
              </a:rPr>
              <a:t>（</a:t>
            </a:r>
            <a:r>
              <a:rPr lang="en-US" altLang="ja-JP" sz="1400" dirty="0">
                <a:latin typeface="BIZ UDPゴシック" panose="020B0400000000000000" pitchFamily="50" charset="-128"/>
                <a:ea typeface="BIZ UDPゴシック" panose="020B0400000000000000" pitchFamily="50" charset="-128"/>
              </a:rPr>
              <a:t>2</a:t>
            </a:r>
            <a:r>
              <a:rPr lang="ja-JP" altLang="en-US" sz="1400" dirty="0">
                <a:latin typeface="BIZ UDPゴシック" panose="020B0400000000000000" pitchFamily="50" charset="-128"/>
                <a:ea typeface="BIZ UDPゴシック" panose="020B0400000000000000" pitchFamily="50" charset="-128"/>
              </a:rPr>
              <a:t>）スーパービジョン</a:t>
            </a:r>
            <a:endParaRPr lang="en-US" altLang="ja-JP" sz="1400" dirty="0">
              <a:latin typeface="BIZ UDPゴシック" panose="020B0400000000000000" pitchFamily="50" charset="-128"/>
              <a:ea typeface="BIZ UDPゴシック" panose="020B0400000000000000" pitchFamily="50" charset="-128"/>
            </a:endParaRPr>
          </a:p>
          <a:p>
            <a:endParaRPr lang="en-US" altLang="ja-JP" sz="1400" dirty="0">
              <a:latin typeface="BIZ UDPゴシック" panose="020B0400000000000000" pitchFamily="50" charset="-128"/>
              <a:ea typeface="BIZ UDPゴシック" panose="020B0400000000000000" pitchFamily="50" charset="-128"/>
            </a:endParaRPr>
          </a:p>
        </p:txBody>
      </p:sp>
      <p:sp>
        <p:nvSpPr>
          <p:cNvPr id="11" name="コンテンツ プレースホルダー 2">
            <a:extLst>
              <a:ext uri="{FF2B5EF4-FFF2-40B4-BE49-F238E27FC236}">
                <a16:creationId xmlns:a16="http://schemas.microsoft.com/office/drawing/2014/main" xmlns="" id="{163F63FD-4A25-43F8-9DDC-854FF05847E0}"/>
              </a:ext>
            </a:extLst>
          </p:cNvPr>
          <p:cNvSpPr txBox="1">
            <a:spLocks/>
          </p:cNvSpPr>
          <p:nvPr/>
        </p:nvSpPr>
        <p:spPr>
          <a:xfrm>
            <a:off x="827584" y="2132856"/>
            <a:ext cx="7704856" cy="4104456"/>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a:lstStyle>
          <a:p>
            <a:pPr marL="109728" indent="0">
              <a:buNone/>
            </a:pPr>
            <a:r>
              <a:rPr lang="ja-JP" altLang="en-US" sz="2000" dirty="0" smtClean="0"/>
              <a:t>❍スーパービジョン（</a:t>
            </a:r>
            <a:r>
              <a:rPr lang="en-US" altLang="ja-JP" sz="2000" dirty="0" smtClean="0"/>
              <a:t>SV</a:t>
            </a:r>
            <a:r>
              <a:rPr lang="ja-JP" altLang="en-US" sz="2000" dirty="0" smtClean="0"/>
              <a:t>）の必要性（なぜスーパービジョンが必要なのか）の理解不足</a:t>
            </a:r>
            <a:endParaRPr lang="en-US" altLang="ja-JP" sz="2000" dirty="0" smtClean="0"/>
          </a:p>
          <a:p>
            <a:pPr marL="536575" indent="-536575">
              <a:buFont typeface="Georgia"/>
              <a:buNone/>
            </a:pPr>
            <a:r>
              <a:rPr lang="ja-JP" altLang="en-US" sz="2000" dirty="0" smtClean="0"/>
              <a:t>　・相談支援専門員自身の置かれている立場の振りかえり（管理的機能）</a:t>
            </a:r>
            <a:endParaRPr lang="en-US" altLang="ja-JP" sz="2000" dirty="0" smtClean="0"/>
          </a:p>
          <a:p>
            <a:pPr marL="0" indent="0">
              <a:buFont typeface="Georgia"/>
              <a:buNone/>
            </a:pPr>
            <a:r>
              <a:rPr lang="ja-JP" altLang="en-US" sz="2000" dirty="0" smtClean="0"/>
              <a:t>　・利用者とのかかわりの悩み（教育的機能）</a:t>
            </a:r>
            <a:endParaRPr lang="en-US" altLang="ja-JP" sz="2000" dirty="0" smtClean="0"/>
          </a:p>
          <a:p>
            <a:pPr marL="0" indent="0">
              <a:buFont typeface="Georgia"/>
              <a:buNone/>
            </a:pPr>
            <a:r>
              <a:rPr lang="ja-JP" altLang="en-US" sz="2000" dirty="0" smtClean="0"/>
              <a:t>　・支援の評価、効果の共有（支持的機能）</a:t>
            </a:r>
            <a:endParaRPr lang="en-US" altLang="ja-JP" sz="2000" dirty="0" smtClean="0"/>
          </a:p>
          <a:p>
            <a:endParaRPr lang="en-US" altLang="ja-JP" sz="2000" dirty="0" smtClean="0"/>
          </a:p>
          <a:p>
            <a:pPr marL="109728" indent="0">
              <a:buNone/>
            </a:pPr>
            <a:r>
              <a:rPr lang="ja-JP" altLang="en-US" sz="2000" dirty="0" smtClean="0"/>
              <a:t>❍福祉現場のチームアプローチの必要性の認識不足</a:t>
            </a:r>
            <a:endParaRPr lang="en-US" altLang="ja-JP" sz="2000" dirty="0" smtClean="0"/>
          </a:p>
          <a:p>
            <a:pPr marL="109728" indent="0">
              <a:buNone/>
            </a:pPr>
            <a:r>
              <a:rPr lang="ja-JP" altLang="en-US" sz="2000" dirty="0" smtClean="0"/>
              <a:t>❍スーパービジョンが業務としてみなされない</a:t>
            </a:r>
            <a:endParaRPr lang="en-US" altLang="ja-JP" sz="2000" dirty="0" smtClean="0"/>
          </a:p>
          <a:p>
            <a:pPr marL="109728" indent="0">
              <a:buNone/>
            </a:pPr>
            <a:r>
              <a:rPr lang="ja-JP" altLang="en-US" sz="2000" dirty="0" smtClean="0"/>
              <a:t>❍スーパーバイザーの人材不足</a:t>
            </a:r>
            <a:endParaRPr lang="en-US" altLang="ja-JP" sz="2000" dirty="0" smtClean="0"/>
          </a:p>
          <a:p>
            <a:endParaRPr lang="ja-JP" altLang="en-US" sz="2000" dirty="0"/>
          </a:p>
        </p:txBody>
      </p:sp>
      <p:sp>
        <p:nvSpPr>
          <p:cNvPr id="12" name="タイトル 1">
            <a:extLst>
              <a:ext uri="{FF2B5EF4-FFF2-40B4-BE49-F238E27FC236}">
                <a16:creationId xmlns:a16="http://schemas.microsoft.com/office/drawing/2014/main" xmlns="" id="{6B552419-8882-4B14-8958-BE2DDAA64D51}"/>
              </a:ext>
            </a:extLst>
          </p:cNvPr>
          <p:cNvSpPr>
            <a:spLocks noGrp="1"/>
          </p:cNvSpPr>
          <p:nvPr>
            <p:ph type="title"/>
          </p:nvPr>
        </p:nvSpPr>
        <p:spPr>
          <a:xfrm>
            <a:off x="536422" y="1466528"/>
            <a:ext cx="7017993" cy="576064"/>
          </a:xfrm>
        </p:spPr>
        <p:txBody>
          <a:bodyPr>
            <a:normAutofit fontScale="90000"/>
          </a:bodyPr>
          <a:lstStyle/>
          <a:p>
            <a:r>
              <a:rPr lang="ja-JP" altLang="en-US" sz="2000" dirty="0" smtClean="0"/>
              <a:t>職</a:t>
            </a:r>
            <a:r>
              <a:rPr lang="ja-JP" altLang="en-US" sz="2000" dirty="0"/>
              <a:t>場内においてスーパービジョンがほとんど行われていない現状</a:t>
            </a:r>
            <a:endParaRPr kumimoji="1" lang="ja-JP" altLang="en-US" sz="2000" dirty="0"/>
          </a:p>
        </p:txBody>
      </p:sp>
      <p:sp>
        <p:nvSpPr>
          <p:cNvPr id="13" name="タイトル 3">
            <a:extLst>
              <a:ext uri="{FF2B5EF4-FFF2-40B4-BE49-F238E27FC236}">
                <a16:creationId xmlns:a16="http://schemas.microsoft.com/office/drawing/2014/main" xmlns="" id="{C2F8BBA2-CC85-6341-991F-1B28E9E25DF7}"/>
              </a:ext>
            </a:extLst>
          </p:cNvPr>
          <p:cNvSpPr txBox="1">
            <a:spLocks/>
          </p:cNvSpPr>
          <p:nvPr/>
        </p:nvSpPr>
        <p:spPr>
          <a:xfrm>
            <a:off x="536422" y="836712"/>
            <a:ext cx="7996018" cy="629816"/>
          </a:xfrm>
          <a:prstGeom prst="rect">
            <a:avLst/>
          </a:prstGeom>
        </p:spPr>
        <p:txBody>
          <a:bodyPr vert="horz" anchor="ctr">
            <a:norm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en-US" sz="2400" b="1" dirty="0">
                <a:solidFill>
                  <a:schemeClr val="accent4">
                    <a:lumMod val="50000"/>
                  </a:schemeClr>
                </a:solidFill>
                <a:latin typeface="BIZ UDPゴシック" panose="020B0400000000000000" pitchFamily="50" charset="-128"/>
                <a:ea typeface="BIZ UDPゴシック" panose="020B0400000000000000" pitchFamily="50" charset="-128"/>
              </a:rPr>
              <a:t>＜現場でのスーパービジョンを阻む課題</a:t>
            </a:r>
            <a:r>
              <a:rPr lang="ja-JP" altLang="en-US" sz="2400" b="1" dirty="0" smtClean="0">
                <a:solidFill>
                  <a:schemeClr val="accent4">
                    <a:lumMod val="50000"/>
                  </a:schemeClr>
                </a:solidFill>
                <a:latin typeface="BIZ UDPゴシック" panose="020B0400000000000000" pitchFamily="50" charset="-128"/>
                <a:ea typeface="BIZ UDPゴシック" panose="020B0400000000000000" pitchFamily="50" charset="-128"/>
              </a:rPr>
              <a:t>＞</a:t>
            </a:r>
            <a:endParaRPr lang="ja-JP" altLang="en-US" sz="2400" b="1" dirty="0">
              <a:solidFill>
                <a:schemeClr val="accent4">
                  <a:lumMod val="50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3919318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xmlns="" id="{7E5D2634-00E2-C143-9F13-E1E8E945D336}"/>
              </a:ext>
            </a:extLst>
          </p:cNvPr>
          <p:cNvSpPr>
            <a:spLocks noGrp="1"/>
          </p:cNvSpPr>
          <p:nvPr>
            <p:ph type="title"/>
          </p:nvPr>
        </p:nvSpPr>
        <p:spPr>
          <a:xfrm>
            <a:off x="889248" y="1700808"/>
            <a:ext cx="7725544" cy="378295"/>
          </a:xfrm>
        </p:spPr>
        <p:txBody>
          <a:bodyPr>
            <a:noAutofit/>
          </a:bodyPr>
          <a:lstStyle/>
          <a:p>
            <a:r>
              <a:rPr lang="ja-JP" altLang="en-US" sz="2000" dirty="0" smtClean="0">
                <a:solidFill>
                  <a:srgbClr val="C00000"/>
                </a:solidFill>
              </a:rPr>
              <a:t>個</a:t>
            </a:r>
            <a:r>
              <a:rPr lang="ja-JP" altLang="en-US" sz="2000" dirty="0">
                <a:solidFill>
                  <a:srgbClr val="C00000"/>
                </a:solidFill>
              </a:rPr>
              <a:t>別の</a:t>
            </a:r>
            <a:r>
              <a:rPr lang="ja-JP" altLang="ja-JP" sz="2000" dirty="0">
                <a:solidFill>
                  <a:srgbClr val="C00000"/>
                </a:solidFill>
              </a:rPr>
              <a:t>スーパービジョ</a:t>
            </a:r>
            <a:r>
              <a:rPr lang="ja-JP" altLang="ja-JP" sz="2000" dirty="0" smtClean="0">
                <a:solidFill>
                  <a:srgbClr val="C00000"/>
                </a:solidFill>
              </a:rPr>
              <a:t>ン</a:t>
            </a:r>
            <a:r>
              <a:rPr lang="ja-JP" altLang="en-US" sz="2000" dirty="0" smtClean="0">
                <a:solidFill>
                  <a:srgbClr val="C00000"/>
                </a:solidFill>
              </a:rPr>
              <a:t>の特徴</a:t>
            </a:r>
            <a:endParaRPr kumimoji="1" lang="ja-JP" altLang="en-US" sz="2000" dirty="0">
              <a:solidFill>
                <a:srgbClr val="C00000"/>
              </a:solidFill>
            </a:endParaRPr>
          </a:p>
        </p:txBody>
      </p:sp>
      <p:sp>
        <p:nvSpPr>
          <p:cNvPr id="3" name="コンテンツ プレースホルダー 2"/>
          <p:cNvSpPr>
            <a:spLocks noGrp="1"/>
          </p:cNvSpPr>
          <p:nvPr>
            <p:ph idx="1"/>
          </p:nvPr>
        </p:nvSpPr>
        <p:spPr>
          <a:xfrm>
            <a:off x="827584" y="2204864"/>
            <a:ext cx="7632848" cy="4176464"/>
          </a:xfrm>
        </p:spPr>
        <p:txBody>
          <a:bodyPr>
            <a:noAutofit/>
          </a:bodyPr>
          <a:lstStyle/>
          <a:p>
            <a:pPr>
              <a:buFont typeface="Wingdings" pitchFamily="2" charset="2"/>
              <a:buChar char="l"/>
            </a:pPr>
            <a:r>
              <a:rPr lang="ja-JP" altLang="en-US" sz="1800" dirty="0" smtClean="0">
                <a:latin typeface="UD デジタル 教科書体 NP" panose="02020400000000000000" pitchFamily="18" charset="-128"/>
                <a:ea typeface="UD デジタル 教科書体 NP" panose="02020400000000000000" pitchFamily="18" charset="-128"/>
                <a:cs typeface="HGSMinchoE" charset="-128"/>
              </a:rPr>
              <a:t>ケ</a:t>
            </a:r>
            <a:r>
              <a:rPr lang="ja-JP" altLang="en-US" sz="1800" dirty="0">
                <a:latin typeface="UD デジタル 教科書体 NP" panose="02020400000000000000" pitchFamily="18" charset="-128"/>
                <a:ea typeface="UD デジタル 教科書体 NP" panose="02020400000000000000" pitchFamily="18" charset="-128"/>
                <a:cs typeface="HGSMinchoE" charset="-128"/>
              </a:rPr>
              <a:t>アマネジメントにおけるチーム力のアップを図るために、まずは個々人の能力を引き出そうと個人の研修参加や１：１のスーパービジョンも必</a:t>
            </a:r>
            <a:r>
              <a:rPr lang="ja-JP" altLang="en-US" sz="1800" dirty="0" smtClean="0">
                <a:latin typeface="UD デジタル 教科書体 NP" panose="02020400000000000000" pitchFamily="18" charset="-128"/>
                <a:ea typeface="UD デジタル 教科書体 NP" panose="02020400000000000000" pitchFamily="18" charset="-128"/>
                <a:cs typeface="HGSMinchoE" charset="-128"/>
              </a:rPr>
              <a:t>要</a:t>
            </a:r>
            <a:endParaRPr lang="ja-JP" altLang="en-US" sz="1800" dirty="0">
              <a:latin typeface="UD デジタル 教科書体 NP" panose="02020400000000000000" pitchFamily="18" charset="-128"/>
              <a:ea typeface="UD デジタル 教科書体 NP" panose="02020400000000000000" pitchFamily="18" charset="-128"/>
              <a:cs typeface="HGSMinchoE" charset="-128"/>
            </a:endParaRPr>
          </a:p>
          <a:p>
            <a:pPr>
              <a:buFont typeface="Wingdings" pitchFamily="2" charset="2"/>
              <a:buChar char="l"/>
            </a:pPr>
            <a:r>
              <a:rPr lang="ja-JP" altLang="en-US" sz="1800" dirty="0">
                <a:latin typeface="UD デジタル 教科書体 NP" panose="02020400000000000000" pitchFamily="18" charset="-128"/>
                <a:ea typeface="UD デジタル 教科書体 NP" panose="02020400000000000000" pitchFamily="18" charset="-128"/>
                <a:cs typeface="HGSMinchoE" charset="-128"/>
              </a:rPr>
              <a:t>ただし、個々の能力を引き上げることと、チーム力をアップさせることは、必ずしもイコールではない。</a:t>
            </a:r>
          </a:p>
          <a:p>
            <a:pPr>
              <a:buFont typeface="Wingdings" pitchFamily="2" charset="2"/>
              <a:buChar char="l"/>
            </a:pPr>
            <a:r>
              <a:rPr lang="ja-JP" altLang="en-US" sz="1800" dirty="0">
                <a:latin typeface="UD デジタル 教科書体 NP" panose="02020400000000000000" pitchFamily="18" charset="-128"/>
                <a:ea typeface="UD デジタル 教科書体 NP" panose="02020400000000000000" pitchFamily="18" charset="-128"/>
                <a:cs typeface="HGSMinchoE" charset="-128"/>
              </a:rPr>
              <a:t>チームリーダーが変わったり、特定の誰かが成長しただけで、チーム力が大きく成長したとは言えないのです。</a:t>
            </a:r>
          </a:p>
          <a:p>
            <a:pPr>
              <a:buFont typeface="Wingdings" pitchFamily="2" charset="2"/>
              <a:buChar char="l"/>
            </a:pPr>
            <a:r>
              <a:rPr lang="ja-JP" altLang="en-US" sz="1800" dirty="0" smtClean="0">
                <a:latin typeface="UD デジタル 教科書体 NP" panose="02020400000000000000" pitchFamily="18" charset="-128"/>
                <a:ea typeface="UD デジタル 教科書体 NP" panose="02020400000000000000" pitchFamily="18" charset="-128"/>
                <a:cs typeface="HGSMinchoE" charset="-128"/>
              </a:rPr>
              <a:t>個</a:t>
            </a:r>
            <a:r>
              <a:rPr lang="ja-JP" altLang="en-US" sz="1800" dirty="0">
                <a:latin typeface="UD デジタル 教科書体 NP" panose="02020400000000000000" pitchFamily="18" charset="-128"/>
                <a:ea typeface="UD デジタル 教科書体 NP" panose="02020400000000000000" pitchFamily="18" charset="-128"/>
                <a:cs typeface="HGSMinchoE" charset="-128"/>
              </a:rPr>
              <a:t>別のスーパービジョンは非常に重要ですが、反面時間や労力がかかることにもなる。</a:t>
            </a:r>
            <a:endParaRPr lang="en-US" altLang="ja-JP" sz="1800" dirty="0">
              <a:latin typeface="UD デジタル 教科書体 NP" panose="02020400000000000000" pitchFamily="18" charset="-128"/>
              <a:ea typeface="UD デジタル 教科書体 NP" panose="02020400000000000000" pitchFamily="18" charset="-128"/>
              <a:cs typeface="HGSMinchoE" charset="-128"/>
            </a:endParaRPr>
          </a:p>
          <a:p>
            <a:pPr>
              <a:buFont typeface="Wingdings" pitchFamily="2" charset="2"/>
              <a:buChar char="l"/>
            </a:pPr>
            <a:r>
              <a:rPr lang="ja-JP" altLang="en-US" sz="1800" dirty="0">
                <a:latin typeface="UD デジタル 教科書体 NP" panose="02020400000000000000" pitchFamily="18" charset="-128"/>
                <a:ea typeface="UD デジタル 教科書体 NP" panose="02020400000000000000" pitchFamily="18" charset="-128"/>
                <a:cs typeface="HGSMinchoE" charset="-128"/>
              </a:rPr>
              <a:t>せっかく、個別の</a:t>
            </a:r>
            <a:r>
              <a:rPr lang="en-US" altLang="ja-JP" sz="1800" dirty="0">
                <a:latin typeface="UD デジタル 教科書体 NP" panose="02020400000000000000" pitchFamily="18" charset="-128"/>
                <a:ea typeface="UD デジタル 教科書体 NP" panose="02020400000000000000" pitchFamily="18" charset="-128"/>
                <a:cs typeface="HGSMinchoE" charset="-128"/>
              </a:rPr>
              <a:t>SV</a:t>
            </a:r>
            <a:r>
              <a:rPr lang="ja-JP" altLang="en-US" sz="1800" dirty="0">
                <a:latin typeface="UD デジタル 教科書体 NP" panose="02020400000000000000" pitchFamily="18" charset="-128"/>
                <a:ea typeface="UD デジタル 教科書体 NP" panose="02020400000000000000" pitchFamily="18" charset="-128"/>
                <a:cs typeface="HGSMinchoE" charset="-128"/>
              </a:rPr>
              <a:t>でモチベーションや知識が向上されても、雰囲気が悪く個人を支える環境になければ元の木阿弥になってしまう。</a:t>
            </a:r>
            <a:endParaRPr lang="en-US" altLang="ja-JP" sz="1800" dirty="0">
              <a:latin typeface="UD デジタル 教科書体 NP" panose="02020400000000000000" pitchFamily="18" charset="-128"/>
              <a:ea typeface="UD デジタル 教科書体 NP" panose="02020400000000000000" pitchFamily="18" charset="-128"/>
              <a:cs typeface="HGSMinchoE" charset="-128"/>
            </a:endParaRPr>
          </a:p>
          <a:p>
            <a:pPr>
              <a:buFont typeface="Wingdings" pitchFamily="2" charset="2"/>
              <a:buChar char="l"/>
            </a:pPr>
            <a:r>
              <a:rPr lang="ja-JP" altLang="en-US" sz="1800" dirty="0">
                <a:latin typeface="UD デジタル 教科書体 NP" panose="02020400000000000000" pitchFamily="18" charset="-128"/>
                <a:ea typeface="UD デジタル 教科書体 NP" panose="02020400000000000000" pitchFamily="18" charset="-128"/>
                <a:cs typeface="HGSMinchoE" charset="-128"/>
              </a:rPr>
              <a:t>個別の</a:t>
            </a:r>
            <a:r>
              <a:rPr lang="en-US" altLang="ja-JP" sz="1800" dirty="0">
                <a:latin typeface="UD デジタル 教科書体 NP" panose="02020400000000000000" pitchFamily="18" charset="-128"/>
                <a:ea typeface="UD デジタル 教科書体 NP" panose="02020400000000000000" pitchFamily="18" charset="-128"/>
                <a:cs typeface="HGSMinchoE" charset="-128"/>
              </a:rPr>
              <a:t>SV</a:t>
            </a:r>
            <a:r>
              <a:rPr lang="ja-JP" altLang="en-US" sz="1800" dirty="0">
                <a:latin typeface="UD デジタル 教科書体 NP" panose="02020400000000000000" pitchFamily="18" charset="-128"/>
                <a:ea typeface="UD デジタル 教科書体 NP" panose="02020400000000000000" pitchFamily="18" charset="-128"/>
                <a:cs typeface="HGSMinchoE" charset="-128"/>
              </a:rPr>
              <a:t>がモグラ叩きのようになり、追いつかない可能性も高まる</a:t>
            </a:r>
            <a:r>
              <a:rPr lang="ja-JP" altLang="en-US" sz="1800" dirty="0" smtClean="0">
                <a:latin typeface="UD デジタル 教科書体 NP" panose="02020400000000000000" pitchFamily="18" charset="-128"/>
                <a:ea typeface="UD デジタル 教科書体 NP" panose="02020400000000000000" pitchFamily="18" charset="-128"/>
                <a:cs typeface="HGSMinchoE" charset="-128"/>
              </a:rPr>
              <a:t>。</a:t>
            </a:r>
            <a:endParaRPr lang="ja-JP" altLang="en-US" sz="1800" dirty="0">
              <a:latin typeface="UD デジタル 教科書体 NP" panose="02020400000000000000" pitchFamily="18" charset="-128"/>
              <a:ea typeface="UD デジタル 教科書体 NP" panose="02020400000000000000" pitchFamily="18" charset="-128"/>
              <a:cs typeface="HGSMinchoE" charset="-128"/>
            </a:endParaRPr>
          </a:p>
        </p:txBody>
      </p:sp>
      <p:sp>
        <p:nvSpPr>
          <p:cNvPr id="9" name="Text Box 15">
            <a:extLst>
              <a:ext uri="{FF2B5EF4-FFF2-40B4-BE49-F238E27FC236}">
                <a16:creationId xmlns:a16="http://schemas.microsoft.com/office/drawing/2014/main" xmlns="" id="{25306995-2B0C-5347-95CD-6302779C07AE}"/>
              </a:ext>
            </a:extLst>
          </p:cNvPr>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11" name="タイトル 1">
            <a:extLst>
              <a:ext uri="{FF2B5EF4-FFF2-40B4-BE49-F238E27FC236}">
                <a16:creationId xmlns:a16="http://schemas.microsoft.com/office/drawing/2014/main" xmlns="" id="{9F8405EE-5B66-9047-A95A-A80586D80806}"/>
              </a:ext>
            </a:extLst>
          </p:cNvPr>
          <p:cNvSpPr txBox="1">
            <a:spLocks/>
          </p:cNvSpPr>
          <p:nvPr/>
        </p:nvSpPr>
        <p:spPr>
          <a:xfrm>
            <a:off x="251520" y="-27384"/>
            <a:ext cx="8363272" cy="324035"/>
          </a:xfrm>
          <a:prstGeom prst="rect">
            <a:avLst/>
          </a:prstGeom>
        </p:spPr>
        <p:txBody>
          <a:bodyPr vert="horz" anchor="ctr">
            <a:no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en-US" altLang="ja-JP" sz="1800" dirty="0" smtClean="0">
                <a:solidFill>
                  <a:schemeClr val="bg1"/>
                </a:solidFill>
                <a:latin typeface="+mj-ea"/>
              </a:rPr>
              <a:t>4.</a:t>
            </a:r>
            <a:r>
              <a:rPr lang="ja-JP" altLang="ja-JP" sz="1800" dirty="0" smtClean="0">
                <a:solidFill>
                  <a:schemeClr val="bg1"/>
                </a:solidFill>
                <a:latin typeface="+mj-ea"/>
              </a:rPr>
              <a:t>計画的な人材育成</a:t>
            </a:r>
            <a:endParaRPr lang="ja-JP" altLang="en-US" sz="1800" dirty="0">
              <a:solidFill>
                <a:schemeClr val="bg1"/>
              </a:solidFill>
              <a:latin typeface="+mj-ea"/>
            </a:endParaRPr>
          </a:p>
        </p:txBody>
      </p:sp>
      <p:sp>
        <p:nvSpPr>
          <p:cNvPr id="12" name="タイトル 1">
            <a:extLst>
              <a:ext uri="{FF2B5EF4-FFF2-40B4-BE49-F238E27FC236}">
                <a16:creationId xmlns:a16="http://schemas.microsoft.com/office/drawing/2014/main" xmlns="" id="{19C891C8-7C6F-3347-B7E4-A5DCDB7ED607}"/>
              </a:ext>
            </a:extLst>
          </p:cNvPr>
          <p:cNvSpPr txBox="1">
            <a:spLocks/>
          </p:cNvSpPr>
          <p:nvPr/>
        </p:nvSpPr>
        <p:spPr>
          <a:xfrm>
            <a:off x="395536" y="404664"/>
            <a:ext cx="8229600" cy="432048"/>
          </a:xfrm>
          <a:prstGeom prst="rect">
            <a:avLst/>
          </a:prstGeom>
        </p:spPr>
        <p:txBody>
          <a:bodyPr>
            <a:norm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en-US" sz="1400" dirty="0">
                <a:latin typeface="BIZ UDPゴシック" panose="020B0400000000000000" pitchFamily="50" charset="-128"/>
                <a:ea typeface="BIZ UDPゴシック" panose="020B0400000000000000" pitchFamily="50" charset="-128"/>
              </a:rPr>
              <a:t>（</a:t>
            </a:r>
            <a:r>
              <a:rPr lang="en-US" altLang="ja-JP" sz="1400" dirty="0">
                <a:latin typeface="BIZ UDPゴシック" panose="020B0400000000000000" pitchFamily="50" charset="-128"/>
                <a:ea typeface="BIZ UDPゴシック" panose="020B0400000000000000" pitchFamily="50" charset="-128"/>
              </a:rPr>
              <a:t>2</a:t>
            </a:r>
            <a:r>
              <a:rPr lang="ja-JP" altLang="en-US" sz="1400" dirty="0">
                <a:latin typeface="BIZ UDPゴシック" panose="020B0400000000000000" pitchFamily="50" charset="-128"/>
                <a:ea typeface="BIZ UDPゴシック" panose="020B0400000000000000" pitchFamily="50" charset="-128"/>
              </a:rPr>
              <a:t>）スーパービジョン</a:t>
            </a:r>
            <a:endParaRPr lang="en-US" altLang="ja-JP" sz="1400" dirty="0">
              <a:latin typeface="BIZ UDPゴシック" panose="020B0400000000000000" pitchFamily="50" charset="-128"/>
              <a:ea typeface="BIZ UDPゴシック" panose="020B0400000000000000" pitchFamily="50" charset="-128"/>
            </a:endParaRPr>
          </a:p>
          <a:p>
            <a:endParaRPr lang="en-US" altLang="ja-JP" sz="1400" dirty="0">
              <a:latin typeface="BIZ UDPゴシック" panose="020B0400000000000000" pitchFamily="50" charset="-128"/>
              <a:ea typeface="BIZ UDPゴシック" panose="020B0400000000000000" pitchFamily="50" charset="-128"/>
            </a:endParaRPr>
          </a:p>
        </p:txBody>
      </p:sp>
      <p:sp>
        <p:nvSpPr>
          <p:cNvPr id="13" name="タイトル 3">
            <a:extLst>
              <a:ext uri="{FF2B5EF4-FFF2-40B4-BE49-F238E27FC236}">
                <a16:creationId xmlns:a16="http://schemas.microsoft.com/office/drawing/2014/main" xmlns="" id="{C2F8BBA2-CC85-6341-991F-1B28E9E25DF7}"/>
              </a:ext>
            </a:extLst>
          </p:cNvPr>
          <p:cNvSpPr txBox="1">
            <a:spLocks/>
          </p:cNvSpPr>
          <p:nvPr/>
        </p:nvSpPr>
        <p:spPr>
          <a:xfrm>
            <a:off x="536422" y="836712"/>
            <a:ext cx="7284321" cy="629816"/>
          </a:xfrm>
          <a:prstGeom prst="rect">
            <a:avLst/>
          </a:prstGeom>
        </p:spPr>
        <p:txBody>
          <a:bodyPr vert="horz" anchor="ctr">
            <a:norm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en-US" sz="2400" b="1" dirty="0" smtClean="0">
                <a:solidFill>
                  <a:schemeClr val="accent4">
                    <a:lumMod val="50000"/>
                  </a:schemeClr>
                </a:solidFill>
                <a:latin typeface="BIZ UDPゴシック" panose="020B0400000000000000" pitchFamily="50" charset="-128"/>
                <a:ea typeface="BIZ UDPゴシック" panose="020B0400000000000000" pitchFamily="50" charset="-128"/>
              </a:rPr>
              <a:t>＜職場におけるスーパービジョン＞</a:t>
            </a:r>
            <a:endParaRPr lang="ja-JP" altLang="en-US" sz="2400" b="1" dirty="0">
              <a:solidFill>
                <a:schemeClr val="accent4">
                  <a:lumMod val="50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9693077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68C75C80-3D0B-074E-A79C-3FD73C6C15E4}"/>
              </a:ext>
            </a:extLst>
          </p:cNvPr>
          <p:cNvSpPr>
            <a:spLocks noGrp="1"/>
          </p:cNvSpPr>
          <p:nvPr>
            <p:ph type="title"/>
          </p:nvPr>
        </p:nvSpPr>
        <p:spPr>
          <a:xfrm>
            <a:off x="868866" y="1772816"/>
            <a:ext cx="7756270" cy="415507"/>
          </a:xfrm>
        </p:spPr>
        <p:txBody>
          <a:bodyPr>
            <a:normAutofit/>
          </a:bodyPr>
          <a:lstStyle/>
          <a:p>
            <a:r>
              <a:rPr lang="ja-JP" altLang="ja-JP" sz="2000" dirty="0" smtClean="0">
                <a:solidFill>
                  <a:srgbClr val="C00000"/>
                </a:solidFill>
                <a:latin typeface="BIZ UDPゴシック" panose="020B0400000000000000" pitchFamily="50" charset="-128"/>
                <a:ea typeface="BIZ UDPゴシック" panose="020B0400000000000000" pitchFamily="50" charset="-128"/>
              </a:rPr>
              <a:t>グ</a:t>
            </a:r>
            <a:r>
              <a:rPr lang="ja-JP" altLang="ja-JP" sz="2000" dirty="0">
                <a:solidFill>
                  <a:srgbClr val="C00000"/>
                </a:solidFill>
                <a:latin typeface="BIZ UDPゴシック" panose="020B0400000000000000" pitchFamily="50" charset="-128"/>
                <a:ea typeface="BIZ UDPゴシック" panose="020B0400000000000000" pitchFamily="50" charset="-128"/>
              </a:rPr>
              <a:t>ループスーパービジョ</a:t>
            </a:r>
            <a:r>
              <a:rPr lang="ja-JP" altLang="ja-JP" sz="2000" dirty="0" smtClean="0">
                <a:solidFill>
                  <a:srgbClr val="C00000"/>
                </a:solidFill>
                <a:latin typeface="BIZ UDPゴシック" panose="020B0400000000000000" pitchFamily="50" charset="-128"/>
                <a:ea typeface="BIZ UDPゴシック" panose="020B0400000000000000" pitchFamily="50" charset="-128"/>
              </a:rPr>
              <a:t>ン</a:t>
            </a:r>
            <a:r>
              <a:rPr lang="ja-JP" altLang="en-US" sz="2000" dirty="0" smtClean="0">
                <a:solidFill>
                  <a:srgbClr val="C00000"/>
                </a:solidFill>
                <a:latin typeface="BIZ UDPゴシック" panose="020B0400000000000000" pitchFamily="50" charset="-128"/>
                <a:ea typeface="BIZ UDPゴシック" panose="020B0400000000000000" pitchFamily="50" charset="-128"/>
              </a:rPr>
              <a:t>の特徴</a:t>
            </a:r>
            <a:endParaRPr kumimoji="1" lang="ja-JP" altLang="en-US" sz="2000" dirty="0">
              <a:solidFill>
                <a:srgbClr val="C00000"/>
              </a:solidFill>
              <a:latin typeface="BIZ UDPゴシック" panose="020B0400000000000000" pitchFamily="50" charset="-128"/>
              <a:ea typeface="BIZ UDPゴシック" panose="020B0400000000000000" pitchFamily="50" charset="-128"/>
            </a:endParaRPr>
          </a:p>
        </p:txBody>
      </p:sp>
      <p:sp>
        <p:nvSpPr>
          <p:cNvPr id="3" name="コンテンツ プレースホルダー 2">
            <a:extLst>
              <a:ext uri="{FF2B5EF4-FFF2-40B4-BE49-F238E27FC236}">
                <a16:creationId xmlns:a16="http://schemas.microsoft.com/office/drawing/2014/main" xmlns="" id="{8CB46DF1-9779-DC47-877D-994649CFEDCB}"/>
              </a:ext>
            </a:extLst>
          </p:cNvPr>
          <p:cNvSpPr>
            <a:spLocks noGrp="1"/>
          </p:cNvSpPr>
          <p:nvPr>
            <p:ph idx="1"/>
          </p:nvPr>
        </p:nvSpPr>
        <p:spPr>
          <a:xfrm>
            <a:off x="755576" y="2492896"/>
            <a:ext cx="7632848" cy="3672408"/>
          </a:xfrm>
        </p:spPr>
        <p:txBody>
          <a:bodyPr>
            <a:normAutofit/>
          </a:bodyPr>
          <a:lstStyle/>
          <a:p>
            <a:pPr lvl="0"/>
            <a:r>
              <a:rPr lang="ja-JP" altLang="ja-JP" sz="2400" dirty="0">
                <a:latin typeface="UD デジタル 教科書体 NP" panose="02020400000000000000" pitchFamily="18" charset="-128"/>
                <a:ea typeface="UD デジタル 教科書体 NP" panose="02020400000000000000" pitchFamily="18" charset="-128"/>
              </a:rPr>
              <a:t>他機関や専門職間の情報共有をすることで、</a:t>
            </a:r>
            <a:r>
              <a:rPr lang="ja-JP" altLang="ja-JP" sz="2400" u="sng" dirty="0">
                <a:latin typeface="UD デジタル 教科書体 NP" panose="02020400000000000000" pitchFamily="18" charset="-128"/>
                <a:ea typeface="UD デジタル 教科書体 NP" panose="02020400000000000000" pitchFamily="18" charset="-128"/>
              </a:rPr>
              <a:t>アセスメントの精度</a:t>
            </a:r>
            <a:r>
              <a:rPr lang="ja-JP" altLang="ja-JP" sz="2400" dirty="0">
                <a:latin typeface="UD デジタル 教科書体 NP" panose="02020400000000000000" pitchFamily="18" charset="-128"/>
                <a:ea typeface="UD デジタル 教科書体 NP" panose="02020400000000000000" pitchFamily="18" charset="-128"/>
              </a:rPr>
              <a:t>を上</a:t>
            </a:r>
            <a:r>
              <a:rPr lang="ja-JP" altLang="ja-JP" sz="2400" dirty="0" smtClean="0">
                <a:latin typeface="UD デジタル 教科書体 NP" panose="02020400000000000000" pitchFamily="18" charset="-128"/>
                <a:ea typeface="UD デジタル 教科書体 NP" panose="02020400000000000000" pitchFamily="18" charset="-128"/>
              </a:rPr>
              <a:t>げる</a:t>
            </a:r>
            <a:endParaRPr lang="ja-JP" altLang="ja-JP" sz="2400" dirty="0">
              <a:latin typeface="UD デジタル 教科書体 NP" panose="02020400000000000000" pitchFamily="18" charset="-128"/>
              <a:ea typeface="UD デジタル 教科書体 NP" panose="02020400000000000000" pitchFamily="18" charset="-128"/>
            </a:endParaRPr>
          </a:p>
          <a:p>
            <a:pPr lvl="0"/>
            <a:r>
              <a:rPr lang="ja-JP" altLang="ja-JP" sz="2400" dirty="0">
                <a:latin typeface="UD デジタル 教科書体 NP" panose="02020400000000000000" pitchFamily="18" charset="-128"/>
                <a:ea typeface="UD デジタル 教科書体 NP" panose="02020400000000000000" pitchFamily="18" charset="-128"/>
              </a:rPr>
              <a:t>出席者相互の励まし合いがあり、</a:t>
            </a:r>
            <a:r>
              <a:rPr lang="ja-JP" altLang="ja-JP" sz="2400" u="sng" dirty="0">
                <a:latin typeface="UD デジタル 教科書体 NP" panose="02020400000000000000" pitchFamily="18" charset="-128"/>
                <a:ea typeface="UD デジタル 教科書体 NP" panose="02020400000000000000" pitchFamily="18" charset="-128"/>
              </a:rPr>
              <a:t>業務のストレスを低</a:t>
            </a:r>
            <a:r>
              <a:rPr lang="ja-JP" altLang="ja-JP" sz="2400" u="sng" dirty="0" smtClean="0">
                <a:latin typeface="UD デジタル 教科書体 NP" panose="02020400000000000000" pitchFamily="18" charset="-128"/>
                <a:ea typeface="UD デジタル 教科書体 NP" panose="02020400000000000000" pitchFamily="18" charset="-128"/>
              </a:rPr>
              <a:t>減</a:t>
            </a:r>
            <a:r>
              <a:rPr lang="ja-JP" altLang="en-US" sz="2400" dirty="0">
                <a:latin typeface="UD デジタル 教科書体 NP" panose="02020400000000000000" pitchFamily="18" charset="-128"/>
                <a:ea typeface="UD デジタル 教科書体 NP" panose="02020400000000000000" pitchFamily="18" charset="-128"/>
              </a:rPr>
              <a:t>す</a:t>
            </a:r>
            <a:r>
              <a:rPr lang="ja-JP" altLang="ja-JP" sz="2400" dirty="0" smtClean="0">
                <a:latin typeface="UD デジタル 教科書体 NP" panose="02020400000000000000" pitchFamily="18" charset="-128"/>
                <a:ea typeface="UD デジタル 教科書体 NP" panose="02020400000000000000" pitchFamily="18" charset="-128"/>
              </a:rPr>
              <a:t>る</a:t>
            </a:r>
            <a:endParaRPr lang="ja-JP" altLang="ja-JP" sz="2400" dirty="0">
              <a:latin typeface="UD デジタル 教科書体 NP" panose="02020400000000000000" pitchFamily="18" charset="-128"/>
              <a:ea typeface="UD デジタル 教科書体 NP" panose="02020400000000000000" pitchFamily="18" charset="-128"/>
            </a:endParaRPr>
          </a:p>
          <a:p>
            <a:pPr lvl="0"/>
            <a:r>
              <a:rPr lang="ja-JP" altLang="ja-JP" sz="2400" dirty="0">
                <a:latin typeface="UD デジタル 教科書体 NP" panose="02020400000000000000" pitchFamily="18" charset="-128"/>
                <a:ea typeface="UD デジタル 教科書体 NP" panose="02020400000000000000" pitchFamily="18" charset="-128"/>
              </a:rPr>
              <a:t>出席者の人材育成につながるよう、</a:t>
            </a:r>
            <a:r>
              <a:rPr lang="ja-JP" altLang="ja-JP" sz="2400" u="sng" dirty="0">
                <a:latin typeface="UD デジタル 教科書体 NP" panose="02020400000000000000" pitchFamily="18" charset="-128"/>
                <a:ea typeface="UD デジタル 教科書体 NP" panose="02020400000000000000" pitchFamily="18" charset="-128"/>
              </a:rPr>
              <a:t>ストレングスの視点の獲得や活用</a:t>
            </a:r>
            <a:r>
              <a:rPr lang="ja-JP" altLang="ja-JP" sz="2400" dirty="0">
                <a:latin typeface="UD デジタル 教科書体 NP" panose="02020400000000000000" pitchFamily="18" charset="-128"/>
                <a:ea typeface="UD デジタル 教科書体 NP" panose="02020400000000000000" pitchFamily="18" charset="-128"/>
              </a:rPr>
              <a:t>が具体的に行われている</a:t>
            </a:r>
          </a:p>
          <a:p>
            <a:pPr lvl="0"/>
            <a:r>
              <a:rPr lang="ja-JP" altLang="ja-JP" sz="2400" u="sng" dirty="0">
                <a:latin typeface="UD デジタル 教科書体 NP" panose="02020400000000000000" pitchFamily="18" charset="-128"/>
                <a:ea typeface="UD デジタル 教科書体 NP" panose="02020400000000000000" pitchFamily="18" charset="-128"/>
              </a:rPr>
              <a:t>利用者理解の視点を広げ</a:t>
            </a:r>
            <a:r>
              <a:rPr lang="ja-JP" altLang="ja-JP" sz="2400" dirty="0">
                <a:latin typeface="UD デジタル 教科書体 NP" panose="02020400000000000000" pitchFamily="18" charset="-128"/>
                <a:ea typeface="UD デジタル 教科書体 NP" panose="02020400000000000000" pitchFamily="18" charset="-128"/>
              </a:rPr>
              <a:t>、関係性を強固にしている</a:t>
            </a:r>
          </a:p>
        </p:txBody>
      </p:sp>
      <p:sp>
        <p:nvSpPr>
          <p:cNvPr id="4" name="スライド番号プレースホルダー 3">
            <a:extLst>
              <a:ext uri="{FF2B5EF4-FFF2-40B4-BE49-F238E27FC236}">
                <a16:creationId xmlns:a16="http://schemas.microsoft.com/office/drawing/2014/main" xmlns="" id="{816D844F-DA00-DF44-8D0B-C28879EA6266}"/>
              </a:ext>
            </a:extLst>
          </p:cNvPr>
          <p:cNvSpPr>
            <a:spLocks noGrp="1"/>
          </p:cNvSpPr>
          <p:nvPr>
            <p:ph type="sldNum" sz="quarter" idx="12"/>
          </p:nvPr>
        </p:nvSpPr>
        <p:spPr/>
        <p:txBody>
          <a:bodyPr/>
          <a:lstStyle/>
          <a:p>
            <a:pPr>
              <a:defRPr/>
            </a:pPr>
            <a:fld id="{804D6B79-3AEB-42FE-A736-A41F7AEA0445}" type="slidenum">
              <a:rPr lang="en-US" altLang="ja-JP" smtClean="0"/>
              <a:pPr>
                <a:defRPr/>
              </a:pPr>
              <a:t>38</a:t>
            </a:fld>
            <a:endParaRPr lang="en-US" altLang="ja-JP"/>
          </a:p>
        </p:txBody>
      </p:sp>
      <p:sp>
        <p:nvSpPr>
          <p:cNvPr id="5" name="Text Box 15">
            <a:extLst>
              <a:ext uri="{FF2B5EF4-FFF2-40B4-BE49-F238E27FC236}">
                <a16:creationId xmlns:a16="http://schemas.microsoft.com/office/drawing/2014/main" xmlns="" id="{F006F892-7A9A-CE0F-F1E0-B9BBD3B13EEF}"/>
              </a:ext>
            </a:extLst>
          </p:cNvPr>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8" name="タイトル 1">
            <a:extLst>
              <a:ext uri="{FF2B5EF4-FFF2-40B4-BE49-F238E27FC236}">
                <a16:creationId xmlns:a16="http://schemas.microsoft.com/office/drawing/2014/main" xmlns="" id="{9F8405EE-5B66-9047-A95A-A80586D80806}"/>
              </a:ext>
            </a:extLst>
          </p:cNvPr>
          <p:cNvSpPr txBox="1">
            <a:spLocks/>
          </p:cNvSpPr>
          <p:nvPr/>
        </p:nvSpPr>
        <p:spPr>
          <a:xfrm>
            <a:off x="251520" y="-27384"/>
            <a:ext cx="8363272" cy="324035"/>
          </a:xfrm>
          <a:prstGeom prst="rect">
            <a:avLst/>
          </a:prstGeom>
        </p:spPr>
        <p:txBody>
          <a:bodyPr vert="horz" anchor="ctr">
            <a:no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en-US" altLang="ja-JP" sz="1800" dirty="0" smtClean="0">
                <a:solidFill>
                  <a:schemeClr val="bg1"/>
                </a:solidFill>
                <a:latin typeface="+mj-ea"/>
              </a:rPr>
              <a:t>4.</a:t>
            </a:r>
            <a:r>
              <a:rPr lang="ja-JP" altLang="ja-JP" sz="1800" dirty="0" smtClean="0">
                <a:solidFill>
                  <a:schemeClr val="bg1"/>
                </a:solidFill>
                <a:latin typeface="+mj-ea"/>
              </a:rPr>
              <a:t>計画的な人材育成</a:t>
            </a:r>
            <a:endParaRPr lang="ja-JP" altLang="en-US" sz="1800" dirty="0">
              <a:solidFill>
                <a:schemeClr val="bg1"/>
              </a:solidFill>
              <a:latin typeface="+mj-ea"/>
            </a:endParaRPr>
          </a:p>
        </p:txBody>
      </p:sp>
      <p:sp>
        <p:nvSpPr>
          <p:cNvPr id="9" name="タイトル 1">
            <a:extLst>
              <a:ext uri="{FF2B5EF4-FFF2-40B4-BE49-F238E27FC236}">
                <a16:creationId xmlns:a16="http://schemas.microsoft.com/office/drawing/2014/main" xmlns="" id="{19C891C8-7C6F-3347-B7E4-A5DCDB7ED607}"/>
              </a:ext>
            </a:extLst>
          </p:cNvPr>
          <p:cNvSpPr txBox="1">
            <a:spLocks/>
          </p:cNvSpPr>
          <p:nvPr/>
        </p:nvSpPr>
        <p:spPr>
          <a:xfrm>
            <a:off x="395536" y="404664"/>
            <a:ext cx="8229600" cy="432048"/>
          </a:xfrm>
          <a:prstGeom prst="rect">
            <a:avLst/>
          </a:prstGeom>
        </p:spPr>
        <p:txBody>
          <a:bodyPr>
            <a:norm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en-US" sz="1400" dirty="0">
                <a:latin typeface="BIZ UDPゴシック" panose="020B0400000000000000" pitchFamily="50" charset="-128"/>
                <a:ea typeface="BIZ UDPゴシック" panose="020B0400000000000000" pitchFamily="50" charset="-128"/>
              </a:rPr>
              <a:t>（</a:t>
            </a:r>
            <a:r>
              <a:rPr lang="en-US" altLang="ja-JP" sz="1400" dirty="0">
                <a:latin typeface="BIZ UDPゴシック" panose="020B0400000000000000" pitchFamily="50" charset="-128"/>
                <a:ea typeface="BIZ UDPゴシック" panose="020B0400000000000000" pitchFamily="50" charset="-128"/>
              </a:rPr>
              <a:t>2</a:t>
            </a:r>
            <a:r>
              <a:rPr lang="ja-JP" altLang="en-US" sz="1400" dirty="0">
                <a:latin typeface="BIZ UDPゴシック" panose="020B0400000000000000" pitchFamily="50" charset="-128"/>
                <a:ea typeface="BIZ UDPゴシック" panose="020B0400000000000000" pitchFamily="50" charset="-128"/>
              </a:rPr>
              <a:t>）スーパービジョン</a:t>
            </a:r>
            <a:endParaRPr lang="en-US" altLang="ja-JP" sz="1400" dirty="0">
              <a:latin typeface="BIZ UDPゴシック" panose="020B0400000000000000" pitchFamily="50" charset="-128"/>
              <a:ea typeface="BIZ UDPゴシック" panose="020B0400000000000000" pitchFamily="50" charset="-128"/>
            </a:endParaRPr>
          </a:p>
          <a:p>
            <a:endParaRPr lang="en-US" altLang="ja-JP" sz="1400" dirty="0">
              <a:latin typeface="BIZ UDPゴシック" panose="020B0400000000000000" pitchFamily="50" charset="-128"/>
              <a:ea typeface="BIZ UDPゴシック" panose="020B0400000000000000" pitchFamily="50" charset="-128"/>
            </a:endParaRPr>
          </a:p>
        </p:txBody>
      </p:sp>
      <p:sp>
        <p:nvSpPr>
          <p:cNvPr id="11" name="タイトル 3">
            <a:extLst>
              <a:ext uri="{FF2B5EF4-FFF2-40B4-BE49-F238E27FC236}">
                <a16:creationId xmlns:a16="http://schemas.microsoft.com/office/drawing/2014/main" xmlns="" id="{C2F8BBA2-CC85-6341-991F-1B28E9E25DF7}"/>
              </a:ext>
            </a:extLst>
          </p:cNvPr>
          <p:cNvSpPr txBox="1">
            <a:spLocks/>
          </p:cNvSpPr>
          <p:nvPr/>
        </p:nvSpPr>
        <p:spPr>
          <a:xfrm>
            <a:off x="536422" y="836712"/>
            <a:ext cx="7284321" cy="629816"/>
          </a:xfrm>
          <a:prstGeom prst="rect">
            <a:avLst/>
          </a:prstGeom>
        </p:spPr>
        <p:txBody>
          <a:bodyPr vert="horz" anchor="ctr">
            <a:norm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en-US" sz="2400" b="1" dirty="0" smtClean="0">
                <a:solidFill>
                  <a:schemeClr val="accent4">
                    <a:lumMod val="50000"/>
                  </a:schemeClr>
                </a:solidFill>
                <a:latin typeface="BIZ UDPゴシック" panose="020B0400000000000000" pitchFamily="50" charset="-128"/>
                <a:ea typeface="BIZ UDPゴシック" panose="020B0400000000000000" pitchFamily="50" charset="-128"/>
              </a:rPr>
              <a:t>＜職場におけるスーパービジョン＞</a:t>
            </a:r>
            <a:endParaRPr lang="ja-JP" altLang="en-US" sz="2400" b="1" dirty="0">
              <a:solidFill>
                <a:schemeClr val="accent4">
                  <a:lumMod val="50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216811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68C75C80-3D0B-074E-A79C-3FD73C6C15E4}"/>
              </a:ext>
            </a:extLst>
          </p:cNvPr>
          <p:cNvSpPr>
            <a:spLocks noGrp="1"/>
          </p:cNvSpPr>
          <p:nvPr>
            <p:ph type="title"/>
          </p:nvPr>
        </p:nvSpPr>
        <p:spPr>
          <a:xfrm>
            <a:off x="971600" y="1501325"/>
            <a:ext cx="7684262" cy="415507"/>
          </a:xfrm>
        </p:spPr>
        <p:txBody>
          <a:bodyPr>
            <a:normAutofit/>
          </a:bodyPr>
          <a:lstStyle/>
          <a:p>
            <a:r>
              <a:rPr lang="ja-JP" altLang="ja-JP" sz="2000" dirty="0" smtClean="0">
                <a:solidFill>
                  <a:srgbClr val="C00000"/>
                </a:solidFill>
                <a:latin typeface="BIZ UDPゴシック" panose="020B0400000000000000" pitchFamily="50" charset="-128"/>
                <a:ea typeface="BIZ UDPゴシック" panose="020B0400000000000000" pitchFamily="50" charset="-128"/>
              </a:rPr>
              <a:t>グ</a:t>
            </a:r>
            <a:r>
              <a:rPr lang="ja-JP" altLang="ja-JP" sz="2000" dirty="0">
                <a:solidFill>
                  <a:srgbClr val="C00000"/>
                </a:solidFill>
                <a:latin typeface="BIZ UDPゴシック" panose="020B0400000000000000" pitchFamily="50" charset="-128"/>
                <a:ea typeface="BIZ UDPゴシック" panose="020B0400000000000000" pitchFamily="50" charset="-128"/>
              </a:rPr>
              <a:t>ループスーパービジョ</a:t>
            </a:r>
            <a:r>
              <a:rPr lang="ja-JP" altLang="ja-JP" sz="2000" dirty="0" smtClean="0">
                <a:solidFill>
                  <a:srgbClr val="C00000"/>
                </a:solidFill>
                <a:latin typeface="BIZ UDPゴシック" panose="020B0400000000000000" pitchFamily="50" charset="-128"/>
                <a:ea typeface="BIZ UDPゴシック" panose="020B0400000000000000" pitchFamily="50" charset="-128"/>
              </a:rPr>
              <a:t>ン</a:t>
            </a:r>
            <a:r>
              <a:rPr lang="ja-JP" altLang="en-US" sz="2000" dirty="0" smtClean="0">
                <a:solidFill>
                  <a:srgbClr val="C00000"/>
                </a:solidFill>
                <a:latin typeface="BIZ UDPゴシック" panose="020B0400000000000000" pitchFamily="50" charset="-128"/>
                <a:ea typeface="BIZ UDPゴシック" panose="020B0400000000000000" pitchFamily="50" charset="-128"/>
              </a:rPr>
              <a:t>の特徴</a:t>
            </a:r>
            <a:endParaRPr kumimoji="1" lang="ja-JP" altLang="en-US" sz="2000" dirty="0">
              <a:solidFill>
                <a:srgbClr val="C00000"/>
              </a:solidFill>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xmlns="" id="{816D844F-DA00-DF44-8D0B-C28879EA6266}"/>
              </a:ext>
            </a:extLst>
          </p:cNvPr>
          <p:cNvSpPr>
            <a:spLocks noGrp="1"/>
          </p:cNvSpPr>
          <p:nvPr>
            <p:ph type="sldNum" sz="quarter" idx="12"/>
          </p:nvPr>
        </p:nvSpPr>
        <p:spPr/>
        <p:txBody>
          <a:bodyPr/>
          <a:lstStyle/>
          <a:p>
            <a:pPr>
              <a:defRPr/>
            </a:pPr>
            <a:fld id="{804D6B79-3AEB-42FE-A736-A41F7AEA0445}" type="slidenum">
              <a:rPr lang="en-US" altLang="ja-JP" smtClean="0"/>
              <a:pPr>
                <a:defRPr/>
              </a:pPr>
              <a:t>39</a:t>
            </a:fld>
            <a:endParaRPr lang="en-US" altLang="ja-JP"/>
          </a:p>
        </p:txBody>
      </p:sp>
      <p:sp>
        <p:nvSpPr>
          <p:cNvPr id="5" name="Text Box 15">
            <a:extLst>
              <a:ext uri="{FF2B5EF4-FFF2-40B4-BE49-F238E27FC236}">
                <a16:creationId xmlns:a16="http://schemas.microsoft.com/office/drawing/2014/main" xmlns="" id="{F006F892-7A9A-CE0F-F1E0-B9BBD3B13EEF}"/>
              </a:ext>
            </a:extLst>
          </p:cNvPr>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8" name="タイトル 1">
            <a:extLst>
              <a:ext uri="{FF2B5EF4-FFF2-40B4-BE49-F238E27FC236}">
                <a16:creationId xmlns:a16="http://schemas.microsoft.com/office/drawing/2014/main" xmlns="" id="{9F8405EE-5B66-9047-A95A-A80586D80806}"/>
              </a:ext>
            </a:extLst>
          </p:cNvPr>
          <p:cNvSpPr txBox="1">
            <a:spLocks/>
          </p:cNvSpPr>
          <p:nvPr/>
        </p:nvSpPr>
        <p:spPr>
          <a:xfrm>
            <a:off x="251520" y="-27384"/>
            <a:ext cx="8363272" cy="324035"/>
          </a:xfrm>
          <a:prstGeom prst="rect">
            <a:avLst/>
          </a:prstGeom>
        </p:spPr>
        <p:txBody>
          <a:bodyPr vert="horz" anchor="ctr">
            <a:no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en-US" altLang="ja-JP" sz="1800" dirty="0" smtClean="0">
                <a:solidFill>
                  <a:schemeClr val="bg1"/>
                </a:solidFill>
                <a:latin typeface="+mj-ea"/>
              </a:rPr>
              <a:t>4.</a:t>
            </a:r>
            <a:r>
              <a:rPr lang="ja-JP" altLang="ja-JP" sz="1800" dirty="0" smtClean="0">
                <a:solidFill>
                  <a:schemeClr val="bg1"/>
                </a:solidFill>
                <a:latin typeface="+mj-ea"/>
              </a:rPr>
              <a:t>計画的な人材育成</a:t>
            </a:r>
            <a:endParaRPr lang="ja-JP" altLang="en-US" sz="1800" dirty="0">
              <a:solidFill>
                <a:schemeClr val="bg1"/>
              </a:solidFill>
              <a:latin typeface="+mj-ea"/>
            </a:endParaRPr>
          </a:p>
        </p:txBody>
      </p:sp>
      <p:sp>
        <p:nvSpPr>
          <p:cNvPr id="9" name="タイトル 1">
            <a:extLst>
              <a:ext uri="{FF2B5EF4-FFF2-40B4-BE49-F238E27FC236}">
                <a16:creationId xmlns:a16="http://schemas.microsoft.com/office/drawing/2014/main" xmlns="" id="{19C891C8-7C6F-3347-B7E4-A5DCDB7ED607}"/>
              </a:ext>
            </a:extLst>
          </p:cNvPr>
          <p:cNvSpPr txBox="1">
            <a:spLocks/>
          </p:cNvSpPr>
          <p:nvPr/>
        </p:nvSpPr>
        <p:spPr>
          <a:xfrm>
            <a:off x="395536" y="404664"/>
            <a:ext cx="8229600" cy="432048"/>
          </a:xfrm>
          <a:prstGeom prst="rect">
            <a:avLst/>
          </a:prstGeom>
        </p:spPr>
        <p:txBody>
          <a:bodyPr>
            <a:norm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en-US" sz="1400" dirty="0">
                <a:latin typeface="BIZ UDPゴシック" panose="020B0400000000000000" pitchFamily="50" charset="-128"/>
                <a:ea typeface="BIZ UDPゴシック" panose="020B0400000000000000" pitchFamily="50" charset="-128"/>
              </a:rPr>
              <a:t>（</a:t>
            </a:r>
            <a:r>
              <a:rPr lang="en-US" altLang="ja-JP" sz="1400" dirty="0">
                <a:latin typeface="BIZ UDPゴシック" panose="020B0400000000000000" pitchFamily="50" charset="-128"/>
                <a:ea typeface="BIZ UDPゴシック" panose="020B0400000000000000" pitchFamily="50" charset="-128"/>
              </a:rPr>
              <a:t>2</a:t>
            </a:r>
            <a:r>
              <a:rPr lang="ja-JP" altLang="en-US" sz="1400" dirty="0">
                <a:latin typeface="BIZ UDPゴシック" panose="020B0400000000000000" pitchFamily="50" charset="-128"/>
                <a:ea typeface="BIZ UDPゴシック" panose="020B0400000000000000" pitchFamily="50" charset="-128"/>
              </a:rPr>
              <a:t>）スーパービジョン</a:t>
            </a:r>
            <a:endParaRPr lang="en-US" altLang="ja-JP" sz="1400" dirty="0">
              <a:latin typeface="BIZ UDPゴシック" panose="020B0400000000000000" pitchFamily="50" charset="-128"/>
              <a:ea typeface="BIZ UDPゴシック" panose="020B0400000000000000" pitchFamily="50" charset="-128"/>
            </a:endParaRPr>
          </a:p>
          <a:p>
            <a:endParaRPr lang="en-US" altLang="ja-JP" sz="1400" dirty="0">
              <a:latin typeface="BIZ UDPゴシック" panose="020B0400000000000000" pitchFamily="50" charset="-128"/>
              <a:ea typeface="BIZ UDPゴシック" panose="020B0400000000000000" pitchFamily="50" charset="-128"/>
            </a:endParaRPr>
          </a:p>
        </p:txBody>
      </p:sp>
      <p:sp>
        <p:nvSpPr>
          <p:cNvPr id="11" name="コンテンツ プレースホルダー 2">
            <a:extLst>
              <a:ext uri="{FF2B5EF4-FFF2-40B4-BE49-F238E27FC236}">
                <a16:creationId xmlns:a16="http://schemas.microsoft.com/office/drawing/2014/main" xmlns="" id="{8CB46DF1-9779-DC47-877D-994649CFEDCB}"/>
              </a:ext>
            </a:extLst>
          </p:cNvPr>
          <p:cNvSpPr>
            <a:spLocks noGrp="1"/>
          </p:cNvSpPr>
          <p:nvPr>
            <p:ph idx="1"/>
          </p:nvPr>
        </p:nvSpPr>
        <p:spPr>
          <a:xfrm>
            <a:off x="827583" y="2060848"/>
            <a:ext cx="7809305" cy="4248471"/>
          </a:xfrm>
        </p:spPr>
        <p:txBody>
          <a:bodyPr>
            <a:noAutofit/>
          </a:bodyPr>
          <a:lstStyle/>
          <a:p>
            <a:pPr lvl="0"/>
            <a:r>
              <a:rPr lang="ja-JP" altLang="ja-JP" sz="2200" dirty="0">
                <a:latin typeface="UD デジタル 教科書体 NP" panose="02020400000000000000" pitchFamily="18" charset="-128"/>
                <a:ea typeface="UD デジタル 教科書体 NP" panose="02020400000000000000" pitchFamily="18" charset="-128"/>
              </a:rPr>
              <a:t>インフォーマル資源を活用できる</a:t>
            </a:r>
            <a:r>
              <a:rPr lang="ja-JP" altLang="ja-JP" sz="2200" u="sng" dirty="0">
                <a:latin typeface="UD デジタル 教科書体 NP" panose="02020400000000000000" pitchFamily="18" charset="-128"/>
                <a:ea typeface="UD デジタル 教科書体 NP" panose="02020400000000000000" pitchFamily="18" charset="-128"/>
              </a:rPr>
              <a:t>柔軟なアイディアが出せる</a:t>
            </a:r>
            <a:r>
              <a:rPr lang="ja-JP" altLang="ja-JP" sz="2200" dirty="0">
                <a:latin typeface="UD デジタル 教科書体 NP" panose="02020400000000000000" pitchFamily="18" charset="-128"/>
                <a:ea typeface="UD デジタル 教科書体 NP" panose="02020400000000000000" pitchFamily="18" charset="-128"/>
              </a:rPr>
              <a:t>ようにしている</a:t>
            </a:r>
          </a:p>
          <a:p>
            <a:pPr lvl="0"/>
            <a:r>
              <a:rPr lang="ja-JP" altLang="ja-JP" sz="2200" dirty="0">
                <a:latin typeface="UD デジタル 教科書体 NP" panose="02020400000000000000" pitchFamily="18" charset="-128"/>
                <a:ea typeface="UD デジタル 教科書体 NP" panose="02020400000000000000" pitchFamily="18" charset="-128"/>
              </a:rPr>
              <a:t>社会資源の</a:t>
            </a:r>
            <a:r>
              <a:rPr lang="ja-JP" altLang="ja-JP" sz="2200" u="sng" dirty="0">
                <a:latin typeface="UD デジタル 教科書体 NP" panose="02020400000000000000" pitchFamily="18" charset="-128"/>
                <a:ea typeface="UD デジタル 教科書体 NP" panose="02020400000000000000" pitchFamily="18" charset="-128"/>
              </a:rPr>
              <a:t>リアルタイムな情報を出席者が共有化</a:t>
            </a:r>
            <a:r>
              <a:rPr lang="ja-JP" altLang="ja-JP" sz="2200" dirty="0">
                <a:latin typeface="UD デジタル 教科書体 NP" panose="02020400000000000000" pitchFamily="18" charset="-128"/>
                <a:ea typeface="UD デジタル 教科書体 NP" panose="02020400000000000000" pitchFamily="18" charset="-128"/>
              </a:rPr>
              <a:t>することで、支援につなげて</a:t>
            </a:r>
            <a:r>
              <a:rPr lang="ja-JP" altLang="ja-JP" sz="2200" dirty="0" smtClean="0">
                <a:latin typeface="UD デジタル 教科書体 NP" panose="02020400000000000000" pitchFamily="18" charset="-128"/>
                <a:ea typeface="UD デジタル 教科書体 NP" panose="02020400000000000000" pitchFamily="18" charset="-128"/>
              </a:rPr>
              <a:t>い</a:t>
            </a:r>
            <a:r>
              <a:rPr lang="ja-JP" altLang="en-US" sz="2200" dirty="0" smtClean="0">
                <a:latin typeface="UD デジタル 教科書体 NP" panose="02020400000000000000" pitchFamily="18" charset="-128"/>
                <a:ea typeface="UD デジタル 教科書体 NP" panose="02020400000000000000" pitchFamily="18" charset="-128"/>
              </a:rPr>
              <a:t>け</a:t>
            </a:r>
            <a:r>
              <a:rPr lang="ja-JP" altLang="ja-JP" sz="2200" dirty="0" smtClean="0">
                <a:latin typeface="UD デジタル 教科書体 NP" panose="02020400000000000000" pitchFamily="18" charset="-128"/>
                <a:ea typeface="UD デジタル 教科書体 NP" panose="02020400000000000000" pitchFamily="18" charset="-128"/>
              </a:rPr>
              <a:t>る</a:t>
            </a:r>
            <a:r>
              <a:rPr lang="ja-JP" altLang="ja-JP" sz="2200" dirty="0">
                <a:latin typeface="UD デジタル 教科書体 NP" panose="02020400000000000000" pitchFamily="18" charset="-128"/>
                <a:ea typeface="UD デジタル 教科書体 NP" panose="02020400000000000000" pitchFamily="18" charset="-128"/>
              </a:rPr>
              <a:t>。</a:t>
            </a:r>
          </a:p>
          <a:p>
            <a:pPr lvl="0"/>
            <a:r>
              <a:rPr lang="ja-JP" altLang="ja-JP" sz="2200" dirty="0">
                <a:latin typeface="UD デジタル 教科書体 NP" panose="02020400000000000000" pitchFamily="18" charset="-128"/>
                <a:ea typeface="UD デジタル 教科書体 NP" panose="02020400000000000000" pitchFamily="18" charset="-128"/>
              </a:rPr>
              <a:t>毎回、振り返りを必ず実施していくことが大切で、</a:t>
            </a:r>
            <a:r>
              <a:rPr lang="ja-JP" altLang="ja-JP" sz="2200" u="sng" dirty="0">
                <a:latin typeface="UD デジタル 教科書体 NP" panose="02020400000000000000" pitchFamily="18" charset="-128"/>
                <a:ea typeface="UD デジタル 教科書体 NP" panose="02020400000000000000" pitchFamily="18" charset="-128"/>
              </a:rPr>
              <a:t>個人が学習するだけではなく、チームが学習する</a:t>
            </a:r>
            <a:r>
              <a:rPr lang="ja-JP" altLang="ja-JP" sz="2200" dirty="0">
                <a:latin typeface="UD デジタル 教科書体 NP" panose="02020400000000000000" pitchFamily="18" charset="-128"/>
                <a:ea typeface="UD デジタル 教科書体 NP" panose="02020400000000000000" pitchFamily="18" charset="-128"/>
              </a:rPr>
              <a:t>ことで発想豊かな（イノベーション）業務につながっていく場になっている。</a:t>
            </a:r>
          </a:p>
          <a:p>
            <a:pPr lvl="0"/>
            <a:r>
              <a:rPr lang="ja-JP" altLang="ja-JP" sz="2200" dirty="0">
                <a:latin typeface="UD デジタル 教科書体 NP" panose="02020400000000000000" pitchFamily="18" charset="-128"/>
                <a:ea typeface="UD デジタル 教科書体 NP" panose="02020400000000000000" pitchFamily="18" charset="-128"/>
              </a:rPr>
              <a:t>最終的には、</a:t>
            </a:r>
            <a:r>
              <a:rPr lang="ja-JP" altLang="ja-JP" sz="2200" u="sng" dirty="0">
                <a:latin typeface="UD デジタル 教科書体 NP" panose="02020400000000000000" pitchFamily="18" charset="-128"/>
                <a:ea typeface="UD デジタル 教科書体 NP" panose="02020400000000000000" pitchFamily="18" charset="-128"/>
              </a:rPr>
              <a:t>支援者の実践が向上するだけではなく、利用者自身がどのように変化したのかが、とても重</a:t>
            </a:r>
            <a:r>
              <a:rPr lang="ja-JP" altLang="ja-JP" sz="2200" u="sng" dirty="0" smtClean="0">
                <a:latin typeface="UD デジタル 教科書体 NP" panose="02020400000000000000" pitchFamily="18" charset="-128"/>
                <a:ea typeface="UD デジタル 教科書体 NP" panose="02020400000000000000" pitchFamily="18" charset="-128"/>
              </a:rPr>
              <a:t>要</a:t>
            </a:r>
            <a:r>
              <a:rPr lang="ja-JP" altLang="en-US" sz="2200" dirty="0" smtClean="0">
                <a:latin typeface="UD デジタル 教科書体 NP" panose="02020400000000000000" pitchFamily="18" charset="-128"/>
                <a:ea typeface="UD デジタル 教科書体 NP" panose="02020400000000000000" pitchFamily="18" charset="-128"/>
              </a:rPr>
              <a:t>。</a:t>
            </a:r>
            <a:endParaRPr kumimoji="1" lang="ja-JP" altLang="en-US" sz="2200" dirty="0">
              <a:latin typeface="UD デジタル 教科書体 NP" panose="02020400000000000000" pitchFamily="18" charset="-128"/>
              <a:ea typeface="UD デジタル 教科書体 NP" panose="02020400000000000000" pitchFamily="18" charset="-128"/>
            </a:endParaRPr>
          </a:p>
        </p:txBody>
      </p:sp>
      <p:sp>
        <p:nvSpPr>
          <p:cNvPr id="12" name="タイトル 3">
            <a:extLst>
              <a:ext uri="{FF2B5EF4-FFF2-40B4-BE49-F238E27FC236}">
                <a16:creationId xmlns:a16="http://schemas.microsoft.com/office/drawing/2014/main" xmlns="" id="{C2F8BBA2-CC85-6341-991F-1B28E9E25DF7}"/>
              </a:ext>
            </a:extLst>
          </p:cNvPr>
          <p:cNvSpPr txBox="1">
            <a:spLocks/>
          </p:cNvSpPr>
          <p:nvPr/>
        </p:nvSpPr>
        <p:spPr>
          <a:xfrm>
            <a:off x="536422" y="836712"/>
            <a:ext cx="7284321" cy="629816"/>
          </a:xfrm>
          <a:prstGeom prst="rect">
            <a:avLst/>
          </a:prstGeom>
        </p:spPr>
        <p:txBody>
          <a:bodyPr vert="horz" anchor="ctr">
            <a:norm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en-US" sz="2000" b="1" dirty="0" smtClean="0">
                <a:solidFill>
                  <a:schemeClr val="accent4">
                    <a:lumMod val="50000"/>
                  </a:schemeClr>
                </a:solidFill>
                <a:latin typeface="BIZ UDPゴシック" panose="020B0400000000000000" pitchFamily="50" charset="-128"/>
                <a:ea typeface="BIZ UDPゴシック" panose="020B0400000000000000" pitchFamily="50" charset="-128"/>
              </a:rPr>
              <a:t>＜職場におけるスーパービジョン＞</a:t>
            </a:r>
            <a:endParaRPr lang="ja-JP" altLang="en-US" sz="2000" b="1" dirty="0">
              <a:solidFill>
                <a:schemeClr val="accent4">
                  <a:lumMod val="50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3973050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95536" y="1700809"/>
            <a:ext cx="8458200" cy="936104"/>
          </a:xfrm>
          <a:effectLst/>
        </p:spPr>
        <p:txBody>
          <a:bodyPr>
            <a:normAutofit/>
          </a:bodyPr>
          <a:lstStyle/>
          <a:p>
            <a:pPr algn="l"/>
            <a:r>
              <a:rPr lang="en-US" altLang="ja-JP" sz="4000" dirty="0">
                <a:latin typeface="BIZ UDPゴシック" panose="020B0400000000000000" pitchFamily="50" charset="-128"/>
                <a:ea typeface="BIZ UDPゴシック" panose="020B0400000000000000" pitchFamily="50" charset="-128"/>
              </a:rPr>
              <a:t>1</a:t>
            </a:r>
            <a:r>
              <a:rPr lang="en-US" altLang="ja-JP" sz="4000" dirty="0" smtClean="0">
                <a:latin typeface="BIZ UDPゴシック" panose="020B0400000000000000" pitchFamily="50" charset="-128"/>
                <a:ea typeface="BIZ UDPゴシック" panose="020B0400000000000000" pitchFamily="50" charset="-128"/>
              </a:rPr>
              <a:t>.</a:t>
            </a:r>
            <a:r>
              <a:rPr lang="ja-JP" altLang="en-US" sz="4000" dirty="0" smtClean="0">
                <a:latin typeface="BIZ UDPゴシック" panose="020B0400000000000000" pitchFamily="50" charset="-128"/>
                <a:ea typeface="BIZ UDPゴシック" panose="020B0400000000000000" pitchFamily="50" charset="-128"/>
              </a:rPr>
              <a:t>　</a:t>
            </a:r>
            <a:r>
              <a:rPr lang="ja-JP" altLang="ja-JP" sz="4000" dirty="0" smtClean="0">
                <a:latin typeface="BIZ UDPゴシック" panose="020B0400000000000000" pitchFamily="50" charset="-128"/>
                <a:ea typeface="BIZ UDPゴシック" panose="020B0400000000000000" pitchFamily="50" charset="-128"/>
              </a:rPr>
              <a:t>主</a:t>
            </a:r>
            <a:r>
              <a:rPr lang="ja-JP" altLang="ja-JP" sz="4000" dirty="0">
                <a:latin typeface="BIZ UDPゴシック" panose="020B0400000000000000" pitchFamily="50" charset="-128"/>
                <a:ea typeface="BIZ UDPゴシック" panose="020B0400000000000000" pitchFamily="50" charset="-128"/>
              </a:rPr>
              <a:t>任相談支援専門員創設の経緯</a:t>
            </a:r>
            <a:endParaRPr kumimoji="1" lang="ja-JP" altLang="en-US" sz="4000" dirty="0">
              <a:latin typeface="BIZ UDPゴシック" panose="020B0400000000000000" pitchFamily="50" charset="-128"/>
              <a:ea typeface="BIZ UDPゴシック" panose="020B0400000000000000" pitchFamily="50" charset="-128"/>
            </a:endParaRPr>
          </a:p>
        </p:txBody>
      </p:sp>
      <p:sp>
        <p:nvSpPr>
          <p:cNvPr id="3" name="サブタイトル 2"/>
          <p:cNvSpPr>
            <a:spLocks noGrp="1"/>
          </p:cNvSpPr>
          <p:nvPr>
            <p:ph type="subTitle" idx="1"/>
          </p:nvPr>
        </p:nvSpPr>
        <p:spPr>
          <a:xfrm>
            <a:off x="457200" y="4437112"/>
            <a:ext cx="7643192" cy="1008112"/>
          </a:xfrm>
        </p:spPr>
        <p:txBody>
          <a:bodyPr>
            <a:noAutofit/>
          </a:bodyPr>
          <a:lstStyle/>
          <a:p>
            <a:pPr marL="804863" indent="-741363"/>
            <a:r>
              <a:rPr lang="ja-JP" altLang="ja-JP" sz="2000" dirty="0">
                <a:latin typeface="BIZ UDゴシック" panose="020B0400000000000000" pitchFamily="49" charset="-128"/>
                <a:ea typeface="BIZ UDゴシック" panose="020B0400000000000000" pitchFamily="49" charset="-128"/>
              </a:rPr>
              <a:t>（１</a:t>
            </a:r>
            <a:r>
              <a:rPr lang="ja-JP" altLang="ja-JP" sz="2000" dirty="0" smtClean="0">
                <a:latin typeface="BIZ UDゴシック" panose="020B0400000000000000" pitchFamily="49" charset="-128"/>
                <a:ea typeface="BIZ UDゴシック" panose="020B0400000000000000" pitchFamily="49" charset="-128"/>
              </a:rPr>
              <a:t>）</a:t>
            </a:r>
            <a:r>
              <a:rPr lang="ja-JP" altLang="en-US" sz="2000" dirty="0" smtClean="0">
                <a:latin typeface="BIZ UDゴシック" panose="020B0400000000000000" pitchFamily="49" charset="-128"/>
                <a:ea typeface="BIZ UDゴシック" panose="020B0400000000000000" pitchFamily="49" charset="-128"/>
              </a:rPr>
              <a:t>障害者施策の変遷と相談支援専門員</a:t>
            </a:r>
            <a:endParaRPr lang="en-US" altLang="ja-JP" sz="2000" dirty="0" smtClean="0">
              <a:latin typeface="BIZ UDゴシック" panose="020B0400000000000000" pitchFamily="49" charset="-128"/>
              <a:ea typeface="BIZ UDゴシック" panose="020B0400000000000000" pitchFamily="49" charset="-128"/>
            </a:endParaRPr>
          </a:p>
          <a:p>
            <a:r>
              <a:rPr lang="ja-JP" altLang="ja-JP" sz="2000" dirty="0">
                <a:latin typeface="BIZ UDゴシック" panose="020B0400000000000000" pitchFamily="49" charset="-128"/>
                <a:ea typeface="BIZ UDゴシック" panose="020B0400000000000000" pitchFamily="49" charset="-128"/>
              </a:rPr>
              <a:t>（</a:t>
            </a:r>
            <a:r>
              <a:rPr lang="ja-JP" altLang="en-US" sz="2000" dirty="0">
                <a:latin typeface="BIZ UDゴシック" panose="020B0400000000000000" pitchFamily="49" charset="-128"/>
                <a:ea typeface="BIZ UDゴシック" panose="020B0400000000000000" pitchFamily="49" charset="-128"/>
              </a:rPr>
              <a:t>２</a:t>
            </a:r>
            <a:r>
              <a:rPr lang="ja-JP" altLang="ja-JP" sz="2000" dirty="0">
                <a:latin typeface="BIZ UDゴシック" panose="020B0400000000000000" pitchFamily="49" charset="-128"/>
                <a:ea typeface="BIZ UDゴシック" panose="020B0400000000000000" pitchFamily="49" charset="-128"/>
              </a:rPr>
              <a:t>）障害者ケアマネジメントの展開と相談支援専門員の養</a:t>
            </a:r>
            <a:r>
              <a:rPr lang="ja-JP" altLang="ja-JP" sz="2000" dirty="0" smtClean="0">
                <a:latin typeface="BIZ UDゴシック" panose="020B0400000000000000" pitchFamily="49" charset="-128"/>
                <a:ea typeface="BIZ UDゴシック" panose="020B0400000000000000" pitchFamily="49" charset="-128"/>
              </a:rPr>
              <a:t>成</a:t>
            </a:r>
            <a:endParaRPr lang="ja-JP" altLang="en-US" sz="2000" dirty="0">
              <a:latin typeface="BIZ UDゴシック" panose="020B0400000000000000" pitchFamily="49" charset="-128"/>
              <a:ea typeface="BIZ UDゴシック" panose="020B0400000000000000" pitchFamily="49" charset="-128"/>
            </a:endParaRPr>
          </a:p>
        </p:txBody>
      </p:sp>
      <p:sp>
        <p:nvSpPr>
          <p:cNvPr id="5" name="スライド番号プレースホルダー 4"/>
          <p:cNvSpPr>
            <a:spLocks noGrp="1"/>
          </p:cNvSpPr>
          <p:nvPr>
            <p:ph type="sldNum" sz="quarter" idx="12"/>
          </p:nvPr>
        </p:nvSpPr>
        <p:spPr/>
        <p:txBody>
          <a:bodyPr/>
          <a:lstStyle/>
          <a:p>
            <a:pPr>
              <a:defRPr/>
            </a:pPr>
            <a:fld id="{804D6B79-3AEB-42FE-A736-A41F7AEA0445}" type="slidenum">
              <a:rPr lang="en-US" altLang="ja-JP" smtClean="0"/>
              <a:pPr>
                <a:defRPr/>
              </a:pPr>
              <a:t>4</a:t>
            </a:fld>
            <a:endParaRPr lang="en-US" altLang="ja-JP" dirty="0"/>
          </a:p>
        </p:txBody>
      </p:sp>
    </p:spTree>
    <p:extLst>
      <p:ext uri="{BB962C8B-B14F-4D97-AF65-F5344CB8AC3E}">
        <p14:creationId xmlns:p14="http://schemas.microsoft.com/office/powerpoint/2010/main" val="10626953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xmlns="" id="{A2E26B98-CAD2-D941-8316-2D18C90E35BD}"/>
              </a:ext>
            </a:extLst>
          </p:cNvPr>
          <p:cNvSpPr>
            <a:spLocks noGrp="1"/>
          </p:cNvSpPr>
          <p:nvPr>
            <p:ph idx="1"/>
          </p:nvPr>
        </p:nvSpPr>
        <p:spPr>
          <a:xfrm>
            <a:off x="443946" y="1628800"/>
            <a:ext cx="8229600" cy="4680520"/>
          </a:xfrm>
        </p:spPr>
        <p:txBody>
          <a:bodyPr>
            <a:normAutofit fontScale="85000" lnSpcReduction="20000"/>
          </a:bodyPr>
          <a:lstStyle/>
          <a:p>
            <a:r>
              <a:rPr lang="ja-JP" altLang="ja-JP" sz="2800" dirty="0">
                <a:latin typeface="UD デジタル 教科書体 NP" panose="02020400000000000000" pitchFamily="18" charset="-128"/>
                <a:ea typeface="UD デジタル 教科書体 NP" panose="02020400000000000000" pitchFamily="18" charset="-128"/>
              </a:rPr>
              <a:t>ニーズを解決に導くために、福祉だけではなく医療、保健、雇用・就労、教育、権利擁護、多文化共生など、多様な分野</a:t>
            </a:r>
            <a:r>
              <a:rPr lang="ja-JP" altLang="ja-JP" sz="2800" dirty="0" smtClean="0">
                <a:latin typeface="UD デジタル 教科書体 NP" panose="02020400000000000000" pitchFamily="18" charset="-128"/>
                <a:ea typeface="UD デジタル 教科書体 NP" panose="02020400000000000000" pitchFamily="18" charset="-128"/>
              </a:rPr>
              <a:t>が</a:t>
            </a:r>
            <a:r>
              <a:rPr lang="ja-JP" altLang="ja-JP" dirty="0" smtClean="0">
                <a:solidFill>
                  <a:srgbClr val="C00000"/>
                </a:solidFill>
                <a:latin typeface="UD デジタル 教科書体 NP" panose="02020400000000000000" pitchFamily="18" charset="-128"/>
                <a:ea typeface="UD デジタル 教科書体 NP" panose="02020400000000000000" pitchFamily="18" charset="-128"/>
              </a:rPr>
              <a:t>チ</a:t>
            </a:r>
            <a:r>
              <a:rPr lang="ja-JP" altLang="ja-JP" dirty="0">
                <a:solidFill>
                  <a:srgbClr val="C00000"/>
                </a:solidFill>
                <a:latin typeface="UD デジタル 教科書体 NP" panose="02020400000000000000" pitchFamily="18" charset="-128"/>
                <a:ea typeface="UD デジタル 教科書体 NP" panose="02020400000000000000" pitchFamily="18" charset="-128"/>
              </a:rPr>
              <a:t>ームを作</a:t>
            </a:r>
            <a:r>
              <a:rPr lang="ja-JP" altLang="ja-JP" dirty="0" smtClean="0">
                <a:solidFill>
                  <a:srgbClr val="C00000"/>
                </a:solidFill>
                <a:latin typeface="UD デジタル 教科書体 NP" panose="02020400000000000000" pitchFamily="18" charset="-128"/>
                <a:ea typeface="UD デジタル 教科書体 NP" panose="02020400000000000000" pitchFamily="18" charset="-128"/>
              </a:rPr>
              <a:t>り</a:t>
            </a:r>
            <a:r>
              <a:rPr lang="ja-JP" altLang="ja-JP" dirty="0">
                <a:latin typeface="UD デジタル 教科書体 NP" panose="02020400000000000000" pitchFamily="18" charset="-128"/>
                <a:ea typeface="UD デジタル 教科書体 NP" panose="02020400000000000000" pitchFamily="18" charset="-128"/>
              </a:rPr>
              <a:t>しっかりと</a:t>
            </a:r>
            <a:r>
              <a:rPr lang="ja-JP" altLang="ja-JP" dirty="0">
                <a:solidFill>
                  <a:srgbClr val="C00000"/>
                </a:solidFill>
                <a:latin typeface="UD デジタル 教科書体 NP" panose="02020400000000000000" pitchFamily="18" charset="-128"/>
                <a:ea typeface="UD デジタル 教科書体 NP" panose="02020400000000000000" pitchFamily="18" charset="-128"/>
              </a:rPr>
              <a:t>協働</a:t>
            </a:r>
            <a:r>
              <a:rPr lang="ja-JP" altLang="ja-JP" dirty="0" smtClean="0">
                <a:solidFill>
                  <a:srgbClr val="C00000"/>
                </a:solidFill>
                <a:latin typeface="UD デジタル 教科書体 NP" panose="02020400000000000000" pitchFamily="18" charset="-128"/>
                <a:ea typeface="UD デジタル 教科書体 NP" panose="02020400000000000000" pitchFamily="18" charset="-128"/>
              </a:rPr>
              <a:t>して</a:t>
            </a:r>
            <a:r>
              <a:rPr lang="ja-JP" altLang="ja-JP" dirty="0">
                <a:solidFill>
                  <a:srgbClr val="C00000"/>
                </a:solidFill>
                <a:latin typeface="UD デジタル 教科書体 NP" panose="02020400000000000000" pitchFamily="18" charset="-128"/>
                <a:ea typeface="UD デジタル 教科書体 NP" panose="02020400000000000000" pitchFamily="18" charset="-128"/>
              </a:rPr>
              <a:t>いくことの方が現実的</a:t>
            </a:r>
            <a:r>
              <a:rPr lang="ja-JP" altLang="ja-JP" dirty="0">
                <a:latin typeface="UD デジタル 教科書体 NP" panose="02020400000000000000" pitchFamily="18" charset="-128"/>
                <a:ea typeface="UD デジタル 教科書体 NP" panose="02020400000000000000" pitchFamily="18" charset="-128"/>
              </a:rPr>
              <a:t>なものにな</a:t>
            </a:r>
            <a:r>
              <a:rPr lang="ja-JP" altLang="en-US" dirty="0">
                <a:latin typeface="UD デジタル 教科書体 NP" panose="02020400000000000000" pitchFamily="18" charset="-128"/>
                <a:ea typeface="UD デジタル 教科書体 NP" panose="02020400000000000000" pitchFamily="18" charset="-128"/>
              </a:rPr>
              <a:t>る</a:t>
            </a:r>
            <a:r>
              <a:rPr lang="ja-JP" altLang="en-US" dirty="0" smtClean="0">
                <a:latin typeface="UD デジタル 教科書体 NP" panose="02020400000000000000" pitchFamily="18" charset="-128"/>
                <a:ea typeface="UD デジタル 教科書体 NP" panose="02020400000000000000" pitchFamily="18" charset="-128"/>
              </a:rPr>
              <a:t>。</a:t>
            </a:r>
            <a:endParaRPr lang="en-US" altLang="ja-JP" dirty="0" smtClean="0">
              <a:latin typeface="UD デジタル 教科書体 NP" panose="02020400000000000000" pitchFamily="18" charset="-128"/>
              <a:ea typeface="UD デジタル 教科書体 NP" panose="02020400000000000000" pitchFamily="18" charset="-128"/>
            </a:endParaRPr>
          </a:p>
          <a:p>
            <a:endParaRPr lang="en-US" altLang="ja-JP" sz="2800" dirty="0">
              <a:latin typeface="UD デジタル 教科書体 NP" panose="02020400000000000000" pitchFamily="18" charset="-128"/>
              <a:ea typeface="UD デジタル 教科書体 NP" panose="02020400000000000000" pitchFamily="18" charset="-128"/>
            </a:endParaRPr>
          </a:p>
          <a:p>
            <a:r>
              <a:rPr lang="ja-JP" altLang="ja-JP" sz="2800" dirty="0">
                <a:latin typeface="UD デジタル 教科書体 NP" panose="02020400000000000000" pitchFamily="18" charset="-128"/>
                <a:ea typeface="UD デジタル 教科書体 NP" panose="02020400000000000000" pitchFamily="18" charset="-128"/>
              </a:rPr>
              <a:t>このような活動をスーパーマン的に相談支援専門員という個人だけで対応するのではなく</a:t>
            </a:r>
            <a:r>
              <a:rPr lang="ja-JP" altLang="ja-JP" sz="2800" dirty="0" smtClean="0">
                <a:latin typeface="UD デジタル 教科書体 NP" panose="02020400000000000000" pitchFamily="18" charset="-128"/>
                <a:ea typeface="UD デジタル 教科書体 NP" panose="02020400000000000000" pitchFamily="18" charset="-128"/>
              </a:rPr>
              <a:t>、地</a:t>
            </a:r>
            <a:r>
              <a:rPr lang="ja-JP" altLang="ja-JP" sz="2800" dirty="0">
                <a:latin typeface="UD デジタル 教科書体 NP" panose="02020400000000000000" pitchFamily="18" charset="-128"/>
                <a:ea typeface="UD デジタル 教科書体 NP" panose="02020400000000000000" pitchFamily="18" charset="-128"/>
              </a:rPr>
              <a:t>域生活支援を整備し、充実したものにしていくためには</a:t>
            </a:r>
            <a:r>
              <a:rPr lang="ja-JP" altLang="ja-JP" sz="2800" dirty="0">
                <a:solidFill>
                  <a:srgbClr val="C00000"/>
                </a:solidFill>
                <a:latin typeface="UD デジタル 教科書体 NP" panose="02020400000000000000" pitchFamily="18" charset="-128"/>
                <a:ea typeface="UD デジタル 教科書体 NP" panose="02020400000000000000" pitchFamily="18" charset="-128"/>
              </a:rPr>
              <a:t>、多職種によるチームアプローチの徹底と強化が必要</a:t>
            </a:r>
            <a:r>
              <a:rPr lang="ja-JP" altLang="ja-JP" sz="2800" dirty="0">
                <a:latin typeface="UD デジタル 教科書体 NP" panose="02020400000000000000" pitchFamily="18" charset="-128"/>
                <a:ea typeface="UD デジタル 教科書体 NP" panose="02020400000000000000" pitchFamily="18" charset="-128"/>
              </a:rPr>
              <a:t>とな</a:t>
            </a:r>
            <a:r>
              <a:rPr lang="ja-JP" altLang="en-US" sz="2800" dirty="0">
                <a:latin typeface="UD デジタル 教科書体 NP" panose="02020400000000000000" pitchFamily="18" charset="-128"/>
                <a:ea typeface="UD デジタル 教科書体 NP" panose="02020400000000000000" pitchFamily="18" charset="-128"/>
              </a:rPr>
              <a:t>る</a:t>
            </a:r>
            <a:r>
              <a:rPr lang="ja-JP" altLang="en-US" sz="2800" dirty="0" smtClean="0">
                <a:latin typeface="UD デジタル 教科書体 NP" panose="02020400000000000000" pitchFamily="18" charset="-128"/>
                <a:ea typeface="UD デジタル 教科書体 NP" panose="02020400000000000000" pitchFamily="18" charset="-128"/>
              </a:rPr>
              <a:t>。</a:t>
            </a:r>
            <a:endParaRPr lang="en-US" altLang="ja-JP" sz="2800" dirty="0" smtClean="0">
              <a:latin typeface="UD デジタル 教科書体 NP" panose="02020400000000000000" pitchFamily="18" charset="-128"/>
              <a:ea typeface="UD デジタル 教科書体 NP" panose="02020400000000000000" pitchFamily="18" charset="-128"/>
            </a:endParaRPr>
          </a:p>
          <a:p>
            <a:endParaRPr lang="en-US" altLang="ja-JP" sz="2800" dirty="0" smtClean="0">
              <a:latin typeface="UD デジタル 教科書体 NP" panose="02020400000000000000" pitchFamily="18" charset="-128"/>
              <a:ea typeface="UD デジタル 教科書体 NP" panose="02020400000000000000" pitchFamily="18" charset="-128"/>
            </a:endParaRPr>
          </a:p>
          <a:p>
            <a:r>
              <a:rPr lang="ja-JP" altLang="ja-JP" dirty="0">
                <a:latin typeface="UD デジタル 教科書体 NP" panose="02020400000000000000" pitchFamily="18" charset="-128"/>
                <a:ea typeface="UD デジタル 教科書体 NP" panose="02020400000000000000" pitchFamily="18" charset="-128"/>
              </a:rPr>
              <a:t>地域における相談支援を効果的・効率的に実施するため、 基幹相談支援センターなどを中心とした</a:t>
            </a:r>
            <a:r>
              <a:rPr lang="ja-JP" altLang="ja-JP" dirty="0">
                <a:solidFill>
                  <a:srgbClr val="C00000"/>
                </a:solidFill>
                <a:latin typeface="UD デジタル 教科書体 NP" panose="02020400000000000000" pitchFamily="18" charset="-128"/>
                <a:ea typeface="UD デジタル 教科書体 NP" panose="02020400000000000000" pitchFamily="18" charset="-128"/>
              </a:rPr>
              <a:t>地域の相談支援体制の見直し</a:t>
            </a:r>
            <a:r>
              <a:rPr lang="ja-JP" altLang="ja-JP" dirty="0" smtClean="0">
                <a:solidFill>
                  <a:srgbClr val="C00000"/>
                </a:solidFill>
                <a:latin typeface="UD デジタル 教科書体 NP" panose="02020400000000000000" pitchFamily="18" charset="-128"/>
                <a:ea typeface="UD デジタル 教科書体 NP" panose="02020400000000000000" pitchFamily="18" charset="-128"/>
              </a:rPr>
              <a:t>や連</a:t>
            </a:r>
            <a:r>
              <a:rPr lang="ja-JP" altLang="ja-JP" dirty="0">
                <a:solidFill>
                  <a:srgbClr val="C00000"/>
                </a:solidFill>
                <a:latin typeface="UD デジタル 教科書体 NP" panose="02020400000000000000" pitchFamily="18" charset="-128"/>
                <a:ea typeface="UD デジタル 教科書体 NP" panose="02020400000000000000" pitchFamily="18" charset="-128"/>
              </a:rPr>
              <a:t>携を進める</a:t>
            </a:r>
            <a:r>
              <a:rPr lang="ja-JP" altLang="en-US" dirty="0">
                <a:solidFill>
                  <a:srgbClr val="C00000"/>
                </a:solidFill>
                <a:latin typeface="UD デジタル 教科書体 NP" panose="02020400000000000000" pitchFamily="18" charset="-128"/>
                <a:ea typeface="UD デジタル 教科書体 NP" panose="02020400000000000000" pitchFamily="18" charset="-128"/>
              </a:rPr>
              <a:t>など</a:t>
            </a:r>
            <a:r>
              <a:rPr lang="ja-JP" altLang="ja-JP" dirty="0" smtClean="0">
                <a:solidFill>
                  <a:srgbClr val="C00000"/>
                </a:solidFill>
                <a:latin typeface="UD デジタル 教科書体 NP" panose="02020400000000000000" pitchFamily="18" charset="-128"/>
                <a:ea typeface="UD デジタル 教科書体 NP" panose="02020400000000000000" pitchFamily="18" charset="-128"/>
              </a:rPr>
              <a:t>゙</a:t>
            </a:r>
            <a:r>
              <a:rPr lang="ja-JP" altLang="en-US" dirty="0">
                <a:solidFill>
                  <a:srgbClr val="C00000"/>
                </a:solidFill>
                <a:latin typeface="UD デジタル 教科書体 NP" panose="02020400000000000000" pitchFamily="18" charset="-128"/>
                <a:ea typeface="UD デジタル 教科書体 NP" panose="02020400000000000000" pitchFamily="18" charset="-128"/>
              </a:rPr>
              <a:t>、</a:t>
            </a:r>
            <a:r>
              <a:rPr lang="ja-JP" altLang="ja-JP" dirty="0" smtClean="0">
                <a:solidFill>
                  <a:srgbClr val="C00000"/>
                </a:solidFill>
                <a:latin typeface="UD デジタル 教科書体 NP" panose="02020400000000000000" pitchFamily="18" charset="-128"/>
                <a:ea typeface="UD デジタル 教科書体 NP" panose="02020400000000000000" pitchFamily="18" charset="-128"/>
              </a:rPr>
              <a:t>質</a:t>
            </a:r>
            <a:r>
              <a:rPr lang="ja-JP" altLang="ja-JP" dirty="0">
                <a:solidFill>
                  <a:srgbClr val="C00000"/>
                </a:solidFill>
                <a:latin typeface="UD デジタル 教科書体 NP" panose="02020400000000000000" pitchFamily="18" charset="-128"/>
                <a:ea typeface="UD デジタル 教科書体 NP" panose="02020400000000000000" pitchFamily="18" charset="-128"/>
              </a:rPr>
              <a:t>的な充実</a:t>
            </a:r>
            <a:r>
              <a:rPr lang="ja-JP" altLang="ja-JP" dirty="0">
                <a:latin typeface="UD デジタル 教科書体 NP" panose="02020400000000000000" pitchFamily="18" charset="-128"/>
                <a:ea typeface="UD デジタル 教科書体 NP" panose="02020400000000000000" pitchFamily="18" charset="-128"/>
              </a:rPr>
              <a:t>が求められている。</a:t>
            </a:r>
            <a:endParaRPr lang="en-US" altLang="ja-JP" dirty="0">
              <a:latin typeface="UD デジタル 教科書体 NP" panose="02020400000000000000" pitchFamily="18" charset="-128"/>
              <a:ea typeface="UD デジタル 教科書体 NP" panose="02020400000000000000" pitchFamily="18" charset="-128"/>
            </a:endParaRPr>
          </a:p>
          <a:p>
            <a:endParaRPr lang="ja-JP" altLang="ja-JP" sz="2800" dirty="0">
              <a:latin typeface="UD デジタル 教科書体 NP" panose="02020400000000000000" pitchFamily="18" charset="-128"/>
              <a:ea typeface="UD デジタル 教科書体 NP" panose="02020400000000000000" pitchFamily="18" charset="-128"/>
            </a:endParaRPr>
          </a:p>
          <a:p>
            <a:pPr marL="0" indent="0">
              <a:buNone/>
            </a:pPr>
            <a:endParaRPr kumimoji="1" lang="ja-JP" altLang="en-US" sz="2800" dirty="0">
              <a:latin typeface="UD デジタル 教科書体 NP" panose="02020400000000000000" pitchFamily="18" charset="-128"/>
              <a:ea typeface="UD デジタル 教科書体 NP" panose="02020400000000000000" pitchFamily="18" charset="-128"/>
            </a:endParaRPr>
          </a:p>
        </p:txBody>
      </p:sp>
      <p:sp>
        <p:nvSpPr>
          <p:cNvPr id="4" name="スライド番号プレースホルダー 3">
            <a:extLst>
              <a:ext uri="{FF2B5EF4-FFF2-40B4-BE49-F238E27FC236}">
                <a16:creationId xmlns:a16="http://schemas.microsoft.com/office/drawing/2014/main" xmlns="" id="{9D107DD6-3318-0441-B814-444267B18482}"/>
              </a:ext>
            </a:extLst>
          </p:cNvPr>
          <p:cNvSpPr>
            <a:spLocks noGrp="1"/>
          </p:cNvSpPr>
          <p:nvPr>
            <p:ph type="sldNum" sz="quarter" idx="12"/>
          </p:nvPr>
        </p:nvSpPr>
        <p:spPr/>
        <p:txBody>
          <a:bodyPr/>
          <a:lstStyle/>
          <a:p>
            <a:pPr>
              <a:defRPr/>
            </a:pPr>
            <a:fld id="{804D6B79-3AEB-42FE-A736-A41F7AEA0445}" type="slidenum">
              <a:rPr lang="en-US" altLang="ja-JP" smtClean="0"/>
              <a:pPr>
                <a:defRPr/>
              </a:pPr>
              <a:t>40</a:t>
            </a:fld>
            <a:endParaRPr lang="en-US" altLang="ja-JP"/>
          </a:p>
        </p:txBody>
      </p:sp>
      <p:sp>
        <p:nvSpPr>
          <p:cNvPr id="5" name="Text Box 15">
            <a:extLst>
              <a:ext uri="{FF2B5EF4-FFF2-40B4-BE49-F238E27FC236}">
                <a16:creationId xmlns:a16="http://schemas.microsoft.com/office/drawing/2014/main" xmlns="" id="{DB17C3B0-4305-6F42-B009-74004632110F}"/>
              </a:ext>
            </a:extLst>
          </p:cNvPr>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8" name="タイトル 1">
            <a:extLst>
              <a:ext uri="{FF2B5EF4-FFF2-40B4-BE49-F238E27FC236}">
                <a16:creationId xmlns:a16="http://schemas.microsoft.com/office/drawing/2014/main" xmlns="" id="{9F8405EE-5B66-9047-A95A-A80586D80806}"/>
              </a:ext>
            </a:extLst>
          </p:cNvPr>
          <p:cNvSpPr txBox="1">
            <a:spLocks/>
          </p:cNvSpPr>
          <p:nvPr/>
        </p:nvSpPr>
        <p:spPr>
          <a:xfrm>
            <a:off x="251520" y="-27384"/>
            <a:ext cx="8363272" cy="324035"/>
          </a:xfrm>
          <a:prstGeom prst="rect">
            <a:avLst/>
          </a:prstGeom>
        </p:spPr>
        <p:txBody>
          <a:bodyPr vert="horz" anchor="ctr">
            <a:no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en-US" altLang="ja-JP" sz="1800" dirty="0" smtClean="0">
                <a:solidFill>
                  <a:schemeClr val="bg1"/>
                </a:solidFill>
                <a:latin typeface="+mj-ea"/>
              </a:rPr>
              <a:t>4.</a:t>
            </a:r>
            <a:r>
              <a:rPr lang="ja-JP" altLang="ja-JP" sz="1800" dirty="0" smtClean="0">
                <a:solidFill>
                  <a:schemeClr val="bg1"/>
                </a:solidFill>
                <a:latin typeface="+mj-ea"/>
              </a:rPr>
              <a:t>計画的な人材育成</a:t>
            </a:r>
            <a:endParaRPr lang="ja-JP" altLang="en-US" sz="1800" dirty="0">
              <a:solidFill>
                <a:schemeClr val="bg1"/>
              </a:solidFill>
              <a:latin typeface="+mj-ea"/>
            </a:endParaRPr>
          </a:p>
        </p:txBody>
      </p:sp>
      <p:sp>
        <p:nvSpPr>
          <p:cNvPr id="10" name="タイトル 1">
            <a:extLst>
              <a:ext uri="{FF2B5EF4-FFF2-40B4-BE49-F238E27FC236}">
                <a16:creationId xmlns:a16="http://schemas.microsoft.com/office/drawing/2014/main" xmlns="" id="{19C891C8-7C6F-3347-B7E4-A5DCDB7ED607}"/>
              </a:ext>
            </a:extLst>
          </p:cNvPr>
          <p:cNvSpPr txBox="1">
            <a:spLocks/>
          </p:cNvSpPr>
          <p:nvPr/>
        </p:nvSpPr>
        <p:spPr>
          <a:xfrm>
            <a:off x="395536" y="404664"/>
            <a:ext cx="8229600" cy="432048"/>
          </a:xfrm>
          <a:prstGeom prst="rect">
            <a:avLst/>
          </a:prstGeom>
        </p:spPr>
        <p:txBody>
          <a:bodyPr>
            <a:norm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en-US" sz="1400" dirty="0">
                <a:latin typeface="BIZ UDPゴシック" panose="020B0400000000000000" pitchFamily="50" charset="-128"/>
                <a:ea typeface="BIZ UDPゴシック" panose="020B0400000000000000" pitchFamily="50" charset="-128"/>
              </a:rPr>
              <a:t>（</a:t>
            </a:r>
            <a:r>
              <a:rPr lang="en-US" altLang="ja-JP" sz="1400" dirty="0">
                <a:latin typeface="BIZ UDPゴシック" panose="020B0400000000000000" pitchFamily="50" charset="-128"/>
                <a:ea typeface="BIZ UDPゴシック" panose="020B0400000000000000" pitchFamily="50" charset="-128"/>
              </a:rPr>
              <a:t>3</a:t>
            </a:r>
            <a:r>
              <a:rPr lang="ja-JP" altLang="en-US" sz="1400" dirty="0">
                <a:latin typeface="BIZ UDPゴシック" panose="020B0400000000000000" pitchFamily="50" charset="-128"/>
                <a:ea typeface="BIZ UDPゴシック" panose="020B0400000000000000" pitchFamily="50" charset="-128"/>
              </a:rPr>
              <a:t>）多職種、多機関連携</a:t>
            </a:r>
          </a:p>
          <a:p>
            <a:endParaRPr lang="en-US" altLang="ja-JP" sz="1400" dirty="0">
              <a:latin typeface="BIZ UDPゴシック" panose="020B0400000000000000" pitchFamily="50" charset="-128"/>
              <a:ea typeface="BIZ UDPゴシック" panose="020B0400000000000000" pitchFamily="50" charset="-128"/>
            </a:endParaRPr>
          </a:p>
        </p:txBody>
      </p:sp>
      <p:sp>
        <p:nvSpPr>
          <p:cNvPr id="9" name="タイトル 3">
            <a:extLst>
              <a:ext uri="{FF2B5EF4-FFF2-40B4-BE49-F238E27FC236}">
                <a16:creationId xmlns:a16="http://schemas.microsoft.com/office/drawing/2014/main" xmlns="" id="{C2F8BBA2-CC85-6341-991F-1B28E9E25DF7}"/>
              </a:ext>
            </a:extLst>
          </p:cNvPr>
          <p:cNvSpPr txBox="1">
            <a:spLocks/>
          </p:cNvSpPr>
          <p:nvPr/>
        </p:nvSpPr>
        <p:spPr>
          <a:xfrm>
            <a:off x="536422" y="836712"/>
            <a:ext cx="7284321" cy="629816"/>
          </a:xfrm>
          <a:prstGeom prst="rect">
            <a:avLst/>
          </a:prstGeom>
        </p:spPr>
        <p:txBody>
          <a:bodyPr vert="horz" anchor="ctr">
            <a:norm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en-US" sz="2000" b="1" dirty="0">
                <a:solidFill>
                  <a:schemeClr val="accent4">
                    <a:lumMod val="50000"/>
                  </a:schemeClr>
                </a:solidFill>
                <a:latin typeface="BIZ UDPゴシック" panose="020B0400000000000000" pitchFamily="50" charset="-128"/>
                <a:ea typeface="BIZ UDPゴシック" panose="020B0400000000000000" pitchFamily="50" charset="-128"/>
              </a:rPr>
              <a:t>＜多職種、多機関連携による地域の支援力の向上＞</a:t>
            </a:r>
          </a:p>
        </p:txBody>
      </p:sp>
    </p:spTree>
    <p:extLst>
      <p:ext uri="{BB962C8B-B14F-4D97-AF65-F5344CB8AC3E}">
        <p14:creationId xmlns:p14="http://schemas.microsoft.com/office/powerpoint/2010/main" val="33983613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B95D5C6F-5A8E-B744-A6FD-54DD6BEBB193}"/>
              </a:ext>
            </a:extLst>
          </p:cNvPr>
          <p:cNvSpPr>
            <a:spLocks noGrp="1"/>
          </p:cNvSpPr>
          <p:nvPr>
            <p:ph type="ctrTitle"/>
          </p:nvPr>
        </p:nvSpPr>
        <p:spPr>
          <a:xfrm>
            <a:off x="251520" y="908720"/>
            <a:ext cx="8674224" cy="2304256"/>
          </a:xfrm>
        </p:spPr>
        <p:txBody>
          <a:bodyPr>
            <a:noAutofit/>
          </a:bodyPr>
          <a:lstStyle/>
          <a:p>
            <a:pPr marL="725488"/>
            <a:r>
              <a:rPr lang="en-US" altLang="ja-JP" sz="4000" dirty="0">
                <a:latin typeface="BIZ UDPゴシック" panose="020B0400000000000000" pitchFamily="50" charset="-128"/>
                <a:ea typeface="BIZ UDPゴシック" panose="020B0400000000000000" pitchFamily="50" charset="-128"/>
              </a:rPr>
              <a:t>5</a:t>
            </a:r>
            <a:r>
              <a:rPr lang="en-US" altLang="ja-JP" sz="4000" dirty="0" smtClean="0">
                <a:latin typeface="BIZ UDPゴシック" panose="020B0400000000000000" pitchFamily="50" charset="-128"/>
                <a:ea typeface="BIZ UDPゴシック" panose="020B0400000000000000" pitchFamily="50" charset="-128"/>
              </a:rPr>
              <a:t>.</a:t>
            </a:r>
            <a:r>
              <a:rPr lang="ja-JP" altLang="en-US" sz="4000" dirty="0" smtClean="0">
                <a:latin typeface="BIZ UDPゴシック" panose="020B0400000000000000" pitchFamily="50" charset="-128"/>
                <a:ea typeface="BIZ UDPゴシック" panose="020B0400000000000000" pitchFamily="50" charset="-128"/>
              </a:rPr>
              <a:t>　協議会による地域づくり</a:t>
            </a:r>
            <a:r>
              <a:rPr lang="ja-JP" altLang="ja-JP" sz="4000" dirty="0">
                <a:latin typeface="BIZ UDPゴシック" panose="020B0400000000000000" pitchFamily="50" charset="-128"/>
                <a:ea typeface="BIZ UDPゴシック" panose="020B0400000000000000" pitchFamily="50" charset="-128"/>
              </a:rPr>
              <a:t>　</a:t>
            </a:r>
            <a:r>
              <a:rPr lang="en-US" altLang="ja-JP" sz="4000" dirty="0">
                <a:latin typeface="BIZ UDPゴシック" panose="020B0400000000000000" pitchFamily="50" charset="-128"/>
                <a:ea typeface="BIZ UDPゴシック" panose="020B0400000000000000" pitchFamily="50" charset="-128"/>
              </a:rPr>
              <a:t/>
            </a:r>
            <a:br>
              <a:rPr lang="en-US" altLang="ja-JP" sz="4000" dirty="0">
                <a:latin typeface="BIZ UDPゴシック" panose="020B0400000000000000" pitchFamily="50" charset="-128"/>
                <a:ea typeface="BIZ UDPゴシック" panose="020B0400000000000000" pitchFamily="50" charset="-128"/>
              </a:rPr>
            </a:br>
            <a:r>
              <a:rPr lang="ja-JP" altLang="en-US" sz="4000" dirty="0" smtClean="0">
                <a:latin typeface="BIZ UDPゴシック" panose="020B0400000000000000" pitchFamily="50" charset="-128"/>
                <a:ea typeface="BIZ UDPゴシック" panose="020B0400000000000000" pitchFamily="50" charset="-128"/>
              </a:rPr>
              <a:t>　　</a:t>
            </a:r>
            <a:r>
              <a:rPr lang="ja-JP" altLang="ja-JP" sz="3200" dirty="0" smtClean="0">
                <a:latin typeface="BIZ UDPゴシック" panose="020B0400000000000000" pitchFamily="50" charset="-128"/>
                <a:ea typeface="BIZ UDPゴシック" panose="020B0400000000000000" pitchFamily="50" charset="-128"/>
              </a:rPr>
              <a:t>（</a:t>
            </a:r>
            <a:r>
              <a:rPr lang="ja-JP" altLang="ja-JP" sz="3200" dirty="0">
                <a:latin typeface="BIZ UDPゴシック" panose="020B0400000000000000" pitchFamily="50" charset="-128"/>
                <a:ea typeface="BIZ UDPゴシック" panose="020B0400000000000000" pitchFamily="50" charset="-128"/>
              </a:rPr>
              <a:t>コミュニティの創造と社会資源開発）</a:t>
            </a:r>
            <a:endParaRPr kumimoji="1" lang="ja-JP" altLang="en-US" sz="40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xmlns="" id="{CF981806-1C63-AC47-8262-7031A7DA0E08}"/>
              </a:ext>
            </a:extLst>
          </p:cNvPr>
          <p:cNvSpPr>
            <a:spLocks noGrp="1"/>
          </p:cNvSpPr>
          <p:nvPr>
            <p:ph type="sldNum" sz="quarter" idx="12"/>
          </p:nvPr>
        </p:nvSpPr>
        <p:spPr/>
        <p:txBody>
          <a:bodyPr/>
          <a:lstStyle/>
          <a:p>
            <a:pPr>
              <a:defRPr/>
            </a:pPr>
            <a:fld id="{804D6B79-3AEB-42FE-A736-A41F7AEA0445}" type="slidenum">
              <a:rPr lang="en-US" altLang="ja-JP" smtClean="0"/>
              <a:pPr>
                <a:defRPr/>
              </a:pPr>
              <a:t>41</a:t>
            </a:fld>
            <a:endParaRPr lang="en-US" altLang="ja-JP"/>
          </a:p>
        </p:txBody>
      </p:sp>
      <p:sp>
        <p:nvSpPr>
          <p:cNvPr id="5" name="Text Box 15">
            <a:extLst>
              <a:ext uri="{FF2B5EF4-FFF2-40B4-BE49-F238E27FC236}">
                <a16:creationId xmlns:a16="http://schemas.microsoft.com/office/drawing/2014/main" xmlns="" id="{3640A523-E5C4-0443-ACBB-87A448592AA0}"/>
              </a:ext>
            </a:extLst>
          </p:cNvPr>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6" name="サブタイトル 2"/>
          <p:cNvSpPr>
            <a:spLocks noGrp="1"/>
          </p:cNvSpPr>
          <p:nvPr>
            <p:ph type="subTitle" idx="1"/>
          </p:nvPr>
        </p:nvSpPr>
        <p:spPr>
          <a:xfrm>
            <a:off x="755576" y="4221088"/>
            <a:ext cx="5904656" cy="1431450"/>
          </a:xfrm>
        </p:spPr>
        <p:txBody>
          <a:bodyPr>
            <a:noAutofit/>
          </a:bodyPr>
          <a:lstStyle/>
          <a:p>
            <a:r>
              <a:rPr kumimoji="1" lang="ja-JP" altLang="en-US" dirty="0" smtClean="0">
                <a:latin typeface="BIZ UDPゴシック" panose="020B0400000000000000" pitchFamily="50" charset="-128"/>
                <a:ea typeface="BIZ UDPゴシック" panose="020B0400000000000000" pitchFamily="50" charset="-128"/>
              </a:rPr>
              <a:t>（</a:t>
            </a:r>
            <a:r>
              <a:rPr kumimoji="1" lang="en-US" altLang="ja-JP" dirty="0" smtClean="0">
                <a:latin typeface="BIZ UDPゴシック" panose="020B0400000000000000" pitchFamily="50" charset="-128"/>
                <a:ea typeface="BIZ UDPゴシック" panose="020B0400000000000000" pitchFamily="50" charset="-128"/>
              </a:rPr>
              <a:t>1</a:t>
            </a:r>
            <a:r>
              <a:rPr lang="ja-JP" altLang="en-US" dirty="0">
                <a:latin typeface="BIZ UDPゴシック" panose="020B0400000000000000" pitchFamily="50" charset="-128"/>
                <a:ea typeface="BIZ UDPゴシック" panose="020B0400000000000000" pitchFamily="50" charset="-128"/>
              </a:rPr>
              <a:t>）自立支援協議</a:t>
            </a:r>
            <a:r>
              <a:rPr lang="ja-JP" altLang="en-US" dirty="0" smtClean="0">
                <a:latin typeface="BIZ UDPゴシック" panose="020B0400000000000000" pitchFamily="50" charset="-128"/>
                <a:ea typeface="BIZ UDPゴシック" panose="020B0400000000000000" pitchFamily="50" charset="-128"/>
              </a:rPr>
              <a:t>会</a:t>
            </a:r>
            <a:endParaRPr kumimoji="1" lang="en-US" altLang="ja-JP" dirty="0" smtClean="0">
              <a:latin typeface="BIZ UDPゴシック" panose="020B0400000000000000" pitchFamily="50" charset="-128"/>
              <a:ea typeface="BIZ UDPゴシック" panose="020B0400000000000000" pitchFamily="50" charset="-128"/>
            </a:endParaRPr>
          </a:p>
          <a:p>
            <a:r>
              <a:rPr kumimoji="1" lang="ja-JP" altLang="en-US" dirty="0" smtClean="0">
                <a:latin typeface="BIZ UDPゴシック" panose="020B0400000000000000" pitchFamily="50" charset="-128"/>
                <a:ea typeface="BIZ UDPゴシック" panose="020B0400000000000000" pitchFamily="50" charset="-128"/>
              </a:rPr>
              <a:t>（</a:t>
            </a:r>
            <a:r>
              <a:rPr kumimoji="1" lang="en-US" altLang="ja-JP" dirty="0" smtClean="0">
                <a:latin typeface="BIZ UDPゴシック" panose="020B0400000000000000" pitchFamily="50" charset="-128"/>
                <a:ea typeface="BIZ UDPゴシック" panose="020B0400000000000000" pitchFamily="50" charset="-128"/>
              </a:rPr>
              <a:t>2</a:t>
            </a:r>
            <a:r>
              <a:rPr kumimoji="1" lang="ja-JP" altLang="en-US" dirty="0" smtClean="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地域共生社会を目標とした活</a:t>
            </a:r>
            <a:r>
              <a:rPr lang="ja-JP" altLang="en-US" dirty="0" smtClean="0">
                <a:latin typeface="BIZ UDPゴシック" panose="020B0400000000000000" pitchFamily="50" charset="-128"/>
                <a:ea typeface="BIZ UDPゴシック" panose="020B0400000000000000" pitchFamily="50" charset="-128"/>
              </a:rPr>
              <a:t>動</a:t>
            </a:r>
            <a:endParaRPr kumimoji="1" lang="en-US" altLang="ja-JP" dirty="0" smtClean="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a:t>
            </a:r>
            <a:r>
              <a:rPr lang="en-US" altLang="ja-JP" dirty="0">
                <a:latin typeface="BIZ UDPゴシック" panose="020B0400000000000000" pitchFamily="50" charset="-128"/>
                <a:ea typeface="BIZ UDPゴシック" panose="020B0400000000000000" pitchFamily="50" charset="-128"/>
              </a:rPr>
              <a:t>3</a:t>
            </a:r>
            <a:r>
              <a:rPr lang="ja-JP" altLang="en-US" dirty="0" smtClean="0">
                <a:latin typeface="BIZ UDPゴシック" panose="020B0400000000000000" pitchFamily="50" charset="-128"/>
                <a:ea typeface="BIZ UDPゴシック" panose="020B0400000000000000" pitchFamily="50" charset="-128"/>
              </a:rPr>
              <a:t>）権利擁護支援</a:t>
            </a:r>
            <a:endParaRPr kumimoji="1"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381770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xmlns="" id="{1680C71E-9E8D-644D-B8B0-F9525BB7F510}"/>
              </a:ext>
            </a:extLst>
          </p:cNvPr>
          <p:cNvSpPr>
            <a:spLocks noGrp="1"/>
          </p:cNvSpPr>
          <p:nvPr>
            <p:ph idx="1"/>
          </p:nvPr>
        </p:nvSpPr>
        <p:spPr>
          <a:xfrm>
            <a:off x="384023" y="3068960"/>
            <a:ext cx="8436449" cy="3168352"/>
          </a:xfrm>
        </p:spPr>
        <p:txBody>
          <a:bodyPr>
            <a:noAutofit/>
          </a:bodyPr>
          <a:lstStyle/>
          <a:p>
            <a:r>
              <a:rPr lang="ja-JP" altLang="en-US" sz="1600" dirty="0" smtClean="0">
                <a:latin typeface="BIZ UD明朝 Medium" panose="02020500000000000000" pitchFamily="17" charset="-128"/>
                <a:ea typeface="BIZ UD明朝 Medium" panose="02020500000000000000" pitchFamily="17" charset="-128"/>
              </a:rPr>
              <a:t>地</a:t>
            </a:r>
            <a:r>
              <a:rPr lang="ja-JP" altLang="en-US" sz="1600" dirty="0">
                <a:latin typeface="BIZ UD明朝 Medium" panose="02020500000000000000" pitchFamily="17" charset="-128"/>
                <a:ea typeface="BIZ UD明朝 Medium" panose="02020500000000000000" pitchFamily="17" charset="-128"/>
              </a:rPr>
              <a:t>域における障害者等への支援体制に関する課題の共有</a:t>
            </a:r>
          </a:p>
          <a:p>
            <a:r>
              <a:rPr lang="ja-JP" altLang="en-US" sz="1600" dirty="0">
                <a:latin typeface="BIZ UD明朝 Medium" panose="02020500000000000000" pitchFamily="17" charset="-128"/>
                <a:ea typeface="BIZ UD明朝 Medium" panose="02020500000000000000" pitchFamily="17" charset="-128"/>
              </a:rPr>
              <a:t>地域における相談支援体制の整備状況や課題、ニーズ等の把握</a:t>
            </a:r>
          </a:p>
          <a:p>
            <a:r>
              <a:rPr lang="ja-JP" altLang="en-US" sz="1600" dirty="0">
                <a:latin typeface="BIZ UD明朝 Medium" panose="02020500000000000000" pitchFamily="17" charset="-128"/>
                <a:ea typeface="BIZ UD明朝 Medium" panose="02020500000000000000" pitchFamily="17" charset="-128"/>
              </a:rPr>
              <a:t>地域における関係機関の連携強化、社会資源の開発・改善等に向けた協議</a:t>
            </a:r>
          </a:p>
          <a:p>
            <a:r>
              <a:rPr lang="ja-JP" altLang="en-US" sz="1600" dirty="0">
                <a:latin typeface="BIZ UD明朝 Medium" panose="02020500000000000000" pitchFamily="17" charset="-128"/>
                <a:ea typeface="BIZ UD明朝 Medium" panose="02020500000000000000" pitchFamily="17" charset="-128"/>
              </a:rPr>
              <a:t>地域における相談支援従事者の質の向上を図るための取組</a:t>
            </a:r>
          </a:p>
          <a:p>
            <a:r>
              <a:rPr lang="ja-JP" altLang="en-US" sz="1600" dirty="0">
                <a:latin typeface="BIZ UD明朝 Medium" panose="02020500000000000000" pitchFamily="17" charset="-128"/>
                <a:ea typeface="BIZ UD明朝 Medium" panose="02020500000000000000" pitchFamily="17" charset="-128"/>
              </a:rPr>
              <a:t>個別事例への支援のあり方に関する協議、調整</a:t>
            </a:r>
          </a:p>
          <a:p>
            <a:r>
              <a:rPr lang="ja-JP" altLang="en-US" sz="1600" dirty="0">
                <a:latin typeface="BIZ UD明朝 Medium" panose="02020500000000000000" pitchFamily="17" charset="-128"/>
                <a:ea typeface="BIZ UD明朝 Medium" panose="02020500000000000000" pitchFamily="17" charset="-128"/>
              </a:rPr>
              <a:t>地域における課題等について都道府県協議会への必要に応じた報告</a:t>
            </a:r>
          </a:p>
          <a:p>
            <a:r>
              <a:rPr lang="ja-JP" altLang="en-US" sz="1600" dirty="0" smtClean="0">
                <a:latin typeface="BIZ UD明朝 Medium" panose="02020500000000000000" pitchFamily="17" charset="-128"/>
                <a:ea typeface="BIZ UD明朝 Medium" panose="02020500000000000000" pitchFamily="17" charset="-128"/>
              </a:rPr>
              <a:t>市町村から障害者相談支援事業の委託を受ける事業者が作成する事業運営等の評価</a:t>
            </a:r>
          </a:p>
          <a:p>
            <a:r>
              <a:rPr lang="ja-JP" altLang="en-US" sz="1600" dirty="0" smtClean="0">
                <a:latin typeface="BIZ UD明朝 Medium" panose="02020500000000000000" pitchFamily="17" charset="-128"/>
                <a:ea typeface="BIZ UD明朝 Medium" panose="02020500000000000000" pitchFamily="17" charset="-128"/>
              </a:rPr>
              <a:t>基</a:t>
            </a:r>
            <a:r>
              <a:rPr lang="ja-JP" altLang="en-US" sz="1600" dirty="0">
                <a:latin typeface="BIZ UD明朝 Medium" panose="02020500000000000000" pitchFamily="17" charset="-128"/>
                <a:ea typeface="BIZ UD明朝 Medium" panose="02020500000000000000" pitchFamily="17" charset="-128"/>
              </a:rPr>
              <a:t>幹相談支援センターの設置方法や専門的職員の配置に関する協議、事業実績の検証</a:t>
            </a:r>
          </a:p>
          <a:p>
            <a:r>
              <a:rPr lang="ja-JP" altLang="en-US" sz="1600" dirty="0">
                <a:latin typeface="BIZ UD明朝 Medium" panose="02020500000000000000" pitchFamily="17" charset="-128"/>
                <a:ea typeface="BIZ UD明朝 Medium" panose="02020500000000000000" pitchFamily="17" charset="-128"/>
              </a:rPr>
              <a:t>障害者虐待の未然の防止、早期発見・早期対応に向けた体制構築に関する協議</a:t>
            </a:r>
          </a:p>
          <a:p>
            <a:r>
              <a:rPr lang="ja-JP" altLang="en-US" sz="1600" dirty="0" smtClean="0">
                <a:latin typeface="BIZ UD明朝 Medium" panose="02020500000000000000" pitchFamily="17" charset="-128"/>
                <a:ea typeface="BIZ UD明朝 Medium" panose="02020500000000000000" pitchFamily="17" charset="-128"/>
              </a:rPr>
              <a:t>障</a:t>
            </a:r>
            <a:r>
              <a:rPr lang="ja-JP" altLang="en-US" sz="1600" dirty="0">
                <a:latin typeface="BIZ UD明朝 Medium" panose="02020500000000000000" pitchFamily="17" charset="-128"/>
                <a:ea typeface="BIZ UD明朝 Medium" panose="02020500000000000000" pitchFamily="17" charset="-128"/>
              </a:rPr>
              <a:t>害福祉計画の進捗状況の把握や必要に応じた助言・専門部会等の設置、運営 等</a:t>
            </a:r>
          </a:p>
        </p:txBody>
      </p:sp>
      <p:sp>
        <p:nvSpPr>
          <p:cNvPr id="4" name="スライド番号プレースホルダー 3">
            <a:extLst>
              <a:ext uri="{FF2B5EF4-FFF2-40B4-BE49-F238E27FC236}">
                <a16:creationId xmlns:a16="http://schemas.microsoft.com/office/drawing/2014/main" xmlns="" id="{D7840678-76CF-F642-9515-1717547A1441}"/>
              </a:ext>
            </a:extLst>
          </p:cNvPr>
          <p:cNvSpPr>
            <a:spLocks noGrp="1"/>
          </p:cNvSpPr>
          <p:nvPr>
            <p:ph type="sldNum" sz="quarter" idx="12"/>
          </p:nvPr>
        </p:nvSpPr>
        <p:spPr/>
        <p:txBody>
          <a:bodyPr/>
          <a:lstStyle/>
          <a:p>
            <a:pPr>
              <a:defRPr/>
            </a:pPr>
            <a:fld id="{804D6B79-3AEB-42FE-A736-A41F7AEA0445}" type="slidenum">
              <a:rPr lang="en-US" altLang="ja-JP" smtClean="0"/>
              <a:pPr>
                <a:defRPr/>
              </a:pPr>
              <a:t>42</a:t>
            </a:fld>
            <a:endParaRPr lang="en-US" altLang="ja-JP"/>
          </a:p>
        </p:txBody>
      </p:sp>
      <p:sp>
        <p:nvSpPr>
          <p:cNvPr id="5" name="サブタイトル 2"/>
          <p:cNvSpPr txBox="1">
            <a:spLocks/>
          </p:cNvSpPr>
          <p:nvPr/>
        </p:nvSpPr>
        <p:spPr>
          <a:xfrm>
            <a:off x="224224" y="42172"/>
            <a:ext cx="5643920" cy="322579"/>
          </a:xfrm>
          <a:prstGeom prst="rect">
            <a:avLst/>
          </a:prstGeom>
        </p:spPr>
        <p:txBody>
          <a:bodyPr vert="horz">
            <a:normAutofit fontScale="92500" lnSpcReduction="20000"/>
          </a:bodyPr>
          <a:lst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a:lstStyle>
          <a:p>
            <a:pPr marL="109728" indent="0">
              <a:buNone/>
            </a:pPr>
            <a:r>
              <a:rPr lang="en-US" altLang="ja-JP" sz="1800" dirty="0">
                <a:solidFill>
                  <a:schemeClr val="bg1"/>
                </a:solidFill>
                <a:latin typeface="BIZ UDPゴシック" panose="020B0400000000000000" pitchFamily="50" charset="-128"/>
                <a:ea typeface="BIZ UDPゴシック" panose="020B0400000000000000" pitchFamily="50" charset="-128"/>
              </a:rPr>
              <a:t>5.</a:t>
            </a:r>
            <a:r>
              <a:rPr lang="ja-JP" altLang="en-US" sz="1800" dirty="0">
                <a:solidFill>
                  <a:schemeClr val="bg1"/>
                </a:solidFill>
                <a:latin typeface="BIZ UDPゴシック" panose="020B0400000000000000" pitchFamily="50" charset="-128"/>
                <a:ea typeface="BIZ UDPゴシック" panose="020B0400000000000000" pitchFamily="50" charset="-128"/>
              </a:rPr>
              <a:t>　自立支援協議会と地域づくり</a:t>
            </a:r>
            <a:endParaRPr lang="ja-JP" altLang="en-US" sz="1800" dirty="0">
              <a:solidFill>
                <a:schemeClr val="bg1"/>
              </a:solidFill>
            </a:endParaRPr>
          </a:p>
        </p:txBody>
      </p:sp>
      <p:sp>
        <p:nvSpPr>
          <p:cNvPr id="7" name="タイトル 1">
            <a:extLst>
              <a:ext uri="{FF2B5EF4-FFF2-40B4-BE49-F238E27FC236}">
                <a16:creationId xmlns:a16="http://schemas.microsoft.com/office/drawing/2014/main" xmlns="" id="{19C891C8-7C6F-3347-B7E4-A5DCDB7ED607}"/>
              </a:ext>
            </a:extLst>
          </p:cNvPr>
          <p:cNvSpPr txBox="1">
            <a:spLocks/>
          </p:cNvSpPr>
          <p:nvPr/>
        </p:nvSpPr>
        <p:spPr>
          <a:xfrm>
            <a:off x="611560" y="404664"/>
            <a:ext cx="8013576" cy="432048"/>
          </a:xfrm>
          <a:prstGeom prst="rect">
            <a:avLst/>
          </a:prstGeom>
        </p:spPr>
        <p:txBody>
          <a:bodyPr>
            <a:norm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en-US" sz="1400" dirty="0">
                <a:latin typeface="BIZ UDPゴシック" panose="020B0400000000000000" pitchFamily="50" charset="-128"/>
                <a:ea typeface="BIZ UDPゴシック" panose="020B0400000000000000" pitchFamily="50" charset="-128"/>
              </a:rPr>
              <a:t>（</a:t>
            </a:r>
            <a:r>
              <a:rPr lang="en-US" altLang="ja-JP" sz="1400" dirty="0">
                <a:latin typeface="BIZ UDPゴシック" panose="020B0400000000000000" pitchFamily="50" charset="-128"/>
                <a:ea typeface="BIZ UDPゴシック" panose="020B0400000000000000" pitchFamily="50" charset="-128"/>
              </a:rPr>
              <a:t>1</a:t>
            </a:r>
            <a:r>
              <a:rPr lang="ja-JP" altLang="en-US" sz="1400" dirty="0">
                <a:latin typeface="BIZ UDPゴシック" panose="020B0400000000000000" pitchFamily="50" charset="-128"/>
                <a:ea typeface="BIZ UDPゴシック" panose="020B0400000000000000" pitchFamily="50" charset="-128"/>
              </a:rPr>
              <a:t>）自立支援協議会</a:t>
            </a:r>
            <a:endParaRPr lang="en-US" altLang="ja-JP" sz="1400" dirty="0">
              <a:latin typeface="BIZ UDPゴシック" panose="020B0400000000000000" pitchFamily="50" charset="-128"/>
              <a:ea typeface="BIZ UDPゴシック" panose="020B0400000000000000" pitchFamily="50" charset="-128"/>
            </a:endParaRPr>
          </a:p>
          <a:p>
            <a:endParaRPr lang="en-US" altLang="ja-JP" sz="1400" dirty="0">
              <a:latin typeface="BIZ UDPゴシック" panose="020B0400000000000000" pitchFamily="50" charset="-128"/>
              <a:ea typeface="BIZ UDPゴシック" panose="020B0400000000000000" pitchFamily="50" charset="-128"/>
            </a:endParaRPr>
          </a:p>
        </p:txBody>
      </p:sp>
      <p:sp>
        <p:nvSpPr>
          <p:cNvPr id="6" name="タイトル 3">
            <a:extLst>
              <a:ext uri="{FF2B5EF4-FFF2-40B4-BE49-F238E27FC236}">
                <a16:creationId xmlns:a16="http://schemas.microsoft.com/office/drawing/2014/main" xmlns="" id="{C2F8BBA2-CC85-6341-991F-1B28E9E25DF7}"/>
              </a:ext>
            </a:extLst>
          </p:cNvPr>
          <p:cNvSpPr txBox="1">
            <a:spLocks/>
          </p:cNvSpPr>
          <p:nvPr/>
        </p:nvSpPr>
        <p:spPr>
          <a:xfrm>
            <a:off x="384022" y="871509"/>
            <a:ext cx="7284321" cy="629816"/>
          </a:xfrm>
          <a:prstGeom prst="rect">
            <a:avLst/>
          </a:prstGeom>
        </p:spPr>
        <p:txBody>
          <a:bodyPr vert="horz" anchor="ctr">
            <a:normAutofit/>
          </a:bodyPr>
          <a:lstStyle>
            <a:lvl1pPr algn="l" rtl="0" eaLnBrk="1" latinLnBrk="0" hangingPunct="1">
              <a:spcBef>
                <a:spcPct val="0"/>
              </a:spcBef>
              <a:buNone/>
              <a:defRPr kumimoji="1" sz="4000" kern="1200">
                <a:solidFill>
                  <a:schemeClr val="tx2"/>
                </a:solidFill>
                <a:latin typeface="+mj-lt"/>
                <a:ea typeface="+mj-ea"/>
                <a:cs typeface="+mj-cs"/>
              </a:defRPr>
            </a:lvl1pPr>
          </a:lstStyle>
          <a:p>
            <a:pPr algn="ctr"/>
            <a:r>
              <a:rPr lang="ja-JP" altLang="en-US" sz="2400" dirty="0" smtClean="0">
                <a:solidFill>
                  <a:schemeClr val="accent4">
                    <a:lumMod val="50000"/>
                  </a:schemeClr>
                </a:solidFill>
              </a:rPr>
              <a:t>＜自立支援協議会の役割＞</a:t>
            </a:r>
            <a:endParaRPr lang="ja-JP" altLang="en-US" sz="2400" dirty="0">
              <a:solidFill>
                <a:schemeClr val="accent4">
                  <a:lumMod val="50000"/>
                </a:schemeClr>
              </a:solidFill>
            </a:endParaRPr>
          </a:p>
        </p:txBody>
      </p:sp>
      <p:sp>
        <p:nvSpPr>
          <p:cNvPr id="8" name="テキスト ボックス 7"/>
          <p:cNvSpPr txBox="1"/>
          <p:nvPr/>
        </p:nvSpPr>
        <p:spPr>
          <a:xfrm>
            <a:off x="5905250" y="6453336"/>
            <a:ext cx="2719886" cy="276999"/>
          </a:xfrm>
          <a:prstGeom prst="rect">
            <a:avLst/>
          </a:prstGeom>
          <a:noFill/>
        </p:spPr>
        <p:txBody>
          <a:bodyPr wrap="square" rtlCol="0">
            <a:spAutoFit/>
          </a:bodyPr>
          <a:lstStyle/>
          <a:p>
            <a:pPr algn="r"/>
            <a:r>
              <a:rPr kumimoji="1" lang="ja-JP" altLang="en-US" sz="1200" i="1" dirty="0" smtClean="0">
                <a:solidFill>
                  <a:schemeClr val="tx1">
                    <a:lumMod val="50000"/>
                    <a:lumOff val="50000"/>
                  </a:schemeClr>
                </a:solidFill>
                <a:latin typeface="HGPGothicE" charset="-128"/>
                <a:ea typeface="HGPGothicE" charset="-128"/>
                <a:cs typeface="HGPGothicE" charset="-128"/>
              </a:rPr>
              <a:t>厚生労働省資料抜粋</a:t>
            </a:r>
            <a:endParaRPr kumimoji="1" lang="ja-JP" altLang="en-US" sz="1200" i="1" dirty="0">
              <a:solidFill>
                <a:schemeClr val="tx1">
                  <a:lumMod val="50000"/>
                  <a:lumOff val="50000"/>
                </a:schemeClr>
              </a:solidFill>
              <a:latin typeface="HGPGothicE" charset="-128"/>
              <a:ea typeface="HGPGothicE" charset="-128"/>
              <a:cs typeface="HGPGothicE" charset="-128"/>
            </a:endParaRPr>
          </a:p>
        </p:txBody>
      </p:sp>
      <p:sp>
        <p:nvSpPr>
          <p:cNvPr id="9" name="コンテンツ プレースホルダー 2">
            <a:extLst>
              <a:ext uri="{FF2B5EF4-FFF2-40B4-BE49-F238E27FC236}">
                <a16:creationId xmlns:a16="http://schemas.microsoft.com/office/drawing/2014/main" xmlns="" id="{1680C71E-9E8D-644D-B8B0-F9525BB7F510}"/>
              </a:ext>
            </a:extLst>
          </p:cNvPr>
          <p:cNvSpPr txBox="1">
            <a:spLocks/>
          </p:cNvSpPr>
          <p:nvPr/>
        </p:nvSpPr>
        <p:spPr>
          <a:xfrm>
            <a:off x="318471" y="1529667"/>
            <a:ext cx="8229600" cy="1395277"/>
          </a:xfrm>
          <a:prstGeom prst="rect">
            <a:avLst/>
          </a:prstGeom>
        </p:spPr>
        <p:txBody>
          <a:bodyPr vert="horz">
            <a:normAutofit fontScale="92500" lnSpcReduction="10000"/>
          </a:bodyPr>
          <a:lst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a:lstStyle>
          <a:p>
            <a:pPr marL="109728" indent="0">
              <a:lnSpc>
                <a:spcPct val="120000"/>
              </a:lnSpc>
              <a:buFont typeface="Georgia"/>
              <a:buNone/>
            </a:pPr>
            <a:r>
              <a:rPr lang="ja-JP" altLang="en-US" sz="2000" dirty="0" smtClean="0">
                <a:solidFill>
                  <a:schemeClr val="accent4">
                    <a:lumMod val="50000"/>
                  </a:schemeClr>
                </a:solidFill>
                <a:latin typeface="UD デジタル 教科書体 NP" panose="02020400000000000000" pitchFamily="18" charset="-128"/>
                <a:ea typeface="UD デジタル 教科書体 NP" panose="02020400000000000000" pitchFamily="18" charset="-128"/>
              </a:rPr>
              <a:t>　</a:t>
            </a:r>
            <a:r>
              <a:rPr lang="ja-JP" altLang="ja-JP" sz="2000" dirty="0" smtClean="0">
                <a:solidFill>
                  <a:schemeClr val="accent4">
                    <a:lumMod val="50000"/>
                  </a:schemeClr>
                </a:solidFill>
                <a:latin typeface="UD デジタル 教科書体 NP" panose="02020400000000000000" pitchFamily="18" charset="-128"/>
                <a:ea typeface="UD デジタル 教科書体 NP" panose="02020400000000000000" pitchFamily="18" charset="-128"/>
              </a:rPr>
              <a:t>障害者自立支援法等の一部改正により、平成</a:t>
            </a:r>
            <a:r>
              <a:rPr lang="en-US" altLang="ja-JP" sz="2000" dirty="0" smtClean="0">
                <a:solidFill>
                  <a:schemeClr val="accent4">
                    <a:lumMod val="50000"/>
                  </a:schemeClr>
                </a:solidFill>
                <a:latin typeface="UD デジタル 教科書体 NP" panose="02020400000000000000" pitchFamily="18" charset="-128"/>
                <a:ea typeface="UD デジタル 教科書体 NP" panose="02020400000000000000" pitchFamily="18" charset="-128"/>
              </a:rPr>
              <a:t>24</a:t>
            </a:r>
            <a:r>
              <a:rPr lang="ja-JP" altLang="ja-JP" sz="2000" dirty="0" smtClean="0">
                <a:solidFill>
                  <a:schemeClr val="accent4">
                    <a:lumMod val="50000"/>
                  </a:schemeClr>
                </a:solidFill>
                <a:latin typeface="UD デジタル 教科書体 NP" panose="02020400000000000000" pitchFamily="18" charset="-128"/>
                <a:ea typeface="UD デジタル 教科書体 NP" panose="02020400000000000000" pitchFamily="18" charset="-128"/>
              </a:rPr>
              <a:t>年</a:t>
            </a:r>
            <a:r>
              <a:rPr lang="en-US" altLang="ja-JP" sz="2000" dirty="0" smtClean="0">
                <a:solidFill>
                  <a:schemeClr val="accent4">
                    <a:lumMod val="50000"/>
                  </a:schemeClr>
                </a:solidFill>
                <a:latin typeface="UD デジタル 教科書体 NP" panose="02020400000000000000" pitchFamily="18" charset="-128"/>
                <a:ea typeface="UD デジタル 教科書体 NP" panose="02020400000000000000" pitchFamily="18" charset="-128"/>
              </a:rPr>
              <a:t>4</a:t>
            </a:r>
            <a:r>
              <a:rPr lang="ja-JP" altLang="ja-JP" sz="2000" dirty="0" smtClean="0">
                <a:solidFill>
                  <a:schemeClr val="accent4">
                    <a:lumMod val="50000"/>
                  </a:schemeClr>
                </a:solidFill>
                <a:latin typeface="UD デジタル 教科書体 NP" panose="02020400000000000000" pitchFamily="18" charset="-128"/>
                <a:ea typeface="UD デジタル 教科書体 NP" panose="02020400000000000000" pitchFamily="18" charset="-128"/>
              </a:rPr>
              <a:t>月から法定化された（自立支援）協議会は、地域の関係者が集まり、個別の相談支援の事例を通じて明らかになった地域の課題を共有し、その課題を踏まえて、地域のサービス基盤の整備を着実に進めていく役割を担</a:t>
            </a:r>
            <a:r>
              <a:rPr lang="ja-JP" altLang="en-US" sz="2000" dirty="0" smtClean="0">
                <a:solidFill>
                  <a:schemeClr val="accent4">
                    <a:lumMod val="50000"/>
                  </a:schemeClr>
                </a:solidFill>
                <a:latin typeface="UD デジタル 教科書体 NP" panose="02020400000000000000" pitchFamily="18" charset="-128"/>
                <a:ea typeface="UD デジタル 教科書体 NP" panose="02020400000000000000" pitchFamily="18" charset="-128"/>
              </a:rPr>
              <a:t>う</a:t>
            </a:r>
            <a:endParaRPr lang="ja-JP" altLang="ja-JP" sz="2000" dirty="0">
              <a:solidFill>
                <a:schemeClr val="accent4">
                  <a:lumMod val="50000"/>
                </a:schemeClr>
              </a:solidFill>
              <a:latin typeface="UD デジタル 教科書体 NP" panose="02020400000000000000" pitchFamily="18" charset="-128"/>
              <a:ea typeface="UD デジタル 教科書体 NP" panose="02020400000000000000" pitchFamily="18" charset="-128"/>
            </a:endParaRPr>
          </a:p>
        </p:txBody>
      </p:sp>
    </p:spTree>
    <p:extLst>
      <p:ext uri="{BB962C8B-B14F-4D97-AF65-F5344CB8AC3E}">
        <p14:creationId xmlns:p14="http://schemas.microsoft.com/office/powerpoint/2010/main" val="13542073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xmlns="" id="{1680C71E-9E8D-644D-B8B0-F9525BB7F510}"/>
              </a:ext>
            </a:extLst>
          </p:cNvPr>
          <p:cNvSpPr>
            <a:spLocks noGrp="1"/>
          </p:cNvSpPr>
          <p:nvPr>
            <p:ph idx="1"/>
          </p:nvPr>
        </p:nvSpPr>
        <p:spPr>
          <a:xfrm>
            <a:off x="323528" y="1844824"/>
            <a:ext cx="8229600" cy="4320480"/>
          </a:xfrm>
        </p:spPr>
        <p:txBody>
          <a:bodyPr>
            <a:normAutofit fontScale="85000" lnSpcReduction="20000"/>
          </a:bodyPr>
          <a:lstStyle/>
          <a:p>
            <a:r>
              <a:rPr lang="ja-JP" altLang="ja-JP" sz="2400" dirty="0">
                <a:solidFill>
                  <a:srgbClr val="002060"/>
                </a:solidFill>
                <a:latin typeface="BIZ UD明朝 Medium" panose="02020500000000000000" pitchFamily="17" charset="-128"/>
                <a:ea typeface="BIZ UD明朝 Medium" panose="02020500000000000000" pitchFamily="17" charset="-128"/>
              </a:rPr>
              <a:t>本来、協議会は、「陳情、要望」を伝える場ではなく、共に考え、共に汗をかき、共に行動する場である</a:t>
            </a:r>
            <a:r>
              <a:rPr lang="ja-JP" altLang="ja-JP" sz="2400" dirty="0" smtClean="0">
                <a:solidFill>
                  <a:srgbClr val="002060"/>
                </a:solidFill>
                <a:latin typeface="BIZ UD明朝 Medium" panose="02020500000000000000" pitchFamily="17" charset="-128"/>
                <a:ea typeface="BIZ UD明朝 Medium" panose="02020500000000000000" pitchFamily="17" charset="-128"/>
              </a:rPr>
              <a:t>。</a:t>
            </a:r>
            <a:endParaRPr lang="en-US" altLang="ja-JP" sz="2400" dirty="0" smtClean="0">
              <a:solidFill>
                <a:srgbClr val="002060"/>
              </a:solidFill>
              <a:latin typeface="BIZ UD明朝 Medium" panose="02020500000000000000" pitchFamily="17" charset="-128"/>
              <a:ea typeface="BIZ UD明朝 Medium" panose="02020500000000000000" pitchFamily="17" charset="-128"/>
            </a:endParaRPr>
          </a:p>
          <a:p>
            <a:endParaRPr lang="en-US" altLang="ja-JP" sz="2400" dirty="0">
              <a:solidFill>
                <a:srgbClr val="002060"/>
              </a:solidFill>
              <a:latin typeface="BIZ UD明朝 Medium" panose="02020500000000000000" pitchFamily="17" charset="-128"/>
              <a:ea typeface="BIZ UD明朝 Medium" panose="02020500000000000000" pitchFamily="17" charset="-128"/>
            </a:endParaRPr>
          </a:p>
          <a:p>
            <a:r>
              <a:rPr lang="ja-JP" altLang="ja-JP" sz="2400" dirty="0">
                <a:solidFill>
                  <a:srgbClr val="002060"/>
                </a:solidFill>
                <a:latin typeface="BIZ UD明朝 Medium" panose="02020500000000000000" pitchFamily="17" charset="-128"/>
                <a:ea typeface="BIZ UD明朝 Medium" panose="02020500000000000000" pitchFamily="17" charset="-128"/>
              </a:rPr>
              <a:t>官と民がその立場においてできることを明確にし、官と民が問題解決に向かって取り組むこ</a:t>
            </a:r>
            <a:r>
              <a:rPr lang="ja-JP" altLang="ja-JP" sz="2400" dirty="0" smtClean="0">
                <a:solidFill>
                  <a:srgbClr val="002060"/>
                </a:solidFill>
                <a:latin typeface="BIZ UD明朝 Medium" panose="02020500000000000000" pitchFamily="17" charset="-128"/>
                <a:ea typeface="BIZ UD明朝 Medium" panose="02020500000000000000" pitchFamily="17" charset="-128"/>
              </a:rPr>
              <a:t>と。</a:t>
            </a:r>
            <a:endParaRPr lang="en-US" altLang="ja-JP" sz="2400" dirty="0" smtClean="0">
              <a:solidFill>
                <a:srgbClr val="002060"/>
              </a:solidFill>
              <a:latin typeface="BIZ UD明朝 Medium" panose="02020500000000000000" pitchFamily="17" charset="-128"/>
              <a:ea typeface="BIZ UD明朝 Medium" panose="02020500000000000000" pitchFamily="17" charset="-128"/>
            </a:endParaRPr>
          </a:p>
          <a:p>
            <a:endParaRPr lang="ja-JP" altLang="ja-JP" sz="2400" dirty="0">
              <a:solidFill>
                <a:srgbClr val="002060"/>
              </a:solidFill>
              <a:latin typeface="BIZ UD明朝 Medium" panose="02020500000000000000" pitchFamily="17" charset="-128"/>
              <a:ea typeface="BIZ UD明朝 Medium" panose="02020500000000000000" pitchFamily="17" charset="-128"/>
            </a:endParaRPr>
          </a:p>
          <a:p>
            <a:r>
              <a:rPr lang="ja-JP" altLang="en-US" sz="2400" dirty="0" smtClean="0">
                <a:solidFill>
                  <a:srgbClr val="002060"/>
                </a:solidFill>
                <a:latin typeface="BIZ UD明朝 Medium" panose="02020500000000000000" pitchFamily="17" charset="-128"/>
                <a:ea typeface="BIZ UD明朝 Medium" panose="02020500000000000000" pitchFamily="17" charset="-128"/>
              </a:rPr>
              <a:t>自治体の責務と行政職員のセンス。</a:t>
            </a:r>
            <a:r>
              <a:rPr lang="ja-JP" altLang="en-US" sz="2400" dirty="0">
                <a:solidFill>
                  <a:srgbClr val="002060"/>
                </a:solidFill>
                <a:latin typeface="BIZ UD明朝 Medium" panose="02020500000000000000" pitchFamily="17" charset="-128"/>
                <a:ea typeface="BIZ UD明朝 Medium" panose="02020500000000000000" pitchFamily="17" charset="-128"/>
              </a:rPr>
              <a:t>地域課題を見出す視点</a:t>
            </a:r>
            <a:r>
              <a:rPr lang="ja-JP" altLang="en-US" sz="2400" dirty="0" smtClean="0">
                <a:solidFill>
                  <a:srgbClr val="002060"/>
                </a:solidFill>
                <a:latin typeface="BIZ UD明朝 Medium" panose="02020500000000000000" pitchFamily="17" charset="-128"/>
                <a:ea typeface="BIZ UD明朝 Medium" panose="02020500000000000000" pitchFamily="17" charset="-128"/>
              </a:rPr>
              <a:t>。</a:t>
            </a:r>
            <a:endParaRPr lang="en-US" altLang="ja-JP" sz="2400" dirty="0" smtClean="0">
              <a:solidFill>
                <a:srgbClr val="002060"/>
              </a:solidFill>
              <a:latin typeface="BIZ UD明朝 Medium" panose="02020500000000000000" pitchFamily="17" charset="-128"/>
              <a:ea typeface="BIZ UD明朝 Medium" panose="02020500000000000000" pitchFamily="17" charset="-128"/>
            </a:endParaRPr>
          </a:p>
          <a:p>
            <a:pPr marL="361950" indent="-252413">
              <a:buNone/>
            </a:pPr>
            <a:r>
              <a:rPr lang="ja-JP" altLang="en-US" sz="2400" dirty="0">
                <a:solidFill>
                  <a:srgbClr val="002060"/>
                </a:solidFill>
                <a:latin typeface="BIZ UD明朝 Medium" panose="02020500000000000000" pitchFamily="17" charset="-128"/>
                <a:ea typeface="BIZ UD明朝 Medium" panose="02020500000000000000" pitchFamily="17" charset="-128"/>
              </a:rPr>
              <a:t>　</a:t>
            </a:r>
            <a:r>
              <a:rPr lang="ja-JP" altLang="ja-JP" sz="2400" dirty="0" smtClean="0">
                <a:solidFill>
                  <a:srgbClr val="002060"/>
                </a:solidFill>
                <a:latin typeface="BIZ UD明朝 Medium" panose="02020500000000000000" pitchFamily="17" charset="-128"/>
                <a:ea typeface="BIZ UD明朝 Medium" panose="02020500000000000000" pitchFamily="17" charset="-128"/>
              </a:rPr>
              <a:t>協</a:t>
            </a:r>
            <a:r>
              <a:rPr lang="ja-JP" altLang="ja-JP" sz="2400" dirty="0">
                <a:solidFill>
                  <a:srgbClr val="002060"/>
                </a:solidFill>
                <a:latin typeface="BIZ UD明朝 Medium" panose="02020500000000000000" pitchFamily="17" charset="-128"/>
                <a:ea typeface="BIZ UD明朝 Medium" panose="02020500000000000000" pitchFamily="17" charset="-128"/>
              </a:rPr>
              <a:t>議会の運営の中心に相談支援が位置付けら</a:t>
            </a:r>
            <a:r>
              <a:rPr lang="ja-JP" altLang="ja-JP" sz="2400" dirty="0" smtClean="0">
                <a:solidFill>
                  <a:srgbClr val="002060"/>
                </a:solidFill>
                <a:latin typeface="BIZ UD明朝 Medium" panose="02020500000000000000" pitchFamily="17" charset="-128"/>
                <a:ea typeface="BIZ UD明朝 Medium" panose="02020500000000000000" pitchFamily="17" charset="-128"/>
              </a:rPr>
              <a:t>れ</a:t>
            </a:r>
            <a:r>
              <a:rPr lang="ja-JP" altLang="en-US" sz="2400" dirty="0" smtClean="0">
                <a:solidFill>
                  <a:srgbClr val="002060"/>
                </a:solidFill>
                <a:latin typeface="BIZ UD明朝 Medium" panose="02020500000000000000" pitchFamily="17" charset="-128"/>
                <a:ea typeface="BIZ UD明朝 Medium" panose="02020500000000000000" pitchFamily="17" charset="-128"/>
              </a:rPr>
              <a:t>てい</a:t>
            </a:r>
            <a:r>
              <a:rPr lang="ja-JP" altLang="ja-JP" sz="2400" dirty="0" smtClean="0">
                <a:solidFill>
                  <a:srgbClr val="002060"/>
                </a:solidFill>
                <a:latin typeface="BIZ UD明朝 Medium" panose="02020500000000000000" pitchFamily="17" charset="-128"/>
                <a:ea typeface="BIZ UD明朝 Medium" panose="02020500000000000000" pitchFamily="17" charset="-128"/>
              </a:rPr>
              <a:t>る。</a:t>
            </a:r>
            <a:r>
              <a:rPr lang="ja-JP" altLang="en-US" sz="2400" dirty="0" smtClean="0">
                <a:solidFill>
                  <a:srgbClr val="002060"/>
                </a:solidFill>
                <a:latin typeface="BIZ UD明朝 Medium" panose="02020500000000000000" pitchFamily="17" charset="-128"/>
                <a:ea typeface="BIZ UD明朝 Medium" panose="02020500000000000000" pitchFamily="17" charset="-128"/>
              </a:rPr>
              <a:t>（自治体が</a:t>
            </a:r>
            <a:r>
              <a:rPr lang="ja-JP" altLang="ja-JP" sz="2400" dirty="0" smtClean="0">
                <a:solidFill>
                  <a:srgbClr val="002060"/>
                </a:solidFill>
                <a:latin typeface="BIZ UD明朝 Medium" panose="02020500000000000000" pitchFamily="17" charset="-128"/>
                <a:ea typeface="BIZ UD明朝 Medium" panose="02020500000000000000" pitchFamily="17" charset="-128"/>
              </a:rPr>
              <a:t>委託</a:t>
            </a:r>
            <a:r>
              <a:rPr lang="ja-JP" altLang="en-US" sz="2400" dirty="0" smtClean="0">
                <a:solidFill>
                  <a:srgbClr val="002060"/>
                </a:solidFill>
                <a:latin typeface="BIZ UD明朝 Medium" panose="02020500000000000000" pitchFamily="17" charset="-128"/>
                <a:ea typeface="BIZ UD明朝 Medium" panose="02020500000000000000" pitchFamily="17" charset="-128"/>
              </a:rPr>
              <a:t>する</a:t>
            </a:r>
            <a:r>
              <a:rPr lang="ja-JP" altLang="ja-JP" sz="2400" dirty="0" smtClean="0">
                <a:solidFill>
                  <a:srgbClr val="002060"/>
                </a:solidFill>
                <a:latin typeface="BIZ UD明朝 Medium" panose="02020500000000000000" pitchFamily="17" charset="-128"/>
                <a:ea typeface="BIZ UD明朝 Medium" panose="02020500000000000000" pitchFamily="17" charset="-128"/>
              </a:rPr>
              <a:t>相</a:t>
            </a:r>
            <a:r>
              <a:rPr lang="ja-JP" altLang="ja-JP" sz="2400" dirty="0">
                <a:solidFill>
                  <a:srgbClr val="002060"/>
                </a:solidFill>
                <a:latin typeface="BIZ UD明朝 Medium" panose="02020500000000000000" pitchFamily="17" charset="-128"/>
                <a:ea typeface="BIZ UD明朝 Medium" panose="02020500000000000000" pitchFamily="17" charset="-128"/>
              </a:rPr>
              <a:t>談支援事業（基</a:t>
            </a:r>
            <a:r>
              <a:rPr lang="ja-JP" altLang="ja-JP" sz="2400" dirty="0" smtClean="0">
                <a:solidFill>
                  <a:srgbClr val="002060"/>
                </a:solidFill>
                <a:latin typeface="BIZ UD明朝 Medium" panose="02020500000000000000" pitchFamily="17" charset="-128"/>
                <a:ea typeface="BIZ UD明朝 Medium" panose="02020500000000000000" pitchFamily="17" charset="-128"/>
              </a:rPr>
              <a:t>幹含</a:t>
            </a:r>
            <a:r>
              <a:rPr lang="ja-JP" altLang="ja-JP" sz="2400" dirty="0">
                <a:solidFill>
                  <a:srgbClr val="002060"/>
                </a:solidFill>
                <a:latin typeface="BIZ UD明朝 Medium" panose="02020500000000000000" pitchFamily="17" charset="-128"/>
                <a:ea typeface="BIZ UD明朝 Medium" panose="02020500000000000000" pitchFamily="17" charset="-128"/>
              </a:rPr>
              <a:t>む）の役割と機能</a:t>
            </a:r>
            <a:r>
              <a:rPr lang="ja-JP" altLang="ja-JP" sz="2400" dirty="0" smtClean="0">
                <a:solidFill>
                  <a:srgbClr val="002060"/>
                </a:solidFill>
                <a:latin typeface="BIZ UD明朝 Medium" panose="02020500000000000000" pitchFamily="17" charset="-128"/>
                <a:ea typeface="BIZ UD明朝 Medium" panose="02020500000000000000" pitchFamily="17" charset="-128"/>
              </a:rPr>
              <a:t>を</a:t>
            </a:r>
            <a:r>
              <a:rPr lang="ja-JP" altLang="en-US" sz="2400" dirty="0" smtClean="0">
                <a:solidFill>
                  <a:srgbClr val="002060"/>
                </a:solidFill>
                <a:latin typeface="BIZ UD明朝 Medium" panose="02020500000000000000" pitchFamily="17" charset="-128"/>
                <a:ea typeface="BIZ UD明朝 Medium" panose="02020500000000000000" pitchFamily="17" charset="-128"/>
              </a:rPr>
              <a:t>活かすことができるか。</a:t>
            </a:r>
            <a:endParaRPr lang="en-US" altLang="ja-JP" sz="2400" dirty="0" smtClean="0">
              <a:solidFill>
                <a:srgbClr val="002060"/>
              </a:solidFill>
              <a:latin typeface="BIZ UD明朝 Medium" panose="02020500000000000000" pitchFamily="17" charset="-128"/>
              <a:ea typeface="BIZ UD明朝 Medium" panose="02020500000000000000" pitchFamily="17" charset="-128"/>
            </a:endParaRPr>
          </a:p>
          <a:p>
            <a:endParaRPr lang="en-US" altLang="ja-JP" sz="2400" dirty="0">
              <a:solidFill>
                <a:srgbClr val="002060"/>
              </a:solidFill>
              <a:latin typeface="BIZ UD明朝 Medium" panose="02020500000000000000" pitchFamily="17" charset="-128"/>
              <a:ea typeface="BIZ UD明朝 Medium" panose="02020500000000000000" pitchFamily="17" charset="-128"/>
            </a:endParaRPr>
          </a:p>
          <a:p>
            <a:r>
              <a:rPr lang="ja-JP" altLang="ja-JP" sz="2400" dirty="0" smtClean="0">
                <a:solidFill>
                  <a:srgbClr val="002060"/>
                </a:solidFill>
                <a:latin typeface="BIZ UD明朝 Medium" panose="02020500000000000000" pitchFamily="17" charset="-128"/>
                <a:ea typeface="BIZ UD明朝 Medium" panose="02020500000000000000" pitchFamily="17" charset="-128"/>
              </a:rPr>
              <a:t>行</a:t>
            </a:r>
            <a:r>
              <a:rPr lang="ja-JP" altLang="ja-JP" sz="2400" dirty="0">
                <a:solidFill>
                  <a:srgbClr val="002060"/>
                </a:solidFill>
                <a:latin typeface="BIZ UD明朝 Medium" panose="02020500000000000000" pitchFamily="17" charset="-128"/>
                <a:ea typeface="BIZ UD明朝 Medium" panose="02020500000000000000" pitchFamily="17" charset="-128"/>
              </a:rPr>
              <a:t>政や関係機関と協働し、市民を巻き込む地域づくりの活動につなげていくこ</a:t>
            </a:r>
            <a:r>
              <a:rPr lang="ja-JP" altLang="ja-JP" sz="2400" dirty="0" smtClean="0">
                <a:solidFill>
                  <a:srgbClr val="002060"/>
                </a:solidFill>
                <a:latin typeface="BIZ UD明朝 Medium" panose="02020500000000000000" pitchFamily="17" charset="-128"/>
                <a:ea typeface="BIZ UD明朝 Medium" panose="02020500000000000000" pitchFamily="17" charset="-128"/>
              </a:rPr>
              <a:t>と。</a:t>
            </a:r>
            <a:endParaRPr lang="en-US" altLang="ja-JP" sz="2400" dirty="0" smtClean="0">
              <a:solidFill>
                <a:srgbClr val="002060"/>
              </a:solidFill>
              <a:latin typeface="BIZ UD明朝 Medium" panose="02020500000000000000" pitchFamily="17" charset="-128"/>
              <a:ea typeface="BIZ UD明朝 Medium" panose="02020500000000000000" pitchFamily="17" charset="-128"/>
            </a:endParaRPr>
          </a:p>
          <a:p>
            <a:endParaRPr lang="en-US" altLang="ja-JP" sz="2400" dirty="0">
              <a:solidFill>
                <a:srgbClr val="002060"/>
              </a:solidFill>
              <a:latin typeface="BIZ UD明朝 Medium" panose="02020500000000000000" pitchFamily="17" charset="-128"/>
              <a:ea typeface="BIZ UD明朝 Medium" panose="02020500000000000000" pitchFamily="17" charset="-128"/>
            </a:endParaRPr>
          </a:p>
          <a:p>
            <a:pPr marL="109728" indent="0" algn="ctr">
              <a:buNone/>
            </a:pPr>
            <a:r>
              <a:rPr lang="ja-JP" altLang="en-US" sz="2400" dirty="0" smtClean="0">
                <a:solidFill>
                  <a:srgbClr val="C00000"/>
                </a:solidFill>
                <a:latin typeface="BIZ UD明朝 Medium" panose="02020500000000000000" pitchFamily="17" charset="-128"/>
                <a:ea typeface="BIZ UD明朝 Medium" panose="02020500000000000000" pitchFamily="17" charset="-128"/>
              </a:rPr>
              <a:t>～みなさんの地域の協議会はどうでしょうか～</a:t>
            </a:r>
            <a:endParaRPr lang="ja-JP" altLang="ja-JP" sz="2400" dirty="0">
              <a:solidFill>
                <a:srgbClr val="C00000"/>
              </a:solidFill>
              <a:latin typeface="BIZ UD明朝 Medium" panose="02020500000000000000" pitchFamily="17" charset="-128"/>
              <a:ea typeface="BIZ UD明朝 Medium" panose="02020500000000000000" pitchFamily="17" charset="-128"/>
            </a:endParaRPr>
          </a:p>
          <a:p>
            <a:endParaRPr kumimoji="1" lang="ja-JP" altLang="en-US" sz="2400" dirty="0">
              <a:solidFill>
                <a:srgbClr val="002060"/>
              </a:solidFill>
              <a:latin typeface="BIZ UD明朝 Medium" panose="02020500000000000000" pitchFamily="17" charset="-128"/>
              <a:ea typeface="BIZ UD明朝 Medium" panose="02020500000000000000" pitchFamily="17" charset="-128"/>
            </a:endParaRPr>
          </a:p>
        </p:txBody>
      </p:sp>
      <p:sp>
        <p:nvSpPr>
          <p:cNvPr id="4" name="スライド番号プレースホルダー 3">
            <a:extLst>
              <a:ext uri="{FF2B5EF4-FFF2-40B4-BE49-F238E27FC236}">
                <a16:creationId xmlns:a16="http://schemas.microsoft.com/office/drawing/2014/main" xmlns="" id="{D7840678-76CF-F642-9515-1717547A1441}"/>
              </a:ext>
            </a:extLst>
          </p:cNvPr>
          <p:cNvSpPr>
            <a:spLocks noGrp="1"/>
          </p:cNvSpPr>
          <p:nvPr>
            <p:ph type="sldNum" sz="quarter" idx="12"/>
          </p:nvPr>
        </p:nvSpPr>
        <p:spPr/>
        <p:txBody>
          <a:bodyPr/>
          <a:lstStyle/>
          <a:p>
            <a:pPr>
              <a:defRPr/>
            </a:pPr>
            <a:fld id="{804D6B79-3AEB-42FE-A736-A41F7AEA0445}" type="slidenum">
              <a:rPr lang="en-US" altLang="ja-JP" smtClean="0"/>
              <a:pPr>
                <a:defRPr/>
              </a:pPr>
              <a:t>43</a:t>
            </a:fld>
            <a:endParaRPr lang="en-US" altLang="ja-JP"/>
          </a:p>
        </p:txBody>
      </p:sp>
      <p:sp>
        <p:nvSpPr>
          <p:cNvPr id="7" name="タイトル 1">
            <a:extLst>
              <a:ext uri="{FF2B5EF4-FFF2-40B4-BE49-F238E27FC236}">
                <a16:creationId xmlns:a16="http://schemas.microsoft.com/office/drawing/2014/main" xmlns="" id="{19C891C8-7C6F-3347-B7E4-A5DCDB7ED607}"/>
              </a:ext>
            </a:extLst>
          </p:cNvPr>
          <p:cNvSpPr txBox="1">
            <a:spLocks/>
          </p:cNvSpPr>
          <p:nvPr/>
        </p:nvSpPr>
        <p:spPr>
          <a:xfrm>
            <a:off x="611560" y="404664"/>
            <a:ext cx="8013576" cy="432048"/>
          </a:xfrm>
          <a:prstGeom prst="rect">
            <a:avLst/>
          </a:prstGeom>
        </p:spPr>
        <p:txBody>
          <a:bodyPr>
            <a:norm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en-US" sz="1400" dirty="0">
                <a:latin typeface="BIZ UDPゴシック" panose="020B0400000000000000" pitchFamily="50" charset="-128"/>
                <a:ea typeface="BIZ UDPゴシック" panose="020B0400000000000000" pitchFamily="50" charset="-128"/>
              </a:rPr>
              <a:t>（</a:t>
            </a:r>
            <a:r>
              <a:rPr lang="en-US" altLang="ja-JP" sz="1400" dirty="0">
                <a:latin typeface="BIZ UDPゴシック" panose="020B0400000000000000" pitchFamily="50" charset="-128"/>
                <a:ea typeface="BIZ UDPゴシック" panose="020B0400000000000000" pitchFamily="50" charset="-128"/>
              </a:rPr>
              <a:t>1</a:t>
            </a:r>
            <a:r>
              <a:rPr lang="ja-JP" altLang="en-US" sz="1400" dirty="0">
                <a:latin typeface="BIZ UDPゴシック" panose="020B0400000000000000" pitchFamily="50" charset="-128"/>
                <a:ea typeface="BIZ UDPゴシック" panose="020B0400000000000000" pitchFamily="50" charset="-128"/>
              </a:rPr>
              <a:t>）自立支援協議会</a:t>
            </a:r>
            <a:endParaRPr lang="en-US" altLang="ja-JP" sz="1400" dirty="0">
              <a:latin typeface="BIZ UDPゴシック" panose="020B0400000000000000" pitchFamily="50" charset="-128"/>
              <a:ea typeface="BIZ UDPゴシック" panose="020B0400000000000000" pitchFamily="50" charset="-128"/>
            </a:endParaRPr>
          </a:p>
          <a:p>
            <a:endParaRPr lang="en-US" altLang="ja-JP" sz="1400" dirty="0">
              <a:latin typeface="BIZ UDPゴシック" panose="020B0400000000000000" pitchFamily="50" charset="-128"/>
              <a:ea typeface="BIZ UDPゴシック" panose="020B0400000000000000" pitchFamily="50" charset="-128"/>
            </a:endParaRPr>
          </a:p>
        </p:txBody>
      </p:sp>
      <p:sp>
        <p:nvSpPr>
          <p:cNvPr id="6" name="タイトル 3">
            <a:extLst>
              <a:ext uri="{FF2B5EF4-FFF2-40B4-BE49-F238E27FC236}">
                <a16:creationId xmlns:a16="http://schemas.microsoft.com/office/drawing/2014/main" xmlns="" id="{C2F8BBA2-CC85-6341-991F-1B28E9E25DF7}"/>
              </a:ext>
            </a:extLst>
          </p:cNvPr>
          <p:cNvSpPr txBox="1">
            <a:spLocks/>
          </p:cNvSpPr>
          <p:nvPr/>
        </p:nvSpPr>
        <p:spPr>
          <a:xfrm>
            <a:off x="384023" y="980727"/>
            <a:ext cx="4764041" cy="520597"/>
          </a:xfrm>
          <a:prstGeom prst="rect">
            <a:avLst/>
          </a:prstGeom>
        </p:spPr>
        <p:txBody>
          <a:bodyPr vert="horz" anchor="ctr">
            <a:normAutofit/>
          </a:bodyPr>
          <a:lstStyle>
            <a:lvl1pPr algn="l" rtl="0" eaLnBrk="1" latinLnBrk="0" hangingPunct="1">
              <a:spcBef>
                <a:spcPct val="0"/>
              </a:spcBef>
              <a:buNone/>
              <a:defRPr kumimoji="1" sz="4000" kern="1200">
                <a:solidFill>
                  <a:schemeClr val="tx2"/>
                </a:solidFill>
                <a:latin typeface="+mj-lt"/>
                <a:ea typeface="+mj-ea"/>
                <a:cs typeface="+mj-cs"/>
              </a:defRPr>
            </a:lvl1pPr>
          </a:lstStyle>
          <a:p>
            <a:pPr algn="ctr"/>
            <a:r>
              <a:rPr lang="ja-JP" altLang="en-US" sz="2400" b="1" dirty="0" smtClean="0">
                <a:solidFill>
                  <a:schemeClr val="accent4">
                    <a:lumMod val="50000"/>
                  </a:schemeClr>
                </a:solidFill>
              </a:rPr>
              <a:t>＜自立支援協議会の運営＞</a:t>
            </a:r>
            <a:endParaRPr lang="ja-JP" altLang="en-US" sz="2400" b="1" dirty="0">
              <a:solidFill>
                <a:schemeClr val="accent4">
                  <a:lumMod val="50000"/>
                </a:schemeClr>
              </a:solidFill>
            </a:endParaRPr>
          </a:p>
        </p:txBody>
      </p:sp>
      <p:sp>
        <p:nvSpPr>
          <p:cNvPr id="8" name="Text Box 15">
            <a:extLst>
              <a:ext uri="{FF2B5EF4-FFF2-40B4-BE49-F238E27FC236}">
                <a16:creationId xmlns:a16="http://schemas.microsoft.com/office/drawing/2014/main" xmlns="" id="{8BBCA676-C307-E648-AA9C-17767E4B002E}"/>
              </a:ext>
            </a:extLst>
          </p:cNvPr>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solidFill>
                  <a:schemeClr val="accent6">
                    <a:lumMod val="75000"/>
                  </a:schemeClr>
                </a:solidFill>
                <a:latin typeface="ＭＳ Ｐ明朝" panose="02020600040205080304" pitchFamily="18" charset="-128"/>
                <a:ea typeface="ＭＳ Ｐ明朝" panose="02020600040205080304" pitchFamily="18" charset="-128"/>
              </a:rPr>
              <a:t>令和元度主任相談支援専門員養成研修</a:t>
            </a:r>
            <a:endParaRPr lang="en-US" altLang="ja-JP" sz="1200" i="1" dirty="0">
              <a:solidFill>
                <a:schemeClr val="accent6">
                  <a:lumMod val="75000"/>
                </a:schemeClr>
              </a:solidFill>
              <a:latin typeface="ＭＳ Ｐ明朝" panose="02020600040205080304" pitchFamily="18" charset="-128"/>
              <a:ea typeface="ＭＳ Ｐ明朝" panose="02020600040205080304" pitchFamily="18" charset="-128"/>
            </a:endParaRPr>
          </a:p>
        </p:txBody>
      </p:sp>
      <p:sp>
        <p:nvSpPr>
          <p:cNvPr id="9" name="サブタイトル 2"/>
          <p:cNvSpPr txBox="1">
            <a:spLocks/>
          </p:cNvSpPr>
          <p:nvPr/>
        </p:nvSpPr>
        <p:spPr>
          <a:xfrm>
            <a:off x="224224" y="42172"/>
            <a:ext cx="5643920" cy="322579"/>
          </a:xfrm>
          <a:prstGeom prst="rect">
            <a:avLst/>
          </a:prstGeom>
        </p:spPr>
        <p:txBody>
          <a:bodyPr vert="horz">
            <a:normAutofit fontScale="92500" lnSpcReduction="20000"/>
          </a:bodyPr>
          <a:lst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a:lstStyle>
          <a:p>
            <a:pPr marL="109728" indent="0">
              <a:buNone/>
            </a:pPr>
            <a:r>
              <a:rPr lang="en-US" altLang="ja-JP" sz="1800" dirty="0">
                <a:solidFill>
                  <a:schemeClr val="bg1"/>
                </a:solidFill>
                <a:latin typeface="BIZ UDPゴシック" panose="020B0400000000000000" pitchFamily="50" charset="-128"/>
                <a:ea typeface="BIZ UDPゴシック" panose="020B0400000000000000" pitchFamily="50" charset="-128"/>
              </a:rPr>
              <a:t>5.</a:t>
            </a:r>
            <a:r>
              <a:rPr lang="ja-JP" altLang="en-US" sz="1800" dirty="0">
                <a:solidFill>
                  <a:schemeClr val="bg1"/>
                </a:solidFill>
                <a:latin typeface="BIZ UDPゴシック" panose="020B0400000000000000" pitchFamily="50" charset="-128"/>
                <a:ea typeface="BIZ UDPゴシック" panose="020B0400000000000000" pitchFamily="50" charset="-128"/>
              </a:rPr>
              <a:t>　自立支援協議会と地域づくり</a:t>
            </a:r>
            <a:endParaRPr lang="ja-JP" altLang="en-US" sz="1800" dirty="0">
              <a:solidFill>
                <a:schemeClr val="bg1"/>
              </a:solidFill>
            </a:endParaRPr>
          </a:p>
        </p:txBody>
      </p:sp>
    </p:spTree>
    <p:extLst>
      <p:ext uri="{BB962C8B-B14F-4D97-AF65-F5344CB8AC3E}">
        <p14:creationId xmlns:p14="http://schemas.microsoft.com/office/powerpoint/2010/main" val="35316754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idx="1"/>
          </p:nvPr>
        </p:nvSpPr>
        <p:spPr bwMode="auto">
          <a:xfrm>
            <a:off x="611560" y="1628800"/>
            <a:ext cx="7916694" cy="453650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anchor="ctr" anchorCtr="0" compatLnSpc="1">
            <a:prstTxWarp prst="textNoShape">
              <a:avLst/>
            </a:prstTxWarp>
            <a:noAutofit/>
          </a:bodyPr>
          <a:lstStyle/>
          <a:p>
            <a:pPr lvl="0">
              <a:lnSpc>
                <a:spcPct val="150000"/>
              </a:lnSpc>
              <a:buFont typeface="Wingdings" charset="2"/>
              <a:buChar char="Ø"/>
            </a:pPr>
            <a:r>
              <a:rPr lang="ja-JP" altLang="ja-JP" sz="2400" dirty="0">
                <a:solidFill>
                  <a:srgbClr val="002060"/>
                </a:solidFill>
                <a:latin typeface="BIZ UD明朝 Medium" panose="02020500000000000000" pitchFamily="17" charset="-128"/>
                <a:ea typeface="BIZ UD明朝 Medium" panose="02020500000000000000" pitchFamily="17" charset="-128"/>
                <a:cs typeface="HGPMinchoE" charset="-128"/>
              </a:rPr>
              <a:t>計画相談支援事業による公的なサービスへの偏重</a:t>
            </a:r>
          </a:p>
          <a:p>
            <a:pPr lvl="0">
              <a:lnSpc>
                <a:spcPct val="150000"/>
              </a:lnSpc>
              <a:buFont typeface="Wingdings" charset="2"/>
              <a:buChar char="Ø"/>
            </a:pPr>
            <a:r>
              <a:rPr lang="ja-JP" altLang="ja-JP" sz="2400" dirty="0">
                <a:solidFill>
                  <a:srgbClr val="002060"/>
                </a:solidFill>
                <a:latin typeface="BIZ UD明朝 Medium" panose="02020500000000000000" pitchFamily="17" charset="-128"/>
                <a:ea typeface="BIZ UD明朝 Medium" panose="02020500000000000000" pitchFamily="17" charset="-128"/>
                <a:cs typeface="HGPMinchoE" charset="-128"/>
              </a:rPr>
              <a:t>基本相談の軽視（委託事業所が計画作成をしている）</a:t>
            </a:r>
          </a:p>
          <a:p>
            <a:pPr lvl="0">
              <a:lnSpc>
                <a:spcPct val="150000"/>
              </a:lnSpc>
              <a:buFont typeface="Wingdings" charset="2"/>
              <a:buChar char="Ø"/>
            </a:pPr>
            <a:r>
              <a:rPr lang="ja-JP" altLang="ja-JP" sz="2400" dirty="0">
                <a:solidFill>
                  <a:srgbClr val="002060"/>
                </a:solidFill>
                <a:latin typeface="BIZ UD明朝 Medium" panose="02020500000000000000" pitchFamily="17" charset="-128"/>
                <a:ea typeface="BIZ UD明朝 Medium" panose="02020500000000000000" pitchFamily="17" charset="-128"/>
                <a:cs typeface="HGPMinchoE" charset="-128"/>
              </a:rPr>
              <a:t>行政による無理解　</a:t>
            </a:r>
          </a:p>
          <a:p>
            <a:pPr lvl="0">
              <a:lnSpc>
                <a:spcPct val="150000"/>
              </a:lnSpc>
              <a:buFont typeface="Wingdings" charset="2"/>
              <a:buChar char="Ø"/>
            </a:pPr>
            <a:r>
              <a:rPr lang="ja-JP" altLang="ja-JP" sz="2400" dirty="0">
                <a:solidFill>
                  <a:srgbClr val="002060"/>
                </a:solidFill>
                <a:latin typeface="BIZ UD明朝 Medium" panose="02020500000000000000" pitchFamily="17" charset="-128"/>
                <a:ea typeface="BIZ UD明朝 Medium" panose="02020500000000000000" pitchFamily="17" charset="-128"/>
                <a:cs typeface="HGPMinchoE" charset="-128"/>
              </a:rPr>
              <a:t>計画性を持った人材育成体制の未整備</a:t>
            </a:r>
          </a:p>
          <a:p>
            <a:pPr lvl="0">
              <a:lnSpc>
                <a:spcPct val="150000"/>
              </a:lnSpc>
              <a:buFont typeface="Wingdings" charset="2"/>
              <a:buChar char="Ø"/>
            </a:pPr>
            <a:r>
              <a:rPr lang="ja-JP" altLang="ja-JP" sz="2400" dirty="0">
                <a:solidFill>
                  <a:srgbClr val="002060"/>
                </a:solidFill>
                <a:latin typeface="BIZ UD明朝 Medium" panose="02020500000000000000" pitchFamily="17" charset="-128"/>
                <a:ea typeface="BIZ UD明朝 Medium" panose="02020500000000000000" pitchFamily="17" charset="-128"/>
                <a:cs typeface="HGPMinchoE" charset="-128"/>
              </a:rPr>
              <a:t>ありふれた資源を活用するための技法を知らない</a:t>
            </a:r>
          </a:p>
          <a:p>
            <a:pPr lvl="0">
              <a:lnSpc>
                <a:spcPct val="150000"/>
              </a:lnSpc>
              <a:buFont typeface="Wingdings" charset="2"/>
              <a:buChar char="Ø"/>
            </a:pPr>
            <a:r>
              <a:rPr lang="en-US" altLang="ja-JP" sz="2400" dirty="0">
                <a:solidFill>
                  <a:srgbClr val="002060"/>
                </a:solidFill>
                <a:latin typeface="BIZ UD明朝 Medium" panose="02020500000000000000" pitchFamily="17" charset="-128"/>
                <a:ea typeface="BIZ UD明朝 Medium" panose="02020500000000000000" pitchFamily="17" charset="-128"/>
                <a:cs typeface="HGPMinchoE" charset="-128"/>
              </a:rPr>
              <a:t>SV</a:t>
            </a:r>
            <a:r>
              <a:rPr lang="ja-JP" altLang="ja-JP" sz="2400" dirty="0">
                <a:solidFill>
                  <a:srgbClr val="002060"/>
                </a:solidFill>
                <a:latin typeface="BIZ UD明朝 Medium" panose="02020500000000000000" pitchFamily="17" charset="-128"/>
                <a:ea typeface="BIZ UD明朝 Medium" panose="02020500000000000000" pitchFamily="17" charset="-128"/>
                <a:cs typeface="HGPMinchoE" charset="-128"/>
              </a:rPr>
              <a:t>が実務として位置付けられていない</a:t>
            </a:r>
            <a:r>
              <a:rPr lang="ja-JP" altLang="ja-JP" sz="2400" dirty="0" smtClean="0">
                <a:solidFill>
                  <a:srgbClr val="002060"/>
                </a:solidFill>
                <a:latin typeface="BIZ UD明朝 Medium" panose="02020500000000000000" pitchFamily="17" charset="-128"/>
                <a:ea typeface="BIZ UD明朝 Medium" panose="02020500000000000000" pitchFamily="17" charset="-128"/>
                <a:cs typeface="HGPMinchoE" charset="-128"/>
              </a:rPr>
              <a:t>。</a:t>
            </a:r>
            <a:endParaRPr lang="ja-JP" altLang="en-US" sz="2400" dirty="0">
              <a:solidFill>
                <a:srgbClr val="002060"/>
              </a:solidFill>
              <a:latin typeface="BIZ UD明朝 Medium" panose="02020500000000000000" pitchFamily="17" charset="-128"/>
              <a:ea typeface="BIZ UD明朝 Medium" panose="02020500000000000000" pitchFamily="17" charset="-128"/>
              <a:cs typeface="HGPMinchoE" charset="-128"/>
            </a:endParaRPr>
          </a:p>
        </p:txBody>
      </p:sp>
      <p:sp>
        <p:nvSpPr>
          <p:cNvPr id="2" name="スライド番号プレースホルダー 1">
            <a:extLst>
              <a:ext uri="{FF2B5EF4-FFF2-40B4-BE49-F238E27FC236}">
                <a16:creationId xmlns="" xmlns:a16="http://schemas.microsoft.com/office/drawing/2014/main" id="{56A58DF3-EB6C-4E25-82C2-54D9191646FF}"/>
              </a:ext>
            </a:extLst>
          </p:cNvPr>
          <p:cNvSpPr>
            <a:spLocks noGrp="1"/>
          </p:cNvSpPr>
          <p:nvPr>
            <p:ph type="sldNum" sz="quarter" idx="12"/>
          </p:nvPr>
        </p:nvSpPr>
        <p:spPr/>
        <p:txBody>
          <a:bodyPr/>
          <a:lstStyle/>
          <a:p>
            <a:pPr>
              <a:defRPr/>
            </a:pPr>
            <a:fld id="{804D6B79-3AEB-42FE-A736-A41F7AEA0445}" type="slidenum">
              <a:rPr lang="en-US" altLang="ja-JP" smtClean="0"/>
              <a:pPr>
                <a:defRPr/>
              </a:pPr>
              <a:t>44</a:t>
            </a:fld>
            <a:endParaRPr lang="en-US" altLang="ja-JP"/>
          </a:p>
        </p:txBody>
      </p:sp>
      <p:sp>
        <p:nvSpPr>
          <p:cNvPr id="7" name="タイトル 1">
            <a:extLst>
              <a:ext uri="{FF2B5EF4-FFF2-40B4-BE49-F238E27FC236}">
                <a16:creationId xmlns:a16="http://schemas.microsoft.com/office/drawing/2014/main" xmlns="" id="{19C891C8-7C6F-3347-B7E4-A5DCDB7ED607}"/>
              </a:ext>
            </a:extLst>
          </p:cNvPr>
          <p:cNvSpPr txBox="1">
            <a:spLocks/>
          </p:cNvSpPr>
          <p:nvPr/>
        </p:nvSpPr>
        <p:spPr>
          <a:xfrm>
            <a:off x="611560" y="404664"/>
            <a:ext cx="8013576" cy="432048"/>
          </a:xfrm>
          <a:prstGeom prst="rect">
            <a:avLst/>
          </a:prstGeom>
        </p:spPr>
        <p:txBody>
          <a:bodyPr>
            <a:norm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en-US" sz="1400" dirty="0">
                <a:latin typeface="BIZ UDPゴシック" panose="020B0400000000000000" pitchFamily="50" charset="-128"/>
                <a:ea typeface="BIZ UDPゴシック" panose="020B0400000000000000" pitchFamily="50" charset="-128"/>
              </a:rPr>
              <a:t>（</a:t>
            </a:r>
            <a:r>
              <a:rPr lang="en-US" altLang="ja-JP" sz="1400" dirty="0">
                <a:latin typeface="BIZ UDPゴシック" panose="020B0400000000000000" pitchFamily="50" charset="-128"/>
                <a:ea typeface="BIZ UDPゴシック" panose="020B0400000000000000" pitchFamily="50" charset="-128"/>
              </a:rPr>
              <a:t>1</a:t>
            </a:r>
            <a:r>
              <a:rPr lang="ja-JP" altLang="en-US" sz="1400" dirty="0">
                <a:latin typeface="BIZ UDPゴシック" panose="020B0400000000000000" pitchFamily="50" charset="-128"/>
                <a:ea typeface="BIZ UDPゴシック" panose="020B0400000000000000" pitchFamily="50" charset="-128"/>
              </a:rPr>
              <a:t>）自立支援協議会</a:t>
            </a:r>
            <a:endParaRPr lang="en-US" altLang="ja-JP" sz="1400" dirty="0">
              <a:latin typeface="BIZ UDPゴシック" panose="020B0400000000000000" pitchFamily="50" charset="-128"/>
              <a:ea typeface="BIZ UDPゴシック" panose="020B0400000000000000" pitchFamily="50" charset="-128"/>
            </a:endParaRPr>
          </a:p>
          <a:p>
            <a:endParaRPr lang="en-US" altLang="ja-JP" sz="1400" dirty="0">
              <a:latin typeface="BIZ UDPゴシック" panose="020B0400000000000000" pitchFamily="50" charset="-128"/>
              <a:ea typeface="BIZ UDPゴシック" panose="020B0400000000000000" pitchFamily="50" charset="-128"/>
            </a:endParaRPr>
          </a:p>
        </p:txBody>
      </p:sp>
      <p:sp>
        <p:nvSpPr>
          <p:cNvPr id="8" name="タイトル 3">
            <a:extLst>
              <a:ext uri="{FF2B5EF4-FFF2-40B4-BE49-F238E27FC236}">
                <a16:creationId xmlns:a16="http://schemas.microsoft.com/office/drawing/2014/main" xmlns="" id="{C2F8BBA2-CC85-6341-991F-1B28E9E25DF7}"/>
              </a:ext>
            </a:extLst>
          </p:cNvPr>
          <p:cNvSpPr txBox="1">
            <a:spLocks/>
          </p:cNvSpPr>
          <p:nvPr/>
        </p:nvSpPr>
        <p:spPr>
          <a:xfrm>
            <a:off x="503548" y="1052736"/>
            <a:ext cx="8229600" cy="473262"/>
          </a:xfrm>
          <a:prstGeom prst="rect">
            <a:avLst/>
          </a:prstGeom>
        </p:spPr>
        <p:txBody>
          <a:bodyPr vert="horz" anchor="ctr">
            <a:norm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en-US" sz="2400" b="1" dirty="0" smtClean="0">
                <a:solidFill>
                  <a:schemeClr val="accent4">
                    <a:lumMod val="50000"/>
                  </a:schemeClr>
                </a:solidFill>
              </a:rPr>
              <a:t>＜協議会が形骸化する主な原因＞</a:t>
            </a:r>
            <a:endParaRPr lang="ja-JP" altLang="en-US" sz="2400" b="1" dirty="0">
              <a:solidFill>
                <a:schemeClr val="accent4">
                  <a:lumMod val="50000"/>
                </a:schemeClr>
              </a:solidFill>
            </a:endParaRPr>
          </a:p>
        </p:txBody>
      </p:sp>
      <p:sp>
        <p:nvSpPr>
          <p:cNvPr id="9" name="Text Box 15">
            <a:extLst>
              <a:ext uri="{FF2B5EF4-FFF2-40B4-BE49-F238E27FC236}">
                <a16:creationId xmlns:a16="http://schemas.microsoft.com/office/drawing/2014/main" xmlns="" id="{B9A5C127-B45B-084E-9F6E-98D90E61A688}"/>
              </a:ext>
            </a:extLst>
          </p:cNvPr>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solidFill>
                  <a:schemeClr val="accent6">
                    <a:lumMod val="75000"/>
                  </a:schemeClr>
                </a:solidFill>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solidFill>
                <a:schemeClr val="accent6">
                  <a:lumMod val="75000"/>
                </a:schemeClr>
              </a:solidFill>
              <a:latin typeface="ＭＳ Ｐ明朝" panose="02020600040205080304" pitchFamily="18" charset="-128"/>
              <a:ea typeface="ＭＳ Ｐ明朝" panose="02020600040205080304" pitchFamily="18" charset="-128"/>
            </a:endParaRPr>
          </a:p>
        </p:txBody>
      </p:sp>
      <p:sp>
        <p:nvSpPr>
          <p:cNvPr id="10" name="サブタイトル 2"/>
          <p:cNvSpPr txBox="1">
            <a:spLocks/>
          </p:cNvSpPr>
          <p:nvPr/>
        </p:nvSpPr>
        <p:spPr>
          <a:xfrm>
            <a:off x="224224" y="42172"/>
            <a:ext cx="5643920" cy="322579"/>
          </a:xfrm>
          <a:prstGeom prst="rect">
            <a:avLst/>
          </a:prstGeom>
        </p:spPr>
        <p:txBody>
          <a:bodyPr vert="horz">
            <a:normAutofit fontScale="92500" lnSpcReduction="20000"/>
          </a:bodyPr>
          <a:lst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a:lstStyle>
          <a:p>
            <a:pPr marL="109728" indent="0">
              <a:buNone/>
            </a:pPr>
            <a:r>
              <a:rPr lang="en-US" altLang="ja-JP" sz="1800" dirty="0">
                <a:solidFill>
                  <a:schemeClr val="bg1"/>
                </a:solidFill>
                <a:latin typeface="BIZ UDPゴシック" panose="020B0400000000000000" pitchFamily="50" charset="-128"/>
                <a:ea typeface="BIZ UDPゴシック" panose="020B0400000000000000" pitchFamily="50" charset="-128"/>
              </a:rPr>
              <a:t>5.</a:t>
            </a:r>
            <a:r>
              <a:rPr lang="ja-JP" altLang="en-US" sz="1800" dirty="0">
                <a:solidFill>
                  <a:schemeClr val="bg1"/>
                </a:solidFill>
                <a:latin typeface="BIZ UDPゴシック" panose="020B0400000000000000" pitchFamily="50" charset="-128"/>
                <a:ea typeface="BIZ UDPゴシック" panose="020B0400000000000000" pitchFamily="50" charset="-128"/>
              </a:rPr>
              <a:t>　自立支援協議会と地域づくり</a:t>
            </a:r>
            <a:endParaRPr lang="ja-JP" altLang="en-US" sz="1800" dirty="0">
              <a:solidFill>
                <a:schemeClr val="bg1"/>
              </a:solidFill>
            </a:endParaRPr>
          </a:p>
        </p:txBody>
      </p:sp>
    </p:spTree>
    <p:extLst>
      <p:ext uri="{BB962C8B-B14F-4D97-AF65-F5344CB8AC3E}">
        <p14:creationId xmlns:p14="http://schemas.microsoft.com/office/powerpoint/2010/main" val="3154538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5">
            <a:extLst>
              <a:ext uri="{FF2B5EF4-FFF2-40B4-BE49-F238E27FC236}">
                <a16:creationId xmlns:a16="http://schemas.microsoft.com/office/drawing/2014/main" xmlns="" id="{B9A5C127-B45B-084E-9F6E-98D90E61A688}"/>
              </a:ext>
            </a:extLst>
          </p:cNvPr>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solidFill>
                  <a:schemeClr val="accent6">
                    <a:lumMod val="75000"/>
                  </a:schemeClr>
                </a:solidFill>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solidFill>
                <a:schemeClr val="accent6">
                  <a:lumMod val="75000"/>
                </a:schemeClr>
              </a:solidFill>
              <a:latin typeface="ＭＳ Ｐ明朝" panose="02020600040205080304" pitchFamily="18" charset="-128"/>
              <a:ea typeface="ＭＳ Ｐ明朝" panose="02020600040205080304" pitchFamily="18" charset="-128"/>
            </a:endParaRPr>
          </a:p>
        </p:txBody>
      </p:sp>
      <p:sp>
        <p:nvSpPr>
          <p:cNvPr id="11" name="タイトル 1">
            <a:extLst>
              <a:ext uri="{FF2B5EF4-FFF2-40B4-BE49-F238E27FC236}">
                <a16:creationId xmlns:a16="http://schemas.microsoft.com/office/drawing/2014/main" xmlns="" id="{19C891C8-7C6F-3347-B7E4-A5DCDB7ED607}"/>
              </a:ext>
            </a:extLst>
          </p:cNvPr>
          <p:cNvSpPr txBox="1">
            <a:spLocks/>
          </p:cNvSpPr>
          <p:nvPr/>
        </p:nvSpPr>
        <p:spPr>
          <a:xfrm>
            <a:off x="611560" y="404664"/>
            <a:ext cx="8013576" cy="432048"/>
          </a:xfrm>
          <a:prstGeom prst="rect">
            <a:avLst/>
          </a:prstGeom>
        </p:spPr>
        <p:txBody>
          <a:bodyPr>
            <a:norm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en-US" sz="1400" dirty="0">
                <a:latin typeface="BIZ UDPゴシック" panose="020B0400000000000000" pitchFamily="50" charset="-128"/>
                <a:ea typeface="BIZ UDPゴシック" panose="020B0400000000000000" pitchFamily="50" charset="-128"/>
              </a:rPr>
              <a:t>（</a:t>
            </a:r>
            <a:r>
              <a:rPr lang="en-US" altLang="ja-JP" sz="1400" dirty="0">
                <a:latin typeface="BIZ UDPゴシック" panose="020B0400000000000000" pitchFamily="50" charset="-128"/>
                <a:ea typeface="BIZ UDPゴシック" panose="020B0400000000000000" pitchFamily="50" charset="-128"/>
              </a:rPr>
              <a:t>1</a:t>
            </a:r>
            <a:r>
              <a:rPr lang="ja-JP" altLang="en-US" sz="1400" dirty="0">
                <a:latin typeface="BIZ UDPゴシック" panose="020B0400000000000000" pitchFamily="50" charset="-128"/>
                <a:ea typeface="BIZ UDPゴシック" panose="020B0400000000000000" pitchFamily="50" charset="-128"/>
              </a:rPr>
              <a:t>）自立支援協議会</a:t>
            </a:r>
            <a:endParaRPr lang="en-US" altLang="ja-JP" sz="1400" dirty="0">
              <a:latin typeface="BIZ UDPゴシック" panose="020B0400000000000000" pitchFamily="50" charset="-128"/>
              <a:ea typeface="BIZ UDPゴシック" panose="020B0400000000000000" pitchFamily="50" charset="-128"/>
            </a:endParaRPr>
          </a:p>
          <a:p>
            <a:endParaRPr lang="en-US" altLang="ja-JP" sz="1400" dirty="0">
              <a:latin typeface="BIZ UDPゴシック" panose="020B0400000000000000" pitchFamily="50" charset="-128"/>
              <a:ea typeface="BIZ UDPゴシック" panose="020B0400000000000000" pitchFamily="50" charset="-128"/>
            </a:endParaRPr>
          </a:p>
        </p:txBody>
      </p:sp>
      <p:sp>
        <p:nvSpPr>
          <p:cNvPr id="12" name="Rectangle 2"/>
          <p:cNvSpPr txBox="1">
            <a:spLocks noChangeArrowheads="1"/>
          </p:cNvSpPr>
          <p:nvPr/>
        </p:nvSpPr>
        <p:spPr bwMode="auto">
          <a:xfrm>
            <a:off x="611560" y="1628800"/>
            <a:ext cx="7916694" cy="453650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anchor="ctr" anchorCtr="0" compatLnSpc="1">
            <a:prstTxWarp prst="textNoShape">
              <a:avLst/>
            </a:prstTxWarp>
            <a:noAutofit/>
          </a:bodyPr>
          <a:lst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a:lstStyle>
          <a:p>
            <a:pPr>
              <a:lnSpc>
                <a:spcPct val="150000"/>
              </a:lnSpc>
              <a:buFont typeface="Wingdings" charset="2"/>
              <a:buChar char="Ø"/>
            </a:pPr>
            <a:r>
              <a:rPr lang="en-US" altLang="ja-JP" sz="2400" dirty="0" smtClean="0">
                <a:solidFill>
                  <a:srgbClr val="002060"/>
                </a:solidFill>
                <a:latin typeface="BIZ UD明朝 Medium" panose="02020500000000000000" pitchFamily="17" charset="-128"/>
                <a:ea typeface="BIZ UD明朝 Medium" panose="02020500000000000000" pitchFamily="17" charset="-128"/>
                <a:cs typeface="HGPMinchoE" charset="-128"/>
              </a:rPr>
              <a:t>E B P</a:t>
            </a:r>
            <a:r>
              <a:rPr lang="ja-JP" altLang="en-US" sz="2400" dirty="0" smtClean="0">
                <a:solidFill>
                  <a:srgbClr val="002060"/>
                </a:solidFill>
                <a:latin typeface="BIZ UD明朝 Medium" panose="02020500000000000000" pitchFamily="17" charset="-128"/>
                <a:ea typeface="BIZ UD明朝 Medium" panose="02020500000000000000" pitchFamily="17" charset="-128"/>
                <a:cs typeface="HGPMinchoE" charset="-128"/>
              </a:rPr>
              <a:t>　ｴﾋﾞﾃﾞﾝｽ･ﾍﾞｰｽ･ﾌﾟﾗｸﾃｨｸｽ　根拠に基づいた実践になっていない（業務を数値化・見える化）</a:t>
            </a:r>
          </a:p>
          <a:p>
            <a:pPr>
              <a:lnSpc>
                <a:spcPct val="150000"/>
              </a:lnSpc>
              <a:buFont typeface="Wingdings" charset="2"/>
              <a:buChar char="Ø"/>
            </a:pPr>
            <a:r>
              <a:rPr lang="ja-JP" altLang="en-US" sz="2400" dirty="0" smtClean="0">
                <a:solidFill>
                  <a:srgbClr val="002060"/>
                </a:solidFill>
                <a:latin typeface="BIZ UD明朝 Medium" panose="02020500000000000000" pitchFamily="17" charset="-128"/>
                <a:ea typeface="BIZ UD明朝 Medium" panose="02020500000000000000" pitchFamily="17" charset="-128"/>
                <a:cs typeface="HGPMinchoE" charset="-128"/>
              </a:rPr>
              <a:t>施策化と予算確保のために必要な設計図やエビデンスを相談現場が作れていない</a:t>
            </a:r>
          </a:p>
          <a:p>
            <a:pPr>
              <a:lnSpc>
                <a:spcPct val="150000"/>
              </a:lnSpc>
              <a:buFont typeface="Wingdings" charset="2"/>
              <a:buChar char="Ø"/>
            </a:pPr>
            <a:r>
              <a:rPr lang="ja-JP" altLang="en-US" sz="2400" dirty="0" smtClean="0">
                <a:solidFill>
                  <a:srgbClr val="002060"/>
                </a:solidFill>
                <a:latin typeface="BIZ UD明朝 Medium" panose="02020500000000000000" pitchFamily="17" charset="-128"/>
                <a:ea typeface="BIZ UD明朝 Medium" panose="02020500000000000000" pitchFamily="17" charset="-128"/>
                <a:cs typeface="HGPMinchoE" charset="-128"/>
              </a:rPr>
              <a:t>陳情型ではなく協働型の協議会運営になっていない</a:t>
            </a:r>
          </a:p>
          <a:p>
            <a:pPr>
              <a:lnSpc>
                <a:spcPct val="150000"/>
              </a:lnSpc>
              <a:buFont typeface="Wingdings" charset="2"/>
              <a:buChar char="Ø"/>
            </a:pPr>
            <a:r>
              <a:rPr lang="ja-JP" altLang="en-US" sz="2400" dirty="0" smtClean="0">
                <a:solidFill>
                  <a:srgbClr val="002060"/>
                </a:solidFill>
                <a:latin typeface="BIZ UD明朝 Medium" panose="02020500000000000000" pitchFamily="17" charset="-128"/>
                <a:ea typeface="BIZ UD明朝 Medium" panose="02020500000000000000" pitchFamily="17" charset="-128"/>
                <a:cs typeface="HGPMinchoE" charset="-128"/>
              </a:rPr>
              <a:t>障害福祉計画との連動がなく、障害福祉計画の進捗管理を怠っている</a:t>
            </a:r>
            <a:endParaRPr lang="ja-JP" altLang="en-US" sz="2400" dirty="0">
              <a:solidFill>
                <a:srgbClr val="002060"/>
              </a:solidFill>
              <a:latin typeface="BIZ UD明朝 Medium" panose="02020500000000000000" pitchFamily="17" charset="-128"/>
              <a:ea typeface="BIZ UD明朝 Medium" panose="02020500000000000000" pitchFamily="17" charset="-128"/>
              <a:cs typeface="HGPMinchoE" charset="-128"/>
            </a:endParaRPr>
          </a:p>
        </p:txBody>
      </p:sp>
      <p:sp>
        <p:nvSpPr>
          <p:cNvPr id="13" name="タイトル 3">
            <a:extLst>
              <a:ext uri="{FF2B5EF4-FFF2-40B4-BE49-F238E27FC236}">
                <a16:creationId xmlns:a16="http://schemas.microsoft.com/office/drawing/2014/main" xmlns="" id="{C2F8BBA2-CC85-6341-991F-1B28E9E25DF7}"/>
              </a:ext>
            </a:extLst>
          </p:cNvPr>
          <p:cNvSpPr txBox="1">
            <a:spLocks/>
          </p:cNvSpPr>
          <p:nvPr/>
        </p:nvSpPr>
        <p:spPr>
          <a:xfrm>
            <a:off x="503548" y="1052736"/>
            <a:ext cx="8229600" cy="473262"/>
          </a:xfrm>
          <a:prstGeom prst="rect">
            <a:avLst/>
          </a:prstGeom>
        </p:spPr>
        <p:txBody>
          <a:bodyPr vert="horz" anchor="ctr">
            <a:norm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en-US" sz="2400" b="1" dirty="0" smtClean="0">
                <a:solidFill>
                  <a:schemeClr val="accent4">
                    <a:lumMod val="50000"/>
                  </a:schemeClr>
                </a:solidFill>
              </a:rPr>
              <a:t>＜協議会が形骸化する主な原因＞</a:t>
            </a:r>
            <a:endParaRPr lang="ja-JP" altLang="en-US" sz="2400" b="1" dirty="0">
              <a:solidFill>
                <a:schemeClr val="accent4">
                  <a:lumMod val="50000"/>
                </a:schemeClr>
              </a:solidFill>
            </a:endParaRPr>
          </a:p>
        </p:txBody>
      </p:sp>
      <p:sp>
        <p:nvSpPr>
          <p:cNvPr id="7" name="サブタイトル 2"/>
          <p:cNvSpPr txBox="1">
            <a:spLocks/>
          </p:cNvSpPr>
          <p:nvPr/>
        </p:nvSpPr>
        <p:spPr>
          <a:xfrm>
            <a:off x="224224" y="42172"/>
            <a:ext cx="5643920" cy="322579"/>
          </a:xfrm>
          <a:prstGeom prst="rect">
            <a:avLst/>
          </a:prstGeom>
        </p:spPr>
        <p:txBody>
          <a:bodyPr vert="horz">
            <a:normAutofit fontScale="92500" lnSpcReduction="20000"/>
          </a:bodyPr>
          <a:lst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a:lstStyle>
          <a:p>
            <a:pPr marL="109728" indent="0">
              <a:buNone/>
            </a:pPr>
            <a:r>
              <a:rPr lang="en-US" altLang="ja-JP" sz="1800" dirty="0">
                <a:solidFill>
                  <a:schemeClr val="bg1"/>
                </a:solidFill>
                <a:latin typeface="BIZ UDPゴシック" panose="020B0400000000000000" pitchFamily="50" charset="-128"/>
                <a:ea typeface="BIZ UDPゴシック" panose="020B0400000000000000" pitchFamily="50" charset="-128"/>
              </a:rPr>
              <a:t>5.</a:t>
            </a:r>
            <a:r>
              <a:rPr lang="ja-JP" altLang="en-US" sz="1800" dirty="0">
                <a:solidFill>
                  <a:schemeClr val="bg1"/>
                </a:solidFill>
                <a:latin typeface="BIZ UDPゴシック" panose="020B0400000000000000" pitchFamily="50" charset="-128"/>
                <a:ea typeface="BIZ UDPゴシック" panose="020B0400000000000000" pitchFamily="50" charset="-128"/>
              </a:rPr>
              <a:t>　自立支援協議会と地域づくり</a:t>
            </a:r>
            <a:endParaRPr lang="ja-JP" altLang="en-US" sz="1800" dirty="0">
              <a:solidFill>
                <a:schemeClr val="bg1"/>
              </a:solidFill>
            </a:endParaRPr>
          </a:p>
        </p:txBody>
      </p:sp>
    </p:spTree>
    <p:extLst>
      <p:ext uri="{BB962C8B-B14F-4D97-AF65-F5344CB8AC3E}">
        <p14:creationId xmlns:p14="http://schemas.microsoft.com/office/powerpoint/2010/main" val="21399546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1560" y="836712"/>
            <a:ext cx="6768752" cy="504056"/>
          </a:xfrm>
        </p:spPr>
        <p:txBody>
          <a:bodyPr>
            <a:normAutofit/>
          </a:bodyPr>
          <a:lstStyle/>
          <a:p>
            <a:r>
              <a:rPr lang="ja-JP" altLang="en-US" sz="2200" b="1" dirty="0" smtClean="0">
                <a:solidFill>
                  <a:schemeClr val="accent4">
                    <a:lumMod val="50000"/>
                  </a:schemeClr>
                </a:solidFill>
                <a:latin typeface="BIZ UDPゴシック" panose="020B0400000000000000" pitchFamily="50" charset="-128"/>
                <a:ea typeface="BIZ UDPゴシック" panose="020B0400000000000000" pitchFamily="50" charset="-128"/>
                <a:cs typeface="HGSMinchoE" charset="-128"/>
              </a:rPr>
              <a:t>＜</a:t>
            </a:r>
            <a:r>
              <a:rPr lang="ja-JP" altLang="ja-JP" sz="2200" b="1" dirty="0" smtClean="0">
                <a:solidFill>
                  <a:schemeClr val="accent4">
                    <a:lumMod val="50000"/>
                  </a:schemeClr>
                </a:solidFill>
                <a:latin typeface="BIZ UDPゴシック" panose="020B0400000000000000" pitchFamily="50" charset="-128"/>
                <a:ea typeface="BIZ UDPゴシック" panose="020B0400000000000000" pitchFamily="50" charset="-128"/>
                <a:cs typeface="HGSMinchoE" charset="-128"/>
              </a:rPr>
              <a:t>地</a:t>
            </a:r>
            <a:r>
              <a:rPr lang="ja-JP" altLang="ja-JP" sz="2200" b="1" dirty="0">
                <a:solidFill>
                  <a:schemeClr val="accent4">
                    <a:lumMod val="50000"/>
                  </a:schemeClr>
                </a:solidFill>
                <a:latin typeface="BIZ UDPゴシック" panose="020B0400000000000000" pitchFamily="50" charset="-128"/>
                <a:ea typeface="BIZ UDPゴシック" panose="020B0400000000000000" pitchFamily="50" charset="-128"/>
                <a:cs typeface="HGSMinchoE" charset="-128"/>
              </a:rPr>
              <a:t>域福祉計画の策</a:t>
            </a:r>
            <a:r>
              <a:rPr lang="ja-JP" altLang="ja-JP" sz="2200" b="1" dirty="0" smtClean="0">
                <a:solidFill>
                  <a:schemeClr val="accent4">
                    <a:lumMod val="50000"/>
                  </a:schemeClr>
                </a:solidFill>
                <a:latin typeface="BIZ UDPゴシック" panose="020B0400000000000000" pitchFamily="50" charset="-128"/>
                <a:ea typeface="BIZ UDPゴシック" panose="020B0400000000000000" pitchFamily="50" charset="-128"/>
                <a:cs typeface="HGSMinchoE" charset="-128"/>
              </a:rPr>
              <a:t>定</a:t>
            </a:r>
            <a:r>
              <a:rPr lang="ja-JP" altLang="en-US" sz="2200" b="1" dirty="0" smtClean="0">
                <a:solidFill>
                  <a:schemeClr val="accent4">
                    <a:lumMod val="50000"/>
                  </a:schemeClr>
                </a:solidFill>
                <a:latin typeface="BIZ UDPゴシック" panose="020B0400000000000000" pitchFamily="50" charset="-128"/>
                <a:ea typeface="BIZ UDPゴシック" panose="020B0400000000000000" pitchFamily="50" charset="-128"/>
                <a:cs typeface="HGSMinchoE" charset="-128"/>
              </a:rPr>
              <a:t>＞</a:t>
            </a:r>
            <a:endParaRPr kumimoji="1" lang="ja-JP" altLang="en-US" sz="2200" b="1" dirty="0">
              <a:solidFill>
                <a:schemeClr val="accent4">
                  <a:lumMod val="50000"/>
                </a:schemeClr>
              </a:solidFill>
              <a:latin typeface="BIZ UDPゴシック" panose="020B0400000000000000" pitchFamily="50" charset="-128"/>
              <a:ea typeface="BIZ UDPゴシック" panose="020B0400000000000000" pitchFamily="50" charset="-128"/>
              <a:cs typeface="HGSMinchoE" charset="-128"/>
            </a:endParaRPr>
          </a:p>
        </p:txBody>
      </p:sp>
      <p:sp>
        <p:nvSpPr>
          <p:cNvPr id="3" name="コンテンツ プレースホルダー 2"/>
          <p:cNvSpPr>
            <a:spLocks noGrp="1"/>
          </p:cNvSpPr>
          <p:nvPr>
            <p:ph idx="1"/>
          </p:nvPr>
        </p:nvSpPr>
        <p:spPr>
          <a:xfrm>
            <a:off x="499918" y="1484784"/>
            <a:ext cx="7976470" cy="3240360"/>
          </a:xfrm>
        </p:spPr>
        <p:txBody>
          <a:bodyPr>
            <a:noAutofit/>
          </a:bodyPr>
          <a:lstStyle/>
          <a:p>
            <a:pPr marL="109728" indent="0">
              <a:buNone/>
            </a:pPr>
            <a:r>
              <a:rPr lang="ja-JP" altLang="en-US" sz="2000" dirty="0">
                <a:latin typeface="UD デジタル 教科書体 N" panose="02020400000000000000" pitchFamily="17" charset="-128"/>
                <a:ea typeface="UD デジタル 教科書体 N" panose="02020400000000000000" pitchFamily="17" charset="-128"/>
              </a:rPr>
              <a:t>社会福祉法</a:t>
            </a:r>
            <a:r>
              <a:rPr lang="ja-JP" altLang="en-US" sz="1400" dirty="0">
                <a:latin typeface="UD デジタル 教科書体 N" panose="02020400000000000000" pitchFamily="17" charset="-128"/>
                <a:ea typeface="UD デジタル 教科書体 N" panose="02020400000000000000" pitchFamily="17" charset="-128"/>
              </a:rPr>
              <a:t>（昭和</a:t>
            </a:r>
            <a:r>
              <a:rPr lang="en-US" altLang="ja-JP" sz="1400" dirty="0">
                <a:latin typeface="UD デジタル 教科書体 N" panose="02020400000000000000" pitchFamily="17" charset="-128"/>
                <a:ea typeface="UD デジタル 教科書体 N" panose="02020400000000000000" pitchFamily="17" charset="-128"/>
              </a:rPr>
              <a:t>26</a:t>
            </a:r>
            <a:r>
              <a:rPr lang="ja-JP" altLang="en-US" sz="1400" dirty="0">
                <a:latin typeface="UD デジタル 教科書体 N" panose="02020400000000000000" pitchFamily="17" charset="-128"/>
                <a:ea typeface="UD デジタル 教科書体 N" panose="02020400000000000000" pitchFamily="17" charset="-128"/>
              </a:rPr>
              <a:t>年法律第</a:t>
            </a:r>
            <a:r>
              <a:rPr lang="en-US" altLang="ja-JP" sz="1400" dirty="0">
                <a:latin typeface="UD デジタル 教科書体 N" panose="02020400000000000000" pitchFamily="17" charset="-128"/>
                <a:ea typeface="UD デジタル 教科書体 N" panose="02020400000000000000" pitchFamily="17" charset="-128"/>
              </a:rPr>
              <a:t>45</a:t>
            </a:r>
            <a:r>
              <a:rPr lang="ja-JP" altLang="en-US" sz="1400" dirty="0">
                <a:latin typeface="UD デジタル 教科書体 N" panose="02020400000000000000" pitchFamily="17" charset="-128"/>
                <a:ea typeface="UD デジタル 教科書体 N" panose="02020400000000000000" pitchFamily="17" charset="-128"/>
              </a:rPr>
              <a:t>号</a:t>
            </a:r>
            <a:r>
              <a:rPr lang="ja-JP" altLang="en-US" sz="1400" dirty="0" smtClean="0">
                <a:latin typeface="UD デジタル 教科書体 N" panose="02020400000000000000" pitchFamily="17" charset="-128"/>
                <a:ea typeface="UD デジタル 教科書体 N" panose="02020400000000000000" pitchFamily="17" charset="-128"/>
              </a:rPr>
              <a:t>）</a:t>
            </a:r>
            <a:r>
              <a:rPr lang="en-US" altLang="ja-JP" sz="1400" dirty="0" smtClean="0">
                <a:latin typeface="UD デジタル 教科書体 N" panose="02020400000000000000" pitchFamily="17" charset="-128"/>
                <a:ea typeface="UD デジタル 教科書体 N" panose="02020400000000000000" pitchFamily="17" charset="-128"/>
              </a:rPr>
              <a:t>※</a:t>
            </a:r>
            <a:r>
              <a:rPr lang="ja-JP" altLang="en-US" sz="1400" dirty="0">
                <a:latin typeface="UD デジタル 教科書体 N" panose="02020400000000000000" pitchFamily="17" charset="-128"/>
                <a:ea typeface="UD デジタル 教科書体 N" panose="02020400000000000000" pitchFamily="17" charset="-128"/>
              </a:rPr>
              <a:t>平成</a:t>
            </a:r>
            <a:r>
              <a:rPr lang="en-US" altLang="ja-JP" sz="1400" dirty="0">
                <a:latin typeface="UD デジタル 教科書体 N" panose="02020400000000000000" pitchFamily="17" charset="-128"/>
                <a:ea typeface="UD デジタル 教科書体 N" panose="02020400000000000000" pitchFamily="17" charset="-128"/>
              </a:rPr>
              <a:t>30</a:t>
            </a:r>
            <a:r>
              <a:rPr lang="ja-JP" altLang="en-US" sz="1400" dirty="0">
                <a:latin typeface="UD デジタル 教科書体 N" panose="02020400000000000000" pitchFamily="17" charset="-128"/>
                <a:ea typeface="UD デジタル 教科書体 N" panose="02020400000000000000" pitchFamily="17" charset="-128"/>
              </a:rPr>
              <a:t>年４月一部改正</a:t>
            </a:r>
          </a:p>
          <a:p>
            <a:pPr marL="109728" indent="0">
              <a:buNone/>
            </a:pPr>
            <a:endParaRPr lang="en-US" altLang="ja-JP" sz="1400" dirty="0" smtClean="0">
              <a:latin typeface="UD デジタル 教科書体 N" panose="02020400000000000000" pitchFamily="17" charset="-128"/>
              <a:ea typeface="UD デジタル 教科書体 N" panose="02020400000000000000" pitchFamily="17" charset="-128"/>
            </a:endParaRPr>
          </a:p>
          <a:p>
            <a:pPr marL="109728" indent="0">
              <a:buNone/>
            </a:pPr>
            <a:r>
              <a:rPr lang="ja-JP" altLang="en-US" sz="1400" dirty="0" smtClean="0">
                <a:latin typeface="UD デジタル 教科書体 N" panose="02020400000000000000" pitchFamily="17" charset="-128"/>
                <a:ea typeface="UD デジタル 教科書体 N" panose="02020400000000000000" pitchFamily="17" charset="-128"/>
              </a:rPr>
              <a:t>　　第</a:t>
            </a:r>
            <a:r>
              <a:rPr lang="ja-JP" altLang="en-US" sz="1400" dirty="0">
                <a:latin typeface="UD デジタル 教科書体 N" panose="02020400000000000000" pitchFamily="17" charset="-128"/>
                <a:ea typeface="UD デジタル 教科書体 N" panose="02020400000000000000" pitchFamily="17" charset="-128"/>
              </a:rPr>
              <a:t>１０７条（市町村地域福祉計画</a:t>
            </a:r>
            <a:r>
              <a:rPr lang="ja-JP" altLang="en-US" sz="1400" dirty="0" smtClean="0">
                <a:latin typeface="UD デジタル 教科書体 N" panose="02020400000000000000" pitchFamily="17" charset="-128"/>
                <a:ea typeface="UD デジタル 教科書体 N" panose="02020400000000000000" pitchFamily="17" charset="-128"/>
              </a:rPr>
              <a:t>）</a:t>
            </a:r>
            <a:endParaRPr lang="en-US" altLang="ja-JP" sz="1400" dirty="0" smtClean="0">
              <a:latin typeface="UD デジタル 教科書体 N" panose="02020400000000000000" pitchFamily="17" charset="-128"/>
              <a:ea typeface="UD デジタル 教科書体 N" panose="02020400000000000000" pitchFamily="17" charset="-128"/>
            </a:endParaRPr>
          </a:p>
          <a:p>
            <a:pPr marL="109728" indent="0">
              <a:buNone/>
            </a:pPr>
            <a:r>
              <a:rPr lang="ja-JP" altLang="en-US" sz="1800" dirty="0">
                <a:latin typeface="UD デジタル 教科書体 N" panose="02020400000000000000" pitchFamily="17" charset="-128"/>
                <a:ea typeface="UD デジタル 教科書体 N" panose="02020400000000000000" pitchFamily="17" charset="-128"/>
              </a:rPr>
              <a:t>　市町村は、地域福祉の推進に関する事項として次に掲げる事項を一体的に定める計画（以下「市町村地域福祉計画」という。）を策定するよう努めるものとする</a:t>
            </a:r>
            <a:r>
              <a:rPr lang="ja-JP" altLang="en-US" sz="1800" dirty="0" smtClean="0">
                <a:latin typeface="UD デジタル 教科書体 N" panose="02020400000000000000" pitchFamily="17" charset="-128"/>
                <a:ea typeface="UD デジタル 教科書体 N" panose="02020400000000000000" pitchFamily="17" charset="-128"/>
              </a:rPr>
              <a:t>。</a:t>
            </a:r>
            <a:endParaRPr lang="en-US" altLang="ja-JP" sz="1800" dirty="0" smtClean="0">
              <a:latin typeface="UD デジタル 教科書体 N" panose="02020400000000000000" pitchFamily="17" charset="-128"/>
              <a:ea typeface="UD デジタル 教科書体 N" panose="02020400000000000000" pitchFamily="17" charset="-128"/>
            </a:endParaRPr>
          </a:p>
          <a:p>
            <a:pPr marL="1071563" indent="-442913">
              <a:buNone/>
            </a:pPr>
            <a:r>
              <a:rPr lang="ja-JP" altLang="en-US" sz="1400" dirty="0" smtClean="0">
                <a:latin typeface="UD デジタル 教科書体 N" panose="02020400000000000000" pitchFamily="17" charset="-128"/>
                <a:ea typeface="UD デジタル 教科書体 N" panose="02020400000000000000" pitchFamily="17" charset="-128"/>
              </a:rPr>
              <a:t>一</a:t>
            </a:r>
            <a:r>
              <a:rPr lang="ja-JP" altLang="en-US" sz="1400" dirty="0">
                <a:latin typeface="UD デジタル 教科書体 N" panose="02020400000000000000" pitchFamily="17" charset="-128"/>
                <a:ea typeface="UD デジタル 教科書体 N" panose="02020400000000000000" pitchFamily="17" charset="-128"/>
              </a:rPr>
              <a:t>　地域における高齢者の福祉、障害者の福祉、児童の福祉その他の福祉に関し、</a:t>
            </a:r>
            <a:r>
              <a:rPr lang="ja-JP" altLang="en-US" sz="1400" u="sng" dirty="0">
                <a:latin typeface="UD デジタル 教科書体 N" panose="02020400000000000000" pitchFamily="17" charset="-128"/>
                <a:ea typeface="UD デジタル 教科書体 N" panose="02020400000000000000" pitchFamily="17" charset="-128"/>
              </a:rPr>
              <a:t>共通して取り組む</a:t>
            </a:r>
            <a:r>
              <a:rPr lang="ja-JP" altLang="en-US" sz="1400" dirty="0">
                <a:latin typeface="UD デジタル 教科書体 N" panose="02020400000000000000" pitchFamily="17" charset="-128"/>
                <a:ea typeface="UD デジタル 教科書体 N" panose="02020400000000000000" pitchFamily="17" charset="-128"/>
              </a:rPr>
              <a:t>べき事項</a:t>
            </a:r>
          </a:p>
          <a:p>
            <a:pPr marL="1071563" indent="-442913">
              <a:buNone/>
            </a:pPr>
            <a:r>
              <a:rPr lang="ja-JP" altLang="en-US" sz="1400" dirty="0" smtClean="0">
                <a:latin typeface="UD デジタル 教科書体 N" panose="02020400000000000000" pitchFamily="17" charset="-128"/>
                <a:ea typeface="UD デジタル 教科書体 N" panose="02020400000000000000" pitchFamily="17" charset="-128"/>
              </a:rPr>
              <a:t>二</a:t>
            </a:r>
            <a:r>
              <a:rPr lang="ja-JP" altLang="en-US" sz="1400" dirty="0">
                <a:latin typeface="UD デジタル 教科書体 N" panose="02020400000000000000" pitchFamily="17" charset="-128"/>
                <a:ea typeface="UD デジタル 教科書体 N" panose="02020400000000000000" pitchFamily="17" charset="-128"/>
              </a:rPr>
              <a:t>　地域における</a:t>
            </a:r>
            <a:r>
              <a:rPr lang="ja-JP" altLang="en-US" sz="1400" u="sng" dirty="0">
                <a:latin typeface="UD デジタル 教科書体 N" panose="02020400000000000000" pitchFamily="17" charset="-128"/>
                <a:ea typeface="UD デジタル 教科書体 N" panose="02020400000000000000" pitchFamily="17" charset="-128"/>
              </a:rPr>
              <a:t>福祉サービスの適切な利用の推進</a:t>
            </a:r>
            <a:r>
              <a:rPr lang="ja-JP" altLang="en-US" sz="1400" dirty="0">
                <a:latin typeface="UD デジタル 教科書体 N" panose="02020400000000000000" pitchFamily="17" charset="-128"/>
                <a:ea typeface="UD デジタル 教科書体 N" panose="02020400000000000000" pitchFamily="17" charset="-128"/>
              </a:rPr>
              <a:t>に関する事項</a:t>
            </a:r>
          </a:p>
          <a:p>
            <a:pPr marL="1071563" indent="-442913">
              <a:buNone/>
            </a:pPr>
            <a:r>
              <a:rPr lang="ja-JP" altLang="en-US" sz="1400" dirty="0" smtClean="0">
                <a:latin typeface="UD デジタル 教科書体 N" panose="02020400000000000000" pitchFamily="17" charset="-128"/>
                <a:ea typeface="UD デジタル 教科書体 N" panose="02020400000000000000" pitchFamily="17" charset="-128"/>
              </a:rPr>
              <a:t>三</a:t>
            </a:r>
            <a:r>
              <a:rPr lang="ja-JP" altLang="en-US" sz="1400" dirty="0">
                <a:latin typeface="UD デジタル 教科書体 N" panose="02020400000000000000" pitchFamily="17" charset="-128"/>
                <a:ea typeface="UD デジタル 教科書体 N" panose="02020400000000000000" pitchFamily="17" charset="-128"/>
              </a:rPr>
              <a:t>　地域における</a:t>
            </a:r>
            <a:r>
              <a:rPr lang="ja-JP" altLang="en-US" sz="1400" u="sng" dirty="0">
                <a:latin typeface="UD デジタル 教科書体 N" panose="02020400000000000000" pitchFamily="17" charset="-128"/>
                <a:ea typeface="UD デジタル 教科書体 N" panose="02020400000000000000" pitchFamily="17" charset="-128"/>
              </a:rPr>
              <a:t>社会福祉を目的とする事業の健全な発達</a:t>
            </a:r>
            <a:r>
              <a:rPr lang="ja-JP" altLang="en-US" sz="1400" dirty="0">
                <a:latin typeface="UD デジタル 教科書体 N" panose="02020400000000000000" pitchFamily="17" charset="-128"/>
                <a:ea typeface="UD デジタル 教科書体 N" panose="02020400000000000000" pitchFamily="17" charset="-128"/>
              </a:rPr>
              <a:t>に関する事項</a:t>
            </a:r>
          </a:p>
          <a:p>
            <a:pPr marL="1071563" indent="-442913">
              <a:buNone/>
            </a:pPr>
            <a:r>
              <a:rPr lang="ja-JP" altLang="en-US" sz="1400" dirty="0" smtClean="0">
                <a:latin typeface="UD デジタル 教科書体 N" panose="02020400000000000000" pitchFamily="17" charset="-128"/>
                <a:ea typeface="UD デジタル 教科書体 N" panose="02020400000000000000" pitchFamily="17" charset="-128"/>
              </a:rPr>
              <a:t>四</a:t>
            </a:r>
            <a:r>
              <a:rPr lang="ja-JP" altLang="en-US" sz="1400" dirty="0">
                <a:latin typeface="UD デジタル 教科書体 N" panose="02020400000000000000" pitchFamily="17" charset="-128"/>
                <a:ea typeface="UD デジタル 教科書体 N" panose="02020400000000000000" pitchFamily="17" charset="-128"/>
              </a:rPr>
              <a:t>　地域福祉に関する活動への</a:t>
            </a:r>
            <a:r>
              <a:rPr lang="ja-JP" altLang="en-US" sz="1400" u="sng" dirty="0">
                <a:latin typeface="UD デジタル 教科書体 N" panose="02020400000000000000" pitchFamily="17" charset="-128"/>
                <a:ea typeface="UD デジタル 教科書体 N" panose="02020400000000000000" pitchFamily="17" charset="-128"/>
              </a:rPr>
              <a:t>住民の参加の促進</a:t>
            </a:r>
            <a:r>
              <a:rPr lang="ja-JP" altLang="en-US" sz="1400" dirty="0">
                <a:latin typeface="UD デジタル 教科書体 N" panose="02020400000000000000" pitchFamily="17" charset="-128"/>
                <a:ea typeface="UD デジタル 教科書体 N" panose="02020400000000000000" pitchFamily="17" charset="-128"/>
              </a:rPr>
              <a:t>に関</a:t>
            </a:r>
            <a:r>
              <a:rPr lang="ja-JP" altLang="en-US" sz="1400" dirty="0" smtClean="0">
                <a:latin typeface="UD デジタル 教科書体 N" panose="02020400000000000000" pitchFamily="17" charset="-128"/>
                <a:ea typeface="UD デジタル 教科書体 N" panose="02020400000000000000" pitchFamily="17" charset="-128"/>
              </a:rPr>
              <a:t>する</a:t>
            </a:r>
            <a:r>
              <a:rPr lang="ja-JP" altLang="en-US" sz="1400" dirty="0">
                <a:latin typeface="UD デジタル 教科書体 N" panose="02020400000000000000" pitchFamily="17" charset="-128"/>
                <a:ea typeface="UD デジタル 教科書体 N" panose="02020400000000000000" pitchFamily="17" charset="-128"/>
              </a:rPr>
              <a:t>事</a:t>
            </a:r>
            <a:r>
              <a:rPr lang="ja-JP" altLang="en-US" sz="1400" dirty="0" smtClean="0">
                <a:latin typeface="UD デジタル 教科書体 N" panose="02020400000000000000" pitchFamily="17" charset="-128"/>
                <a:ea typeface="UD デジタル 教科書体 N" panose="02020400000000000000" pitchFamily="17" charset="-128"/>
              </a:rPr>
              <a:t>項</a:t>
            </a:r>
            <a:endParaRPr lang="en-US" altLang="ja-JP" sz="1400" dirty="0" smtClean="0">
              <a:latin typeface="UD デジタル 教科書体 N" panose="02020400000000000000" pitchFamily="17" charset="-128"/>
              <a:ea typeface="UD デジタル 教科書体 N" panose="02020400000000000000" pitchFamily="17" charset="-128"/>
            </a:endParaRPr>
          </a:p>
        </p:txBody>
      </p:sp>
      <p:sp>
        <p:nvSpPr>
          <p:cNvPr id="8" name="タイトル 1">
            <a:extLst>
              <a:ext uri="{FF2B5EF4-FFF2-40B4-BE49-F238E27FC236}">
                <a16:creationId xmlns:a16="http://schemas.microsoft.com/office/drawing/2014/main" xmlns="" id="{19C891C8-7C6F-3347-B7E4-A5DCDB7ED607}"/>
              </a:ext>
            </a:extLst>
          </p:cNvPr>
          <p:cNvSpPr txBox="1">
            <a:spLocks/>
          </p:cNvSpPr>
          <p:nvPr/>
        </p:nvSpPr>
        <p:spPr>
          <a:xfrm>
            <a:off x="611560" y="404664"/>
            <a:ext cx="8013576" cy="432048"/>
          </a:xfrm>
          <a:prstGeom prst="rect">
            <a:avLst/>
          </a:prstGeom>
        </p:spPr>
        <p:txBody>
          <a:bodyPr>
            <a:norm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en-US" sz="1400" dirty="0">
                <a:latin typeface="BIZ UDPゴシック" panose="020B0400000000000000" pitchFamily="50" charset="-128"/>
                <a:ea typeface="BIZ UDPゴシック" panose="020B0400000000000000" pitchFamily="50" charset="-128"/>
              </a:rPr>
              <a:t>（</a:t>
            </a:r>
            <a:r>
              <a:rPr lang="en-US" altLang="ja-JP" sz="1400" dirty="0">
                <a:latin typeface="BIZ UDPゴシック" panose="020B0400000000000000" pitchFamily="50" charset="-128"/>
                <a:ea typeface="BIZ UDPゴシック" panose="020B0400000000000000" pitchFamily="50" charset="-128"/>
              </a:rPr>
              <a:t>2</a:t>
            </a:r>
            <a:r>
              <a:rPr lang="ja-JP" altLang="en-US" sz="1400" dirty="0">
                <a:latin typeface="BIZ UDPゴシック" panose="020B0400000000000000" pitchFamily="50" charset="-128"/>
                <a:ea typeface="BIZ UDPゴシック" panose="020B0400000000000000" pitchFamily="50" charset="-128"/>
              </a:rPr>
              <a:t>）地域共生社会を目標とした活動</a:t>
            </a:r>
            <a:endParaRPr lang="en-US" altLang="ja-JP" sz="1400" dirty="0">
              <a:latin typeface="BIZ UDPゴシック" panose="020B0400000000000000" pitchFamily="50" charset="-128"/>
              <a:ea typeface="BIZ UDPゴシック" panose="020B0400000000000000" pitchFamily="50" charset="-128"/>
            </a:endParaRPr>
          </a:p>
          <a:p>
            <a:endParaRPr lang="en-US" altLang="ja-JP" sz="1400" dirty="0">
              <a:latin typeface="BIZ UDPゴシック" panose="020B0400000000000000" pitchFamily="50" charset="-128"/>
              <a:ea typeface="BIZ UDPゴシック" panose="020B0400000000000000" pitchFamily="50" charset="-128"/>
            </a:endParaRPr>
          </a:p>
        </p:txBody>
      </p:sp>
      <p:sp>
        <p:nvSpPr>
          <p:cNvPr id="6" name="テキスト ボックス 5"/>
          <p:cNvSpPr txBox="1"/>
          <p:nvPr/>
        </p:nvSpPr>
        <p:spPr>
          <a:xfrm>
            <a:off x="5865784" y="6308609"/>
            <a:ext cx="2719886" cy="276999"/>
          </a:xfrm>
          <a:prstGeom prst="rect">
            <a:avLst/>
          </a:prstGeom>
          <a:noFill/>
        </p:spPr>
        <p:txBody>
          <a:bodyPr wrap="square" rtlCol="0">
            <a:spAutoFit/>
          </a:bodyPr>
          <a:lstStyle/>
          <a:p>
            <a:pPr algn="r"/>
            <a:r>
              <a:rPr kumimoji="1" lang="ja-JP" altLang="en-US" sz="1200" i="1" dirty="0" smtClean="0">
                <a:solidFill>
                  <a:schemeClr val="tx1">
                    <a:lumMod val="50000"/>
                    <a:lumOff val="50000"/>
                  </a:schemeClr>
                </a:solidFill>
                <a:latin typeface="HGPGothicE" charset="-128"/>
                <a:ea typeface="HGPGothicE" charset="-128"/>
                <a:cs typeface="HGPGothicE" charset="-128"/>
              </a:rPr>
              <a:t>厚生労働省資料抜粋</a:t>
            </a:r>
            <a:endParaRPr kumimoji="1" lang="ja-JP" altLang="en-US" sz="1200" i="1" dirty="0">
              <a:solidFill>
                <a:schemeClr val="tx1">
                  <a:lumMod val="50000"/>
                  <a:lumOff val="50000"/>
                </a:schemeClr>
              </a:solidFill>
              <a:latin typeface="HGPGothicE" charset="-128"/>
              <a:ea typeface="HGPGothicE" charset="-128"/>
              <a:cs typeface="HGPGothicE" charset="-128"/>
            </a:endParaRPr>
          </a:p>
        </p:txBody>
      </p:sp>
      <p:sp>
        <p:nvSpPr>
          <p:cNvPr id="4" name="正方形/長方形 3"/>
          <p:cNvSpPr/>
          <p:nvPr/>
        </p:nvSpPr>
        <p:spPr>
          <a:xfrm>
            <a:off x="523134" y="4708448"/>
            <a:ext cx="8064896" cy="1323439"/>
          </a:xfrm>
          <a:prstGeom prst="rect">
            <a:avLst/>
          </a:prstGeom>
        </p:spPr>
        <p:txBody>
          <a:bodyPr wrap="square">
            <a:spAutoFit/>
          </a:bodyPr>
          <a:lstStyle/>
          <a:p>
            <a:r>
              <a:rPr lang="ja-JP" altLang="en-US" sz="1600" dirty="0">
                <a:latin typeface="BIZ UD明朝 Medium" panose="02020500000000000000" pitchFamily="17" charset="-128"/>
                <a:ea typeface="BIZ UD明朝 Medium" panose="02020500000000000000" pitchFamily="17" charset="-128"/>
              </a:rPr>
              <a:t>　市町村において「我が事・丸ごと」を推進するために、体制整備の具体策を地域福祉計画に位置づけることと、任意になっていた</a:t>
            </a:r>
            <a:r>
              <a:rPr lang="ja-JP" altLang="en-US" sz="1600" b="1" dirty="0">
                <a:solidFill>
                  <a:srgbClr val="C00000"/>
                </a:solidFill>
                <a:latin typeface="BIZ UD明朝 Medium" panose="02020500000000000000" pitchFamily="17" charset="-128"/>
                <a:ea typeface="BIZ UD明朝 Medium" panose="02020500000000000000" pitchFamily="17" charset="-128"/>
              </a:rPr>
              <a:t>地域福祉計画の策定が努力義務</a:t>
            </a:r>
            <a:r>
              <a:rPr lang="ja-JP" altLang="en-US" sz="1600" dirty="0">
                <a:latin typeface="BIZ UD明朝 Medium" panose="02020500000000000000" pitchFamily="17" charset="-128"/>
                <a:ea typeface="BIZ UD明朝 Medium" panose="02020500000000000000" pitchFamily="17" charset="-128"/>
              </a:rPr>
              <a:t>になりました</a:t>
            </a:r>
            <a:r>
              <a:rPr lang="ja-JP" altLang="en-US" sz="1600" dirty="0" smtClean="0">
                <a:latin typeface="BIZ UD明朝 Medium" panose="02020500000000000000" pitchFamily="17" charset="-128"/>
                <a:ea typeface="BIZ UD明朝 Medium" panose="02020500000000000000" pitchFamily="17" charset="-128"/>
              </a:rPr>
              <a:t>。</a:t>
            </a:r>
            <a:endParaRPr lang="en-US" altLang="ja-JP" sz="1600" dirty="0" smtClean="0">
              <a:latin typeface="BIZ UD明朝 Medium" panose="02020500000000000000" pitchFamily="17" charset="-128"/>
              <a:ea typeface="BIZ UD明朝 Medium" panose="02020500000000000000" pitchFamily="17" charset="-128"/>
            </a:endParaRPr>
          </a:p>
          <a:p>
            <a:r>
              <a:rPr lang="ja-JP" altLang="en-US" sz="1600" dirty="0">
                <a:latin typeface="BIZ UD明朝 Medium" panose="02020500000000000000" pitchFamily="17" charset="-128"/>
                <a:ea typeface="BIZ UD明朝 Medium" panose="02020500000000000000" pitchFamily="17" charset="-128"/>
              </a:rPr>
              <a:t>　</a:t>
            </a:r>
            <a:r>
              <a:rPr lang="ja-JP" altLang="en-US" sz="1600" dirty="0" smtClean="0">
                <a:latin typeface="BIZ UD明朝 Medium" panose="02020500000000000000" pitchFamily="17" charset="-128"/>
                <a:ea typeface="BIZ UD明朝 Medium" panose="02020500000000000000" pitchFamily="17" charset="-128"/>
              </a:rPr>
              <a:t>こ</a:t>
            </a:r>
            <a:r>
              <a:rPr lang="ja-JP" altLang="en-US" sz="1600" dirty="0">
                <a:latin typeface="BIZ UD明朝 Medium" panose="02020500000000000000" pitchFamily="17" charset="-128"/>
                <a:ea typeface="BIZ UD明朝 Medium" panose="02020500000000000000" pitchFamily="17" charset="-128"/>
              </a:rPr>
              <a:t>れからは、これまでの縦割りの制度によるものではなく、地域共生社会を目指した取り組みとして、地域福祉が政策化していく段階に入ったのだと言われています</a:t>
            </a:r>
            <a:r>
              <a:rPr lang="ja-JP" altLang="en-US" sz="1600" dirty="0" smtClean="0">
                <a:latin typeface="BIZ UD明朝 Medium" panose="02020500000000000000" pitchFamily="17" charset="-128"/>
                <a:ea typeface="BIZ UD明朝 Medium" panose="02020500000000000000" pitchFamily="17" charset="-128"/>
              </a:rPr>
              <a:t>。</a:t>
            </a:r>
            <a:endParaRPr lang="ja-JP" altLang="en-US" sz="1600" dirty="0">
              <a:latin typeface="BIZ UD明朝 Medium" panose="02020500000000000000" pitchFamily="17" charset="-128"/>
              <a:ea typeface="BIZ UD明朝 Medium" panose="02020500000000000000" pitchFamily="17" charset="-128"/>
            </a:endParaRPr>
          </a:p>
        </p:txBody>
      </p:sp>
      <p:sp>
        <p:nvSpPr>
          <p:cNvPr id="5" name="角丸四角形 4"/>
          <p:cNvSpPr/>
          <p:nvPr/>
        </p:nvSpPr>
        <p:spPr>
          <a:xfrm>
            <a:off x="523134" y="1412776"/>
            <a:ext cx="8062536" cy="3168352"/>
          </a:xfrm>
          <a:prstGeom prst="roundRect">
            <a:avLst>
              <a:gd name="adj" fmla="val 100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サブタイトル 2"/>
          <p:cNvSpPr txBox="1">
            <a:spLocks/>
          </p:cNvSpPr>
          <p:nvPr/>
        </p:nvSpPr>
        <p:spPr>
          <a:xfrm>
            <a:off x="224224" y="42172"/>
            <a:ext cx="5643920" cy="322579"/>
          </a:xfrm>
          <a:prstGeom prst="rect">
            <a:avLst/>
          </a:prstGeom>
        </p:spPr>
        <p:txBody>
          <a:bodyPr vert="horz">
            <a:normAutofit fontScale="92500" lnSpcReduction="20000"/>
          </a:bodyPr>
          <a:lst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a:lstStyle>
          <a:p>
            <a:pPr marL="109728" indent="0">
              <a:buNone/>
            </a:pPr>
            <a:r>
              <a:rPr lang="en-US" altLang="ja-JP" sz="1800" dirty="0">
                <a:solidFill>
                  <a:schemeClr val="bg1"/>
                </a:solidFill>
                <a:latin typeface="BIZ UDPゴシック" panose="020B0400000000000000" pitchFamily="50" charset="-128"/>
                <a:ea typeface="BIZ UDPゴシック" panose="020B0400000000000000" pitchFamily="50" charset="-128"/>
              </a:rPr>
              <a:t>5.</a:t>
            </a:r>
            <a:r>
              <a:rPr lang="ja-JP" altLang="en-US" sz="1800" dirty="0">
                <a:solidFill>
                  <a:schemeClr val="bg1"/>
                </a:solidFill>
                <a:latin typeface="BIZ UDPゴシック" panose="020B0400000000000000" pitchFamily="50" charset="-128"/>
                <a:ea typeface="BIZ UDPゴシック" panose="020B0400000000000000" pitchFamily="50" charset="-128"/>
              </a:rPr>
              <a:t>　自立支援協議会と地域づくり</a:t>
            </a:r>
            <a:endParaRPr lang="ja-JP" altLang="en-US" sz="1800" dirty="0">
              <a:solidFill>
                <a:schemeClr val="bg1"/>
              </a:solidFill>
            </a:endParaRPr>
          </a:p>
        </p:txBody>
      </p:sp>
    </p:spTree>
    <p:extLst>
      <p:ext uri="{BB962C8B-B14F-4D97-AF65-F5344CB8AC3E}">
        <p14:creationId xmlns:p14="http://schemas.microsoft.com/office/powerpoint/2010/main" val="93562486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正方形/長方形 51"/>
          <p:cNvSpPr/>
          <p:nvPr/>
        </p:nvSpPr>
        <p:spPr>
          <a:xfrm>
            <a:off x="745378" y="1570654"/>
            <a:ext cx="7220587" cy="3428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3" name="テキスト ボックス 52"/>
          <p:cNvSpPr txBox="1"/>
          <p:nvPr/>
        </p:nvSpPr>
        <p:spPr>
          <a:xfrm>
            <a:off x="683568" y="1052736"/>
            <a:ext cx="8052815" cy="369332"/>
          </a:xfrm>
          <a:prstGeom prst="rect">
            <a:avLst/>
          </a:prstGeom>
          <a:noFill/>
        </p:spPr>
        <p:txBody>
          <a:bodyPr wrap="square" rtlCol="0">
            <a:spAutoFit/>
          </a:bodyPr>
          <a:lstStyle/>
          <a:p>
            <a:pPr algn="ctr"/>
            <a:r>
              <a:rPr lang="ja-JP" altLang="en-US" dirty="0">
                <a:solidFill>
                  <a:prstClr val="black"/>
                </a:solidFill>
                <a:latin typeface="HG丸ｺﾞｼｯｸM-PRO" panose="020F0600000000000000" pitchFamily="50" charset="-128"/>
                <a:ea typeface="HG丸ｺﾞｼｯｸM-PRO" panose="020F0600000000000000" pitchFamily="50" charset="-128"/>
              </a:rPr>
              <a:t>地域における住民主体の課題解決力強化・包括的な相談支援体制のイメージ</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p:txBody>
      </p:sp>
      <p:pic>
        <p:nvPicPr>
          <p:cNvPr id="36" name="Picture 8" descr="「認知症　イラスト　無料」の画像検索結果">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4965" y="2109096"/>
            <a:ext cx="390093" cy="3275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悩む　イラスト」の画像検索結果">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82862" y="2141317"/>
            <a:ext cx="312848" cy="289298"/>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3938901" y="2026937"/>
            <a:ext cx="1264055" cy="346249"/>
          </a:xfrm>
          <a:prstGeom prst="rect">
            <a:avLst/>
          </a:prstGeom>
          <a:noFill/>
        </p:spPr>
        <p:txBody>
          <a:bodyPr wrap="square" rtlCol="0">
            <a:spAutoFit/>
          </a:bodyPr>
          <a:lstStyle/>
          <a:p>
            <a:pPr algn="ctr"/>
            <a:r>
              <a:rPr lang="ja-JP" altLang="en-US" sz="825" dirty="0">
                <a:solidFill>
                  <a:prstClr val="black"/>
                </a:solidFill>
                <a:latin typeface="HG丸ｺﾞｼｯｸM-PRO" panose="020F0600000000000000" pitchFamily="50" charset="-128"/>
                <a:ea typeface="HG丸ｺﾞｼｯｸM-PRO" panose="020F0600000000000000" pitchFamily="50" charset="-128"/>
              </a:rPr>
              <a:t>様々な課題を</a:t>
            </a:r>
            <a:endParaRPr lang="en-US" altLang="ja-JP" sz="825" dirty="0">
              <a:solidFill>
                <a:prstClr val="black"/>
              </a:solidFill>
              <a:latin typeface="HG丸ｺﾞｼｯｸM-PRO" panose="020F0600000000000000" pitchFamily="50" charset="-128"/>
              <a:ea typeface="HG丸ｺﾞｼｯｸM-PRO" panose="020F0600000000000000" pitchFamily="50" charset="-128"/>
            </a:endParaRPr>
          </a:p>
          <a:p>
            <a:pPr algn="ctr"/>
            <a:r>
              <a:rPr lang="ja-JP" altLang="en-US" sz="825" dirty="0">
                <a:solidFill>
                  <a:prstClr val="black"/>
                </a:solidFill>
                <a:latin typeface="HG丸ｺﾞｼｯｸM-PRO" panose="020F0600000000000000" pitchFamily="50" charset="-128"/>
                <a:ea typeface="HG丸ｺﾞｼｯｸM-PRO" panose="020F0600000000000000" pitchFamily="50" charset="-128"/>
              </a:rPr>
              <a:t>抱える住民</a:t>
            </a:r>
          </a:p>
        </p:txBody>
      </p:sp>
      <p:sp>
        <p:nvSpPr>
          <p:cNvPr id="37" name="円/楕円 36"/>
          <p:cNvSpPr/>
          <p:nvPr/>
        </p:nvSpPr>
        <p:spPr>
          <a:xfrm>
            <a:off x="2845646" y="4921913"/>
            <a:ext cx="3370045" cy="860902"/>
          </a:xfrm>
          <a:prstGeom prst="ellipse">
            <a:avLst/>
          </a:prstGeom>
          <a:solidFill>
            <a:schemeClr val="accent6">
              <a:lumMod val="40000"/>
              <a:lumOff val="60000"/>
              <a:alpha val="49000"/>
            </a:schemeClr>
          </a:solidFill>
          <a:ln w="57150" cmpd="dbl">
            <a:solidFill>
              <a:schemeClr val="accent6">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HG丸ｺﾞｼｯｸM-PRO" panose="020F0600000000000000" pitchFamily="50" charset="-128"/>
              <a:ea typeface="HG丸ｺﾞｼｯｸM-PRO" panose="020F0600000000000000" pitchFamily="50" charset="-128"/>
            </a:endParaRPr>
          </a:p>
        </p:txBody>
      </p:sp>
      <p:sp>
        <p:nvSpPr>
          <p:cNvPr id="64" name="下矢印 63"/>
          <p:cNvSpPr/>
          <p:nvPr/>
        </p:nvSpPr>
        <p:spPr>
          <a:xfrm>
            <a:off x="3920891" y="4368654"/>
            <a:ext cx="503968" cy="318439"/>
          </a:xfrm>
          <a:prstGeom prst="downArrow">
            <a:avLst/>
          </a:prstGeom>
          <a:solidFill>
            <a:srgbClr val="FFC000"/>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8" name="角丸四角形 37"/>
          <p:cNvSpPr/>
          <p:nvPr/>
        </p:nvSpPr>
        <p:spPr>
          <a:xfrm>
            <a:off x="3400364" y="4824468"/>
            <a:ext cx="643776" cy="154435"/>
          </a:xfrm>
          <a:prstGeom prst="roundRect">
            <a:avLst/>
          </a:prstGeom>
          <a:pattFill prst="pct20">
            <a:fgClr>
              <a:srgbClr val="66FFFF"/>
            </a:fgClr>
            <a:bgClr>
              <a:schemeClr val="bg1"/>
            </a:bgClr>
          </a:pattFill>
          <a:ln w="38100" cmpd="dbl">
            <a:solidFill>
              <a:srgbClr val="00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50" dirty="0">
                <a:solidFill>
                  <a:prstClr val="black"/>
                </a:solidFill>
                <a:latin typeface="HG丸ｺﾞｼｯｸM-PRO" panose="020F0600000000000000" pitchFamily="50" charset="-128"/>
                <a:ea typeface="HG丸ｺﾞｼｯｸM-PRO" panose="020F0600000000000000" pitchFamily="50" charset="-128"/>
              </a:rPr>
              <a:t>高齢関係</a:t>
            </a:r>
          </a:p>
        </p:txBody>
      </p:sp>
      <p:sp>
        <p:nvSpPr>
          <p:cNvPr id="42" name="角丸四角形 41"/>
          <p:cNvSpPr/>
          <p:nvPr/>
        </p:nvSpPr>
        <p:spPr>
          <a:xfrm>
            <a:off x="5191314" y="4845754"/>
            <a:ext cx="643776" cy="154435"/>
          </a:xfrm>
          <a:prstGeom prst="roundRect">
            <a:avLst/>
          </a:prstGeom>
          <a:pattFill prst="pct20">
            <a:fgClr>
              <a:srgbClr val="66FFFF"/>
            </a:fgClr>
            <a:bgClr>
              <a:schemeClr val="bg1"/>
            </a:bgClr>
          </a:pattFill>
          <a:ln w="38100" cmpd="dbl">
            <a:solidFill>
              <a:srgbClr val="00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50" dirty="0">
                <a:solidFill>
                  <a:prstClr val="black"/>
                </a:solidFill>
                <a:latin typeface="HG丸ｺﾞｼｯｸM-PRO" panose="020F0600000000000000" pitchFamily="50" charset="-128"/>
                <a:ea typeface="HG丸ｺﾞｼｯｸM-PRO" panose="020F0600000000000000" pitchFamily="50" charset="-128"/>
              </a:rPr>
              <a:t>障害関係</a:t>
            </a:r>
          </a:p>
        </p:txBody>
      </p:sp>
      <p:sp>
        <p:nvSpPr>
          <p:cNvPr id="81" name="右矢印 80"/>
          <p:cNvSpPr/>
          <p:nvPr/>
        </p:nvSpPr>
        <p:spPr>
          <a:xfrm rot="24060000">
            <a:off x="5510631" y="5443917"/>
            <a:ext cx="106954" cy="154148"/>
          </a:xfrm>
          <a:prstGeom prst="rightArrow">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円/楕円 1"/>
          <p:cNvSpPr/>
          <p:nvPr/>
        </p:nvSpPr>
        <p:spPr>
          <a:xfrm>
            <a:off x="3456984" y="5213184"/>
            <a:ext cx="898686" cy="355081"/>
          </a:xfrm>
          <a:prstGeom prst="ellipse">
            <a:avLst/>
          </a:prstGeom>
          <a:solidFill>
            <a:srgbClr val="FFC0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b="1" dirty="0">
                <a:solidFill>
                  <a:prstClr val="black"/>
                </a:solidFill>
                <a:latin typeface="HG丸ｺﾞｼｯｸM-PRO" panose="020F0600000000000000" pitchFamily="50" charset="-128"/>
                <a:ea typeface="HG丸ｺﾞｼｯｸM-PRO" panose="020F0600000000000000" pitchFamily="50" charset="-128"/>
              </a:rPr>
              <a:t>自立相談</a:t>
            </a:r>
            <a:endParaRPr lang="en-US" altLang="ja-JP" sz="900" b="1" dirty="0">
              <a:solidFill>
                <a:prstClr val="black"/>
              </a:solidFill>
              <a:latin typeface="HG丸ｺﾞｼｯｸM-PRO" panose="020F0600000000000000" pitchFamily="50" charset="-128"/>
              <a:ea typeface="HG丸ｺﾞｼｯｸM-PRO" panose="020F0600000000000000" pitchFamily="50" charset="-128"/>
            </a:endParaRPr>
          </a:p>
          <a:p>
            <a:pPr algn="ctr"/>
            <a:r>
              <a:rPr lang="ja-JP" altLang="en-US" sz="900" b="1" dirty="0">
                <a:solidFill>
                  <a:prstClr val="black"/>
                </a:solidFill>
                <a:latin typeface="HG丸ｺﾞｼｯｸM-PRO" panose="020F0600000000000000" pitchFamily="50" charset="-128"/>
                <a:ea typeface="HG丸ｺﾞｼｯｸM-PRO" panose="020F0600000000000000" pitchFamily="50" charset="-128"/>
              </a:rPr>
              <a:t>支援機関</a:t>
            </a:r>
          </a:p>
        </p:txBody>
      </p:sp>
      <p:sp>
        <p:nvSpPr>
          <p:cNvPr id="69" name="角丸四角形 68"/>
          <p:cNvSpPr/>
          <p:nvPr/>
        </p:nvSpPr>
        <p:spPr>
          <a:xfrm>
            <a:off x="3371281" y="5831901"/>
            <a:ext cx="643776" cy="154435"/>
          </a:xfrm>
          <a:prstGeom prst="roundRect">
            <a:avLst/>
          </a:prstGeom>
          <a:pattFill prst="pct20">
            <a:fgClr>
              <a:srgbClr val="66FFFF"/>
            </a:fgClr>
            <a:bgClr>
              <a:schemeClr val="bg1"/>
            </a:bgClr>
          </a:pattFill>
          <a:ln w="38100" cmpd="dbl">
            <a:solidFill>
              <a:srgbClr val="00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50" dirty="0">
                <a:solidFill>
                  <a:prstClr val="black"/>
                </a:solidFill>
                <a:latin typeface="HG丸ｺﾞｼｯｸM-PRO" panose="020F0600000000000000" pitchFamily="50" charset="-128"/>
                <a:ea typeface="HG丸ｺﾞｼｯｸM-PRO" panose="020F0600000000000000" pitchFamily="50" charset="-128"/>
              </a:rPr>
              <a:t>児相</a:t>
            </a:r>
          </a:p>
        </p:txBody>
      </p:sp>
      <p:sp>
        <p:nvSpPr>
          <p:cNvPr id="39" name="角丸四角形 38"/>
          <p:cNvSpPr/>
          <p:nvPr/>
        </p:nvSpPr>
        <p:spPr>
          <a:xfrm>
            <a:off x="3529097" y="5670145"/>
            <a:ext cx="643776" cy="154435"/>
          </a:xfrm>
          <a:prstGeom prst="roundRect">
            <a:avLst/>
          </a:prstGeom>
          <a:pattFill prst="pct20">
            <a:fgClr>
              <a:srgbClr val="66FFFF"/>
            </a:fgClr>
            <a:bgClr>
              <a:schemeClr val="bg1"/>
            </a:bgClr>
          </a:pattFill>
          <a:ln w="38100" cmpd="dbl">
            <a:solidFill>
              <a:srgbClr val="00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50" dirty="0">
                <a:solidFill>
                  <a:prstClr val="black"/>
                </a:solidFill>
                <a:latin typeface="HG丸ｺﾞｼｯｸM-PRO" panose="020F0600000000000000" pitchFamily="50" charset="-128"/>
                <a:ea typeface="HG丸ｺﾞｼｯｸM-PRO" panose="020F0600000000000000" pitchFamily="50" charset="-128"/>
              </a:rPr>
              <a:t>児童関係</a:t>
            </a:r>
          </a:p>
        </p:txBody>
      </p:sp>
      <p:sp>
        <p:nvSpPr>
          <p:cNvPr id="71" name="角丸四角形 70"/>
          <p:cNvSpPr/>
          <p:nvPr/>
        </p:nvSpPr>
        <p:spPr>
          <a:xfrm>
            <a:off x="6269650" y="5444952"/>
            <a:ext cx="643776" cy="154435"/>
          </a:xfrm>
          <a:prstGeom prst="roundRect">
            <a:avLst/>
          </a:prstGeom>
          <a:pattFill prst="pct20">
            <a:fgClr>
              <a:srgbClr val="66FFFF"/>
            </a:fgClr>
            <a:bgClr>
              <a:schemeClr val="bg1"/>
            </a:bgClr>
          </a:pattFill>
          <a:ln w="38100" cmpd="dbl">
            <a:solidFill>
              <a:srgbClr val="00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79" name="右矢印 78"/>
          <p:cNvSpPr/>
          <p:nvPr/>
        </p:nvSpPr>
        <p:spPr>
          <a:xfrm rot="10200000">
            <a:off x="3341477" y="5409359"/>
            <a:ext cx="110340" cy="155174"/>
          </a:xfrm>
          <a:prstGeom prst="rightArrow">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3" name="角丸四角形 82"/>
          <p:cNvSpPr/>
          <p:nvPr/>
        </p:nvSpPr>
        <p:spPr>
          <a:xfrm>
            <a:off x="5100719" y="5854413"/>
            <a:ext cx="643776" cy="141406"/>
          </a:xfrm>
          <a:prstGeom prst="roundRect">
            <a:avLst/>
          </a:prstGeom>
          <a:pattFill prst="pct20">
            <a:fgClr>
              <a:srgbClr val="66FFFF"/>
            </a:fgClr>
            <a:bgClr>
              <a:schemeClr val="bg1"/>
            </a:bgClr>
          </a:pattFill>
          <a:ln w="38100" cmpd="dbl">
            <a:solidFill>
              <a:srgbClr val="00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50" dirty="0">
                <a:solidFill>
                  <a:prstClr val="black"/>
                </a:solidFill>
                <a:latin typeface="HG丸ｺﾞｼｯｸM-PRO" panose="020F0600000000000000" pitchFamily="50" charset="-128"/>
                <a:ea typeface="HG丸ｺﾞｼｯｸM-PRO" panose="020F0600000000000000" pitchFamily="50" charset="-128"/>
              </a:rPr>
              <a:t>病院</a:t>
            </a:r>
          </a:p>
        </p:txBody>
      </p:sp>
      <p:sp>
        <p:nvSpPr>
          <p:cNvPr id="20" name="角丸四角形 19"/>
          <p:cNvSpPr/>
          <p:nvPr/>
        </p:nvSpPr>
        <p:spPr>
          <a:xfrm>
            <a:off x="4942456" y="5690252"/>
            <a:ext cx="643776" cy="141406"/>
          </a:xfrm>
          <a:prstGeom prst="roundRect">
            <a:avLst/>
          </a:prstGeom>
          <a:pattFill prst="pct20">
            <a:fgClr>
              <a:srgbClr val="66FFFF"/>
            </a:fgClr>
            <a:bgClr>
              <a:schemeClr val="bg1"/>
            </a:bgClr>
          </a:pattFill>
          <a:ln w="38100" cmpd="dbl">
            <a:solidFill>
              <a:srgbClr val="00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50" dirty="0">
                <a:solidFill>
                  <a:prstClr val="black"/>
                </a:solidFill>
                <a:latin typeface="HG丸ｺﾞｼｯｸM-PRO" panose="020F0600000000000000" pitchFamily="50" charset="-128"/>
                <a:ea typeface="HG丸ｺﾞｼｯｸM-PRO" panose="020F0600000000000000" pitchFamily="50" charset="-128"/>
              </a:rPr>
              <a:t>医療関係</a:t>
            </a:r>
          </a:p>
        </p:txBody>
      </p:sp>
      <p:sp>
        <p:nvSpPr>
          <p:cNvPr id="84" name="角丸四角形 83"/>
          <p:cNvSpPr/>
          <p:nvPr/>
        </p:nvSpPr>
        <p:spPr>
          <a:xfrm>
            <a:off x="5777563" y="5035527"/>
            <a:ext cx="643776" cy="154435"/>
          </a:xfrm>
          <a:prstGeom prst="roundRect">
            <a:avLst/>
          </a:prstGeom>
          <a:pattFill prst="pct20">
            <a:fgClr>
              <a:srgbClr val="66FFFF"/>
            </a:fgClr>
            <a:bgClr>
              <a:schemeClr val="bg1"/>
            </a:bgClr>
          </a:pattFill>
          <a:ln w="38100" cmpd="dbl">
            <a:solidFill>
              <a:srgbClr val="00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50" dirty="0">
                <a:solidFill>
                  <a:prstClr val="black"/>
                </a:solidFill>
                <a:latin typeface="HG丸ｺﾞｼｯｸM-PRO" panose="020F0600000000000000" pitchFamily="50" charset="-128"/>
                <a:ea typeface="HG丸ｺﾞｼｯｸM-PRO" panose="020F0600000000000000" pitchFamily="50" charset="-128"/>
              </a:rPr>
              <a:t>教育関係</a:t>
            </a:r>
          </a:p>
        </p:txBody>
      </p:sp>
      <p:sp>
        <p:nvSpPr>
          <p:cNvPr id="70" name="角丸四角形 69"/>
          <p:cNvSpPr/>
          <p:nvPr/>
        </p:nvSpPr>
        <p:spPr>
          <a:xfrm>
            <a:off x="5945113" y="5303577"/>
            <a:ext cx="643776" cy="154435"/>
          </a:xfrm>
          <a:prstGeom prst="roundRect">
            <a:avLst/>
          </a:prstGeom>
          <a:pattFill prst="pct20">
            <a:fgClr>
              <a:srgbClr val="66FFFF"/>
            </a:fgClr>
            <a:bgClr>
              <a:schemeClr val="bg1"/>
            </a:bgClr>
          </a:pattFill>
          <a:ln w="38100" cmpd="dbl">
            <a:solidFill>
              <a:srgbClr val="00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50" dirty="0">
                <a:solidFill>
                  <a:prstClr val="black"/>
                </a:solidFill>
                <a:latin typeface="HG丸ｺﾞｼｯｸM-PRO" panose="020F0600000000000000" pitchFamily="50" charset="-128"/>
                <a:ea typeface="HG丸ｺﾞｼｯｸM-PRO" panose="020F0600000000000000" pitchFamily="50" charset="-128"/>
              </a:rPr>
              <a:t>保健関係</a:t>
            </a:r>
          </a:p>
        </p:txBody>
      </p:sp>
      <p:grpSp>
        <p:nvGrpSpPr>
          <p:cNvPr id="9" name="グループ化 8"/>
          <p:cNvGrpSpPr/>
          <p:nvPr/>
        </p:nvGrpSpPr>
        <p:grpSpPr>
          <a:xfrm>
            <a:off x="4155986" y="5745941"/>
            <a:ext cx="810028" cy="207749"/>
            <a:chOff x="5799998" y="1367482"/>
            <a:chExt cx="1080037" cy="284128"/>
          </a:xfrm>
        </p:grpSpPr>
        <p:sp>
          <p:nvSpPr>
            <p:cNvPr id="41" name="角丸四角形 40"/>
            <p:cNvSpPr/>
            <p:nvPr/>
          </p:nvSpPr>
          <p:spPr>
            <a:xfrm>
              <a:off x="5910834" y="1380510"/>
              <a:ext cx="858368" cy="211213"/>
            </a:xfrm>
            <a:prstGeom prst="roundRect">
              <a:avLst/>
            </a:prstGeom>
            <a:pattFill prst="pct20">
              <a:fgClr>
                <a:srgbClr val="66FFFF"/>
              </a:fgClr>
              <a:bgClr>
                <a:schemeClr val="bg1"/>
              </a:bgClr>
            </a:pattFill>
            <a:ln w="38100" cmpd="dbl">
              <a:solidFill>
                <a:srgbClr val="00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 name="テキスト ボックス 2"/>
            <p:cNvSpPr txBox="1"/>
            <p:nvPr/>
          </p:nvSpPr>
          <p:spPr>
            <a:xfrm>
              <a:off x="5799998" y="1367482"/>
              <a:ext cx="1080037" cy="284128"/>
            </a:xfrm>
            <a:prstGeom prst="rect">
              <a:avLst/>
            </a:prstGeom>
            <a:noFill/>
          </p:spPr>
          <p:txBody>
            <a:bodyPr wrap="square" rtlCol="0">
              <a:spAutoFit/>
            </a:bodyPr>
            <a:lstStyle/>
            <a:p>
              <a:pPr algn="ctr"/>
              <a:r>
                <a:rPr lang="ja-JP" altLang="en-US" sz="750" dirty="0">
                  <a:solidFill>
                    <a:prstClr val="black"/>
                  </a:solidFill>
                  <a:latin typeface="HG丸ｺﾞｼｯｸM-PRO" panose="020F0600000000000000" pitchFamily="50" charset="-128"/>
                  <a:ea typeface="HG丸ｺﾞｼｯｸM-PRO" panose="020F0600000000000000" pitchFamily="50" charset="-128"/>
                </a:rPr>
                <a:t>家計支援関係</a:t>
              </a:r>
            </a:p>
          </p:txBody>
        </p:sp>
      </p:grpSp>
      <p:sp>
        <p:nvSpPr>
          <p:cNvPr id="85" name="テキスト ボックス 84"/>
          <p:cNvSpPr txBox="1"/>
          <p:nvPr/>
        </p:nvSpPr>
        <p:spPr>
          <a:xfrm>
            <a:off x="6152905" y="5452826"/>
            <a:ext cx="998732" cy="207749"/>
          </a:xfrm>
          <a:prstGeom prst="rect">
            <a:avLst/>
          </a:prstGeom>
          <a:noFill/>
        </p:spPr>
        <p:txBody>
          <a:bodyPr wrap="square" rtlCol="0">
            <a:spAutoFit/>
          </a:bodyPr>
          <a:lstStyle/>
          <a:p>
            <a:pPr algn="ctr"/>
            <a:r>
              <a:rPr lang="ja-JP" altLang="en-US" sz="750" dirty="0">
                <a:solidFill>
                  <a:prstClr val="black"/>
                </a:solidFill>
                <a:latin typeface="HG丸ｺﾞｼｯｸM-PRO" panose="020F0600000000000000" pitchFamily="50" charset="-128"/>
                <a:ea typeface="HG丸ｺﾞｼｯｸM-PRO" panose="020F0600000000000000" pitchFamily="50" charset="-128"/>
              </a:rPr>
              <a:t>がん･難病関係</a:t>
            </a:r>
          </a:p>
        </p:txBody>
      </p:sp>
      <p:grpSp>
        <p:nvGrpSpPr>
          <p:cNvPr id="10" name="グループ化 9"/>
          <p:cNvGrpSpPr/>
          <p:nvPr/>
        </p:nvGrpSpPr>
        <p:grpSpPr>
          <a:xfrm>
            <a:off x="5422607" y="4663738"/>
            <a:ext cx="998732" cy="207749"/>
            <a:chOff x="7607110" y="1323237"/>
            <a:chExt cx="1331642" cy="284130"/>
          </a:xfrm>
        </p:grpSpPr>
        <p:sp>
          <p:nvSpPr>
            <p:cNvPr id="89" name="角丸四角形 88"/>
            <p:cNvSpPr/>
            <p:nvPr/>
          </p:nvSpPr>
          <p:spPr>
            <a:xfrm>
              <a:off x="7825277" y="1348547"/>
              <a:ext cx="858368" cy="211213"/>
            </a:xfrm>
            <a:prstGeom prst="roundRect">
              <a:avLst/>
            </a:prstGeom>
            <a:pattFill prst="pct20">
              <a:fgClr>
                <a:srgbClr val="66FFFF"/>
              </a:fgClr>
              <a:bgClr>
                <a:schemeClr val="bg1"/>
              </a:bgClr>
            </a:pattFill>
            <a:ln w="38100" cmpd="dbl">
              <a:solidFill>
                <a:srgbClr val="00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87" name="テキスト ボックス 86"/>
            <p:cNvSpPr txBox="1"/>
            <p:nvPr/>
          </p:nvSpPr>
          <p:spPr>
            <a:xfrm>
              <a:off x="7607110" y="1323237"/>
              <a:ext cx="1331642" cy="284130"/>
            </a:xfrm>
            <a:prstGeom prst="rect">
              <a:avLst/>
            </a:prstGeom>
            <a:noFill/>
          </p:spPr>
          <p:txBody>
            <a:bodyPr wrap="square" rtlCol="0">
              <a:spAutoFit/>
            </a:bodyPr>
            <a:lstStyle/>
            <a:p>
              <a:pPr algn="ctr"/>
              <a:r>
                <a:rPr lang="ja-JP" altLang="en-US" sz="750" dirty="0">
                  <a:solidFill>
                    <a:prstClr val="black"/>
                  </a:solidFill>
                  <a:latin typeface="HG丸ｺﾞｼｯｸM-PRO" panose="020F0600000000000000" pitchFamily="50" charset="-128"/>
                  <a:ea typeface="HG丸ｺﾞｼｯｸM-PRO" panose="020F0600000000000000" pitchFamily="50" charset="-128"/>
                </a:rPr>
                <a:t>発達障害関係</a:t>
              </a:r>
            </a:p>
          </p:txBody>
        </p:sp>
      </p:grpSp>
      <p:sp>
        <p:nvSpPr>
          <p:cNvPr id="21" name="右矢印 20"/>
          <p:cNvSpPr/>
          <p:nvPr/>
        </p:nvSpPr>
        <p:spPr>
          <a:xfrm rot="19873194" flipV="1">
            <a:off x="5469016" y="5189037"/>
            <a:ext cx="81401" cy="115591"/>
          </a:xfrm>
          <a:prstGeom prst="rightArrow">
            <a:avLst/>
          </a:prstGeom>
          <a:solidFill>
            <a:srgbClr val="FFFF00"/>
          </a:solidFill>
          <a:ln w="127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0" name="右矢印 89"/>
          <p:cNvSpPr/>
          <p:nvPr/>
        </p:nvSpPr>
        <p:spPr>
          <a:xfrm rot="300000">
            <a:off x="5659961" y="5271849"/>
            <a:ext cx="169022" cy="147532"/>
          </a:xfrm>
          <a:prstGeom prst="rightArrow">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8" name="右矢印 67"/>
          <p:cNvSpPr/>
          <p:nvPr/>
        </p:nvSpPr>
        <p:spPr>
          <a:xfrm rot="12840000" flipV="1">
            <a:off x="3575660" y="5073652"/>
            <a:ext cx="146375" cy="119912"/>
          </a:xfrm>
          <a:prstGeom prst="rightArrow">
            <a:avLst/>
          </a:prstGeom>
          <a:solidFill>
            <a:srgbClr val="FFFF00"/>
          </a:solidFill>
          <a:ln w="127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1" name="右矢印 90"/>
          <p:cNvSpPr/>
          <p:nvPr/>
        </p:nvSpPr>
        <p:spPr>
          <a:xfrm rot="5400000">
            <a:off x="4413752" y="5585408"/>
            <a:ext cx="116956" cy="185081"/>
          </a:xfrm>
          <a:prstGeom prst="rightArrow">
            <a:avLst/>
          </a:prstGeom>
          <a:solidFill>
            <a:srgbClr val="FFFF00"/>
          </a:solidFill>
          <a:ln w="127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8" name="右カーブ矢印 27"/>
          <p:cNvSpPr/>
          <p:nvPr/>
        </p:nvSpPr>
        <p:spPr>
          <a:xfrm flipV="1">
            <a:off x="2636471" y="4388379"/>
            <a:ext cx="245816" cy="491825"/>
          </a:xfrm>
          <a:prstGeom prst="curvedRightArrow">
            <a:avLst>
              <a:gd name="adj1" fmla="val 25000"/>
              <a:gd name="adj2" fmla="val 52180"/>
              <a:gd name="adj3" fmla="val 25000"/>
            </a:avLst>
          </a:prstGeom>
          <a:solidFill>
            <a:schemeClr val="accent3">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30" name="テキスト ボックス 29"/>
          <p:cNvSpPr txBox="1"/>
          <p:nvPr/>
        </p:nvSpPr>
        <p:spPr>
          <a:xfrm>
            <a:off x="2254589" y="4564344"/>
            <a:ext cx="944903" cy="276999"/>
          </a:xfrm>
          <a:prstGeom prst="rect">
            <a:avLst/>
          </a:prstGeom>
          <a:noFill/>
        </p:spPr>
        <p:txBody>
          <a:bodyPr wrap="square" rtlCol="0">
            <a:spAutoFit/>
          </a:bodyPr>
          <a:lstStyle/>
          <a:p>
            <a:r>
              <a:rPr lang="ja-JP" altLang="en-US" sz="600" b="1" dirty="0">
                <a:solidFill>
                  <a:prstClr val="black"/>
                </a:solidFill>
                <a:latin typeface="HG丸ｺﾞｼｯｸM-PRO" panose="020F0600000000000000" pitchFamily="50" charset="-128"/>
                <a:ea typeface="HG丸ｺﾞｼｯｸM-PRO" panose="020F0600000000000000" pitchFamily="50" charset="-128"/>
              </a:rPr>
              <a:t>自治体によっては</a:t>
            </a:r>
            <a:endParaRPr lang="en-US" altLang="ja-JP" sz="600" b="1" dirty="0">
              <a:solidFill>
                <a:prstClr val="black"/>
              </a:solidFill>
              <a:latin typeface="HG丸ｺﾞｼｯｸM-PRO" panose="020F0600000000000000" pitchFamily="50" charset="-128"/>
              <a:ea typeface="HG丸ｺﾞｼｯｸM-PRO" panose="020F0600000000000000" pitchFamily="50" charset="-128"/>
            </a:endParaRPr>
          </a:p>
          <a:p>
            <a:r>
              <a:rPr lang="ja-JP" altLang="en-US" sz="600" b="1" dirty="0">
                <a:solidFill>
                  <a:prstClr val="black"/>
                </a:solidFill>
                <a:latin typeface="HG丸ｺﾞｼｯｸM-PRO" panose="020F0600000000000000" pitchFamily="50" charset="-128"/>
                <a:ea typeface="HG丸ｺﾞｼｯｸM-PRO" panose="020F0600000000000000" pitchFamily="50" charset="-128"/>
              </a:rPr>
              <a:t>一体的</a:t>
            </a:r>
            <a:endParaRPr lang="en-US" altLang="ja-JP" sz="6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77" name="右矢印 76"/>
          <p:cNvSpPr/>
          <p:nvPr/>
        </p:nvSpPr>
        <p:spPr>
          <a:xfrm rot="8206866">
            <a:off x="3568410" y="5549040"/>
            <a:ext cx="108833" cy="109610"/>
          </a:xfrm>
          <a:prstGeom prst="rightArrow">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6" name="右矢印 75"/>
          <p:cNvSpPr/>
          <p:nvPr/>
        </p:nvSpPr>
        <p:spPr>
          <a:xfrm rot="5400000">
            <a:off x="5077546" y="5557243"/>
            <a:ext cx="96160" cy="105863"/>
          </a:xfrm>
          <a:prstGeom prst="rightArrow">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4" name="下矢印 93"/>
          <p:cNvSpPr/>
          <p:nvPr/>
        </p:nvSpPr>
        <p:spPr>
          <a:xfrm flipV="1">
            <a:off x="4674590" y="4361746"/>
            <a:ext cx="503968" cy="312989"/>
          </a:xfrm>
          <a:prstGeom prst="downArrow">
            <a:avLst/>
          </a:prstGeom>
          <a:solidFill>
            <a:srgbClr val="FFC000"/>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19" name="角丸四角形 118"/>
          <p:cNvSpPr/>
          <p:nvPr/>
        </p:nvSpPr>
        <p:spPr>
          <a:xfrm>
            <a:off x="2255663" y="1950997"/>
            <a:ext cx="650843" cy="135903"/>
          </a:xfrm>
          <a:prstGeom prst="roundRect">
            <a:avLst/>
          </a:prstGeom>
          <a:pattFill prst="pct5">
            <a:fgClr>
              <a:schemeClr val="accent1"/>
            </a:fgClr>
            <a:bgClr>
              <a:schemeClr val="bg1"/>
            </a:bgClr>
          </a:patt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750" dirty="0">
              <a:solidFill>
                <a:prstClr val="black"/>
              </a:solidFill>
              <a:latin typeface="HG丸ｺﾞｼｯｸM-PRO" panose="020F0600000000000000" pitchFamily="50" charset="-128"/>
              <a:ea typeface="HG丸ｺﾞｼｯｸM-PRO" panose="020F0600000000000000" pitchFamily="50" charset="-128"/>
            </a:endParaRPr>
          </a:p>
        </p:txBody>
      </p:sp>
      <p:sp>
        <p:nvSpPr>
          <p:cNvPr id="120" name="角丸四角形 119"/>
          <p:cNvSpPr/>
          <p:nvPr/>
        </p:nvSpPr>
        <p:spPr>
          <a:xfrm>
            <a:off x="3277699" y="2560091"/>
            <a:ext cx="486054" cy="141429"/>
          </a:xfrm>
          <a:prstGeom prst="roundRect">
            <a:avLst/>
          </a:prstGeom>
          <a:pattFill prst="pct5">
            <a:fgClr>
              <a:schemeClr val="accent1"/>
            </a:fgClr>
            <a:bgClr>
              <a:schemeClr val="bg1"/>
            </a:bgClr>
          </a:patt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50" dirty="0">
                <a:solidFill>
                  <a:prstClr val="black"/>
                </a:solidFill>
                <a:latin typeface="HG丸ｺﾞｼｯｸM-PRO" panose="020F0600000000000000" pitchFamily="50" charset="-128"/>
                <a:ea typeface="HG丸ｺﾞｼｯｸM-PRO" panose="020F0600000000000000" pitchFamily="50" charset="-128"/>
              </a:rPr>
              <a:t>ご近所</a:t>
            </a:r>
          </a:p>
        </p:txBody>
      </p:sp>
      <p:grpSp>
        <p:nvGrpSpPr>
          <p:cNvPr id="7" name="グループ化 6"/>
          <p:cNvGrpSpPr/>
          <p:nvPr/>
        </p:nvGrpSpPr>
        <p:grpSpPr>
          <a:xfrm>
            <a:off x="3784322" y="2530000"/>
            <a:ext cx="847158" cy="334835"/>
            <a:chOff x="687507" y="-154444"/>
            <a:chExt cx="1129544" cy="619366"/>
          </a:xfrm>
        </p:grpSpPr>
        <p:sp>
          <p:nvSpPr>
            <p:cNvPr id="121" name="角丸四角形 120"/>
            <p:cNvSpPr/>
            <p:nvPr/>
          </p:nvSpPr>
          <p:spPr>
            <a:xfrm>
              <a:off x="878012" y="-15108"/>
              <a:ext cx="648072" cy="261609"/>
            </a:xfrm>
            <a:prstGeom prst="roundRect">
              <a:avLst/>
            </a:prstGeom>
            <a:pattFill prst="pct5">
              <a:fgClr>
                <a:schemeClr val="accent1"/>
              </a:fgClr>
              <a:bgClr>
                <a:schemeClr val="bg1"/>
              </a:bgClr>
            </a:patt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750" dirty="0">
                <a:solidFill>
                  <a:prstClr val="black"/>
                </a:solidFill>
                <a:latin typeface="HG丸ｺﾞｼｯｸM-PRO" panose="020F0600000000000000" pitchFamily="50" charset="-128"/>
                <a:ea typeface="HG丸ｺﾞｼｯｸM-PRO" panose="020F0600000000000000" pitchFamily="50" charset="-128"/>
              </a:endParaRPr>
            </a:p>
          </p:txBody>
        </p:sp>
        <p:sp>
          <p:nvSpPr>
            <p:cNvPr id="33" name="テキスト ボックス 32"/>
            <p:cNvSpPr txBox="1"/>
            <p:nvPr/>
          </p:nvSpPr>
          <p:spPr>
            <a:xfrm>
              <a:off x="687507" y="-154444"/>
              <a:ext cx="1129544" cy="619366"/>
            </a:xfrm>
            <a:prstGeom prst="rect">
              <a:avLst/>
            </a:prstGeom>
            <a:noFill/>
          </p:spPr>
          <p:txBody>
            <a:bodyPr wrap="square" rtlCol="0">
              <a:spAutoFit/>
            </a:bodyPr>
            <a:lstStyle/>
            <a:p>
              <a:r>
                <a:rPr lang="ja-JP" altLang="en-US" sz="788" dirty="0">
                  <a:solidFill>
                    <a:prstClr val="black"/>
                  </a:solidFill>
                  <a:latin typeface="HG丸ｺﾞｼｯｸM-PRO" panose="020F0600000000000000" pitchFamily="50" charset="-128"/>
                  <a:ea typeface="HG丸ｺﾞｼｯｸM-PRO" panose="020F0600000000000000" pitchFamily="50" charset="-128"/>
                </a:rPr>
                <a:t>　 民生委員・</a:t>
              </a:r>
              <a:endParaRPr lang="en-US" altLang="ja-JP" sz="788" dirty="0">
                <a:solidFill>
                  <a:prstClr val="black"/>
                </a:solidFill>
                <a:latin typeface="HG丸ｺﾞｼｯｸM-PRO" panose="020F0600000000000000" pitchFamily="50" charset="-128"/>
                <a:ea typeface="HG丸ｺﾞｼｯｸM-PRO" panose="020F0600000000000000" pitchFamily="50" charset="-128"/>
              </a:endParaRPr>
            </a:p>
            <a:p>
              <a:pPr algn="ctr"/>
              <a:r>
                <a:rPr lang="ja-JP" altLang="en-US" sz="788" dirty="0">
                  <a:solidFill>
                    <a:prstClr val="black"/>
                  </a:solidFill>
                  <a:latin typeface="HG丸ｺﾞｼｯｸM-PRO" panose="020F0600000000000000" pitchFamily="50" charset="-128"/>
                  <a:ea typeface="HG丸ｺﾞｼｯｸM-PRO" panose="020F0600000000000000" pitchFamily="50" charset="-128"/>
                </a:rPr>
                <a:t>児童委員</a:t>
              </a:r>
            </a:p>
          </p:txBody>
        </p:sp>
      </p:grpSp>
      <p:sp>
        <p:nvSpPr>
          <p:cNvPr id="122" name="角丸四角形 121"/>
          <p:cNvSpPr/>
          <p:nvPr/>
        </p:nvSpPr>
        <p:spPr>
          <a:xfrm>
            <a:off x="5842843" y="2397044"/>
            <a:ext cx="486054" cy="141429"/>
          </a:xfrm>
          <a:prstGeom prst="roundRect">
            <a:avLst/>
          </a:prstGeom>
          <a:pattFill prst="pct5">
            <a:fgClr>
              <a:schemeClr val="accent1"/>
            </a:fgClr>
            <a:bgClr>
              <a:schemeClr val="bg1"/>
            </a:bgClr>
          </a:patt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750" dirty="0">
                <a:solidFill>
                  <a:prstClr val="black"/>
                </a:solidFill>
                <a:latin typeface="HG丸ｺﾞｼｯｸM-PRO" panose="020F0600000000000000" pitchFamily="50" charset="-128"/>
                <a:ea typeface="HG丸ｺﾞｼｯｸM-PRO" panose="020F0600000000000000" pitchFamily="50" charset="-128"/>
              </a:rPr>
              <a:t>PTA</a:t>
            </a:r>
            <a:endParaRPr lang="ja-JP" altLang="en-US" sz="750" dirty="0">
              <a:solidFill>
                <a:prstClr val="black"/>
              </a:solidFill>
              <a:latin typeface="HG丸ｺﾞｼｯｸM-PRO" panose="020F0600000000000000" pitchFamily="50" charset="-128"/>
              <a:ea typeface="HG丸ｺﾞｼｯｸM-PRO" panose="020F0600000000000000" pitchFamily="50" charset="-128"/>
            </a:endParaRPr>
          </a:p>
        </p:txBody>
      </p:sp>
      <p:grpSp>
        <p:nvGrpSpPr>
          <p:cNvPr id="8" name="グループ化 7"/>
          <p:cNvGrpSpPr/>
          <p:nvPr/>
        </p:nvGrpSpPr>
        <p:grpSpPr>
          <a:xfrm>
            <a:off x="6089655" y="1943760"/>
            <a:ext cx="716906" cy="213585"/>
            <a:chOff x="3244333" y="1715091"/>
            <a:chExt cx="955875" cy="395082"/>
          </a:xfrm>
        </p:grpSpPr>
        <p:sp>
          <p:nvSpPr>
            <p:cNvPr id="123" name="角丸四角形 122"/>
            <p:cNvSpPr/>
            <p:nvPr/>
          </p:nvSpPr>
          <p:spPr>
            <a:xfrm>
              <a:off x="3313424" y="1753183"/>
              <a:ext cx="648072" cy="261609"/>
            </a:xfrm>
            <a:prstGeom prst="roundRect">
              <a:avLst/>
            </a:prstGeom>
            <a:pattFill prst="pct5">
              <a:fgClr>
                <a:schemeClr val="accent1"/>
              </a:fgClr>
              <a:bgClr>
                <a:schemeClr val="bg1"/>
              </a:bgClr>
            </a:patt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750" dirty="0">
                <a:solidFill>
                  <a:prstClr val="black"/>
                </a:solidFill>
                <a:latin typeface="HG丸ｺﾞｼｯｸM-PRO" panose="020F0600000000000000" pitchFamily="50" charset="-128"/>
                <a:ea typeface="HG丸ｺﾞｼｯｸM-PRO" panose="020F0600000000000000" pitchFamily="50" charset="-128"/>
              </a:endParaRPr>
            </a:p>
          </p:txBody>
        </p:sp>
        <p:sp>
          <p:nvSpPr>
            <p:cNvPr id="124" name="テキスト ボックス 123"/>
            <p:cNvSpPr txBox="1"/>
            <p:nvPr/>
          </p:nvSpPr>
          <p:spPr>
            <a:xfrm>
              <a:off x="3244333" y="1715091"/>
              <a:ext cx="955875" cy="395082"/>
            </a:xfrm>
            <a:prstGeom prst="rect">
              <a:avLst/>
            </a:prstGeom>
            <a:noFill/>
          </p:spPr>
          <p:txBody>
            <a:bodyPr wrap="square" rtlCol="0">
              <a:spAutoFit/>
            </a:bodyPr>
            <a:lstStyle/>
            <a:p>
              <a:r>
                <a:rPr lang="ja-JP" altLang="en-US" sz="788" dirty="0">
                  <a:solidFill>
                    <a:prstClr val="black"/>
                  </a:solidFill>
                  <a:latin typeface="HG丸ｺﾞｼｯｸM-PRO" panose="020F0600000000000000" pitchFamily="50" charset="-128"/>
                  <a:ea typeface="HG丸ｺﾞｼｯｸM-PRO" panose="020F0600000000000000" pitchFamily="50" charset="-128"/>
                </a:rPr>
                <a:t>子ども会</a:t>
              </a:r>
            </a:p>
          </p:txBody>
        </p:sp>
      </p:grpSp>
      <p:pic>
        <p:nvPicPr>
          <p:cNvPr id="32" name="Picture 2" descr="「父子家庭　イラスト　無料」の画像検索結果">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06616" y="2055996"/>
            <a:ext cx="293749" cy="34315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車椅子の女性のイラスト"/>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93231" y="2038977"/>
            <a:ext cx="212881" cy="360417"/>
          </a:xfrm>
          <a:prstGeom prst="rect">
            <a:avLst/>
          </a:prstGeom>
          <a:noFill/>
          <a:extLst>
            <a:ext uri="{909E8E84-426E-40DD-AFC4-6F175D3DCCD1}">
              <a14:hiddenFill xmlns:a14="http://schemas.microsoft.com/office/drawing/2010/main">
                <a:solidFill>
                  <a:srgbClr val="FFFFFF"/>
                </a:solidFill>
              </a14:hiddenFill>
            </a:ext>
          </a:extLst>
        </p:spPr>
      </p:pic>
      <p:sp>
        <p:nvSpPr>
          <p:cNvPr id="11" name="フローチャート : 手操作入力 10"/>
          <p:cNvSpPr/>
          <p:nvPr/>
        </p:nvSpPr>
        <p:spPr>
          <a:xfrm rot="10800000">
            <a:off x="743582" y="1720544"/>
            <a:ext cx="391997" cy="308507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106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1106 h 10000"/>
              <a:gd name="connsiteX0" fmla="*/ 0 w 10000"/>
              <a:gd name="connsiteY0" fmla="*/ 1003 h 9897"/>
              <a:gd name="connsiteX1" fmla="*/ 10000 w 10000"/>
              <a:gd name="connsiteY1" fmla="*/ 0 h 9897"/>
              <a:gd name="connsiteX2" fmla="*/ 10000 w 10000"/>
              <a:gd name="connsiteY2" fmla="*/ 9897 h 9897"/>
              <a:gd name="connsiteX3" fmla="*/ 0 w 10000"/>
              <a:gd name="connsiteY3" fmla="*/ 9897 h 9897"/>
              <a:gd name="connsiteX4" fmla="*/ 0 w 10000"/>
              <a:gd name="connsiteY4" fmla="*/ 1003 h 9897"/>
              <a:gd name="connsiteX0" fmla="*/ 0 w 10263"/>
              <a:gd name="connsiteY0" fmla="*/ 880 h 10000"/>
              <a:gd name="connsiteX1" fmla="*/ 10263 w 10263"/>
              <a:gd name="connsiteY1" fmla="*/ 0 h 10000"/>
              <a:gd name="connsiteX2" fmla="*/ 10263 w 10263"/>
              <a:gd name="connsiteY2" fmla="*/ 10000 h 10000"/>
              <a:gd name="connsiteX3" fmla="*/ 263 w 10263"/>
              <a:gd name="connsiteY3" fmla="*/ 10000 h 10000"/>
              <a:gd name="connsiteX4" fmla="*/ 0 w 10263"/>
              <a:gd name="connsiteY4" fmla="*/ 880 h 10000"/>
              <a:gd name="connsiteX0" fmla="*/ 0 w 10058"/>
              <a:gd name="connsiteY0" fmla="*/ 1009 h 10000"/>
              <a:gd name="connsiteX1" fmla="*/ 10058 w 10058"/>
              <a:gd name="connsiteY1" fmla="*/ 0 h 10000"/>
              <a:gd name="connsiteX2" fmla="*/ 10058 w 10058"/>
              <a:gd name="connsiteY2" fmla="*/ 10000 h 10000"/>
              <a:gd name="connsiteX3" fmla="*/ 58 w 10058"/>
              <a:gd name="connsiteY3" fmla="*/ 10000 h 10000"/>
              <a:gd name="connsiteX4" fmla="*/ 0 w 10058"/>
              <a:gd name="connsiteY4" fmla="*/ 1009 h 10000"/>
              <a:gd name="connsiteX0" fmla="*/ 0 w 10267"/>
              <a:gd name="connsiteY0" fmla="*/ 957 h 10000"/>
              <a:gd name="connsiteX1" fmla="*/ 10267 w 10267"/>
              <a:gd name="connsiteY1" fmla="*/ 0 h 10000"/>
              <a:gd name="connsiteX2" fmla="*/ 10267 w 10267"/>
              <a:gd name="connsiteY2" fmla="*/ 10000 h 10000"/>
              <a:gd name="connsiteX3" fmla="*/ 267 w 10267"/>
              <a:gd name="connsiteY3" fmla="*/ 10000 h 10000"/>
              <a:gd name="connsiteX4" fmla="*/ 0 w 10267"/>
              <a:gd name="connsiteY4" fmla="*/ 95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7" h="10000">
                <a:moveTo>
                  <a:pt x="0" y="957"/>
                </a:moveTo>
                <a:lnTo>
                  <a:pt x="10267" y="0"/>
                </a:lnTo>
                <a:lnTo>
                  <a:pt x="10267" y="10000"/>
                </a:lnTo>
                <a:lnTo>
                  <a:pt x="267" y="10000"/>
                </a:lnTo>
                <a:cubicBezTo>
                  <a:pt x="179" y="6960"/>
                  <a:pt x="88" y="3997"/>
                  <a:pt x="0" y="957"/>
                </a:cubicBezTo>
                <a:close/>
              </a:path>
            </a:pathLst>
          </a:custGeom>
          <a:solidFill>
            <a:schemeClr val="accent6">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6" name="角丸四角形 105"/>
          <p:cNvSpPr/>
          <p:nvPr/>
        </p:nvSpPr>
        <p:spPr>
          <a:xfrm>
            <a:off x="824587" y="2382671"/>
            <a:ext cx="233696" cy="1448066"/>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r>
              <a:rPr lang="ja-JP" altLang="en-US" sz="1050" dirty="0">
                <a:solidFill>
                  <a:prstClr val="black"/>
                </a:solidFill>
                <a:latin typeface="HG丸ｺﾞｼｯｸM-PRO" panose="020F0600000000000000" pitchFamily="50" charset="-128"/>
                <a:ea typeface="HG丸ｺﾞｼｯｸM-PRO" panose="020F0600000000000000" pitchFamily="50" charset="-128"/>
              </a:rPr>
              <a:t>住民に身近な圏域</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p:txBody>
      </p:sp>
      <p:sp>
        <p:nvSpPr>
          <p:cNvPr id="108" name="フローチャート : 手操作入力 107"/>
          <p:cNvSpPr/>
          <p:nvPr/>
        </p:nvSpPr>
        <p:spPr>
          <a:xfrm>
            <a:off x="738825" y="4576803"/>
            <a:ext cx="388775" cy="1461907"/>
          </a:xfrm>
          <a:prstGeom prst="flowChartManualInput">
            <a:avLst/>
          </a:prstGeom>
          <a:solidFill>
            <a:schemeClr val="accent6">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3" name="角丸四角形 112"/>
          <p:cNvSpPr/>
          <p:nvPr/>
        </p:nvSpPr>
        <p:spPr>
          <a:xfrm>
            <a:off x="799643" y="4901685"/>
            <a:ext cx="258640" cy="958219"/>
          </a:xfrm>
          <a:prstGeom prst="roundRect">
            <a:avLst>
              <a:gd name="adj"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r>
              <a:rPr lang="ja-JP" altLang="en-US" sz="1050" dirty="0">
                <a:solidFill>
                  <a:prstClr val="black"/>
                </a:solidFill>
                <a:latin typeface="HG丸ｺﾞｼｯｸM-PRO" panose="020F0600000000000000" pitchFamily="50" charset="-128"/>
                <a:ea typeface="HG丸ｺﾞｼｯｸM-PRO" panose="020F0600000000000000" pitchFamily="50" charset="-128"/>
              </a:rPr>
              <a:t>市町村域等</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p:txBody>
      </p:sp>
      <p:sp>
        <p:nvSpPr>
          <p:cNvPr id="125" name="角丸四角形 124"/>
          <p:cNvSpPr/>
          <p:nvPr/>
        </p:nvSpPr>
        <p:spPr>
          <a:xfrm>
            <a:off x="4630186" y="2593251"/>
            <a:ext cx="486054" cy="141429"/>
          </a:xfrm>
          <a:prstGeom prst="roundRect">
            <a:avLst/>
          </a:prstGeom>
          <a:pattFill prst="pct5">
            <a:fgClr>
              <a:schemeClr val="accent1"/>
            </a:fgClr>
            <a:bgClr>
              <a:schemeClr val="bg1"/>
            </a:bgClr>
          </a:patt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50" dirty="0">
                <a:solidFill>
                  <a:prstClr val="black"/>
                </a:solidFill>
                <a:latin typeface="HG丸ｺﾞｼｯｸM-PRO" panose="020F0600000000000000" pitchFamily="50" charset="-128"/>
                <a:ea typeface="HG丸ｺﾞｼｯｸM-PRO" panose="020F0600000000000000" pitchFamily="50" charset="-128"/>
              </a:rPr>
              <a:t>自治会</a:t>
            </a:r>
          </a:p>
        </p:txBody>
      </p:sp>
      <p:sp>
        <p:nvSpPr>
          <p:cNvPr id="35" name="角丸四角形 34"/>
          <p:cNvSpPr/>
          <p:nvPr/>
        </p:nvSpPr>
        <p:spPr>
          <a:xfrm>
            <a:off x="2344053" y="2184191"/>
            <a:ext cx="486054" cy="141429"/>
          </a:xfrm>
          <a:prstGeom prst="roundRect">
            <a:avLst/>
          </a:prstGeom>
          <a:pattFill prst="pct5">
            <a:fgClr>
              <a:schemeClr val="accent1"/>
            </a:fgClr>
            <a:bgClr>
              <a:schemeClr val="bg1"/>
            </a:bgClr>
          </a:patt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750" dirty="0">
                <a:solidFill>
                  <a:prstClr val="black"/>
                </a:solidFill>
                <a:latin typeface="HG丸ｺﾞｼｯｸM-PRO" panose="020F0600000000000000" pitchFamily="50" charset="-128"/>
                <a:ea typeface="HG丸ｺﾞｼｯｸM-PRO" panose="020F0600000000000000" pitchFamily="50" charset="-128"/>
              </a:rPr>
              <a:t>NPO</a:t>
            </a:r>
            <a:endParaRPr lang="ja-JP" altLang="en-US" sz="750" dirty="0">
              <a:solidFill>
                <a:prstClr val="black"/>
              </a:solidFill>
              <a:latin typeface="HG丸ｺﾞｼｯｸM-PRO" panose="020F0600000000000000" pitchFamily="50" charset="-128"/>
              <a:ea typeface="HG丸ｺﾞｼｯｸM-PRO" panose="020F0600000000000000" pitchFamily="50" charset="-128"/>
            </a:endParaRPr>
          </a:p>
        </p:txBody>
      </p:sp>
      <p:sp>
        <p:nvSpPr>
          <p:cNvPr id="12" name="角丸四角形 11"/>
          <p:cNvSpPr/>
          <p:nvPr/>
        </p:nvSpPr>
        <p:spPr>
          <a:xfrm>
            <a:off x="3496002" y="1657827"/>
            <a:ext cx="2197229" cy="341455"/>
          </a:xfrm>
          <a:prstGeom prst="roundRect">
            <a:avLst/>
          </a:prstGeom>
          <a:solidFill>
            <a:schemeClr val="accent6">
              <a:lumMod val="40000"/>
              <a:lumOff val="60000"/>
            </a:schemeClr>
          </a:solidFill>
          <a:ln w="50800"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900" b="1" dirty="0">
                <a:solidFill>
                  <a:prstClr val="black"/>
                </a:solidFill>
                <a:latin typeface="HG丸ｺﾞｼｯｸM-PRO" panose="020F0600000000000000" pitchFamily="50" charset="-128"/>
                <a:ea typeface="HG丸ｺﾞｼｯｸM-PRO" panose="020F0600000000000000" pitchFamily="50" charset="-128"/>
              </a:rPr>
              <a:t>住民が主体的に地域課題を把握して</a:t>
            </a:r>
            <a:endParaRPr lang="en-US" altLang="ja-JP" sz="900" b="1" dirty="0">
              <a:solidFill>
                <a:prstClr val="black"/>
              </a:solidFill>
              <a:latin typeface="HG丸ｺﾞｼｯｸM-PRO" panose="020F0600000000000000" pitchFamily="50" charset="-128"/>
              <a:ea typeface="HG丸ｺﾞｼｯｸM-PRO" panose="020F0600000000000000" pitchFamily="50" charset="-128"/>
            </a:endParaRPr>
          </a:p>
          <a:p>
            <a:pPr algn="ctr"/>
            <a:r>
              <a:rPr lang="ja-JP" altLang="en-US" sz="900" b="1" dirty="0">
                <a:solidFill>
                  <a:prstClr val="black"/>
                </a:solidFill>
                <a:latin typeface="HG丸ｺﾞｼｯｸM-PRO" panose="020F0600000000000000" pitchFamily="50" charset="-128"/>
                <a:ea typeface="HG丸ｺﾞｼｯｸM-PRO" panose="020F0600000000000000" pitchFamily="50" charset="-128"/>
              </a:rPr>
              <a:t>解決を試みる体制づくり</a:t>
            </a:r>
          </a:p>
        </p:txBody>
      </p:sp>
      <p:sp>
        <p:nvSpPr>
          <p:cNvPr id="135" name="角丸四角形 134"/>
          <p:cNvSpPr/>
          <p:nvPr/>
        </p:nvSpPr>
        <p:spPr>
          <a:xfrm>
            <a:off x="7103852" y="2021803"/>
            <a:ext cx="557084" cy="284168"/>
          </a:xfrm>
          <a:prstGeom prst="roundRect">
            <a:avLst/>
          </a:prstGeom>
          <a:pattFill prst="pct20">
            <a:fgClr>
              <a:srgbClr val="FFC000"/>
            </a:fgClr>
            <a:bgClr>
              <a:schemeClr val="bg1"/>
            </a:bgClr>
          </a:pattFill>
          <a:ln w="38100" cmpd="dbl">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53" name="角丸四角形 152"/>
          <p:cNvSpPr/>
          <p:nvPr/>
        </p:nvSpPr>
        <p:spPr>
          <a:xfrm>
            <a:off x="7326217" y="2475949"/>
            <a:ext cx="569105" cy="284168"/>
          </a:xfrm>
          <a:prstGeom prst="roundRect">
            <a:avLst/>
          </a:prstGeom>
          <a:pattFill prst="pct20">
            <a:fgClr>
              <a:srgbClr val="FFC000"/>
            </a:fgClr>
            <a:bgClr>
              <a:schemeClr val="bg1"/>
            </a:bgClr>
          </a:pattFill>
          <a:ln w="38100" cmpd="dbl">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prstClr val="black"/>
                </a:solidFill>
                <a:latin typeface="HG丸ｺﾞｼｯｸM-PRO" panose="020F0600000000000000" pitchFamily="50" charset="-128"/>
                <a:ea typeface="HG丸ｺﾞｼｯｸM-PRO" panose="020F0600000000000000" pitchFamily="50" charset="-128"/>
              </a:rPr>
              <a:t>環境</a:t>
            </a:r>
          </a:p>
        </p:txBody>
      </p:sp>
      <p:sp>
        <p:nvSpPr>
          <p:cNvPr id="155" name="角丸四角形 154"/>
          <p:cNvSpPr/>
          <p:nvPr/>
        </p:nvSpPr>
        <p:spPr>
          <a:xfrm>
            <a:off x="6697002" y="1683851"/>
            <a:ext cx="694736" cy="257319"/>
          </a:xfrm>
          <a:prstGeom prst="roundRect">
            <a:avLst/>
          </a:prstGeom>
          <a:pattFill prst="pct20">
            <a:fgClr>
              <a:srgbClr val="FFC000"/>
            </a:fgClr>
            <a:bgClr>
              <a:schemeClr val="bg1"/>
            </a:bgClr>
          </a:pattFill>
          <a:ln w="38100" cmpd="dbl">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58" name="角丸四角形 157"/>
          <p:cNvSpPr/>
          <p:nvPr/>
        </p:nvSpPr>
        <p:spPr>
          <a:xfrm>
            <a:off x="1411693" y="2528857"/>
            <a:ext cx="569105" cy="284168"/>
          </a:xfrm>
          <a:prstGeom prst="roundRect">
            <a:avLst/>
          </a:prstGeom>
          <a:pattFill prst="pct20">
            <a:fgClr>
              <a:srgbClr val="FFC000"/>
            </a:fgClr>
            <a:bgClr>
              <a:schemeClr val="bg1"/>
            </a:bgClr>
          </a:pattFill>
          <a:ln w="38100" cmpd="dbl">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prstClr val="black"/>
                </a:solidFill>
                <a:latin typeface="HG丸ｺﾞｼｯｸM-PRO" panose="020F0600000000000000" pitchFamily="50" charset="-128"/>
                <a:ea typeface="HG丸ｺﾞｼｯｸM-PRO" panose="020F0600000000000000" pitchFamily="50" charset="-128"/>
              </a:rPr>
              <a:t>産業</a:t>
            </a:r>
          </a:p>
        </p:txBody>
      </p:sp>
      <p:sp>
        <p:nvSpPr>
          <p:cNvPr id="164" name="角丸四角形 163"/>
          <p:cNvSpPr/>
          <p:nvPr/>
        </p:nvSpPr>
        <p:spPr>
          <a:xfrm>
            <a:off x="5799670" y="1757838"/>
            <a:ext cx="486054" cy="141429"/>
          </a:xfrm>
          <a:prstGeom prst="roundRect">
            <a:avLst/>
          </a:prstGeom>
          <a:pattFill prst="pct5">
            <a:fgClr>
              <a:schemeClr val="accent1"/>
            </a:fgClr>
            <a:bgClr>
              <a:schemeClr val="bg1"/>
            </a:bgClr>
          </a:patt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750" dirty="0">
              <a:solidFill>
                <a:prstClr val="black"/>
              </a:solidFill>
              <a:latin typeface="HG丸ｺﾞｼｯｸM-PRO" panose="020F0600000000000000" pitchFamily="50" charset="-128"/>
              <a:ea typeface="HG丸ｺﾞｼｯｸM-PRO" panose="020F0600000000000000" pitchFamily="50" charset="-128"/>
            </a:endParaRPr>
          </a:p>
        </p:txBody>
      </p:sp>
      <p:grpSp>
        <p:nvGrpSpPr>
          <p:cNvPr id="23" name="グループ化 22"/>
          <p:cNvGrpSpPr/>
          <p:nvPr/>
        </p:nvGrpSpPr>
        <p:grpSpPr>
          <a:xfrm>
            <a:off x="2853740" y="1736220"/>
            <a:ext cx="566541" cy="207749"/>
            <a:chOff x="2810523" y="709444"/>
            <a:chExt cx="755388" cy="276998"/>
          </a:xfrm>
        </p:grpSpPr>
        <p:sp>
          <p:nvSpPr>
            <p:cNvPr id="175" name="角丸四角形 174"/>
            <p:cNvSpPr/>
            <p:nvPr/>
          </p:nvSpPr>
          <p:spPr>
            <a:xfrm>
              <a:off x="2859321" y="735470"/>
              <a:ext cx="648072" cy="188572"/>
            </a:xfrm>
            <a:prstGeom prst="roundRect">
              <a:avLst/>
            </a:prstGeom>
            <a:pattFill prst="pct5">
              <a:fgClr>
                <a:schemeClr val="accent1"/>
              </a:fgClr>
              <a:bgClr>
                <a:schemeClr val="bg1"/>
              </a:bgClr>
            </a:patt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750" dirty="0">
                <a:solidFill>
                  <a:prstClr val="black"/>
                </a:solidFill>
                <a:latin typeface="HG丸ｺﾞｼｯｸM-PRO" panose="020F0600000000000000" pitchFamily="50" charset="-128"/>
                <a:ea typeface="HG丸ｺﾞｼｯｸM-PRO" panose="020F0600000000000000" pitchFamily="50" charset="-128"/>
              </a:endParaRPr>
            </a:p>
          </p:txBody>
        </p:sp>
        <p:sp>
          <p:nvSpPr>
            <p:cNvPr id="13" name="テキスト ボックス 12"/>
            <p:cNvSpPr txBox="1"/>
            <p:nvPr/>
          </p:nvSpPr>
          <p:spPr>
            <a:xfrm>
              <a:off x="2810523" y="709444"/>
              <a:ext cx="755388" cy="276998"/>
            </a:xfrm>
            <a:prstGeom prst="rect">
              <a:avLst/>
            </a:prstGeom>
            <a:noFill/>
          </p:spPr>
          <p:txBody>
            <a:bodyPr wrap="square" rtlCol="0">
              <a:spAutoFit/>
            </a:bodyPr>
            <a:lstStyle/>
            <a:p>
              <a:pPr algn="ctr"/>
              <a:r>
                <a:rPr lang="ja-JP" altLang="en-US" sz="750" dirty="0">
                  <a:solidFill>
                    <a:prstClr val="black"/>
                  </a:solidFill>
                  <a:latin typeface="HG丸ｺﾞｼｯｸM-PRO" panose="020F0600000000000000" pitchFamily="50" charset="-128"/>
                  <a:ea typeface="HG丸ｺﾞｼｯｸM-PRO" panose="020F0600000000000000" pitchFamily="50" charset="-128"/>
                </a:rPr>
                <a:t>地区社協</a:t>
              </a:r>
            </a:p>
          </p:txBody>
        </p:sp>
      </p:grpSp>
      <p:sp>
        <p:nvSpPr>
          <p:cNvPr id="181" name="角丸四角形 180"/>
          <p:cNvSpPr/>
          <p:nvPr/>
        </p:nvSpPr>
        <p:spPr>
          <a:xfrm>
            <a:off x="2635393" y="5390724"/>
            <a:ext cx="643776" cy="154435"/>
          </a:xfrm>
          <a:prstGeom prst="roundRect">
            <a:avLst/>
          </a:prstGeom>
          <a:pattFill prst="pct20">
            <a:fgClr>
              <a:srgbClr val="66FFFF"/>
            </a:fgClr>
            <a:bgClr>
              <a:schemeClr val="bg1"/>
            </a:bgClr>
          </a:pattFill>
          <a:ln w="38100" cmpd="dbl">
            <a:solidFill>
              <a:srgbClr val="00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50" dirty="0">
                <a:solidFill>
                  <a:prstClr val="black"/>
                </a:solidFill>
                <a:latin typeface="HG丸ｺﾞｼｯｸM-PRO" panose="020F0600000000000000" pitchFamily="50" charset="-128"/>
                <a:ea typeface="HG丸ｺﾞｼｯｸM-PRO" panose="020F0600000000000000" pitchFamily="50" charset="-128"/>
              </a:rPr>
              <a:t>司法関係</a:t>
            </a:r>
          </a:p>
        </p:txBody>
      </p:sp>
      <p:sp>
        <p:nvSpPr>
          <p:cNvPr id="182" name="角丸四角形 181"/>
          <p:cNvSpPr/>
          <p:nvPr/>
        </p:nvSpPr>
        <p:spPr>
          <a:xfrm>
            <a:off x="4298680" y="4800234"/>
            <a:ext cx="643776" cy="154435"/>
          </a:xfrm>
          <a:prstGeom prst="roundRect">
            <a:avLst/>
          </a:prstGeom>
          <a:pattFill prst="pct20">
            <a:fgClr>
              <a:srgbClr val="66FFFF"/>
            </a:fgClr>
            <a:bgClr>
              <a:schemeClr val="bg1"/>
            </a:bgClr>
          </a:pattFill>
          <a:ln w="38100" cmpd="dbl">
            <a:solidFill>
              <a:srgbClr val="00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50" dirty="0">
                <a:solidFill>
                  <a:prstClr val="black"/>
                </a:solidFill>
                <a:latin typeface="HG丸ｺﾞｼｯｸM-PRO" panose="020F0600000000000000" pitchFamily="50" charset="-128"/>
                <a:ea typeface="HG丸ｺﾞｼｯｸM-PRO" panose="020F0600000000000000" pitchFamily="50" charset="-128"/>
              </a:rPr>
              <a:t>住まい関係</a:t>
            </a:r>
          </a:p>
        </p:txBody>
      </p:sp>
      <p:sp>
        <p:nvSpPr>
          <p:cNvPr id="185" name="右矢印 184"/>
          <p:cNvSpPr/>
          <p:nvPr/>
        </p:nvSpPr>
        <p:spPr>
          <a:xfrm rot="12480000">
            <a:off x="3305435" y="5179959"/>
            <a:ext cx="141915" cy="144790"/>
          </a:xfrm>
          <a:prstGeom prst="rightArrow">
            <a:avLst/>
          </a:prstGeom>
          <a:solidFill>
            <a:srgbClr val="FFFF00"/>
          </a:solidFill>
          <a:ln w="127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6" name="右矢印 185"/>
          <p:cNvSpPr/>
          <p:nvPr/>
        </p:nvSpPr>
        <p:spPr>
          <a:xfrm rot="18060000">
            <a:off x="5190210" y="5060476"/>
            <a:ext cx="111793" cy="152936"/>
          </a:xfrm>
          <a:prstGeom prst="rightArrow">
            <a:avLst/>
          </a:prstGeom>
          <a:solidFill>
            <a:srgbClr val="FFFF00"/>
          </a:solidFill>
          <a:ln w="127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6" name="角丸四角形 85"/>
          <p:cNvSpPr/>
          <p:nvPr/>
        </p:nvSpPr>
        <p:spPr>
          <a:xfrm>
            <a:off x="1069120" y="6120337"/>
            <a:ext cx="6965186" cy="197318"/>
          </a:xfrm>
          <a:prstGeom prst="roundRect">
            <a:avLst>
              <a:gd name="adj" fmla="val 0"/>
            </a:avLst>
          </a:prstGeom>
          <a:solidFill>
            <a:srgbClr val="B9ED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latin typeface="HG丸ｺﾞｼｯｸM-PRO" panose="020F0600000000000000" pitchFamily="50" charset="-128"/>
                <a:ea typeface="HG丸ｺﾞｼｯｸM-PRO" panose="020F0600000000000000" pitchFamily="50" charset="-128"/>
              </a:rPr>
              <a:t>市町村</a:t>
            </a:r>
          </a:p>
        </p:txBody>
      </p:sp>
      <p:sp>
        <p:nvSpPr>
          <p:cNvPr id="133" name="角丸四角形 132"/>
          <p:cNvSpPr/>
          <p:nvPr/>
        </p:nvSpPr>
        <p:spPr>
          <a:xfrm>
            <a:off x="7008191" y="5658168"/>
            <a:ext cx="1038735" cy="439566"/>
          </a:xfrm>
          <a:prstGeom prst="roundRect">
            <a:avLst>
              <a:gd name="adj" fmla="val 6836"/>
            </a:avLst>
          </a:prstGeom>
          <a:solidFill>
            <a:schemeClr val="accent6">
              <a:lumMod val="40000"/>
              <a:lumOff val="60000"/>
            </a:schemeClr>
          </a:solidFill>
          <a:ln w="50800"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825" b="1" dirty="0">
                <a:solidFill>
                  <a:prstClr val="black"/>
                </a:solidFill>
                <a:latin typeface="HG丸ｺﾞｼｯｸM-PRO" panose="020F0600000000000000" pitchFamily="50" charset="-128"/>
                <a:ea typeface="HG丸ｺﾞｼｯｸM-PRO" panose="020F0600000000000000" pitchFamily="50" charset="-128"/>
              </a:rPr>
              <a:t>市町村における</a:t>
            </a:r>
            <a:endParaRPr lang="en-US" altLang="ja-JP" sz="825" b="1" dirty="0">
              <a:solidFill>
                <a:prstClr val="black"/>
              </a:solidFill>
              <a:latin typeface="HG丸ｺﾞｼｯｸM-PRO" panose="020F0600000000000000" pitchFamily="50" charset="-128"/>
              <a:ea typeface="HG丸ｺﾞｼｯｸM-PRO" panose="020F0600000000000000" pitchFamily="50" charset="-128"/>
            </a:endParaRPr>
          </a:p>
          <a:p>
            <a:pPr algn="ctr"/>
            <a:r>
              <a:rPr lang="ja-JP" altLang="en-US" sz="825" b="1" dirty="0">
                <a:solidFill>
                  <a:prstClr val="black"/>
                </a:solidFill>
                <a:latin typeface="HG丸ｺﾞｼｯｸM-PRO" panose="020F0600000000000000" pitchFamily="50" charset="-128"/>
                <a:ea typeface="HG丸ｺﾞｼｯｸM-PRO" panose="020F0600000000000000" pitchFamily="50" charset="-128"/>
              </a:rPr>
              <a:t>総合的な</a:t>
            </a:r>
            <a:endParaRPr lang="en-US" altLang="ja-JP" sz="825" b="1" dirty="0">
              <a:solidFill>
                <a:prstClr val="black"/>
              </a:solidFill>
              <a:latin typeface="HG丸ｺﾞｼｯｸM-PRO" panose="020F0600000000000000" pitchFamily="50" charset="-128"/>
              <a:ea typeface="HG丸ｺﾞｼｯｸM-PRO" panose="020F0600000000000000" pitchFamily="50" charset="-128"/>
            </a:endParaRPr>
          </a:p>
          <a:p>
            <a:pPr algn="ctr"/>
            <a:r>
              <a:rPr lang="ja-JP" altLang="en-US" sz="825" b="1" dirty="0">
                <a:solidFill>
                  <a:prstClr val="black"/>
                </a:solidFill>
                <a:latin typeface="HG丸ｺﾞｼｯｸM-PRO" panose="020F0600000000000000" pitchFamily="50" charset="-128"/>
                <a:ea typeface="HG丸ｺﾞｼｯｸM-PRO" panose="020F0600000000000000" pitchFamily="50" charset="-128"/>
              </a:rPr>
              <a:t>相談支援体制作り</a:t>
            </a:r>
          </a:p>
        </p:txBody>
      </p:sp>
      <p:sp>
        <p:nvSpPr>
          <p:cNvPr id="4" name="テキスト ボックス 3"/>
          <p:cNvSpPr txBox="1"/>
          <p:nvPr/>
        </p:nvSpPr>
        <p:spPr>
          <a:xfrm>
            <a:off x="3152754" y="4368654"/>
            <a:ext cx="1439453" cy="346249"/>
          </a:xfrm>
          <a:prstGeom prst="rect">
            <a:avLst/>
          </a:prstGeom>
          <a:noFill/>
        </p:spPr>
        <p:txBody>
          <a:bodyPr wrap="square" rtlCol="0">
            <a:spAutoFit/>
          </a:bodyPr>
          <a:lstStyle/>
          <a:p>
            <a:pPr algn="ctr"/>
            <a:r>
              <a:rPr lang="ja-JP" altLang="en-US" sz="825" b="1" dirty="0">
                <a:solidFill>
                  <a:prstClr val="black"/>
                </a:solidFill>
                <a:latin typeface="ＭＳ Ｐゴシック"/>
              </a:rPr>
              <a:t>明らかになったニーズに、</a:t>
            </a:r>
            <a:endParaRPr lang="en-US" altLang="ja-JP" sz="825" b="1" dirty="0">
              <a:solidFill>
                <a:prstClr val="black"/>
              </a:solidFill>
              <a:latin typeface="ＭＳ Ｐゴシック"/>
            </a:endParaRPr>
          </a:p>
          <a:p>
            <a:pPr algn="ctr"/>
            <a:r>
              <a:rPr lang="ja-JP" altLang="en-US" sz="825" b="1" dirty="0">
                <a:solidFill>
                  <a:prstClr val="black"/>
                </a:solidFill>
                <a:latin typeface="ＭＳ Ｐゴシック"/>
              </a:rPr>
              <a:t>寄り添いつつ、つなぐ</a:t>
            </a:r>
          </a:p>
        </p:txBody>
      </p:sp>
      <p:sp>
        <p:nvSpPr>
          <p:cNvPr id="15" name="テキスト ボックス 14"/>
          <p:cNvSpPr txBox="1"/>
          <p:nvPr/>
        </p:nvSpPr>
        <p:spPr>
          <a:xfrm>
            <a:off x="4723610" y="4419040"/>
            <a:ext cx="834309" cy="219291"/>
          </a:xfrm>
          <a:prstGeom prst="rect">
            <a:avLst/>
          </a:prstGeom>
          <a:noFill/>
        </p:spPr>
        <p:txBody>
          <a:bodyPr wrap="square" rtlCol="0">
            <a:spAutoFit/>
          </a:bodyPr>
          <a:lstStyle/>
          <a:p>
            <a:pPr algn="ctr"/>
            <a:r>
              <a:rPr lang="ja-JP" altLang="en-US" sz="825" b="1" dirty="0">
                <a:solidFill>
                  <a:prstClr val="black"/>
                </a:solidFill>
                <a:latin typeface="ＭＳ Ｐゴシック"/>
              </a:rPr>
              <a:t>バックアップ</a:t>
            </a:r>
          </a:p>
        </p:txBody>
      </p:sp>
      <p:sp>
        <p:nvSpPr>
          <p:cNvPr id="114" name="角丸四角形 113"/>
          <p:cNvSpPr/>
          <p:nvPr/>
        </p:nvSpPr>
        <p:spPr>
          <a:xfrm>
            <a:off x="7376384" y="3036301"/>
            <a:ext cx="569103" cy="284168"/>
          </a:xfrm>
          <a:prstGeom prst="roundRect">
            <a:avLst/>
          </a:prstGeom>
          <a:pattFill prst="pct20">
            <a:fgClr>
              <a:srgbClr val="FFC000"/>
            </a:fgClr>
            <a:bgClr>
              <a:schemeClr val="bg1"/>
            </a:bgClr>
          </a:pattFill>
          <a:ln w="38100" cmpd="dbl">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prstClr val="black"/>
                </a:solidFill>
                <a:latin typeface="HG丸ｺﾞｼｯｸM-PRO" panose="020F0600000000000000" pitchFamily="50" charset="-128"/>
                <a:ea typeface="HG丸ｺﾞｼｯｸM-PRO" panose="020F0600000000000000" pitchFamily="50" charset="-128"/>
              </a:rPr>
              <a:t>交通</a:t>
            </a:r>
          </a:p>
        </p:txBody>
      </p:sp>
      <p:sp>
        <p:nvSpPr>
          <p:cNvPr id="115" name="角丸四角形 114"/>
          <p:cNvSpPr/>
          <p:nvPr/>
        </p:nvSpPr>
        <p:spPr>
          <a:xfrm>
            <a:off x="1221366" y="3696603"/>
            <a:ext cx="557084" cy="268266"/>
          </a:xfrm>
          <a:prstGeom prst="roundRect">
            <a:avLst/>
          </a:prstGeom>
          <a:pattFill prst="pct20">
            <a:fgClr>
              <a:srgbClr val="FFC000"/>
            </a:fgClr>
            <a:bgClr>
              <a:schemeClr val="bg1"/>
            </a:bgClr>
          </a:pattFill>
          <a:ln w="38100" cmpd="dbl">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prstClr val="black"/>
                </a:solidFill>
                <a:latin typeface="HG丸ｺﾞｼｯｸM-PRO" panose="020F0600000000000000" pitchFamily="50" charset="-128"/>
                <a:ea typeface="HG丸ｺﾞｼｯｸM-PRO" panose="020F0600000000000000" pitchFamily="50" charset="-128"/>
              </a:rPr>
              <a:t>土木</a:t>
            </a:r>
          </a:p>
        </p:txBody>
      </p:sp>
      <p:grpSp>
        <p:nvGrpSpPr>
          <p:cNvPr id="126" name="グループ化 125"/>
          <p:cNvGrpSpPr/>
          <p:nvPr/>
        </p:nvGrpSpPr>
        <p:grpSpPr>
          <a:xfrm>
            <a:off x="5227305" y="2512525"/>
            <a:ext cx="713915" cy="213585"/>
            <a:chOff x="1468741" y="-1170"/>
            <a:chExt cx="951887" cy="395081"/>
          </a:xfrm>
        </p:grpSpPr>
        <p:sp>
          <p:nvSpPr>
            <p:cNvPr id="127" name="角丸四角形 126"/>
            <p:cNvSpPr/>
            <p:nvPr/>
          </p:nvSpPr>
          <p:spPr>
            <a:xfrm>
              <a:off x="1480976" y="39483"/>
              <a:ext cx="648072" cy="261609"/>
            </a:xfrm>
            <a:prstGeom prst="roundRect">
              <a:avLst/>
            </a:prstGeom>
            <a:pattFill prst="pct5">
              <a:fgClr>
                <a:schemeClr val="accent1"/>
              </a:fgClr>
              <a:bgClr>
                <a:schemeClr val="bg1"/>
              </a:bgClr>
            </a:patt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750" dirty="0">
                <a:solidFill>
                  <a:prstClr val="black"/>
                </a:solidFill>
                <a:latin typeface="HG丸ｺﾞｼｯｸM-PRO" panose="020F0600000000000000" pitchFamily="50" charset="-128"/>
                <a:ea typeface="HG丸ｺﾞｼｯｸM-PRO" panose="020F0600000000000000" pitchFamily="50" charset="-128"/>
              </a:endParaRPr>
            </a:p>
          </p:txBody>
        </p:sp>
        <p:sp>
          <p:nvSpPr>
            <p:cNvPr id="130" name="テキスト ボックス 129"/>
            <p:cNvSpPr txBox="1"/>
            <p:nvPr/>
          </p:nvSpPr>
          <p:spPr>
            <a:xfrm>
              <a:off x="1468741" y="-1170"/>
              <a:ext cx="951887" cy="395081"/>
            </a:xfrm>
            <a:prstGeom prst="rect">
              <a:avLst/>
            </a:prstGeom>
            <a:noFill/>
          </p:spPr>
          <p:txBody>
            <a:bodyPr wrap="square" rtlCol="0">
              <a:spAutoFit/>
            </a:bodyPr>
            <a:lstStyle/>
            <a:p>
              <a:r>
                <a:rPr lang="ja-JP" altLang="en-US" sz="788" dirty="0">
                  <a:solidFill>
                    <a:prstClr val="black"/>
                  </a:solidFill>
                  <a:latin typeface="HG丸ｺﾞｼｯｸM-PRO" panose="020F0600000000000000" pitchFamily="50" charset="-128"/>
                  <a:ea typeface="HG丸ｺﾞｼｯｸM-PRO" panose="020F0600000000000000" pitchFamily="50" charset="-128"/>
                </a:rPr>
                <a:t>老人ｸﾗﾌﾞ</a:t>
              </a:r>
            </a:p>
          </p:txBody>
        </p:sp>
      </p:grpSp>
      <p:sp>
        <p:nvSpPr>
          <p:cNvPr id="51" name="角丸四角形 50"/>
          <p:cNvSpPr/>
          <p:nvPr/>
        </p:nvSpPr>
        <p:spPr>
          <a:xfrm>
            <a:off x="1283553" y="5185081"/>
            <a:ext cx="1235618" cy="1202201"/>
          </a:xfrm>
          <a:prstGeom prst="roundRect">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25" dirty="0">
                <a:solidFill>
                  <a:prstClr val="black"/>
                </a:solidFill>
                <a:latin typeface="HG丸ｺﾞｼｯｸM-PRO" panose="020F0600000000000000" pitchFamily="50" charset="-128"/>
                <a:ea typeface="HG丸ｺﾞｼｯｸM-PRO" panose="020F0600000000000000" pitchFamily="50" charset="-128"/>
              </a:rPr>
              <a:t>医療的ケアを要する子どもや</a:t>
            </a:r>
            <a:r>
              <a:rPr lang="en-US" altLang="ja-JP" sz="825" dirty="0">
                <a:solidFill>
                  <a:prstClr val="black"/>
                </a:solidFill>
                <a:latin typeface="HG丸ｺﾞｼｯｸM-PRO" panose="020F0600000000000000" pitchFamily="50" charset="-128"/>
                <a:ea typeface="HG丸ｺﾞｼｯｸM-PRO" panose="020F0600000000000000" pitchFamily="50" charset="-128"/>
              </a:rPr>
              <a:t>DV</a:t>
            </a:r>
            <a:r>
              <a:rPr lang="ja-JP" altLang="en-US" sz="825" dirty="0" err="1">
                <a:solidFill>
                  <a:prstClr val="black"/>
                </a:solidFill>
                <a:latin typeface="HG丸ｺﾞｼｯｸM-PRO" panose="020F0600000000000000" pitchFamily="50" charset="-128"/>
                <a:ea typeface="HG丸ｺﾞｼｯｸM-PRO" panose="020F0600000000000000" pitchFamily="50" charset="-128"/>
              </a:rPr>
              <a:t>、</a:t>
            </a:r>
            <a:r>
              <a:rPr lang="ja-JP" altLang="en-US" sz="825" dirty="0">
                <a:solidFill>
                  <a:prstClr val="black"/>
                </a:solidFill>
                <a:latin typeface="HG丸ｺﾞｼｯｸM-PRO" panose="020F0600000000000000" pitchFamily="50" charset="-128"/>
                <a:ea typeface="HG丸ｺﾞｼｯｸM-PRO" panose="020F0600000000000000" pitchFamily="50" charset="-128"/>
              </a:rPr>
              <a:t>刑務所出所者、犯罪被害者など、身近な圏域で対応しがたい、もしくは本人が望まない課題にも留意。</a:t>
            </a:r>
          </a:p>
        </p:txBody>
      </p:sp>
      <p:sp>
        <p:nvSpPr>
          <p:cNvPr id="19" name="円/楕円 18"/>
          <p:cNvSpPr/>
          <p:nvPr/>
        </p:nvSpPr>
        <p:spPr>
          <a:xfrm>
            <a:off x="3196410" y="2959426"/>
            <a:ext cx="2772604" cy="370070"/>
          </a:xfrm>
          <a:prstGeom prst="ellipse">
            <a:avLst/>
          </a:prstGeom>
          <a:noFill/>
          <a:ln w="571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1" name="下矢印 130"/>
          <p:cNvSpPr/>
          <p:nvPr/>
        </p:nvSpPr>
        <p:spPr>
          <a:xfrm rot="16200000">
            <a:off x="4472447" y="2804879"/>
            <a:ext cx="253195" cy="309097"/>
          </a:xfrm>
          <a:prstGeom prst="downArrow">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4" name="下矢印 153"/>
          <p:cNvSpPr/>
          <p:nvPr/>
        </p:nvSpPr>
        <p:spPr>
          <a:xfrm rot="5400000">
            <a:off x="4453069" y="3167736"/>
            <a:ext cx="253195" cy="309097"/>
          </a:xfrm>
          <a:prstGeom prst="downArrow">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45" name="グループ化 44"/>
          <p:cNvGrpSpPr/>
          <p:nvPr/>
        </p:nvGrpSpPr>
        <p:grpSpPr>
          <a:xfrm>
            <a:off x="1224246" y="3134773"/>
            <a:ext cx="756552" cy="272858"/>
            <a:chOff x="8785068" y="2476142"/>
            <a:chExt cx="1008736" cy="363810"/>
          </a:xfrm>
        </p:grpSpPr>
        <p:sp>
          <p:nvSpPr>
            <p:cNvPr id="152" name="角丸四角形 151"/>
            <p:cNvSpPr/>
            <p:nvPr/>
          </p:nvSpPr>
          <p:spPr>
            <a:xfrm>
              <a:off x="8904389" y="2476142"/>
              <a:ext cx="758808" cy="363810"/>
            </a:xfrm>
            <a:prstGeom prst="roundRect">
              <a:avLst/>
            </a:prstGeom>
            <a:pattFill prst="pct20">
              <a:fgClr>
                <a:srgbClr val="FFC000"/>
              </a:fgClr>
              <a:bgClr>
                <a:schemeClr val="bg1"/>
              </a:bgClr>
            </a:pattFill>
            <a:ln w="38100" cmpd="dbl">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dirty="0">
                <a:solidFill>
                  <a:prstClr val="black"/>
                </a:solidFill>
                <a:latin typeface="HG丸ｺﾞｼｯｸM-PRO" panose="020F0600000000000000" pitchFamily="50" charset="-128"/>
                <a:ea typeface="HG丸ｺﾞｼｯｸM-PRO" panose="020F0600000000000000" pitchFamily="50" charset="-128"/>
              </a:endParaRPr>
            </a:p>
          </p:txBody>
        </p:sp>
        <p:sp>
          <p:nvSpPr>
            <p:cNvPr id="43" name="テキスト ボックス 42"/>
            <p:cNvSpPr txBox="1"/>
            <p:nvPr/>
          </p:nvSpPr>
          <p:spPr>
            <a:xfrm>
              <a:off x="8785068" y="2504685"/>
              <a:ext cx="1008736" cy="307775"/>
            </a:xfrm>
            <a:prstGeom prst="rect">
              <a:avLst/>
            </a:prstGeom>
            <a:noFill/>
          </p:spPr>
          <p:txBody>
            <a:bodyPr wrap="square" rtlCol="0">
              <a:spAutoFit/>
            </a:bodyPr>
            <a:lstStyle/>
            <a:p>
              <a:pPr algn="ctr"/>
              <a:r>
                <a:rPr lang="ja-JP" altLang="en-US" sz="900" dirty="0">
                  <a:solidFill>
                    <a:prstClr val="black"/>
                  </a:solidFill>
                  <a:latin typeface="HG丸ｺﾞｼｯｸM-PRO" panose="020F0600000000000000" pitchFamily="50" charset="-128"/>
                  <a:ea typeface="HG丸ｺﾞｼｯｸM-PRO" panose="020F0600000000000000" pitchFamily="50" charset="-128"/>
                </a:rPr>
                <a:t>農林水産</a:t>
              </a:r>
            </a:p>
          </p:txBody>
        </p:sp>
      </p:grpSp>
      <p:grpSp>
        <p:nvGrpSpPr>
          <p:cNvPr id="156" name="グループ化 155"/>
          <p:cNvGrpSpPr/>
          <p:nvPr/>
        </p:nvGrpSpPr>
        <p:grpSpPr>
          <a:xfrm>
            <a:off x="1356685" y="4478818"/>
            <a:ext cx="756552" cy="272858"/>
            <a:chOff x="8795991" y="2476142"/>
            <a:chExt cx="1008736" cy="363810"/>
          </a:xfrm>
        </p:grpSpPr>
        <p:sp>
          <p:nvSpPr>
            <p:cNvPr id="157" name="角丸四角形 156"/>
            <p:cNvSpPr/>
            <p:nvPr/>
          </p:nvSpPr>
          <p:spPr>
            <a:xfrm>
              <a:off x="8904389" y="2476142"/>
              <a:ext cx="758808" cy="363810"/>
            </a:xfrm>
            <a:prstGeom prst="roundRect">
              <a:avLst/>
            </a:prstGeom>
            <a:pattFill prst="pct20">
              <a:fgClr>
                <a:srgbClr val="FFC000"/>
              </a:fgClr>
              <a:bgClr>
                <a:schemeClr val="bg1"/>
              </a:bgClr>
            </a:pattFill>
            <a:ln w="38100" cmpd="dbl">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59" name="テキスト ボックス 158"/>
            <p:cNvSpPr txBox="1"/>
            <p:nvPr/>
          </p:nvSpPr>
          <p:spPr>
            <a:xfrm>
              <a:off x="8795991" y="2514173"/>
              <a:ext cx="1008736" cy="307775"/>
            </a:xfrm>
            <a:prstGeom prst="rect">
              <a:avLst/>
            </a:prstGeom>
            <a:noFill/>
          </p:spPr>
          <p:txBody>
            <a:bodyPr wrap="square" rtlCol="0">
              <a:spAutoFit/>
            </a:bodyPr>
            <a:lstStyle/>
            <a:p>
              <a:pPr algn="ctr"/>
              <a:r>
                <a:rPr lang="ja-JP" altLang="en-US" sz="900" dirty="0">
                  <a:solidFill>
                    <a:prstClr val="black"/>
                  </a:solidFill>
                  <a:latin typeface="HG丸ｺﾞｼｯｸM-PRO" panose="020F0600000000000000" pitchFamily="50" charset="-128"/>
                  <a:ea typeface="HG丸ｺﾞｼｯｸM-PRO" panose="020F0600000000000000" pitchFamily="50" charset="-128"/>
                </a:rPr>
                <a:t>都市計画</a:t>
              </a:r>
            </a:p>
          </p:txBody>
        </p:sp>
      </p:grpSp>
      <p:grpSp>
        <p:nvGrpSpPr>
          <p:cNvPr id="160" name="グループ化 159"/>
          <p:cNvGrpSpPr/>
          <p:nvPr/>
        </p:nvGrpSpPr>
        <p:grpSpPr>
          <a:xfrm>
            <a:off x="1546513" y="1948156"/>
            <a:ext cx="756552" cy="272858"/>
            <a:chOff x="8774726" y="2476142"/>
            <a:chExt cx="1008736" cy="363810"/>
          </a:xfrm>
        </p:grpSpPr>
        <p:sp>
          <p:nvSpPr>
            <p:cNvPr id="161" name="角丸四角形 160"/>
            <p:cNvSpPr/>
            <p:nvPr/>
          </p:nvSpPr>
          <p:spPr>
            <a:xfrm>
              <a:off x="8904389" y="2476142"/>
              <a:ext cx="758808" cy="363810"/>
            </a:xfrm>
            <a:prstGeom prst="roundRect">
              <a:avLst/>
            </a:prstGeom>
            <a:pattFill prst="pct20">
              <a:fgClr>
                <a:srgbClr val="FFC000"/>
              </a:fgClr>
              <a:bgClr>
                <a:schemeClr val="bg1"/>
              </a:bgClr>
            </a:pattFill>
            <a:ln w="38100" cmpd="dbl">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62" name="テキスト ボックス 161"/>
            <p:cNvSpPr txBox="1"/>
            <p:nvPr/>
          </p:nvSpPr>
          <p:spPr>
            <a:xfrm>
              <a:off x="8774726" y="2503541"/>
              <a:ext cx="1008736" cy="307775"/>
            </a:xfrm>
            <a:prstGeom prst="rect">
              <a:avLst/>
            </a:prstGeom>
            <a:noFill/>
          </p:spPr>
          <p:txBody>
            <a:bodyPr wrap="square" rtlCol="0">
              <a:spAutoFit/>
            </a:bodyPr>
            <a:lstStyle/>
            <a:p>
              <a:pPr algn="ctr"/>
              <a:r>
                <a:rPr lang="ja-JP" altLang="en-US" sz="900" dirty="0">
                  <a:solidFill>
                    <a:prstClr val="black"/>
                  </a:solidFill>
                  <a:latin typeface="HG丸ｺﾞｼｯｸM-PRO" panose="020F0600000000000000" pitchFamily="50" charset="-128"/>
                  <a:ea typeface="HG丸ｺﾞｼｯｸM-PRO" panose="020F0600000000000000" pitchFamily="50" charset="-128"/>
                </a:rPr>
                <a:t>まちおこし</a:t>
              </a:r>
            </a:p>
          </p:txBody>
        </p:sp>
      </p:grpSp>
      <p:sp>
        <p:nvSpPr>
          <p:cNvPr id="168" name="下矢印 167"/>
          <p:cNvSpPr/>
          <p:nvPr/>
        </p:nvSpPr>
        <p:spPr>
          <a:xfrm>
            <a:off x="3152753" y="2861984"/>
            <a:ext cx="162018" cy="489403"/>
          </a:xfrm>
          <a:prstGeom prst="downArrow">
            <a:avLst/>
          </a:prstGeom>
          <a:solidFill>
            <a:srgbClr val="FFC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70" name="下矢印 169"/>
          <p:cNvSpPr/>
          <p:nvPr/>
        </p:nvSpPr>
        <p:spPr>
          <a:xfrm rot="10800000">
            <a:off x="3468837" y="2830197"/>
            <a:ext cx="153614" cy="511650"/>
          </a:xfrm>
          <a:prstGeom prst="downArrow">
            <a:avLst/>
          </a:prstGeom>
          <a:solidFill>
            <a:srgbClr val="FFC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9" name="円/楕円 28"/>
          <p:cNvSpPr/>
          <p:nvPr/>
        </p:nvSpPr>
        <p:spPr>
          <a:xfrm>
            <a:off x="2467517" y="3470965"/>
            <a:ext cx="4213893" cy="969266"/>
          </a:xfrm>
          <a:prstGeom prst="ellipse">
            <a:avLst/>
          </a:prstGeom>
          <a:solidFill>
            <a:srgbClr val="ABDFFF">
              <a:alpha val="69804"/>
            </a:srgbClr>
          </a:solidFill>
          <a:ln w="41275" cmpd="thickThin">
            <a:solidFill>
              <a:schemeClr val="tx1">
                <a:lumMod val="75000"/>
                <a:lumOff val="25000"/>
              </a:schemeClr>
            </a:solidFill>
          </a:ln>
          <a:scene3d>
            <a:camera prst="orthographicFront">
              <a:rot lat="30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3" name="角丸四角形 92"/>
          <p:cNvSpPr/>
          <p:nvPr/>
        </p:nvSpPr>
        <p:spPr>
          <a:xfrm>
            <a:off x="3381604" y="3752641"/>
            <a:ext cx="2275106" cy="304538"/>
          </a:xfrm>
          <a:prstGeom prst="roundRect">
            <a:avLst>
              <a:gd name="adj" fmla="val 6836"/>
            </a:avLst>
          </a:prstGeom>
          <a:solidFill>
            <a:schemeClr val="accent6">
              <a:lumMod val="40000"/>
              <a:lumOff val="60000"/>
            </a:schemeClr>
          </a:solidFill>
          <a:ln w="50800"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900" b="1" dirty="0">
                <a:solidFill>
                  <a:prstClr val="black"/>
                </a:solidFill>
                <a:latin typeface="HG丸ｺﾞｼｯｸM-PRO" panose="020F0600000000000000" pitchFamily="50" charset="-128"/>
                <a:ea typeface="HG丸ｺﾞｼｯｸM-PRO" panose="020F0600000000000000" pitchFamily="50" charset="-128"/>
              </a:rPr>
              <a:t>住民が主体的に地域課題を把握して解決を試みる体制づくりを支援する</a:t>
            </a:r>
          </a:p>
        </p:txBody>
      </p:sp>
      <p:grpSp>
        <p:nvGrpSpPr>
          <p:cNvPr id="14" name="グループ化 13"/>
          <p:cNvGrpSpPr/>
          <p:nvPr/>
        </p:nvGrpSpPr>
        <p:grpSpPr>
          <a:xfrm>
            <a:off x="2704572" y="3393414"/>
            <a:ext cx="1629377" cy="281636"/>
            <a:chOff x="-3543944" y="3987926"/>
            <a:chExt cx="2545944" cy="386204"/>
          </a:xfrm>
        </p:grpSpPr>
        <p:sp>
          <p:nvSpPr>
            <p:cNvPr id="109" name="大かっこ 108"/>
            <p:cNvSpPr/>
            <p:nvPr/>
          </p:nvSpPr>
          <p:spPr>
            <a:xfrm>
              <a:off x="-3543944" y="3987926"/>
              <a:ext cx="745744" cy="368301"/>
            </a:xfrm>
            <a:prstGeom prst="bracketPair">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750" dirty="0">
                  <a:solidFill>
                    <a:prstClr val="black"/>
                  </a:solidFill>
                  <a:latin typeface="HG丸ｺﾞｼｯｸM-PRO" panose="020F0600000000000000" pitchFamily="50" charset="-128"/>
                  <a:ea typeface="HG丸ｺﾞｼｯｸM-PRO" panose="020F0600000000000000" pitchFamily="50" charset="-128"/>
                </a:rPr>
                <a:t>複合課題の丸ごと</a:t>
              </a:r>
            </a:p>
          </p:txBody>
        </p:sp>
        <p:sp>
          <p:nvSpPr>
            <p:cNvPr id="128" name="大かっこ 127"/>
            <p:cNvSpPr/>
            <p:nvPr/>
          </p:nvSpPr>
          <p:spPr>
            <a:xfrm>
              <a:off x="-2654185" y="3996349"/>
              <a:ext cx="745744" cy="377781"/>
            </a:xfrm>
            <a:prstGeom prst="bracketPair">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750" dirty="0">
                  <a:solidFill>
                    <a:prstClr val="black"/>
                  </a:solidFill>
                  <a:latin typeface="HG丸ｺﾞｼｯｸM-PRO" panose="020F0600000000000000" pitchFamily="50" charset="-128"/>
                  <a:ea typeface="HG丸ｺﾞｼｯｸM-PRO" panose="020F0600000000000000" pitchFamily="50" charset="-128"/>
                </a:rPr>
                <a:t>世帯の</a:t>
              </a:r>
              <a:endParaRPr lang="en-US" altLang="ja-JP" sz="750" dirty="0">
                <a:solidFill>
                  <a:prstClr val="black"/>
                </a:solidFill>
                <a:latin typeface="HG丸ｺﾞｼｯｸM-PRO" panose="020F0600000000000000" pitchFamily="50" charset="-128"/>
                <a:ea typeface="HG丸ｺﾞｼｯｸM-PRO" panose="020F0600000000000000" pitchFamily="50" charset="-128"/>
              </a:endParaRPr>
            </a:p>
            <a:p>
              <a:pPr algn="ctr"/>
              <a:r>
                <a:rPr lang="ja-JP" altLang="en-US" sz="750" dirty="0">
                  <a:solidFill>
                    <a:prstClr val="black"/>
                  </a:solidFill>
                  <a:latin typeface="HG丸ｺﾞｼｯｸM-PRO" panose="020F0600000000000000" pitchFamily="50" charset="-128"/>
                  <a:ea typeface="HG丸ｺﾞｼｯｸM-PRO" panose="020F0600000000000000" pitchFamily="50" charset="-128"/>
                </a:rPr>
                <a:t>丸ごと</a:t>
              </a:r>
            </a:p>
          </p:txBody>
        </p:sp>
        <p:sp>
          <p:nvSpPr>
            <p:cNvPr id="129" name="大かっこ 128"/>
            <p:cNvSpPr/>
            <p:nvPr/>
          </p:nvSpPr>
          <p:spPr>
            <a:xfrm>
              <a:off x="-1744882" y="3996348"/>
              <a:ext cx="746882" cy="377781"/>
            </a:xfrm>
            <a:prstGeom prst="bracketPair">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750" dirty="0">
                  <a:solidFill>
                    <a:prstClr val="black"/>
                  </a:solidFill>
                  <a:latin typeface="HG丸ｺﾞｼｯｸM-PRO" panose="020F0600000000000000" pitchFamily="50" charset="-128"/>
                  <a:ea typeface="HG丸ｺﾞｼｯｸM-PRO" panose="020F0600000000000000" pitchFamily="50" charset="-128"/>
                </a:rPr>
                <a:t>とりあえずの丸ごと</a:t>
              </a:r>
            </a:p>
          </p:txBody>
        </p:sp>
      </p:grpSp>
      <p:sp>
        <p:nvSpPr>
          <p:cNvPr id="112" name="テキスト ボックス 111"/>
          <p:cNvSpPr txBox="1"/>
          <p:nvPr/>
        </p:nvSpPr>
        <p:spPr>
          <a:xfrm>
            <a:off x="3432026" y="2993588"/>
            <a:ext cx="622046" cy="230832"/>
          </a:xfrm>
          <a:prstGeom prst="rect">
            <a:avLst/>
          </a:prstGeom>
          <a:noFill/>
        </p:spPr>
        <p:txBody>
          <a:bodyPr wrap="square" rtlCol="0">
            <a:spAutoFit/>
          </a:bodyPr>
          <a:lstStyle/>
          <a:p>
            <a:r>
              <a:rPr lang="ja-JP" altLang="en-US" sz="900" b="1" dirty="0">
                <a:solidFill>
                  <a:prstClr val="black"/>
                </a:solidFill>
                <a:latin typeface="HG丸ｺﾞｼｯｸM-PRO" panose="020F0600000000000000" pitchFamily="50" charset="-128"/>
                <a:ea typeface="HG丸ｺﾞｼｯｸM-PRO" panose="020F0600000000000000" pitchFamily="50" charset="-128"/>
              </a:rPr>
              <a:t>解決</a:t>
            </a:r>
          </a:p>
        </p:txBody>
      </p:sp>
      <p:pic>
        <p:nvPicPr>
          <p:cNvPr id="3074" name="Picture 2" descr="https://sozai-good.com/img/214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307053" y="3462382"/>
            <a:ext cx="424238" cy="447611"/>
          </a:xfrm>
          <a:prstGeom prst="rect">
            <a:avLst/>
          </a:prstGeom>
          <a:noFill/>
          <a:extLst>
            <a:ext uri="{909E8E84-426E-40DD-AFC4-6F175D3DCCD1}">
              <a14:hiddenFill xmlns:a14="http://schemas.microsoft.com/office/drawing/2010/main">
                <a:solidFill>
                  <a:srgbClr val="FFFFFF"/>
                </a:solidFill>
              </a14:hiddenFill>
            </a:ext>
          </a:extLst>
        </p:spPr>
      </p:pic>
      <p:sp>
        <p:nvSpPr>
          <p:cNvPr id="136" name="下矢印 135"/>
          <p:cNvSpPr/>
          <p:nvPr/>
        </p:nvSpPr>
        <p:spPr>
          <a:xfrm rot="10800000">
            <a:off x="5616424" y="2841638"/>
            <a:ext cx="153614" cy="511650"/>
          </a:xfrm>
          <a:prstGeom prst="downArrow">
            <a:avLst/>
          </a:prstGeom>
          <a:solidFill>
            <a:srgbClr val="FFC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4" name="テキスト ボックス 53"/>
          <p:cNvSpPr txBox="1"/>
          <p:nvPr/>
        </p:nvSpPr>
        <p:spPr>
          <a:xfrm>
            <a:off x="2718523" y="2910648"/>
            <a:ext cx="622046" cy="646331"/>
          </a:xfrm>
          <a:prstGeom prst="rect">
            <a:avLst/>
          </a:prstGeom>
          <a:noFill/>
        </p:spPr>
        <p:txBody>
          <a:bodyPr wrap="square" rtlCol="0">
            <a:spAutoFit/>
          </a:bodyPr>
          <a:lstStyle/>
          <a:p>
            <a:r>
              <a:rPr lang="ja-JP" altLang="en-US" sz="900" b="1" dirty="0">
                <a:solidFill>
                  <a:prstClr val="black"/>
                </a:solidFill>
                <a:latin typeface="HG丸ｺﾞｼｯｸM-PRO" panose="020F0600000000000000" pitchFamily="50" charset="-128"/>
                <a:ea typeface="HG丸ｺﾞｼｯｸM-PRO" panose="020F0600000000000000" pitchFamily="50" charset="-128"/>
              </a:rPr>
              <a:t>課題把握</a:t>
            </a:r>
            <a:endParaRPr lang="en-US" altLang="ja-JP" sz="900" b="1" dirty="0">
              <a:solidFill>
                <a:prstClr val="black"/>
              </a:solidFill>
              <a:latin typeface="HG丸ｺﾞｼｯｸM-PRO" panose="020F0600000000000000" pitchFamily="50" charset="-128"/>
              <a:ea typeface="HG丸ｺﾞｼｯｸM-PRO" panose="020F0600000000000000" pitchFamily="50" charset="-128"/>
            </a:endParaRPr>
          </a:p>
          <a:p>
            <a:r>
              <a:rPr lang="ja-JP" altLang="en-US" sz="900" b="1" dirty="0">
                <a:solidFill>
                  <a:prstClr val="black"/>
                </a:solidFill>
                <a:latin typeface="HG丸ｺﾞｼｯｸM-PRO" panose="020F0600000000000000" pitchFamily="50" charset="-128"/>
                <a:ea typeface="HG丸ｺﾞｼｯｸM-PRO" panose="020F0600000000000000" pitchFamily="50" charset="-128"/>
              </a:rPr>
              <a:t>受け止め</a:t>
            </a:r>
          </a:p>
        </p:txBody>
      </p:sp>
      <p:sp>
        <p:nvSpPr>
          <p:cNvPr id="137" name="下矢印 136"/>
          <p:cNvSpPr/>
          <p:nvPr/>
        </p:nvSpPr>
        <p:spPr>
          <a:xfrm>
            <a:off x="5945113" y="2861984"/>
            <a:ext cx="162018" cy="489403"/>
          </a:xfrm>
          <a:prstGeom prst="downArrow">
            <a:avLst/>
          </a:prstGeom>
          <a:solidFill>
            <a:srgbClr val="FFC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0" name="テキスト ボックス 139"/>
          <p:cNvSpPr txBox="1"/>
          <p:nvPr/>
        </p:nvSpPr>
        <p:spPr>
          <a:xfrm>
            <a:off x="5317949" y="3002828"/>
            <a:ext cx="1073352" cy="369332"/>
          </a:xfrm>
          <a:prstGeom prst="rect">
            <a:avLst/>
          </a:prstGeom>
          <a:noFill/>
        </p:spPr>
        <p:txBody>
          <a:bodyPr wrap="square" rtlCol="0">
            <a:spAutoFit/>
          </a:bodyPr>
          <a:lstStyle/>
          <a:p>
            <a:pPr algn="ctr"/>
            <a:r>
              <a:rPr lang="ja-JP" altLang="en-US" sz="900" b="1" dirty="0">
                <a:solidFill>
                  <a:prstClr val="black"/>
                </a:solidFill>
                <a:latin typeface="HG丸ｺﾞｼｯｸM-PRO" panose="020F0600000000000000" pitchFamily="50" charset="-128"/>
                <a:ea typeface="HG丸ｺﾞｼｯｸM-PRO" panose="020F0600000000000000" pitchFamily="50" charset="-128"/>
              </a:rPr>
              <a:t>地域の基盤づくり</a:t>
            </a:r>
            <a:endParaRPr lang="en-US" altLang="ja-JP" sz="900" b="1" dirty="0">
              <a:solidFill>
                <a:prstClr val="black"/>
              </a:solidFill>
              <a:latin typeface="HG丸ｺﾞｼｯｸM-PRO" panose="020F0600000000000000" pitchFamily="50" charset="-128"/>
              <a:ea typeface="HG丸ｺﾞｼｯｸM-PRO" panose="020F0600000000000000" pitchFamily="50" charset="-128"/>
            </a:endParaRPr>
          </a:p>
        </p:txBody>
      </p:sp>
      <p:pic>
        <p:nvPicPr>
          <p:cNvPr id="1029" name="Picture 5" descr="仲の良い会社のイラスト">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85364" y="4956706"/>
            <a:ext cx="576114" cy="365256"/>
          </a:xfrm>
          <a:prstGeom prst="rect">
            <a:avLst/>
          </a:prstGeom>
          <a:noFill/>
          <a:extLst>
            <a:ext uri="{909E8E84-426E-40DD-AFC4-6F175D3DCCD1}">
              <a14:hiddenFill xmlns:a14="http://schemas.microsoft.com/office/drawing/2010/main">
                <a:solidFill>
                  <a:srgbClr val="FFFFFF"/>
                </a:solidFill>
              </a14:hiddenFill>
            </a:ext>
          </a:extLst>
        </p:spPr>
      </p:pic>
      <p:sp>
        <p:nvSpPr>
          <p:cNvPr id="138" name="左右矢印 137"/>
          <p:cNvSpPr/>
          <p:nvPr/>
        </p:nvSpPr>
        <p:spPr>
          <a:xfrm>
            <a:off x="2146241" y="2653773"/>
            <a:ext cx="173953" cy="412558"/>
          </a:xfrm>
          <a:prstGeom prst="leftRightArrow">
            <a:avLst>
              <a:gd name="adj1" fmla="val 43209"/>
              <a:gd name="adj2" fmla="val 40608"/>
            </a:avLst>
          </a:prstGeom>
          <a:solidFill>
            <a:srgbClr val="C6F7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1" name="左右矢印 140"/>
          <p:cNvSpPr/>
          <p:nvPr/>
        </p:nvSpPr>
        <p:spPr>
          <a:xfrm>
            <a:off x="6739475" y="2929291"/>
            <a:ext cx="173953" cy="412558"/>
          </a:xfrm>
          <a:prstGeom prst="leftRightArrow">
            <a:avLst>
              <a:gd name="adj1" fmla="val 43209"/>
              <a:gd name="adj2" fmla="val 40608"/>
            </a:avLst>
          </a:prstGeom>
          <a:solidFill>
            <a:srgbClr val="C6F7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2" name="左右矢印 141"/>
          <p:cNvSpPr/>
          <p:nvPr/>
        </p:nvSpPr>
        <p:spPr>
          <a:xfrm>
            <a:off x="6719554" y="2391000"/>
            <a:ext cx="173953" cy="412558"/>
          </a:xfrm>
          <a:prstGeom prst="leftRightArrow">
            <a:avLst>
              <a:gd name="adj1" fmla="val 43209"/>
              <a:gd name="adj2" fmla="val 40608"/>
            </a:avLst>
          </a:prstGeom>
          <a:solidFill>
            <a:srgbClr val="C6F7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3" name="左右矢印 142"/>
          <p:cNvSpPr/>
          <p:nvPr/>
        </p:nvSpPr>
        <p:spPr>
          <a:xfrm>
            <a:off x="2091947" y="4735431"/>
            <a:ext cx="173953" cy="412558"/>
          </a:xfrm>
          <a:prstGeom prst="leftRightArrow">
            <a:avLst>
              <a:gd name="adj1" fmla="val 43209"/>
              <a:gd name="adj2" fmla="val 40608"/>
            </a:avLst>
          </a:prstGeom>
          <a:solidFill>
            <a:srgbClr val="C6F7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4" name="左右矢印 143"/>
          <p:cNvSpPr/>
          <p:nvPr/>
        </p:nvSpPr>
        <p:spPr>
          <a:xfrm>
            <a:off x="2038915" y="3487661"/>
            <a:ext cx="173953" cy="412558"/>
          </a:xfrm>
          <a:prstGeom prst="leftRightArrow">
            <a:avLst>
              <a:gd name="adj1" fmla="val 43209"/>
              <a:gd name="adj2" fmla="val 40608"/>
            </a:avLst>
          </a:prstGeom>
          <a:solidFill>
            <a:srgbClr val="C6F7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132" name="グループ化 131"/>
          <p:cNvGrpSpPr/>
          <p:nvPr/>
        </p:nvGrpSpPr>
        <p:grpSpPr>
          <a:xfrm>
            <a:off x="2643356" y="4954668"/>
            <a:ext cx="810028" cy="207749"/>
            <a:chOff x="5809123" y="1369061"/>
            <a:chExt cx="1080037" cy="284128"/>
          </a:xfrm>
        </p:grpSpPr>
        <p:sp>
          <p:nvSpPr>
            <p:cNvPr id="134" name="角丸四角形 133"/>
            <p:cNvSpPr/>
            <p:nvPr/>
          </p:nvSpPr>
          <p:spPr>
            <a:xfrm>
              <a:off x="5910834" y="1380510"/>
              <a:ext cx="858368" cy="211213"/>
            </a:xfrm>
            <a:prstGeom prst="roundRect">
              <a:avLst/>
            </a:prstGeom>
            <a:pattFill prst="pct20">
              <a:fgClr>
                <a:srgbClr val="66FFFF"/>
              </a:fgClr>
              <a:bgClr>
                <a:schemeClr val="bg1"/>
              </a:bgClr>
            </a:pattFill>
            <a:ln w="38100" cmpd="dbl">
              <a:solidFill>
                <a:srgbClr val="00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46" name="テキスト ボックス 145"/>
            <p:cNvSpPr txBox="1"/>
            <p:nvPr/>
          </p:nvSpPr>
          <p:spPr>
            <a:xfrm>
              <a:off x="5809123" y="1369061"/>
              <a:ext cx="1080037" cy="284128"/>
            </a:xfrm>
            <a:prstGeom prst="rect">
              <a:avLst/>
            </a:prstGeom>
            <a:noFill/>
          </p:spPr>
          <p:txBody>
            <a:bodyPr wrap="square" rtlCol="0">
              <a:spAutoFit/>
            </a:bodyPr>
            <a:lstStyle/>
            <a:p>
              <a:pPr algn="ctr"/>
              <a:r>
                <a:rPr lang="ja-JP" altLang="en-US" sz="750" dirty="0">
                  <a:solidFill>
                    <a:prstClr val="black"/>
                  </a:solidFill>
                  <a:latin typeface="HG丸ｺﾞｼｯｸM-PRO" panose="020F0600000000000000" pitchFamily="50" charset="-128"/>
                  <a:ea typeface="HG丸ｺﾞｼｯｸM-PRO" panose="020F0600000000000000" pitchFamily="50" charset="-128"/>
                </a:rPr>
                <a:t>雇用･就労関係</a:t>
              </a:r>
            </a:p>
          </p:txBody>
        </p:sp>
      </p:grpSp>
      <p:sp>
        <p:nvSpPr>
          <p:cNvPr id="147" name="テキスト ボックス 146"/>
          <p:cNvSpPr txBox="1"/>
          <p:nvPr/>
        </p:nvSpPr>
        <p:spPr>
          <a:xfrm>
            <a:off x="1168885" y="3920942"/>
            <a:ext cx="2397001" cy="490584"/>
          </a:xfrm>
          <a:prstGeom prst="rect">
            <a:avLst/>
          </a:prstGeom>
          <a:noFill/>
        </p:spPr>
        <p:txBody>
          <a:bodyPr wrap="square" rtlCol="0">
            <a:spAutoFit/>
          </a:bodyPr>
          <a:lstStyle/>
          <a:p>
            <a:pPr algn="ctr"/>
            <a:r>
              <a:rPr lang="ja-JP" altLang="en-US" sz="788" b="1" dirty="0">
                <a:solidFill>
                  <a:prstClr val="black"/>
                </a:solidFill>
                <a:latin typeface="HG丸ｺﾞｼｯｸM-PRO" panose="020F0600000000000000" pitchFamily="50" charset="-128"/>
                <a:ea typeface="HG丸ｺﾞｼｯｸM-PRO" panose="020F0600000000000000" pitchFamily="50" charset="-128"/>
              </a:rPr>
              <a:t>「丸ごと」受け止める場</a:t>
            </a:r>
            <a:endParaRPr lang="en-US" altLang="ja-JP" sz="788" b="1" dirty="0">
              <a:solidFill>
                <a:prstClr val="black"/>
              </a:solidFill>
              <a:latin typeface="HG丸ｺﾞｼｯｸM-PRO" panose="020F0600000000000000" pitchFamily="50" charset="-128"/>
              <a:ea typeface="HG丸ｺﾞｼｯｸM-PRO" panose="020F0600000000000000" pitchFamily="50" charset="-128"/>
            </a:endParaRPr>
          </a:p>
          <a:p>
            <a:pPr algn="ctr"/>
            <a:r>
              <a:rPr lang="ja-JP" altLang="en-US" sz="600" b="1" dirty="0">
                <a:solidFill>
                  <a:prstClr val="black"/>
                </a:solidFill>
                <a:latin typeface="HG丸ｺﾞｼｯｸM-PRO" panose="020F0600000000000000" pitchFamily="50" charset="-128"/>
                <a:ea typeface="HG丸ｺﾞｼｯｸM-PRO" panose="020F0600000000000000" pitchFamily="50" charset="-128"/>
              </a:rPr>
              <a:t>（地域住民ボランティア、地区社協、市区町村社協の地区担当、地域包括支援センター、相談支援事業所、地域子育て支援拠点、利用者支援事業、社会福祉法人、ＮＰＯ法人等）</a:t>
            </a:r>
          </a:p>
        </p:txBody>
      </p:sp>
      <p:sp>
        <p:nvSpPr>
          <p:cNvPr id="148" name="テキスト ボックス 147"/>
          <p:cNvSpPr txBox="1"/>
          <p:nvPr/>
        </p:nvSpPr>
        <p:spPr>
          <a:xfrm>
            <a:off x="4363879" y="5285575"/>
            <a:ext cx="1242138" cy="213585"/>
          </a:xfrm>
          <a:prstGeom prst="rect">
            <a:avLst/>
          </a:prstGeom>
          <a:noFill/>
        </p:spPr>
        <p:txBody>
          <a:bodyPr wrap="square" rtlCol="0">
            <a:spAutoFit/>
          </a:bodyPr>
          <a:lstStyle/>
          <a:p>
            <a:pPr algn="ctr"/>
            <a:r>
              <a:rPr lang="ja-JP" altLang="en-US" sz="788" b="1" dirty="0">
                <a:solidFill>
                  <a:prstClr val="black"/>
                </a:solidFill>
                <a:latin typeface="HG丸ｺﾞｼｯｸM-PRO" panose="020F0600000000000000" pitchFamily="50" charset="-128"/>
                <a:ea typeface="HG丸ｺﾞｼｯｸM-PRO" panose="020F0600000000000000" pitchFamily="50" charset="-128"/>
              </a:rPr>
              <a:t>協働の中核を担う機能</a:t>
            </a:r>
          </a:p>
        </p:txBody>
      </p:sp>
      <p:sp>
        <p:nvSpPr>
          <p:cNvPr id="22" name="テキスト ボックス 21"/>
          <p:cNvSpPr txBox="1"/>
          <p:nvPr/>
        </p:nvSpPr>
        <p:spPr>
          <a:xfrm>
            <a:off x="5290284" y="4057030"/>
            <a:ext cx="1594428" cy="334835"/>
          </a:xfrm>
          <a:prstGeom prst="rect">
            <a:avLst/>
          </a:prstGeom>
          <a:noFill/>
        </p:spPr>
        <p:txBody>
          <a:bodyPr wrap="square" rtlCol="0">
            <a:spAutoFit/>
          </a:bodyPr>
          <a:lstStyle/>
          <a:p>
            <a:r>
              <a:rPr lang="ja-JP" altLang="ja-JP" sz="788" b="1" dirty="0">
                <a:solidFill>
                  <a:prstClr val="black"/>
                </a:solidFill>
                <a:latin typeface="HG丸ｺﾞｼｯｸM-PRO" panose="020F0600000000000000" pitchFamily="50" charset="-128"/>
                <a:ea typeface="HG丸ｺﾞｼｯｸM-PRO" panose="020F0600000000000000" pitchFamily="50" charset="-128"/>
              </a:rPr>
              <a:t>他人事を「我が事」に変えて</a:t>
            </a:r>
            <a:endParaRPr lang="en-US" altLang="ja-JP" sz="788" b="1" dirty="0">
              <a:solidFill>
                <a:prstClr val="black"/>
              </a:solidFill>
              <a:latin typeface="HG丸ｺﾞｼｯｸM-PRO" panose="020F0600000000000000" pitchFamily="50" charset="-128"/>
              <a:ea typeface="HG丸ｺﾞｼｯｸM-PRO" panose="020F0600000000000000" pitchFamily="50" charset="-128"/>
            </a:endParaRPr>
          </a:p>
          <a:p>
            <a:r>
              <a:rPr lang="ja-JP" altLang="ja-JP" sz="788" b="1" dirty="0">
                <a:solidFill>
                  <a:prstClr val="black"/>
                </a:solidFill>
                <a:latin typeface="HG丸ｺﾞｼｯｸM-PRO" panose="020F0600000000000000" pitchFamily="50" charset="-128"/>
                <a:ea typeface="HG丸ｺﾞｼｯｸM-PRO" panose="020F0600000000000000" pitchFamily="50" charset="-128"/>
              </a:rPr>
              <a:t>いくような働きかけをする</a:t>
            </a:r>
            <a:r>
              <a:rPr lang="ja-JP" altLang="en-US" sz="788" b="1" dirty="0">
                <a:solidFill>
                  <a:prstClr val="black"/>
                </a:solidFill>
                <a:latin typeface="HG丸ｺﾞｼｯｸM-PRO" panose="020F0600000000000000" pitchFamily="50" charset="-128"/>
                <a:ea typeface="HG丸ｺﾞｼｯｸM-PRO" panose="020F0600000000000000" pitchFamily="50" charset="-128"/>
              </a:rPr>
              <a:t>機能</a:t>
            </a:r>
          </a:p>
        </p:txBody>
      </p:sp>
      <p:sp>
        <p:nvSpPr>
          <p:cNvPr id="16" name="テキスト ボックス 15"/>
          <p:cNvSpPr txBox="1"/>
          <p:nvPr/>
        </p:nvSpPr>
        <p:spPr>
          <a:xfrm>
            <a:off x="6652272" y="1708636"/>
            <a:ext cx="808468" cy="230832"/>
          </a:xfrm>
          <a:prstGeom prst="rect">
            <a:avLst/>
          </a:prstGeom>
          <a:noFill/>
        </p:spPr>
        <p:txBody>
          <a:bodyPr wrap="square" rtlCol="0">
            <a:spAutoFit/>
          </a:bodyPr>
          <a:lstStyle/>
          <a:p>
            <a:pPr algn="ctr"/>
            <a:r>
              <a:rPr lang="ja-JP" altLang="en-US" sz="900" dirty="0">
                <a:solidFill>
                  <a:prstClr val="black"/>
                </a:solidFill>
                <a:latin typeface="HG丸ｺﾞｼｯｸM-PRO" panose="020F0600000000000000" pitchFamily="50" charset="-128"/>
                <a:ea typeface="HG丸ｺﾞｼｯｸM-PRO" panose="020F0600000000000000" pitchFamily="50" charset="-128"/>
              </a:rPr>
              <a:t>防犯・防災</a:t>
            </a:r>
          </a:p>
        </p:txBody>
      </p:sp>
      <p:sp>
        <p:nvSpPr>
          <p:cNvPr id="149" name="テキスト ボックス 148"/>
          <p:cNvSpPr txBox="1"/>
          <p:nvPr/>
        </p:nvSpPr>
        <p:spPr>
          <a:xfrm>
            <a:off x="6978161" y="2055997"/>
            <a:ext cx="808468" cy="230832"/>
          </a:xfrm>
          <a:prstGeom prst="rect">
            <a:avLst/>
          </a:prstGeom>
          <a:noFill/>
        </p:spPr>
        <p:txBody>
          <a:bodyPr wrap="square" rtlCol="0">
            <a:spAutoFit/>
          </a:bodyPr>
          <a:lstStyle/>
          <a:p>
            <a:pPr algn="ctr"/>
            <a:r>
              <a:rPr lang="ja-JP" altLang="en-US" sz="900" dirty="0">
                <a:solidFill>
                  <a:prstClr val="black"/>
                </a:solidFill>
                <a:latin typeface="HG丸ｺﾞｼｯｸM-PRO" panose="020F0600000000000000" pitchFamily="50" charset="-128"/>
                <a:ea typeface="HG丸ｺﾞｼｯｸM-PRO" panose="020F0600000000000000" pitchFamily="50" charset="-128"/>
              </a:rPr>
              <a:t>社会教育</a:t>
            </a:r>
          </a:p>
        </p:txBody>
      </p:sp>
      <p:sp>
        <p:nvSpPr>
          <p:cNvPr id="150" name="角丸四角形 149"/>
          <p:cNvSpPr/>
          <p:nvPr/>
        </p:nvSpPr>
        <p:spPr>
          <a:xfrm>
            <a:off x="2654269" y="2405235"/>
            <a:ext cx="486054" cy="141429"/>
          </a:xfrm>
          <a:prstGeom prst="roundRect">
            <a:avLst/>
          </a:prstGeom>
          <a:pattFill prst="pct5">
            <a:fgClr>
              <a:schemeClr val="accent1"/>
            </a:fgClr>
            <a:bgClr>
              <a:schemeClr val="bg1"/>
            </a:bgClr>
          </a:patt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750" dirty="0">
              <a:solidFill>
                <a:prstClr val="black"/>
              </a:solidFill>
              <a:latin typeface="HG丸ｺﾞｼｯｸM-PRO" panose="020F0600000000000000" pitchFamily="50" charset="-128"/>
              <a:ea typeface="HG丸ｺﾞｼｯｸM-PRO" panose="020F0600000000000000" pitchFamily="50" charset="-128"/>
            </a:endParaRPr>
          </a:p>
        </p:txBody>
      </p:sp>
      <p:sp>
        <p:nvSpPr>
          <p:cNvPr id="25" name="テキスト ボックス 24"/>
          <p:cNvSpPr txBox="1"/>
          <p:nvPr/>
        </p:nvSpPr>
        <p:spPr>
          <a:xfrm>
            <a:off x="2219918" y="1922451"/>
            <a:ext cx="940444" cy="207749"/>
          </a:xfrm>
          <a:prstGeom prst="rect">
            <a:avLst/>
          </a:prstGeom>
          <a:noFill/>
        </p:spPr>
        <p:txBody>
          <a:bodyPr wrap="square" rtlCol="0">
            <a:spAutoFit/>
          </a:bodyPr>
          <a:lstStyle/>
          <a:p>
            <a:r>
              <a:rPr lang="ja-JP" altLang="en-US" sz="750" dirty="0">
                <a:solidFill>
                  <a:prstClr val="black"/>
                </a:solidFill>
                <a:latin typeface="HG丸ｺﾞｼｯｸM-PRO" panose="020F0600000000000000" pitchFamily="50" charset="-128"/>
                <a:ea typeface="HG丸ｺﾞｼｯｸM-PRO" panose="020F0600000000000000" pitchFamily="50" charset="-128"/>
              </a:rPr>
              <a:t>ボランティア</a:t>
            </a:r>
          </a:p>
        </p:txBody>
      </p:sp>
      <p:sp>
        <p:nvSpPr>
          <p:cNvPr id="151" name="テキスト ボックス 150"/>
          <p:cNvSpPr txBox="1"/>
          <p:nvPr/>
        </p:nvSpPr>
        <p:spPr>
          <a:xfrm>
            <a:off x="2559276" y="2405628"/>
            <a:ext cx="644624" cy="323165"/>
          </a:xfrm>
          <a:prstGeom prst="rect">
            <a:avLst/>
          </a:prstGeom>
          <a:noFill/>
        </p:spPr>
        <p:txBody>
          <a:bodyPr wrap="square" rtlCol="0">
            <a:spAutoFit/>
          </a:bodyPr>
          <a:lstStyle/>
          <a:p>
            <a:pPr algn="ctr"/>
            <a:r>
              <a:rPr lang="ja-JP" altLang="en-US" sz="750" dirty="0">
                <a:solidFill>
                  <a:prstClr val="black"/>
                </a:solidFill>
                <a:latin typeface="HG丸ｺﾞｼｯｸM-PRO" panose="020F0600000000000000" pitchFamily="50" charset="-128"/>
                <a:ea typeface="HG丸ｺﾞｼｯｸM-PRO" panose="020F0600000000000000" pitchFamily="50" charset="-128"/>
              </a:rPr>
              <a:t>企業・商店</a:t>
            </a:r>
          </a:p>
        </p:txBody>
      </p:sp>
      <p:sp>
        <p:nvSpPr>
          <p:cNvPr id="165" name="テキスト ボックス 164"/>
          <p:cNvSpPr txBox="1"/>
          <p:nvPr/>
        </p:nvSpPr>
        <p:spPr>
          <a:xfrm>
            <a:off x="3862820" y="2365349"/>
            <a:ext cx="1430017" cy="196208"/>
          </a:xfrm>
          <a:prstGeom prst="rect">
            <a:avLst/>
          </a:prstGeom>
          <a:noFill/>
        </p:spPr>
        <p:txBody>
          <a:bodyPr wrap="square" rtlCol="0">
            <a:spAutoFit/>
          </a:bodyPr>
          <a:lstStyle/>
          <a:p>
            <a:pPr algn="ctr"/>
            <a:r>
              <a:rPr lang="ja-JP" altLang="en-US" sz="675" dirty="0">
                <a:solidFill>
                  <a:prstClr val="black"/>
                </a:solidFill>
                <a:latin typeface="HG丸ｺﾞｼｯｸM-PRO" panose="020F0600000000000000" pitchFamily="50" charset="-128"/>
                <a:ea typeface="HG丸ｺﾞｼｯｸM-PRO" panose="020F0600000000000000" pitchFamily="50" charset="-128"/>
              </a:rPr>
              <a:t>受け手　　　　 　　　　支え手</a:t>
            </a:r>
            <a:endParaRPr lang="en-US" altLang="ja-JP" sz="675" dirty="0">
              <a:solidFill>
                <a:prstClr val="black"/>
              </a:solidFill>
              <a:latin typeface="HG丸ｺﾞｼｯｸM-PRO" panose="020F0600000000000000" pitchFamily="50" charset="-128"/>
              <a:ea typeface="HG丸ｺﾞｼｯｸM-PRO" panose="020F0600000000000000" pitchFamily="50" charset="-128"/>
            </a:endParaRPr>
          </a:p>
        </p:txBody>
      </p:sp>
      <p:sp>
        <p:nvSpPr>
          <p:cNvPr id="166" name="テキスト ボックス 165"/>
          <p:cNvSpPr txBox="1"/>
          <p:nvPr/>
        </p:nvSpPr>
        <p:spPr>
          <a:xfrm>
            <a:off x="5676742" y="1734121"/>
            <a:ext cx="793184" cy="207749"/>
          </a:xfrm>
          <a:prstGeom prst="rect">
            <a:avLst/>
          </a:prstGeom>
          <a:noFill/>
        </p:spPr>
        <p:txBody>
          <a:bodyPr wrap="square" rtlCol="0">
            <a:spAutoFit/>
          </a:bodyPr>
          <a:lstStyle/>
          <a:p>
            <a:r>
              <a:rPr lang="ja-JP" altLang="en-US" sz="750" dirty="0">
                <a:solidFill>
                  <a:prstClr val="black"/>
                </a:solidFill>
                <a:latin typeface="HG丸ｺﾞｼｯｸM-PRO" panose="020F0600000000000000" pitchFamily="50" charset="-128"/>
                <a:ea typeface="HG丸ｺﾞｼｯｸM-PRO" panose="020F0600000000000000" pitchFamily="50" charset="-128"/>
              </a:rPr>
              <a:t>社会福祉法人</a:t>
            </a:r>
          </a:p>
        </p:txBody>
      </p:sp>
      <p:cxnSp>
        <p:nvCxnSpPr>
          <p:cNvPr id="40" name="直線矢印コネクタ 39"/>
          <p:cNvCxnSpPr/>
          <p:nvPr/>
        </p:nvCxnSpPr>
        <p:spPr>
          <a:xfrm>
            <a:off x="4288755" y="2460586"/>
            <a:ext cx="54449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6036083" y="3544965"/>
            <a:ext cx="539802" cy="646331"/>
          </a:xfrm>
          <a:prstGeom prst="rect">
            <a:avLst/>
          </a:prstGeom>
          <a:noFill/>
        </p:spPr>
        <p:txBody>
          <a:bodyPr wrap="square" rtlCol="0">
            <a:spAutoFit/>
          </a:bodyPr>
          <a:lstStyle/>
          <a:p>
            <a:pPr algn="ctr"/>
            <a:r>
              <a:rPr lang="en-US" altLang="ja-JP" b="1" dirty="0">
                <a:solidFill>
                  <a:srgbClr val="FF0000"/>
                </a:solidFill>
              </a:rPr>
              <a:t>【</a:t>
            </a:r>
            <a:r>
              <a:rPr lang="ja-JP" altLang="en-US" b="1" dirty="0">
                <a:solidFill>
                  <a:srgbClr val="FF0000"/>
                </a:solidFill>
              </a:rPr>
              <a:t>１</a:t>
            </a:r>
            <a:r>
              <a:rPr lang="en-US" altLang="ja-JP" b="1" dirty="0">
                <a:solidFill>
                  <a:srgbClr val="FF0000"/>
                </a:solidFill>
              </a:rPr>
              <a:t>】</a:t>
            </a:r>
            <a:endParaRPr lang="ja-JP" altLang="en-US" b="1" dirty="0">
              <a:solidFill>
                <a:srgbClr val="FF0000"/>
              </a:solidFill>
            </a:endParaRPr>
          </a:p>
        </p:txBody>
      </p:sp>
      <p:sp>
        <p:nvSpPr>
          <p:cNvPr id="163" name="テキスト ボックス 162"/>
          <p:cNvSpPr txBox="1"/>
          <p:nvPr/>
        </p:nvSpPr>
        <p:spPr>
          <a:xfrm>
            <a:off x="2730868" y="3714378"/>
            <a:ext cx="539802" cy="646331"/>
          </a:xfrm>
          <a:prstGeom prst="rect">
            <a:avLst/>
          </a:prstGeom>
          <a:noFill/>
        </p:spPr>
        <p:txBody>
          <a:bodyPr wrap="square" rtlCol="0">
            <a:spAutoFit/>
          </a:bodyPr>
          <a:lstStyle/>
          <a:p>
            <a:pPr algn="ctr"/>
            <a:r>
              <a:rPr lang="en-US" altLang="ja-JP" b="1" dirty="0">
                <a:solidFill>
                  <a:srgbClr val="FF0000"/>
                </a:solidFill>
              </a:rPr>
              <a:t>【</a:t>
            </a:r>
            <a:r>
              <a:rPr lang="ja-JP" altLang="en-US" b="1" dirty="0">
                <a:solidFill>
                  <a:srgbClr val="FF0000"/>
                </a:solidFill>
              </a:rPr>
              <a:t>２</a:t>
            </a:r>
            <a:r>
              <a:rPr lang="en-US" altLang="ja-JP" b="1" dirty="0">
                <a:solidFill>
                  <a:srgbClr val="FF0000"/>
                </a:solidFill>
              </a:rPr>
              <a:t>】</a:t>
            </a:r>
            <a:endParaRPr lang="ja-JP" altLang="en-US" b="1" dirty="0">
              <a:solidFill>
                <a:srgbClr val="FF0000"/>
              </a:solidFill>
            </a:endParaRPr>
          </a:p>
        </p:txBody>
      </p:sp>
      <p:sp>
        <p:nvSpPr>
          <p:cNvPr id="167" name="テキスト ボックス 166"/>
          <p:cNvSpPr txBox="1"/>
          <p:nvPr/>
        </p:nvSpPr>
        <p:spPr>
          <a:xfrm>
            <a:off x="4586819" y="5393145"/>
            <a:ext cx="539802" cy="646331"/>
          </a:xfrm>
          <a:prstGeom prst="rect">
            <a:avLst/>
          </a:prstGeom>
          <a:noFill/>
        </p:spPr>
        <p:txBody>
          <a:bodyPr wrap="square" rtlCol="0">
            <a:spAutoFit/>
          </a:bodyPr>
          <a:lstStyle/>
          <a:p>
            <a:pPr algn="ctr"/>
            <a:r>
              <a:rPr lang="en-US" altLang="ja-JP" b="1" dirty="0">
                <a:solidFill>
                  <a:srgbClr val="FF0000"/>
                </a:solidFill>
              </a:rPr>
              <a:t>【</a:t>
            </a:r>
            <a:r>
              <a:rPr lang="ja-JP" altLang="en-US" b="1" dirty="0">
                <a:solidFill>
                  <a:srgbClr val="FF0000"/>
                </a:solidFill>
              </a:rPr>
              <a:t>３</a:t>
            </a:r>
            <a:r>
              <a:rPr lang="en-US" altLang="ja-JP" b="1" dirty="0">
                <a:solidFill>
                  <a:srgbClr val="FF0000"/>
                </a:solidFill>
              </a:rPr>
              <a:t>】</a:t>
            </a:r>
            <a:endParaRPr lang="ja-JP" altLang="en-US" b="1" dirty="0">
              <a:solidFill>
                <a:srgbClr val="FF0000"/>
              </a:solidFill>
            </a:endParaRPr>
          </a:p>
        </p:txBody>
      </p:sp>
      <p:pic>
        <p:nvPicPr>
          <p:cNvPr id="1038" name="Picture 14" descr="http://kids.wanpug.com/illust/illust2801.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701551" y="3666941"/>
            <a:ext cx="398804" cy="390237"/>
          </a:xfrm>
          <a:prstGeom prst="rect">
            <a:avLst/>
          </a:prstGeom>
          <a:noFill/>
          <a:extLst>
            <a:ext uri="{909E8E84-426E-40DD-AFC4-6F175D3DCCD1}">
              <a14:hiddenFill xmlns:a14="http://schemas.microsoft.com/office/drawing/2010/main">
                <a:solidFill>
                  <a:srgbClr val="FFFFFF"/>
                </a:solidFill>
              </a14:hiddenFill>
            </a:ext>
          </a:extLst>
        </p:spPr>
      </p:pic>
      <p:sp>
        <p:nvSpPr>
          <p:cNvPr id="139" name="角丸四角形 138"/>
          <p:cNvSpPr/>
          <p:nvPr/>
        </p:nvSpPr>
        <p:spPr>
          <a:xfrm>
            <a:off x="6250715" y="2186430"/>
            <a:ext cx="486054" cy="141429"/>
          </a:xfrm>
          <a:prstGeom prst="roundRect">
            <a:avLst/>
          </a:prstGeom>
          <a:pattFill prst="pct5">
            <a:fgClr>
              <a:schemeClr val="accent1"/>
            </a:fgClr>
            <a:bgClr>
              <a:schemeClr val="bg1"/>
            </a:bgClr>
          </a:patt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50" dirty="0">
                <a:solidFill>
                  <a:prstClr val="black"/>
                </a:solidFill>
                <a:latin typeface="HG丸ｺﾞｼｯｸM-PRO" panose="020F0600000000000000" pitchFamily="50" charset="-128"/>
                <a:ea typeface="HG丸ｺﾞｼｯｸM-PRO" panose="020F0600000000000000" pitchFamily="50" charset="-128"/>
              </a:rPr>
              <a:t>学校</a:t>
            </a:r>
          </a:p>
        </p:txBody>
      </p:sp>
      <p:grpSp>
        <p:nvGrpSpPr>
          <p:cNvPr id="173" name="グループ化 172"/>
          <p:cNvGrpSpPr/>
          <p:nvPr/>
        </p:nvGrpSpPr>
        <p:grpSpPr>
          <a:xfrm>
            <a:off x="2764708" y="5579080"/>
            <a:ext cx="810028" cy="207749"/>
            <a:chOff x="5809123" y="1369061"/>
            <a:chExt cx="1080037" cy="284128"/>
          </a:xfrm>
        </p:grpSpPr>
        <p:sp>
          <p:nvSpPr>
            <p:cNvPr id="174" name="角丸四角形 173"/>
            <p:cNvSpPr/>
            <p:nvPr/>
          </p:nvSpPr>
          <p:spPr>
            <a:xfrm>
              <a:off x="5910834" y="1380510"/>
              <a:ext cx="858368" cy="211213"/>
            </a:xfrm>
            <a:prstGeom prst="roundRect">
              <a:avLst/>
            </a:prstGeom>
            <a:pattFill prst="pct20">
              <a:fgClr>
                <a:srgbClr val="66FFFF"/>
              </a:fgClr>
              <a:bgClr>
                <a:schemeClr val="bg1"/>
              </a:bgClr>
            </a:pattFill>
            <a:ln w="38100" cmpd="dbl">
              <a:solidFill>
                <a:srgbClr val="00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76" name="テキスト ボックス 175"/>
            <p:cNvSpPr txBox="1"/>
            <p:nvPr/>
          </p:nvSpPr>
          <p:spPr>
            <a:xfrm>
              <a:off x="5809123" y="1369061"/>
              <a:ext cx="1080037" cy="284128"/>
            </a:xfrm>
            <a:prstGeom prst="rect">
              <a:avLst/>
            </a:prstGeom>
            <a:noFill/>
          </p:spPr>
          <p:txBody>
            <a:bodyPr wrap="square" rtlCol="0">
              <a:spAutoFit/>
            </a:bodyPr>
            <a:lstStyle/>
            <a:p>
              <a:pPr algn="ctr"/>
              <a:r>
                <a:rPr lang="ja-JP" altLang="en-US" sz="750" dirty="0">
                  <a:solidFill>
                    <a:prstClr val="black"/>
                  </a:solidFill>
                  <a:latin typeface="HG丸ｺﾞｼｯｸM-PRO" panose="020F0600000000000000" pitchFamily="50" charset="-128"/>
                  <a:ea typeface="HG丸ｺﾞｼｯｸM-PRO" panose="020F0600000000000000" pitchFamily="50" charset="-128"/>
                </a:rPr>
                <a:t>権利擁護関係</a:t>
              </a:r>
            </a:p>
          </p:txBody>
        </p:sp>
      </p:grpSp>
      <p:grpSp>
        <p:nvGrpSpPr>
          <p:cNvPr id="172" name="グループ化 171"/>
          <p:cNvGrpSpPr/>
          <p:nvPr/>
        </p:nvGrpSpPr>
        <p:grpSpPr>
          <a:xfrm>
            <a:off x="2504744" y="5176580"/>
            <a:ext cx="810028" cy="323165"/>
            <a:chOff x="5809123" y="1369061"/>
            <a:chExt cx="1080037" cy="441977"/>
          </a:xfrm>
        </p:grpSpPr>
        <p:sp>
          <p:nvSpPr>
            <p:cNvPr id="177" name="角丸四角形 176"/>
            <p:cNvSpPr/>
            <p:nvPr/>
          </p:nvSpPr>
          <p:spPr>
            <a:xfrm>
              <a:off x="5910834" y="1380510"/>
              <a:ext cx="858368" cy="211213"/>
            </a:xfrm>
            <a:prstGeom prst="roundRect">
              <a:avLst/>
            </a:prstGeom>
            <a:pattFill prst="pct20">
              <a:fgClr>
                <a:srgbClr val="66FFFF"/>
              </a:fgClr>
              <a:bgClr>
                <a:schemeClr val="bg1"/>
              </a:bgClr>
            </a:pattFill>
            <a:ln w="38100" cmpd="dbl">
              <a:solidFill>
                <a:srgbClr val="00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78" name="テキスト ボックス 177"/>
            <p:cNvSpPr txBox="1"/>
            <p:nvPr/>
          </p:nvSpPr>
          <p:spPr>
            <a:xfrm>
              <a:off x="5809123" y="1369061"/>
              <a:ext cx="1080037" cy="441977"/>
            </a:xfrm>
            <a:prstGeom prst="rect">
              <a:avLst/>
            </a:prstGeom>
            <a:noFill/>
          </p:spPr>
          <p:txBody>
            <a:bodyPr wrap="square" rtlCol="0">
              <a:spAutoFit/>
            </a:bodyPr>
            <a:lstStyle/>
            <a:p>
              <a:pPr algn="ctr"/>
              <a:r>
                <a:rPr lang="ja-JP" altLang="en-US" sz="750" dirty="0">
                  <a:solidFill>
                    <a:prstClr val="black"/>
                  </a:solidFill>
                  <a:latin typeface="HG丸ｺﾞｼｯｸM-PRO" panose="020F0600000000000000" pitchFamily="50" charset="-128"/>
                  <a:ea typeface="HG丸ｺﾞｼｯｸM-PRO" panose="020F0600000000000000" pitchFamily="50" charset="-128"/>
                </a:rPr>
                <a:t>多文化共生関係</a:t>
              </a:r>
            </a:p>
          </p:txBody>
        </p:sp>
      </p:grpSp>
      <p:sp>
        <p:nvSpPr>
          <p:cNvPr id="169" name="正方形/長方形 168"/>
          <p:cNvSpPr/>
          <p:nvPr/>
        </p:nvSpPr>
        <p:spPr>
          <a:xfrm>
            <a:off x="6884713" y="3602976"/>
            <a:ext cx="1198391" cy="1623145"/>
          </a:xfrm>
          <a:prstGeom prst="rect">
            <a:avLst/>
          </a:prstGeom>
          <a:solidFill>
            <a:srgbClr val="CCFF99">
              <a:alpha val="7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63099">
              <a:lnSpc>
                <a:spcPts val="898"/>
              </a:lnSpc>
              <a:spcBef>
                <a:spcPts val="113"/>
              </a:spcBef>
            </a:pPr>
            <a:r>
              <a:rPr lang="ja-JP" altLang="en-US" sz="675" dirty="0">
                <a:solidFill>
                  <a:prstClr val="black"/>
                </a:solidFill>
                <a:latin typeface="ＤＦ特太ゴシック体" panose="020B0509000000000000" pitchFamily="49" charset="-128"/>
                <a:ea typeface="ＤＦ特太ゴシック体" panose="020B0509000000000000" pitchFamily="49" charset="-128"/>
              </a:rPr>
              <a:t>ニッポン一億総活躍プラン</a:t>
            </a:r>
            <a:endParaRPr lang="en-US" altLang="ja-JP" sz="675" dirty="0">
              <a:solidFill>
                <a:prstClr val="black"/>
              </a:solidFill>
              <a:latin typeface="ＤＦ特太ゴシック体" panose="020B0509000000000000" pitchFamily="49" charset="-128"/>
              <a:ea typeface="ＤＦ特太ゴシック体" panose="020B0509000000000000" pitchFamily="49" charset="-128"/>
            </a:endParaRPr>
          </a:p>
          <a:p>
            <a:pPr algn="ctr" defTabSz="663099">
              <a:lnSpc>
                <a:spcPts val="898"/>
              </a:lnSpc>
              <a:spcBef>
                <a:spcPts val="113"/>
              </a:spcBef>
            </a:pPr>
            <a:r>
              <a:rPr lang="ja-JP" altLang="en-US" sz="600" b="1" dirty="0">
                <a:solidFill>
                  <a:prstClr val="black"/>
                </a:solidFill>
                <a:latin typeface="ＭＳ Ｐゴシック"/>
              </a:rPr>
              <a:t>（</a:t>
            </a:r>
            <a:r>
              <a:rPr lang="en-US" altLang="ja-JP" sz="600" b="1" dirty="0">
                <a:solidFill>
                  <a:prstClr val="black"/>
                </a:solidFill>
                <a:latin typeface="ＭＳ Ｐゴシック"/>
              </a:rPr>
              <a:t>H28.6.2</a:t>
            </a:r>
            <a:r>
              <a:rPr lang="ja-JP" altLang="en-US" sz="600" b="1" dirty="0">
                <a:solidFill>
                  <a:prstClr val="black"/>
                </a:solidFill>
                <a:latin typeface="ＭＳ Ｐゴシック"/>
              </a:rPr>
              <a:t>閣議決定）</a:t>
            </a:r>
          </a:p>
        </p:txBody>
      </p:sp>
      <p:sp>
        <p:nvSpPr>
          <p:cNvPr id="171" name="正方形/長方形 170"/>
          <p:cNvSpPr/>
          <p:nvPr/>
        </p:nvSpPr>
        <p:spPr>
          <a:xfrm>
            <a:off x="6989756" y="4527968"/>
            <a:ext cx="1035224" cy="635573"/>
          </a:xfrm>
          <a:prstGeom prst="rect">
            <a:avLst/>
          </a:prstGeom>
          <a:solidFill>
            <a:srgbClr val="CCFF99">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63099">
              <a:lnSpc>
                <a:spcPts val="898"/>
              </a:lnSpc>
              <a:spcBef>
                <a:spcPts val="113"/>
              </a:spcBef>
            </a:pPr>
            <a:r>
              <a:rPr lang="ja-JP" altLang="en-US" sz="750" dirty="0">
                <a:solidFill>
                  <a:prstClr val="black"/>
                </a:solidFill>
                <a:latin typeface="ＭＳ 明朝" panose="02020609040205080304" pitchFamily="17" charset="-128"/>
                <a:ea typeface="ＭＳ 明朝" panose="02020609040205080304" pitchFamily="17" charset="-128"/>
              </a:rPr>
              <a:t>　</a:t>
            </a:r>
            <a:r>
              <a:rPr lang="ja-JP" altLang="en-US" sz="675" dirty="0">
                <a:solidFill>
                  <a:prstClr val="black"/>
                </a:solidFill>
                <a:latin typeface="ＭＳ 明朝" panose="02020609040205080304" pitchFamily="17" charset="-128"/>
                <a:ea typeface="ＭＳ 明朝" panose="02020609040205080304" pitchFamily="17" charset="-128"/>
              </a:rPr>
              <a:t>世帯全体の複合化・複雑化した課題を受け止める、市町村における総合的な相談支援体制作りの推進。</a:t>
            </a:r>
          </a:p>
        </p:txBody>
      </p:sp>
      <p:sp>
        <p:nvSpPr>
          <p:cNvPr id="179" name="正方形/長方形 178"/>
          <p:cNvSpPr/>
          <p:nvPr/>
        </p:nvSpPr>
        <p:spPr>
          <a:xfrm>
            <a:off x="6983151" y="3911774"/>
            <a:ext cx="1048435" cy="581868"/>
          </a:xfrm>
          <a:prstGeom prst="rect">
            <a:avLst/>
          </a:prstGeom>
          <a:solidFill>
            <a:srgbClr val="CCFF99">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750" dirty="0">
                <a:solidFill>
                  <a:prstClr val="black"/>
                </a:solidFill>
                <a:latin typeface="ＭＳ 明朝" panose="02020609040205080304" pitchFamily="17" charset="-128"/>
                <a:ea typeface="ＭＳ 明朝" panose="02020609040205080304" pitchFamily="17" charset="-128"/>
              </a:rPr>
              <a:t>　</a:t>
            </a:r>
            <a:r>
              <a:rPr lang="ja-JP" altLang="en-US" sz="675" dirty="0">
                <a:solidFill>
                  <a:prstClr val="black"/>
                </a:solidFill>
                <a:latin typeface="ＭＳ 明朝" panose="02020609040205080304" pitchFamily="17" charset="-128"/>
                <a:ea typeface="ＭＳ 明朝" panose="02020609040205080304" pitchFamily="17" charset="-128"/>
              </a:rPr>
              <a:t>小中学校区等の住民に身近な圏域で、住民が主体的に地域課題を把握して解決を試みる体制づくりの支援。</a:t>
            </a:r>
          </a:p>
        </p:txBody>
      </p:sp>
      <p:cxnSp>
        <p:nvCxnSpPr>
          <p:cNvPr id="24" name="直線矢印コネクタ 23"/>
          <p:cNvCxnSpPr/>
          <p:nvPr/>
        </p:nvCxnSpPr>
        <p:spPr>
          <a:xfrm flipH="1" flipV="1">
            <a:off x="6736769" y="3991377"/>
            <a:ext cx="246381" cy="65652"/>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180" name="直線矢印コネクタ 179"/>
          <p:cNvCxnSpPr/>
          <p:nvPr/>
        </p:nvCxnSpPr>
        <p:spPr>
          <a:xfrm flipH="1">
            <a:off x="6469926" y="4674733"/>
            <a:ext cx="513226" cy="377615"/>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sp>
        <p:nvSpPr>
          <p:cNvPr id="184" name="角丸四角形 183"/>
          <p:cNvSpPr/>
          <p:nvPr/>
        </p:nvSpPr>
        <p:spPr>
          <a:xfrm>
            <a:off x="5712048" y="5676986"/>
            <a:ext cx="725992" cy="143201"/>
          </a:xfrm>
          <a:prstGeom prst="roundRect">
            <a:avLst/>
          </a:prstGeom>
          <a:pattFill prst="pct20">
            <a:fgClr>
              <a:srgbClr val="66FFFF"/>
            </a:fgClr>
            <a:bgClr>
              <a:schemeClr val="bg1"/>
            </a:bgClr>
          </a:pattFill>
          <a:ln w="38100" cmpd="dbl">
            <a:solidFill>
              <a:srgbClr val="00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50" dirty="0">
                <a:solidFill>
                  <a:prstClr val="black"/>
                </a:solidFill>
                <a:latin typeface="HG丸ｺﾞｼｯｸM-PRO" panose="020F0600000000000000" pitchFamily="50" charset="-128"/>
                <a:ea typeface="HG丸ｺﾞｼｯｸM-PRO" panose="020F0600000000000000" pitchFamily="50" charset="-128"/>
              </a:rPr>
              <a:t>自殺対策関係</a:t>
            </a:r>
          </a:p>
        </p:txBody>
      </p:sp>
      <p:sp>
        <p:nvSpPr>
          <p:cNvPr id="145" name="スライド番号プレースホルダー 2"/>
          <p:cNvSpPr>
            <a:spLocks noGrp="1"/>
          </p:cNvSpPr>
          <p:nvPr>
            <p:ph type="sldNum" sz="quarter" idx="12"/>
          </p:nvPr>
        </p:nvSpPr>
        <p:spPr/>
        <p:txBody>
          <a:bodyPr/>
          <a:lstStyle/>
          <a:p>
            <a:pPr>
              <a:defRPr/>
            </a:pPr>
            <a:fld id="{BF27E30F-3028-496E-80D1-F50D2EA25D36}" type="slidenum">
              <a:rPr lang="ja-JP" altLang="en-US" sz="1650" b="1"/>
              <a:pPr>
                <a:defRPr/>
              </a:pPr>
              <a:t>47</a:t>
            </a:fld>
            <a:endParaRPr lang="ja-JP" altLang="en-US" sz="1650" b="1" dirty="0"/>
          </a:p>
        </p:txBody>
      </p:sp>
      <p:sp>
        <p:nvSpPr>
          <p:cNvPr id="5" name="円/楕円 4">
            <a:extLst>
              <a:ext uri="{FF2B5EF4-FFF2-40B4-BE49-F238E27FC236}">
                <a16:creationId xmlns:a16="http://schemas.microsoft.com/office/drawing/2014/main" xmlns="" id="{A982EBDF-F165-BE4A-B80B-948DC48E0138}"/>
              </a:ext>
            </a:extLst>
          </p:cNvPr>
          <p:cNvSpPr/>
          <p:nvPr/>
        </p:nvSpPr>
        <p:spPr>
          <a:xfrm>
            <a:off x="1058283" y="3641923"/>
            <a:ext cx="7451639" cy="2558321"/>
          </a:xfrm>
          <a:prstGeom prst="ellipse">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50"/>
              <a:t>相談支援体制</a:t>
            </a:r>
          </a:p>
        </p:txBody>
      </p:sp>
      <p:sp>
        <p:nvSpPr>
          <p:cNvPr id="183" name="円/楕円 182">
            <a:extLst>
              <a:ext uri="{FF2B5EF4-FFF2-40B4-BE49-F238E27FC236}">
                <a16:creationId xmlns:a16="http://schemas.microsoft.com/office/drawing/2014/main" xmlns="" id="{76F98661-3D94-9744-B21F-FBB45BF0AD1C}"/>
              </a:ext>
            </a:extLst>
          </p:cNvPr>
          <p:cNvSpPr/>
          <p:nvPr/>
        </p:nvSpPr>
        <p:spPr>
          <a:xfrm>
            <a:off x="928962" y="1621345"/>
            <a:ext cx="7451639" cy="2558321"/>
          </a:xfrm>
          <a:prstGeom prst="ellipse">
            <a:avLst/>
          </a:prstGeom>
          <a:solidFill>
            <a:srgbClr val="FF0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50" dirty="0"/>
              <a:t>地域づくり</a:t>
            </a:r>
          </a:p>
        </p:txBody>
      </p:sp>
      <p:sp>
        <p:nvSpPr>
          <p:cNvPr id="187" name="Text Box 15">
            <a:extLst>
              <a:ext uri="{FF2B5EF4-FFF2-40B4-BE49-F238E27FC236}">
                <a16:creationId xmlns:a16="http://schemas.microsoft.com/office/drawing/2014/main" xmlns="" id="{69F9FA24-4234-CB42-B376-595FB0DC13A3}"/>
              </a:ext>
            </a:extLst>
          </p:cNvPr>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solidFill>
                  <a:schemeClr val="accent6">
                    <a:lumMod val="75000"/>
                  </a:schemeClr>
                </a:solidFill>
                <a:latin typeface="ＭＳ Ｐ明朝" panose="02020600040205080304" pitchFamily="18" charset="-128"/>
                <a:ea typeface="ＭＳ Ｐ明朝" panose="02020600040205080304" pitchFamily="18" charset="-128"/>
              </a:rPr>
              <a:t>令和元度主任相談支援専門員養成研修</a:t>
            </a:r>
            <a:endParaRPr lang="en-US" altLang="ja-JP" sz="1200" i="1" dirty="0">
              <a:solidFill>
                <a:schemeClr val="accent6">
                  <a:lumMod val="75000"/>
                </a:schemeClr>
              </a:solidFill>
              <a:latin typeface="ＭＳ Ｐ明朝" panose="02020600040205080304" pitchFamily="18" charset="-128"/>
              <a:ea typeface="ＭＳ Ｐ明朝" panose="02020600040205080304" pitchFamily="18" charset="-128"/>
            </a:endParaRPr>
          </a:p>
        </p:txBody>
      </p:sp>
      <p:sp>
        <p:nvSpPr>
          <p:cNvPr id="18" name="テキスト ボックス 17">
            <a:extLst>
              <a:ext uri="{FF2B5EF4-FFF2-40B4-BE49-F238E27FC236}">
                <a16:creationId xmlns:a16="http://schemas.microsoft.com/office/drawing/2014/main" xmlns="" id="{EBB81262-5C69-9B4A-BAC5-6097421BF1DE}"/>
              </a:ext>
            </a:extLst>
          </p:cNvPr>
          <p:cNvSpPr txBox="1"/>
          <p:nvPr/>
        </p:nvSpPr>
        <p:spPr>
          <a:xfrm>
            <a:off x="7129498" y="648472"/>
            <a:ext cx="1784463" cy="307777"/>
          </a:xfrm>
          <a:prstGeom prst="rect">
            <a:avLst/>
          </a:prstGeom>
          <a:noFill/>
        </p:spPr>
        <p:txBody>
          <a:bodyPr wrap="none" rtlCol="0">
            <a:spAutoFit/>
          </a:bodyPr>
          <a:lstStyle/>
          <a:p>
            <a:r>
              <a:rPr kumimoji="1" lang="ja-JP" altLang="en-US" sz="1400">
                <a:solidFill>
                  <a:schemeClr val="accent6">
                    <a:lumMod val="50000"/>
                  </a:schemeClr>
                </a:solidFill>
                <a:latin typeface="BIZ UDPゴシック" panose="020B0400000000000000" pitchFamily="50" charset="-128"/>
                <a:ea typeface="BIZ UDPゴシック" panose="020B0400000000000000" pitchFamily="50" charset="-128"/>
              </a:rPr>
              <a:t>厚労省資料から抜粋</a:t>
            </a:r>
          </a:p>
        </p:txBody>
      </p:sp>
      <p:sp>
        <p:nvSpPr>
          <p:cNvPr id="189" name="サブタイトル 2"/>
          <p:cNvSpPr txBox="1">
            <a:spLocks/>
          </p:cNvSpPr>
          <p:nvPr/>
        </p:nvSpPr>
        <p:spPr>
          <a:xfrm>
            <a:off x="224224" y="42172"/>
            <a:ext cx="5643920" cy="322579"/>
          </a:xfrm>
          <a:prstGeom prst="rect">
            <a:avLst/>
          </a:prstGeom>
        </p:spPr>
        <p:txBody>
          <a:bodyPr vert="horz">
            <a:normAutofit fontScale="92500" lnSpcReduction="20000"/>
          </a:bodyPr>
          <a:lst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a:lstStyle>
          <a:p>
            <a:pPr marL="109728" indent="0">
              <a:buNone/>
            </a:pPr>
            <a:r>
              <a:rPr lang="en-US" altLang="ja-JP" sz="1800" dirty="0">
                <a:solidFill>
                  <a:schemeClr val="bg1"/>
                </a:solidFill>
                <a:latin typeface="BIZ UDPゴシック" panose="020B0400000000000000" pitchFamily="50" charset="-128"/>
                <a:ea typeface="BIZ UDPゴシック" panose="020B0400000000000000" pitchFamily="50" charset="-128"/>
              </a:rPr>
              <a:t>5.</a:t>
            </a:r>
            <a:r>
              <a:rPr lang="ja-JP" altLang="en-US" sz="1800" dirty="0">
                <a:solidFill>
                  <a:schemeClr val="bg1"/>
                </a:solidFill>
                <a:latin typeface="BIZ UDPゴシック" panose="020B0400000000000000" pitchFamily="50" charset="-128"/>
                <a:ea typeface="BIZ UDPゴシック" panose="020B0400000000000000" pitchFamily="50" charset="-128"/>
              </a:rPr>
              <a:t>　自立支援協議会と地域づくり</a:t>
            </a:r>
            <a:endParaRPr lang="ja-JP" altLang="en-US" sz="1800" dirty="0">
              <a:solidFill>
                <a:schemeClr val="bg1"/>
              </a:solidFill>
            </a:endParaRPr>
          </a:p>
        </p:txBody>
      </p:sp>
      <p:sp>
        <p:nvSpPr>
          <p:cNvPr id="191" name="タイトル 1">
            <a:extLst>
              <a:ext uri="{FF2B5EF4-FFF2-40B4-BE49-F238E27FC236}">
                <a16:creationId xmlns:a16="http://schemas.microsoft.com/office/drawing/2014/main" xmlns="" id="{19C891C8-7C6F-3347-B7E4-A5DCDB7ED607}"/>
              </a:ext>
            </a:extLst>
          </p:cNvPr>
          <p:cNvSpPr txBox="1">
            <a:spLocks/>
          </p:cNvSpPr>
          <p:nvPr/>
        </p:nvSpPr>
        <p:spPr>
          <a:xfrm>
            <a:off x="611560" y="404664"/>
            <a:ext cx="8013576" cy="432048"/>
          </a:xfrm>
          <a:prstGeom prst="rect">
            <a:avLst/>
          </a:prstGeom>
        </p:spPr>
        <p:txBody>
          <a:bodyPr>
            <a:norm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en-US" sz="1400" dirty="0">
                <a:latin typeface="BIZ UDPゴシック" panose="020B0400000000000000" pitchFamily="50" charset="-128"/>
                <a:ea typeface="BIZ UDPゴシック" panose="020B0400000000000000" pitchFamily="50" charset="-128"/>
              </a:rPr>
              <a:t>（</a:t>
            </a:r>
            <a:r>
              <a:rPr lang="en-US" altLang="ja-JP" sz="1400" dirty="0">
                <a:latin typeface="BIZ UDPゴシック" panose="020B0400000000000000" pitchFamily="50" charset="-128"/>
                <a:ea typeface="BIZ UDPゴシック" panose="020B0400000000000000" pitchFamily="50" charset="-128"/>
              </a:rPr>
              <a:t>2</a:t>
            </a:r>
            <a:r>
              <a:rPr lang="ja-JP" altLang="en-US" sz="1400" dirty="0">
                <a:latin typeface="BIZ UDPゴシック" panose="020B0400000000000000" pitchFamily="50" charset="-128"/>
                <a:ea typeface="BIZ UDPゴシック" panose="020B0400000000000000" pitchFamily="50" charset="-128"/>
              </a:rPr>
              <a:t>）地域共生社会を目標とした活動</a:t>
            </a:r>
            <a:endParaRPr lang="en-US" altLang="ja-JP" sz="1400" dirty="0">
              <a:latin typeface="BIZ UDPゴシック" panose="020B0400000000000000" pitchFamily="50" charset="-128"/>
              <a:ea typeface="BIZ UDPゴシック" panose="020B0400000000000000" pitchFamily="50" charset="-128"/>
            </a:endParaRPr>
          </a:p>
          <a:p>
            <a:endParaRPr lang="en-US" altLang="ja-JP" sz="1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9404899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checkerboard(across)">
                                      <p:cBhvr>
                                        <p:cTn id="7" dur="500"/>
                                        <p:tgtEl>
                                          <p:spTgt spid="18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8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77842" y="2028742"/>
            <a:ext cx="8242629" cy="2808312"/>
          </a:xfrm>
        </p:spPr>
        <p:txBody>
          <a:bodyPr>
            <a:noAutofit/>
          </a:bodyPr>
          <a:lstStyle/>
          <a:p>
            <a:pPr marL="0" indent="0">
              <a:buNone/>
            </a:pPr>
            <a:r>
              <a:rPr lang="ja-JP" altLang="en-US" sz="1600" b="1" dirty="0" smtClean="0">
                <a:latin typeface="BIZ UD明朝 Medium" panose="02020500000000000000" pitchFamily="17" charset="-128"/>
                <a:ea typeface="BIZ UD明朝 Medium" panose="02020500000000000000" pitchFamily="17" charset="-128"/>
              </a:rPr>
              <a:t>「</a:t>
            </a:r>
            <a:r>
              <a:rPr lang="ja-JP" altLang="en-US" sz="1600" b="1" dirty="0">
                <a:latin typeface="BIZ UD明朝 Medium" panose="02020500000000000000" pitchFamily="17" charset="-128"/>
                <a:ea typeface="BIZ UD明朝 Medium" panose="02020500000000000000" pitchFamily="17" charset="-128"/>
              </a:rPr>
              <a:t>地域共生社会の実現に向けた地域福祉の推進について</a:t>
            </a:r>
            <a:r>
              <a:rPr lang="ja-JP" altLang="en-US" sz="1600" b="1" dirty="0" smtClean="0">
                <a:latin typeface="BIZ UD明朝 Medium" panose="02020500000000000000" pitchFamily="17" charset="-128"/>
                <a:ea typeface="BIZ UD明朝 Medium" panose="02020500000000000000" pitchFamily="17" charset="-128"/>
              </a:rPr>
              <a:t>」</a:t>
            </a:r>
            <a:r>
              <a:rPr lang="en-US" altLang="ja-JP" sz="1400" dirty="0" smtClean="0">
                <a:latin typeface="BIZ UD明朝 Medium" panose="02020500000000000000" pitchFamily="17" charset="-128"/>
                <a:ea typeface="BIZ UD明朝 Medium" panose="02020500000000000000" pitchFamily="17" charset="-128"/>
              </a:rPr>
              <a:t>&lt;</a:t>
            </a:r>
            <a:r>
              <a:rPr lang="ja-JP" altLang="en-US" sz="1400" dirty="0">
                <a:latin typeface="BIZ UD明朝 Medium" panose="02020500000000000000" pitchFamily="17" charset="-128"/>
                <a:ea typeface="BIZ UD明朝 Medium" panose="02020500000000000000" pitchFamily="17" charset="-128"/>
              </a:rPr>
              <a:t>厚生労働省通知</a:t>
            </a:r>
            <a:r>
              <a:rPr lang="en-US" altLang="ja-JP" sz="1400" dirty="0" smtClean="0">
                <a:latin typeface="BIZ UD明朝 Medium" panose="02020500000000000000" pitchFamily="17" charset="-128"/>
                <a:ea typeface="BIZ UD明朝 Medium" panose="02020500000000000000" pitchFamily="17" charset="-128"/>
              </a:rPr>
              <a:t>&gt;</a:t>
            </a:r>
            <a:endParaRPr lang="en-US" altLang="ja-JP" sz="1600" dirty="0" smtClean="0">
              <a:latin typeface="BIZ UD明朝 Medium" panose="02020500000000000000" pitchFamily="17" charset="-128"/>
              <a:ea typeface="BIZ UD明朝 Medium" panose="02020500000000000000" pitchFamily="17" charset="-128"/>
            </a:endParaRPr>
          </a:p>
          <a:p>
            <a:pPr marL="0" indent="0">
              <a:buNone/>
            </a:pPr>
            <a:endParaRPr lang="en-US" altLang="ja-JP" sz="1600" dirty="0" smtClean="0">
              <a:latin typeface="BIZ UD明朝 Medium" panose="02020500000000000000" pitchFamily="17" charset="-128"/>
              <a:ea typeface="BIZ UD明朝 Medium" panose="02020500000000000000" pitchFamily="17" charset="-128"/>
            </a:endParaRPr>
          </a:p>
          <a:p>
            <a:pPr marL="0" indent="0">
              <a:buNone/>
            </a:pPr>
            <a:r>
              <a:rPr lang="ja-JP" altLang="en-US" sz="1600" dirty="0">
                <a:latin typeface="BIZ UD明朝 Medium" panose="02020500000000000000" pitchFamily="17" charset="-128"/>
                <a:ea typeface="BIZ UD明朝 Medium" panose="02020500000000000000" pitchFamily="17" charset="-128"/>
              </a:rPr>
              <a:t>　地域福祉推進の理念としては、 </a:t>
            </a:r>
            <a:r>
              <a:rPr lang="en-US" altLang="ja-JP" sz="1600" dirty="0">
                <a:latin typeface="BIZ UD明朝 Medium" panose="02020500000000000000" pitchFamily="17" charset="-128"/>
                <a:ea typeface="BIZ UD明朝 Medium" panose="02020500000000000000" pitchFamily="17" charset="-128"/>
              </a:rPr>
              <a:t>(1)</a:t>
            </a:r>
            <a:r>
              <a:rPr lang="ja-JP" altLang="en-US" sz="1600" dirty="0">
                <a:latin typeface="BIZ UD明朝 Medium" panose="02020500000000000000" pitchFamily="17" charset="-128"/>
                <a:ea typeface="BIZ UD明朝 Medium" panose="02020500000000000000" pitchFamily="17" charset="-128"/>
              </a:rPr>
              <a:t>住民参加の必要性、</a:t>
            </a:r>
            <a:r>
              <a:rPr lang="en-US" altLang="ja-JP" sz="1600" dirty="0">
                <a:latin typeface="BIZ UD明朝 Medium" panose="02020500000000000000" pitchFamily="17" charset="-128"/>
                <a:ea typeface="BIZ UD明朝 Medium" panose="02020500000000000000" pitchFamily="17" charset="-128"/>
              </a:rPr>
              <a:t>(2)</a:t>
            </a:r>
            <a:r>
              <a:rPr lang="ja-JP" altLang="en-US" sz="1600" dirty="0">
                <a:latin typeface="BIZ UD明朝 Medium" panose="02020500000000000000" pitchFamily="17" charset="-128"/>
                <a:ea typeface="BIZ UD明朝 Medium" panose="02020500000000000000" pitchFamily="17" charset="-128"/>
              </a:rPr>
              <a:t>共に生きる社会づくり、</a:t>
            </a:r>
            <a:r>
              <a:rPr lang="en-US" altLang="ja-JP" sz="1600" dirty="0">
                <a:latin typeface="BIZ UD明朝 Medium" panose="02020500000000000000" pitchFamily="17" charset="-128"/>
                <a:ea typeface="BIZ UD明朝 Medium" panose="02020500000000000000" pitchFamily="17" charset="-128"/>
              </a:rPr>
              <a:t>(3)</a:t>
            </a:r>
            <a:r>
              <a:rPr lang="ja-JP" altLang="en-US" sz="1600" dirty="0">
                <a:latin typeface="BIZ UD明朝 Medium" panose="02020500000000000000" pitchFamily="17" charset="-128"/>
                <a:ea typeface="BIZ UD明朝 Medium" panose="02020500000000000000" pitchFamily="17" charset="-128"/>
              </a:rPr>
              <a:t>男女共同参画、</a:t>
            </a:r>
            <a:r>
              <a:rPr lang="en-US" altLang="ja-JP" sz="1600" dirty="0">
                <a:latin typeface="BIZ UD明朝 Medium" panose="02020500000000000000" pitchFamily="17" charset="-128"/>
                <a:ea typeface="BIZ UD明朝 Medium" panose="02020500000000000000" pitchFamily="17" charset="-128"/>
              </a:rPr>
              <a:t>(4)</a:t>
            </a:r>
            <a:r>
              <a:rPr lang="ja-JP" altLang="en-US" sz="1600" dirty="0">
                <a:latin typeface="BIZ UD明朝 Medium" panose="02020500000000000000" pitchFamily="17" charset="-128"/>
                <a:ea typeface="BIZ UD明朝 Medium" panose="02020500000000000000" pitchFamily="17" charset="-128"/>
              </a:rPr>
              <a:t>福祉文化の創造に留意することが重要である</a:t>
            </a:r>
          </a:p>
          <a:p>
            <a:pPr marL="0" indent="0">
              <a:buNone/>
            </a:pPr>
            <a:endParaRPr lang="en-US" altLang="ja-JP" sz="1600" dirty="0">
              <a:latin typeface="BIZ UD明朝 Medium" panose="02020500000000000000" pitchFamily="17" charset="-128"/>
              <a:ea typeface="BIZ UD明朝 Medium" panose="02020500000000000000" pitchFamily="17" charset="-128"/>
            </a:endParaRPr>
          </a:p>
          <a:p>
            <a:pPr marL="0" indent="0">
              <a:buNone/>
            </a:pPr>
            <a:r>
              <a:rPr lang="ja-JP" altLang="en-US" sz="1600" dirty="0" smtClean="0">
                <a:latin typeface="BIZ UD明朝 Medium" panose="02020500000000000000" pitchFamily="17" charset="-128"/>
                <a:ea typeface="BIZ UD明朝 Medium" panose="02020500000000000000" pitchFamily="17" charset="-128"/>
              </a:rPr>
              <a:t>　</a:t>
            </a:r>
            <a:r>
              <a:rPr lang="ja-JP" altLang="ja-JP" sz="1600" dirty="0" smtClean="0">
                <a:latin typeface="BIZ UD明朝 Medium" panose="02020500000000000000" pitchFamily="17" charset="-128"/>
                <a:ea typeface="BIZ UD明朝 Medium" panose="02020500000000000000" pitchFamily="17" charset="-128"/>
              </a:rPr>
              <a:t>地</a:t>
            </a:r>
            <a:r>
              <a:rPr lang="ja-JP" altLang="ja-JP" sz="1600" dirty="0">
                <a:latin typeface="BIZ UD明朝 Medium" panose="02020500000000000000" pitchFamily="17" charset="-128"/>
                <a:ea typeface="BIZ UD明朝 Medium" panose="02020500000000000000" pitchFamily="17" charset="-128"/>
              </a:rPr>
              <a:t>域づくりを、自分や家族が暮らしたいまちづくりと考え、住民の主体的・積極的な取り組みを広げることを目的に、「地域で困っている課題を解決したい」といった住民を増やしていく活動が政策化されていくことになります。 </a:t>
            </a:r>
            <a:endParaRPr lang="ja-JP" altLang="ja-JP" sz="1600" dirty="0">
              <a:latin typeface="BIZ UD明朝 Medium" panose="02020500000000000000" pitchFamily="17" charset="-128"/>
              <a:ea typeface="BIZ UD明朝 Medium" panose="02020500000000000000" pitchFamily="17" charset="-128"/>
              <a:cs typeface="HGSMinchoE" charset="-128"/>
            </a:endParaRPr>
          </a:p>
        </p:txBody>
      </p:sp>
      <p:sp>
        <p:nvSpPr>
          <p:cNvPr id="4" name="タイトル 1">
            <a:extLst>
              <a:ext uri="{FF2B5EF4-FFF2-40B4-BE49-F238E27FC236}">
                <a16:creationId xmlns:a16="http://schemas.microsoft.com/office/drawing/2014/main" xmlns="" id="{18142D0F-C25A-BE47-98E1-F197365DD5B8}"/>
              </a:ext>
            </a:extLst>
          </p:cNvPr>
          <p:cNvSpPr txBox="1">
            <a:spLocks/>
          </p:cNvSpPr>
          <p:nvPr/>
        </p:nvSpPr>
        <p:spPr bwMode="auto">
          <a:xfrm>
            <a:off x="899592" y="1484784"/>
            <a:ext cx="5832648" cy="400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a:r>
              <a:rPr lang="ja-JP" altLang="ja-JP" sz="1800" dirty="0" smtClean="0">
                <a:latin typeface="+mn-ea"/>
                <a:ea typeface="+mn-ea"/>
              </a:rPr>
              <a:t>（</a:t>
            </a:r>
            <a:r>
              <a:rPr lang="ja-JP" altLang="ja-JP" sz="1800" dirty="0">
                <a:latin typeface="+mn-ea"/>
                <a:ea typeface="+mn-ea"/>
              </a:rPr>
              <a:t>総合相談化・権利擁護支援、住民参画など）</a:t>
            </a:r>
          </a:p>
        </p:txBody>
      </p:sp>
      <p:sp>
        <p:nvSpPr>
          <p:cNvPr id="7" name="Text Box 15">
            <a:extLst>
              <a:ext uri="{FF2B5EF4-FFF2-40B4-BE49-F238E27FC236}">
                <a16:creationId xmlns:a16="http://schemas.microsoft.com/office/drawing/2014/main" xmlns="" id="{8BBCA676-C307-E648-AA9C-17767E4B002E}"/>
              </a:ext>
            </a:extLst>
          </p:cNvPr>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solidFill>
                  <a:schemeClr val="accent6">
                    <a:lumMod val="75000"/>
                  </a:schemeClr>
                </a:solidFill>
                <a:latin typeface="ＭＳ Ｐ明朝" panose="02020600040205080304" pitchFamily="18" charset="-128"/>
                <a:ea typeface="ＭＳ Ｐ明朝" panose="02020600040205080304" pitchFamily="18" charset="-128"/>
              </a:rPr>
              <a:t>令和元度主任相談支援専門員養成研修</a:t>
            </a:r>
            <a:endParaRPr lang="en-US" altLang="ja-JP" sz="1200" i="1" dirty="0">
              <a:solidFill>
                <a:schemeClr val="accent6">
                  <a:lumMod val="75000"/>
                </a:schemeClr>
              </a:solidFill>
              <a:latin typeface="ＭＳ Ｐ明朝" panose="02020600040205080304" pitchFamily="18" charset="-128"/>
              <a:ea typeface="ＭＳ Ｐ明朝" panose="02020600040205080304" pitchFamily="18" charset="-128"/>
            </a:endParaRPr>
          </a:p>
        </p:txBody>
      </p:sp>
      <p:sp>
        <p:nvSpPr>
          <p:cNvPr id="10" name="タイトル 1"/>
          <p:cNvSpPr>
            <a:spLocks noGrp="1"/>
          </p:cNvSpPr>
          <p:nvPr>
            <p:ph type="title"/>
          </p:nvPr>
        </p:nvSpPr>
        <p:spPr>
          <a:xfrm>
            <a:off x="395536" y="836712"/>
            <a:ext cx="8229599" cy="648072"/>
          </a:xfrm>
        </p:spPr>
        <p:txBody>
          <a:bodyPr>
            <a:noAutofit/>
          </a:bodyPr>
          <a:lstStyle/>
          <a:p>
            <a:r>
              <a:rPr lang="ja-JP" altLang="en-US" sz="2200" b="1" dirty="0" smtClean="0">
                <a:solidFill>
                  <a:schemeClr val="accent4">
                    <a:lumMod val="50000"/>
                  </a:schemeClr>
                </a:solidFill>
                <a:latin typeface="BIZ UDPゴシック" panose="020B0400000000000000" pitchFamily="50" charset="-128"/>
                <a:ea typeface="BIZ UDPゴシック" panose="020B0400000000000000" pitchFamily="50" charset="-128"/>
              </a:rPr>
              <a:t>＜</a:t>
            </a:r>
            <a:r>
              <a:rPr lang="ja-JP" altLang="ja-JP" sz="2200" b="1" dirty="0" smtClean="0">
                <a:solidFill>
                  <a:schemeClr val="accent4">
                    <a:lumMod val="50000"/>
                  </a:schemeClr>
                </a:solidFill>
                <a:latin typeface="BIZ UDPゴシック" panose="020B0400000000000000" pitchFamily="50" charset="-128"/>
                <a:ea typeface="BIZ UDPゴシック" panose="020B0400000000000000" pitchFamily="50" charset="-128"/>
              </a:rPr>
              <a:t>国の</a:t>
            </a:r>
            <a:r>
              <a:rPr lang="ja-JP" altLang="ja-JP" sz="2200" b="1" dirty="0">
                <a:solidFill>
                  <a:schemeClr val="accent4">
                    <a:lumMod val="50000"/>
                  </a:schemeClr>
                </a:solidFill>
                <a:latin typeface="BIZ UDPゴシック" panose="020B0400000000000000" pitchFamily="50" charset="-128"/>
                <a:ea typeface="BIZ UDPゴシック" panose="020B0400000000000000" pitchFamily="50" charset="-128"/>
              </a:rPr>
              <a:t>目</a:t>
            </a:r>
            <a:r>
              <a:rPr lang="ja-JP" altLang="ja-JP" sz="2200" b="1" dirty="0" smtClean="0">
                <a:solidFill>
                  <a:schemeClr val="accent4">
                    <a:lumMod val="50000"/>
                  </a:schemeClr>
                </a:solidFill>
                <a:latin typeface="BIZ UDPゴシック" panose="020B0400000000000000" pitchFamily="50" charset="-128"/>
                <a:ea typeface="BIZ UDPゴシック" panose="020B0400000000000000" pitchFamily="50" charset="-128"/>
              </a:rPr>
              <a:t>標</a:t>
            </a:r>
            <a:r>
              <a:rPr lang="ja-JP" altLang="en-US" sz="2200" b="1" dirty="0" smtClean="0">
                <a:solidFill>
                  <a:schemeClr val="accent4">
                    <a:lumMod val="50000"/>
                  </a:schemeClr>
                </a:solidFill>
                <a:latin typeface="BIZ UDPゴシック" panose="020B0400000000000000" pitchFamily="50" charset="-128"/>
                <a:ea typeface="BIZ UDPゴシック" panose="020B0400000000000000" pitchFamily="50" charset="-128"/>
              </a:rPr>
              <a:t>としての</a:t>
            </a:r>
            <a:r>
              <a:rPr lang="ja-JP" altLang="ja-JP" sz="2200" b="1" dirty="0" smtClean="0">
                <a:solidFill>
                  <a:schemeClr val="accent4">
                    <a:lumMod val="50000"/>
                  </a:schemeClr>
                </a:solidFill>
                <a:latin typeface="BIZ UDPゴシック" panose="020B0400000000000000" pitchFamily="50" charset="-128"/>
                <a:ea typeface="BIZ UDPゴシック" panose="020B0400000000000000" pitchFamily="50" charset="-128"/>
              </a:rPr>
              <a:t>「</a:t>
            </a:r>
            <a:r>
              <a:rPr lang="ja-JP" altLang="ja-JP" sz="2200" b="1" dirty="0">
                <a:solidFill>
                  <a:schemeClr val="accent4">
                    <a:lumMod val="50000"/>
                  </a:schemeClr>
                </a:solidFill>
                <a:latin typeface="BIZ UDPゴシック" panose="020B0400000000000000" pitchFamily="50" charset="-128"/>
                <a:ea typeface="BIZ UDPゴシック" panose="020B0400000000000000" pitchFamily="50" charset="-128"/>
              </a:rPr>
              <a:t>地域共生社会</a:t>
            </a:r>
            <a:r>
              <a:rPr lang="ja-JP" altLang="ja-JP" sz="2200" b="1" dirty="0" smtClean="0">
                <a:solidFill>
                  <a:schemeClr val="accent4">
                    <a:lumMod val="50000"/>
                  </a:schemeClr>
                </a:solidFill>
                <a:latin typeface="BIZ UDPゴシック" panose="020B0400000000000000" pitchFamily="50" charset="-128"/>
                <a:ea typeface="BIZ UDPゴシック" panose="020B0400000000000000" pitchFamily="50" charset="-128"/>
              </a:rPr>
              <a:t>」</a:t>
            </a:r>
            <a:r>
              <a:rPr lang="ja-JP" altLang="en-US" sz="2200" b="1" dirty="0" smtClean="0">
                <a:solidFill>
                  <a:schemeClr val="accent4">
                    <a:lumMod val="50000"/>
                  </a:schemeClr>
                </a:solidFill>
                <a:latin typeface="BIZ UDPゴシック" panose="020B0400000000000000" pitchFamily="50" charset="-128"/>
                <a:ea typeface="BIZ UDPゴシック" panose="020B0400000000000000" pitchFamily="50" charset="-128"/>
              </a:rPr>
              <a:t>への</a:t>
            </a:r>
            <a:r>
              <a:rPr lang="ja-JP" altLang="ja-JP" sz="2200" b="1" dirty="0" smtClean="0">
                <a:solidFill>
                  <a:schemeClr val="accent4">
                    <a:lumMod val="50000"/>
                  </a:schemeClr>
                </a:solidFill>
                <a:latin typeface="BIZ UDPゴシック" panose="020B0400000000000000" pitchFamily="50" charset="-128"/>
                <a:ea typeface="BIZ UDPゴシック" panose="020B0400000000000000" pitchFamily="50" charset="-128"/>
              </a:rPr>
              <a:t>横</a:t>
            </a:r>
            <a:r>
              <a:rPr lang="ja-JP" altLang="ja-JP" sz="2200" b="1" dirty="0">
                <a:solidFill>
                  <a:schemeClr val="accent4">
                    <a:lumMod val="50000"/>
                  </a:schemeClr>
                </a:solidFill>
                <a:latin typeface="BIZ UDPゴシック" panose="020B0400000000000000" pitchFamily="50" charset="-128"/>
                <a:ea typeface="BIZ UDPゴシック" panose="020B0400000000000000" pitchFamily="50" charset="-128"/>
              </a:rPr>
              <a:t>断的な取り組</a:t>
            </a:r>
            <a:r>
              <a:rPr lang="ja-JP" altLang="ja-JP" sz="2200" b="1" dirty="0" smtClean="0">
                <a:solidFill>
                  <a:schemeClr val="accent4">
                    <a:lumMod val="50000"/>
                  </a:schemeClr>
                </a:solidFill>
                <a:latin typeface="BIZ UDPゴシック" panose="020B0400000000000000" pitchFamily="50" charset="-128"/>
                <a:ea typeface="BIZ UDPゴシック" panose="020B0400000000000000" pitchFamily="50" charset="-128"/>
              </a:rPr>
              <a:t>み</a:t>
            </a:r>
            <a:r>
              <a:rPr lang="ja-JP" altLang="en-US" sz="2200" b="1" dirty="0" smtClean="0">
                <a:solidFill>
                  <a:schemeClr val="accent4">
                    <a:lumMod val="50000"/>
                  </a:schemeClr>
                </a:solidFill>
                <a:latin typeface="BIZ UDPゴシック" panose="020B0400000000000000" pitchFamily="50" charset="-128"/>
                <a:ea typeface="BIZ UDPゴシック" panose="020B0400000000000000" pitchFamily="50" charset="-128"/>
              </a:rPr>
              <a:t>＞</a:t>
            </a:r>
            <a:endParaRPr kumimoji="1" lang="ja-JP" altLang="en-US" sz="2200" b="1" i="1" dirty="0">
              <a:solidFill>
                <a:schemeClr val="accent4">
                  <a:lumMod val="50000"/>
                </a:schemeClr>
              </a:solidFill>
              <a:latin typeface="BIZ UDPゴシック" panose="020B0400000000000000" pitchFamily="50" charset="-128"/>
              <a:ea typeface="BIZ UDPゴシック" panose="020B0400000000000000" pitchFamily="50" charset="-128"/>
              <a:cs typeface="HGSMinchoE" charset="-128"/>
            </a:endParaRPr>
          </a:p>
        </p:txBody>
      </p:sp>
      <p:sp>
        <p:nvSpPr>
          <p:cNvPr id="2" name="角丸四角形 1"/>
          <p:cNvSpPr/>
          <p:nvPr/>
        </p:nvSpPr>
        <p:spPr>
          <a:xfrm>
            <a:off x="539552" y="1988840"/>
            <a:ext cx="8280920" cy="1296144"/>
          </a:xfrm>
          <a:prstGeom prst="roundRect">
            <a:avLst>
              <a:gd name="adj" fmla="val 11955"/>
            </a:avLst>
          </a:prstGeom>
          <a:no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1" name="コンテンツ プレースホルダー 2"/>
          <p:cNvSpPr txBox="1">
            <a:spLocks/>
          </p:cNvSpPr>
          <p:nvPr/>
        </p:nvSpPr>
        <p:spPr>
          <a:xfrm>
            <a:off x="630765" y="4581128"/>
            <a:ext cx="8010569" cy="1584176"/>
          </a:xfrm>
          <a:prstGeom prst="rect">
            <a:avLst/>
          </a:prstGeom>
        </p:spPr>
        <p:txBody>
          <a:bodyPr vert="horz">
            <a:noAutofit/>
          </a:bodyPr>
          <a:lst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a:lstStyle>
          <a:p>
            <a:pPr marL="0" indent="0">
              <a:buNone/>
            </a:pPr>
            <a:r>
              <a:rPr lang="ja-JP" altLang="en-US" sz="1600" dirty="0" smtClean="0">
                <a:latin typeface="BIZ UDP明朝 Medium" panose="02020500000000000000" pitchFamily="18" charset="-128"/>
                <a:ea typeface="BIZ UDP明朝 Medium" panose="02020500000000000000" pitchFamily="18" charset="-128"/>
              </a:rPr>
              <a:t>　</a:t>
            </a:r>
            <a:r>
              <a:rPr lang="ja-JP" altLang="ja-JP" sz="1600" b="1" dirty="0">
                <a:latin typeface="BIZ UDP明朝 Medium" panose="02020500000000000000" pitchFamily="18" charset="-128"/>
                <a:ea typeface="BIZ UDP明朝 Medium" panose="02020500000000000000" pitchFamily="18" charset="-128"/>
              </a:rPr>
              <a:t>「障害者基本計画</a:t>
            </a:r>
            <a:r>
              <a:rPr lang="ja-JP" altLang="ja-JP" sz="1600" b="1" dirty="0" smtClean="0">
                <a:latin typeface="BIZ UDP明朝 Medium" panose="02020500000000000000" pitchFamily="18" charset="-128"/>
                <a:ea typeface="BIZ UDP明朝 Medium" panose="02020500000000000000" pitchFamily="18" charset="-128"/>
              </a:rPr>
              <a:t>」</a:t>
            </a:r>
            <a:r>
              <a:rPr lang="ja-JP" altLang="en-US" sz="1600" b="1" dirty="0" smtClean="0">
                <a:latin typeface="BIZ UDP明朝 Medium" panose="02020500000000000000" pitchFamily="18" charset="-128"/>
                <a:ea typeface="BIZ UDP明朝 Medium" panose="02020500000000000000" pitchFamily="18" charset="-128"/>
              </a:rPr>
              <a:t>　</a:t>
            </a:r>
            <a:r>
              <a:rPr lang="ja-JP" altLang="en-US" sz="1600" dirty="0" smtClean="0">
                <a:latin typeface="BIZ UDP明朝 Medium" panose="02020500000000000000" pitchFamily="18" charset="-128"/>
                <a:ea typeface="BIZ UDP明朝 Medium" panose="02020500000000000000" pitchFamily="18" charset="-128"/>
              </a:rPr>
              <a:t>　</a:t>
            </a:r>
            <a:r>
              <a:rPr lang="en-US" altLang="ja-JP" sz="1200" dirty="0" smtClean="0">
                <a:latin typeface="BIZ UDP明朝 Medium" panose="02020500000000000000" pitchFamily="18" charset="-128"/>
                <a:ea typeface="BIZ UDP明朝 Medium" panose="02020500000000000000" pitchFamily="18" charset="-128"/>
              </a:rPr>
              <a:t>2004</a:t>
            </a:r>
            <a:r>
              <a:rPr lang="ja-JP" altLang="ja-JP" sz="1200" dirty="0" smtClean="0">
                <a:latin typeface="BIZ UDP明朝 Medium" panose="02020500000000000000" pitchFamily="18" charset="-128"/>
                <a:ea typeface="BIZ UDP明朝 Medium" panose="02020500000000000000" pitchFamily="18" charset="-128"/>
              </a:rPr>
              <a:t>年（平成</a:t>
            </a:r>
            <a:r>
              <a:rPr lang="en-US" altLang="ja-JP" sz="1200" dirty="0" smtClean="0">
                <a:latin typeface="BIZ UDP明朝 Medium" panose="02020500000000000000" pitchFamily="18" charset="-128"/>
                <a:ea typeface="BIZ UDP明朝 Medium" panose="02020500000000000000" pitchFamily="18" charset="-128"/>
              </a:rPr>
              <a:t>16</a:t>
            </a:r>
            <a:r>
              <a:rPr lang="ja-JP" altLang="ja-JP" sz="1200" dirty="0" smtClean="0">
                <a:latin typeface="BIZ UDP明朝 Medium" panose="02020500000000000000" pitchFamily="18" charset="-128"/>
                <a:ea typeface="BIZ UDP明朝 Medium" panose="02020500000000000000" pitchFamily="18" charset="-128"/>
              </a:rPr>
              <a:t>年）</a:t>
            </a:r>
            <a:endParaRPr lang="en-US" altLang="ja-JP" sz="1200" dirty="0" smtClean="0">
              <a:latin typeface="BIZ UDP明朝 Medium" panose="02020500000000000000" pitchFamily="18" charset="-128"/>
              <a:ea typeface="BIZ UDP明朝 Medium" panose="02020500000000000000" pitchFamily="18" charset="-128"/>
            </a:endParaRPr>
          </a:p>
          <a:p>
            <a:pPr marL="0" indent="0">
              <a:buNone/>
            </a:pPr>
            <a:r>
              <a:rPr lang="ja-JP" altLang="en-US" sz="1600" dirty="0">
                <a:latin typeface="BIZ UDP明朝 Medium" panose="02020500000000000000" pitchFamily="18" charset="-128"/>
                <a:ea typeface="BIZ UDP明朝 Medium" panose="02020500000000000000" pitchFamily="18" charset="-128"/>
              </a:rPr>
              <a:t>　</a:t>
            </a:r>
            <a:r>
              <a:rPr lang="ja-JP" altLang="ja-JP" sz="1600" dirty="0" smtClean="0">
                <a:latin typeface="BIZ UDP明朝 Medium" panose="02020500000000000000" pitchFamily="18" charset="-128"/>
                <a:ea typeface="BIZ UDP明朝 Medium" panose="02020500000000000000" pitchFamily="18" charset="-128"/>
              </a:rPr>
              <a:t>障害者施策の基本方針として「</a:t>
            </a:r>
            <a:r>
              <a:rPr lang="en-US" altLang="ja-JP" sz="1600" dirty="0" smtClean="0">
                <a:latin typeface="BIZ UDP明朝 Medium" panose="02020500000000000000" pitchFamily="18" charset="-128"/>
                <a:ea typeface="BIZ UDP明朝 Medium" panose="02020500000000000000" pitchFamily="18" charset="-128"/>
              </a:rPr>
              <a:t>21</a:t>
            </a:r>
            <a:r>
              <a:rPr lang="ja-JP" altLang="ja-JP" sz="1600" dirty="0" smtClean="0">
                <a:latin typeface="BIZ UDP明朝 Medium" panose="02020500000000000000" pitchFamily="18" charset="-128"/>
                <a:ea typeface="BIZ UDP明朝 Medium" panose="02020500000000000000" pitchFamily="18" charset="-128"/>
              </a:rPr>
              <a:t>世紀に我が国が目指すべき社会は、</a:t>
            </a:r>
            <a:r>
              <a:rPr lang="ja-JP" altLang="ja-JP" sz="1600" b="1" dirty="0" smtClean="0">
                <a:solidFill>
                  <a:srgbClr val="C00000"/>
                </a:solidFill>
                <a:latin typeface="BIZ UDP明朝 Medium" panose="02020500000000000000" pitchFamily="18" charset="-128"/>
                <a:ea typeface="BIZ UDP明朝 Medium" panose="02020500000000000000" pitchFamily="18" charset="-128"/>
              </a:rPr>
              <a:t>障害の有無にかかわらず、国民誰もが相互に人格と個性を尊重し支え合う共生社会</a:t>
            </a:r>
            <a:r>
              <a:rPr lang="ja-JP" altLang="ja-JP" sz="1600" dirty="0" smtClean="0">
                <a:latin typeface="BIZ UDP明朝 Medium" panose="02020500000000000000" pitchFamily="18" charset="-128"/>
                <a:ea typeface="BIZ UDP明朝 Medium" panose="02020500000000000000" pitchFamily="18" charset="-128"/>
              </a:rPr>
              <a:t>とする必要がある。」</a:t>
            </a:r>
            <a:endParaRPr lang="en-US" altLang="ja-JP" sz="1600" dirty="0" smtClean="0">
              <a:latin typeface="BIZ UDP明朝 Medium" panose="02020500000000000000" pitchFamily="18" charset="-128"/>
              <a:ea typeface="BIZ UDP明朝 Medium" panose="02020500000000000000" pitchFamily="18" charset="-128"/>
            </a:endParaRPr>
          </a:p>
          <a:p>
            <a:pPr marL="0" indent="0">
              <a:buNone/>
            </a:pPr>
            <a:endParaRPr lang="en-US" altLang="ja-JP" sz="1600" dirty="0" smtClean="0">
              <a:latin typeface="BIZ UDP明朝 Medium" panose="02020500000000000000" pitchFamily="18" charset="-128"/>
              <a:ea typeface="BIZ UDP明朝 Medium" panose="02020500000000000000" pitchFamily="18" charset="-128"/>
            </a:endParaRPr>
          </a:p>
          <a:p>
            <a:pPr marL="0" indent="0">
              <a:buNone/>
            </a:pPr>
            <a:r>
              <a:rPr lang="ja-JP" altLang="ja-JP" sz="1600" dirty="0" smtClean="0">
                <a:latin typeface="BIZ UDP明朝 Medium" panose="02020500000000000000" pitchFamily="18" charset="-128"/>
                <a:ea typeface="BIZ UDP明朝 Medium" panose="02020500000000000000" pitchFamily="18" charset="-128"/>
              </a:rPr>
              <a:t>と「共生社会」が明記されています。</a:t>
            </a:r>
            <a:endParaRPr lang="en-US" altLang="ja-JP" sz="1600" dirty="0">
              <a:latin typeface="BIZ UDP明朝 Medium" panose="02020500000000000000" pitchFamily="18" charset="-128"/>
              <a:ea typeface="BIZ UDP明朝 Medium" panose="02020500000000000000" pitchFamily="18" charset="-128"/>
            </a:endParaRPr>
          </a:p>
        </p:txBody>
      </p:sp>
      <p:sp>
        <p:nvSpPr>
          <p:cNvPr id="12" name="角丸四角形 11"/>
          <p:cNvSpPr/>
          <p:nvPr/>
        </p:nvSpPr>
        <p:spPr>
          <a:xfrm>
            <a:off x="539552" y="4437112"/>
            <a:ext cx="8280920" cy="1224136"/>
          </a:xfrm>
          <a:prstGeom prst="roundRect">
            <a:avLst>
              <a:gd name="adj" fmla="val 11955"/>
            </a:avLst>
          </a:prstGeom>
          <a:no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3" name="サブタイトル 2"/>
          <p:cNvSpPr txBox="1">
            <a:spLocks/>
          </p:cNvSpPr>
          <p:nvPr/>
        </p:nvSpPr>
        <p:spPr>
          <a:xfrm>
            <a:off x="224224" y="42172"/>
            <a:ext cx="5643920" cy="322579"/>
          </a:xfrm>
          <a:prstGeom prst="rect">
            <a:avLst/>
          </a:prstGeom>
        </p:spPr>
        <p:txBody>
          <a:bodyPr vert="horz">
            <a:normAutofit fontScale="92500" lnSpcReduction="20000"/>
          </a:bodyPr>
          <a:lst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a:lstStyle>
          <a:p>
            <a:pPr marL="109728" indent="0">
              <a:buNone/>
            </a:pPr>
            <a:r>
              <a:rPr lang="en-US" altLang="ja-JP" sz="1800" dirty="0">
                <a:solidFill>
                  <a:schemeClr val="bg1"/>
                </a:solidFill>
                <a:latin typeface="BIZ UDPゴシック" panose="020B0400000000000000" pitchFamily="50" charset="-128"/>
                <a:ea typeface="BIZ UDPゴシック" panose="020B0400000000000000" pitchFamily="50" charset="-128"/>
              </a:rPr>
              <a:t>5.</a:t>
            </a:r>
            <a:r>
              <a:rPr lang="ja-JP" altLang="en-US" sz="1800" dirty="0">
                <a:solidFill>
                  <a:schemeClr val="bg1"/>
                </a:solidFill>
                <a:latin typeface="BIZ UDPゴシック" panose="020B0400000000000000" pitchFamily="50" charset="-128"/>
                <a:ea typeface="BIZ UDPゴシック" panose="020B0400000000000000" pitchFamily="50" charset="-128"/>
              </a:rPr>
              <a:t>　自立支援協議会と地域づくり</a:t>
            </a:r>
            <a:endParaRPr lang="ja-JP" altLang="en-US" sz="1800" dirty="0">
              <a:solidFill>
                <a:schemeClr val="bg1"/>
              </a:solidFill>
            </a:endParaRPr>
          </a:p>
        </p:txBody>
      </p:sp>
      <p:sp>
        <p:nvSpPr>
          <p:cNvPr id="14" name="タイトル 1">
            <a:extLst>
              <a:ext uri="{FF2B5EF4-FFF2-40B4-BE49-F238E27FC236}">
                <a16:creationId xmlns:a16="http://schemas.microsoft.com/office/drawing/2014/main" xmlns="" id="{19C891C8-7C6F-3347-B7E4-A5DCDB7ED607}"/>
              </a:ext>
            </a:extLst>
          </p:cNvPr>
          <p:cNvSpPr txBox="1">
            <a:spLocks/>
          </p:cNvSpPr>
          <p:nvPr/>
        </p:nvSpPr>
        <p:spPr>
          <a:xfrm>
            <a:off x="611560" y="404664"/>
            <a:ext cx="8013576" cy="432048"/>
          </a:xfrm>
          <a:prstGeom prst="rect">
            <a:avLst/>
          </a:prstGeom>
        </p:spPr>
        <p:txBody>
          <a:bodyPr>
            <a:norm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en-US" sz="1400" dirty="0">
                <a:latin typeface="BIZ UDPゴシック" panose="020B0400000000000000" pitchFamily="50" charset="-128"/>
                <a:ea typeface="BIZ UDPゴシック" panose="020B0400000000000000" pitchFamily="50" charset="-128"/>
              </a:rPr>
              <a:t>（</a:t>
            </a:r>
            <a:r>
              <a:rPr lang="en-US" altLang="ja-JP" sz="1400" dirty="0">
                <a:latin typeface="BIZ UDPゴシック" panose="020B0400000000000000" pitchFamily="50" charset="-128"/>
                <a:ea typeface="BIZ UDPゴシック" panose="020B0400000000000000" pitchFamily="50" charset="-128"/>
              </a:rPr>
              <a:t>2</a:t>
            </a:r>
            <a:r>
              <a:rPr lang="ja-JP" altLang="en-US" sz="1400" dirty="0">
                <a:latin typeface="BIZ UDPゴシック" panose="020B0400000000000000" pitchFamily="50" charset="-128"/>
                <a:ea typeface="BIZ UDPゴシック" panose="020B0400000000000000" pitchFamily="50" charset="-128"/>
              </a:rPr>
              <a:t>）地域共生社会を目標とした活動</a:t>
            </a:r>
            <a:endParaRPr lang="en-US" altLang="ja-JP" sz="1400" dirty="0">
              <a:latin typeface="BIZ UDPゴシック" panose="020B0400000000000000" pitchFamily="50" charset="-128"/>
              <a:ea typeface="BIZ UDPゴシック" panose="020B0400000000000000" pitchFamily="50" charset="-128"/>
            </a:endParaRPr>
          </a:p>
          <a:p>
            <a:endParaRPr lang="en-US" altLang="ja-JP" sz="1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43959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a:extLst>
              <a:ext uri="{FF2B5EF4-FFF2-40B4-BE49-F238E27FC236}">
                <a16:creationId xmlns:a16="http://schemas.microsoft.com/office/drawing/2014/main" xmlns="" id="{3CDFACC9-BF17-6C42-BAC7-F4E6A55DBBAF}"/>
              </a:ext>
            </a:extLst>
          </p:cNvPr>
          <p:cNvSpPr txBox="1">
            <a:spLocks/>
          </p:cNvSpPr>
          <p:nvPr/>
        </p:nvSpPr>
        <p:spPr bwMode="auto">
          <a:xfrm>
            <a:off x="406966" y="1772816"/>
            <a:ext cx="8485514"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None/>
            </a:pPr>
            <a:r>
              <a:rPr lang="ja-JP" altLang="en-US" sz="2200" kern="0" dirty="0" smtClean="0">
                <a:latin typeface="+mn-ea"/>
                <a:cs typeface="HGSMinchoE" charset="-128"/>
              </a:rPr>
              <a:t>　</a:t>
            </a:r>
            <a:r>
              <a:rPr lang="ja-JP" altLang="ja-JP" sz="2200" kern="0" dirty="0" smtClean="0">
                <a:latin typeface="+mn-ea"/>
                <a:cs typeface="HGSMinchoE" charset="-128"/>
              </a:rPr>
              <a:t>今</a:t>
            </a:r>
            <a:r>
              <a:rPr lang="ja-JP" altLang="ja-JP" sz="2200" kern="0" dirty="0">
                <a:latin typeface="+mn-ea"/>
                <a:cs typeface="HGSMinchoE" charset="-128"/>
              </a:rPr>
              <a:t>日行われている福祉サービスは制度によるものが基本であるため、児童・高齢者・障害者・生活困窮者など縦割りよる限定的な「地域づくり」が実践されてき</a:t>
            </a:r>
            <a:r>
              <a:rPr lang="ja-JP" altLang="ja-JP" sz="2200" kern="0" dirty="0" smtClean="0">
                <a:latin typeface="+mn-ea"/>
                <a:cs typeface="HGSMinchoE" charset="-128"/>
              </a:rPr>
              <a:t>た。</a:t>
            </a:r>
            <a:endParaRPr lang="en-US" altLang="ja-JP" sz="2200" kern="0" dirty="0" smtClean="0">
              <a:latin typeface="+mn-ea"/>
              <a:cs typeface="HGSMinchoE" charset="-128"/>
            </a:endParaRPr>
          </a:p>
          <a:p>
            <a:pPr marL="0" indent="0">
              <a:buNone/>
            </a:pPr>
            <a:endParaRPr lang="en-US" altLang="ja-JP" sz="2200" kern="0" dirty="0" smtClean="0">
              <a:latin typeface="+mn-ea"/>
              <a:cs typeface="HGSMinchoE" charset="-128"/>
            </a:endParaRPr>
          </a:p>
          <a:p>
            <a:pPr marL="0" indent="0">
              <a:buNone/>
            </a:pPr>
            <a:r>
              <a:rPr lang="ja-JP" altLang="en-US" sz="2200" kern="0" dirty="0" smtClean="0">
                <a:latin typeface="+mn-ea"/>
                <a:cs typeface="HGSMinchoE" charset="-128"/>
              </a:rPr>
              <a:t>　</a:t>
            </a:r>
            <a:r>
              <a:rPr lang="ja-JP" altLang="ja-JP" sz="2200" kern="0" dirty="0" smtClean="0">
                <a:latin typeface="+mn-ea"/>
                <a:cs typeface="HGSMinchoE" charset="-128"/>
              </a:rPr>
              <a:t>も</a:t>
            </a:r>
            <a:r>
              <a:rPr lang="ja-JP" altLang="ja-JP" sz="2200" kern="0" dirty="0">
                <a:latin typeface="+mn-ea"/>
                <a:cs typeface="HGSMinchoE" charset="-128"/>
              </a:rPr>
              <a:t>ともと存在してい</a:t>
            </a:r>
            <a:r>
              <a:rPr lang="ja-JP" altLang="ja-JP" sz="2200" kern="0" dirty="0" smtClean="0">
                <a:latin typeface="+mn-ea"/>
                <a:cs typeface="HGSMinchoE" charset="-128"/>
              </a:rPr>
              <a:t>た</a:t>
            </a:r>
            <a:r>
              <a:rPr lang="ja-JP" altLang="en-US" sz="2200" kern="0" dirty="0" smtClean="0">
                <a:latin typeface="+mn-ea"/>
                <a:cs typeface="HGSMinchoE" charset="-128"/>
              </a:rPr>
              <a:t>「</a:t>
            </a:r>
            <a:r>
              <a:rPr lang="ja-JP" altLang="ja-JP" sz="2200" kern="0" dirty="0" smtClean="0">
                <a:latin typeface="+mn-ea"/>
                <a:cs typeface="HGSMinchoE" charset="-128"/>
              </a:rPr>
              <a:t>地</a:t>
            </a:r>
            <a:r>
              <a:rPr lang="ja-JP" altLang="ja-JP" sz="2200" kern="0" dirty="0">
                <a:latin typeface="+mn-ea"/>
                <a:cs typeface="HGSMinchoE" charset="-128"/>
              </a:rPr>
              <a:t>域の支え合</a:t>
            </a:r>
            <a:r>
              <a:rPr lang="ja-JP" altLang="ja-JP" sz="2200" kern="0" dirty="0" smtClean="0">
                <a:latin typeface="+mn-ea"/>
                <a:cs typeface="HGSMinchoE" charset="-128"/>
              </a:rPr>
              <a:t>い</a:t>
            </a:r>
            <a:r>
              <a:rPr lang="ja-JP" altLang="en-US" sz="2200" kern="0" dirty="0" smtClean="0">
                <a:latin typeface="+mn-ea"/>
                <a:cs typeface="HGSMinchoE" charset="-128"/>
              </a:rPr>
              <a:t>」</a:t>
            </a:r>
            <a:r>
              <a:rPr lang="ja-JP" altLang="ja-JP" sz="2200" kern="0" dirty="0" smtClean="0">
                <a:latin typeface="+mn-ea"/>
                <a:cs typeface="HGSMinchoE" charset="-128"/>
              </a:rPr>
              <a:t>に</a:t>
            </a:r>
            <a:r>
              <a:rPr lang="ja-JP" altLang="ja-JP" sz="2200" kern="0" dirty="0">
                <a:latin typeface="+mn-ea"/>
                <a:cs typeface="HGSMinchoE" charset="-128"/>
              </a:rPr>
              <a:t>対し、公的なサービスや制度</a:t>
            </a:r>
            <a:r>
              <a:rPr lang="ja-JP" altLang="ja-JP" sz="2200" kern="0" dirty="0" smtClean="0">
                <a:latin typeface="+mn-ea"/>
                <a:cs typeface="HGSMinchoE" charset="-128"/>
              </a:rPr>
              <a:t>が</a:t>
            </a:r>
            <a:r>
              <a:rPr lang="ja-JP" altLang="en-US" sz="2200" kern="0" dirty="0" smtClean="0">
                <a:latin typeface="+mn-ea"/>
                <a:cs typeface="HGSMinchoE" charset="-128"/>
              </a:rPr>
              <a:t>、</a:t>
            </a:r>
            <a:r>
              <a:rPr lang="ja-JP" altLang="ja-JP" sz="2200" kern="0" dirty="0" smtClean="0">
                <a:latin typeface="+mn-ea"/>
                <a:cs typeface="HGSMinchoE" charset="-128"/>
              </a:rPr>
              <a:t>連携</a:t>
            </a:r>
            <a:r>
              <a:rPr lang="ja-JP" altLang="en-US" sz="2200" kern="0" dirty="0" smtClean="0">
                <a:latin typeface="+mn-ea"/>
                <a:cs typeface="HGSMinchoE" charset="-128"/>
              </a:rPr>
              <a:t>、連動していくことが望まれる</a:t>
            </a:r>
            <a:r>
              <a:rPr lang="ja-JP" altLang="ja-JP" sz="2200" kern="0" dirty="0" smtClean="0">
                <a:latin typeface="+mn-ea"/>
                <a:cs typeface="HGSMinchoE" charset="-128"/>
              </a:rPr>
              <a:t>。</a:t>
            </a:r>
            <a:endParaRPr lang="en-US" altLang="ja-JP" sz="2200" kern="0" dirty="0" smtClean="0">
              <a:latin typeface="+mn-ea"/>
              <a:cs typeface="HGSMinchoE" charset="-128"/>
            </a:endParaRPr>
          </a:p>
          <a:p>
            <a:pPr marL="0" indent="0">
              <a:buNone/>
            </a:pPr>
            <a:endParaRPr lang="en-US" altLang="ja-JP" sz="2200" kern="0" dirty="0" smtClean="0">
              <a:latin typeface="+mn-ea"/>
              <a:cs typeface="HGSMinchoE" charset="-128"/>
            </a:endParaRPr>
          </a:p>
          <a:p>
            <a:pPr marL="0" indent="0">
              <a:buNone/>
            </a:pPr>
            <a:r>
              <a:rPr lang="ja-JP" altLang="en-US" sz="2200" kern="0" dirty="0">
                <a:solidFill>
                  <a:srgbClr val="FF0000"/>
                </a:solidFill>
                <a:latin typeface="+mn-ea"/>
              </a:rPr>
              <a:t>　</a:t>
            </a:r>
            <a:r>
              <a:rPr lang="ja-JP" altLang="ja-JP" sz="2200" kern="0" dirty="0" smtClean="0">
                <a:solidFill>
                  <a:srgbClr val="FF0000"/>
                </a:solidFill>
                <a:latin typeface="+mn-ea"/>
              </a:rPr>
              <a:t>制</a:t>
            </a:r>
            <a:r>
              <a:rPr lang="ja-JP" altLang="ja-JP" sz="2200" kern="0" dirty="0">
                <a:solidFill>
                  <a:srgbClr val="FF0000"/>
                </a:solidFill>
                <a:latin typeface="+mn-ea"/>
              </a:rPr>
              <a:t>度やシステムも重</a:t>
            </a:r>
            <a:r>
              <a:rPr lang="ja-JP" altLang="ja-JP" sz="2200" kern="0" dirty="0" smtClean="0">
                <a:solidFill>
                  <a:srgbClr val="FF0000"/>
                </a:solidFill>
                <a:latin typeface="+mn-ea"/>
              </a:rPr>
              <a:t>要</a:t>
            </a:r>
            <a:r>
              <a:rPr lang="ja-JP" altLang="en-US" sz="2200" kern="0" dirty="0" smtClean="0">
                <a:solidFill>
                  <a:srgbClr val="FF0000"/>
                </a:solidFill>
                <a:latin typeface="+mn-ea"/>
              </a:rPr>
              <a:t>だ</a:t>
            </a:r>
            <a:r>
              <a:rPr lang="ja-JP" altLang="ja-JP" sz="2200" kern="0" dirty="0" smtClean="0">
                <a:solidFill>
                  <a:srgbClr val="FF0000"/>
                </a:solidFill>
                <a:latin typeface="+mn-ea"/>
              </a:rPr>
              <a:t>が</a:t>
            </a:r>
            <a:r>
              <a:rPr lang="ja-JP" altLang="ja-JP" sz="2200" kern="0" dirty="0">
                <a:solidFill>
                  <a:srgbClr val="FF0000"/>
                </a:solidFill>
                <a:latin typeface="+mn-ea"/>
              </a:rPr>
              <a:t>、個人に着目した生活ニーズから取り組みを始動し、個人や地域の可能性に着目した支援を展開</a:t>
            </a:r>
            <a:r>
              <a:rPr lang="ja-JP" altLang="ja-JP" sz="2200" kern="0" dirty="0">
                <a:latin typeface="+mn-ea"/>
              </a:rPr>
              <a:t>したいものです。</a:t>
            </a:r>
          </a:p>
          <a:p>
            <a:pPr marL="0" indent="0">
              <a:buNone/>
            </a:pPr>
            <a:endParaRPr lang="ja-JP" altLang="ja-JP" sz="2200" kern="0" dirty="0">
              <a:latin typeface="+mn-ea"/>
              <a:cs typeface="HGSMinchoE" charset="-128"/>
            </a:endParaRPr>
          </a:p>
        </p:txBody>
      </p:sp>
      <p:sp>
        <p:nvSpPr>
          <p:cNvPr id="7" name="Text Box 15">
            <a:extLst>
              <a:ext uri="{FF2B5EF4-FFF2-40B4-BE49-F238E27FC236}">
                <a16:creationId xmlns:a16="http://schemas.microsoft.com/office/drawing/2014/main" xmlns="" id="{BB9C5CC0-D88D-6848-9B52-649F1DF964D0}"/>
              </a:ext>
            </a:extLst>
          </p:cNvPr>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solidFill>
                  <a:schemeClr val="accent6">
                    <a:lumMod val="75000"/>
                  </a:schemeClr>
                </a:solidFill>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solidFill>
                <a:schemeClr val="accent6">
                  <a:lumMod val="75000"/>
                </a:schemeClr>
              </a:solidFill>
              <a:latin typeface="ＭＳ Ｐ明朝" panose="02020600040205080304" pitchFamily="18" charset="-128"/>
              <a:ea typeface="ＭＳ Ｐ明朝" panose="02020600040205080304" pitchFamily="18" charset="-128"/>
            </a:endParaRPr>
          </a:p>
        </p:txBody>
      </p:sp>
      <p:sp>
        <p:nvSpPr>
          <p:cNvPr id="8" name="サブタイトル 2"/>
          <p:cNvSpPr txBox="1">
            <a:spLocks/>
          </p:cNvSpPr>
          <p:nvPr/>
        </p:nvSpPr>
        <p:spPr>
          <a:xfrm>
            <a:off x="224224" y="42172"/>
            <a:ext cx="5643920" cy="322579"/>
          </a:xfrm>
          <a:prstGeom prst="rect">
            <a:avLst/>
          </a:prstGeom>
        </p:spPr>
        <p:txBody>
          <a:bodyPr vert="horz">
            <a:normAutofit fontScale="92500" lnSpcReduction="20000"/>
          </a:bodyPr>
          <a:lst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a:lstStyle>
          <a:p>
            <a:pPr marL="109728" indent="0">
              <a:buNone/>
            </a:pPr>
            <a:r>
              <a:rPr lang="en-US" altLang="ja-JP" sz="1800" dirty="0">
                <a:solidFill>
                  <a:schemeClr val="bg1"/>
                </a:solidFill>
                <a:latin typeface="BIZ UDPゴシック" panose="020B0400000000000000" pitchFamily="50" charset="-128"/>
                <a:ea typeface="BIZ UDPゴシック" panose="020B0400000000000000" pitchFamily="50" charset="-128"/>
              </a:rPr>
              <a:t>5.</a:t>
            </a:r>
            <a:r>
              <a:rPr lang="ja-JP" altLang="en-US" sz="1800" dirty="0">
                <a:solidFill>
                  <a:schemeClr val="bg1"/>
                </a:solidFill>
                <a:latin typeface="BIZ UDPゴシック" panose="020B0400000000000000" pitchFamily="50" charset="-128"/>
                <a:ea typeface="BIZ UDPゴシック" panose="020B0400000000000000" pitchFamily="50" charset="-128"/>
              </a:rPr>
              <a:t>　自立支援協議会と地域づくり</a:t>
            </a:r>
            <a:endParaRPr lang="ja-JP" altLang="en-US" sz="1800" dirty="0">
              <a:solidFill>
                <a:schemeClr val="bg1"/>
              </a:solidFill>
            </a:endParaRPr>
          </a:p>
        </p:txBody>
      </p:sp>
      <p:sp>
        <p:nvSpPr>
          <p:cNvPr id="12" name="タイトル 1">
            <a:extLst>
              <a:ext uri="{FF2B5EF4-FFF2-40B4-BE49-F238E27FC236}">
                <a16:creationId xmlns:a16="http://schemas.microsoft.com/office/drawing/2014/main" xmlns="" id="{19C891C8-7C6F-3347-B7E4-A5DCDB7ED607}"/>
              </a:ext>
            </a:extLst>
          </p:cNvPr>
          <p:cNvSpPr txBox="1">
            <a:spLocks/>
          </p:cNvSpPr>
          <p:nvPr/>
        </p:nvSpPr>
        <p:spPr>
          <a:xfrm>
            <a:off x="611560" y="404664"/>
            <a:ext cx="8013576" cy="432048"/>
          </a:xfrm>
          <a:prstGeom prst="rect">
            <a:avLst/>
          </a:prstGeom>
        </p:spPr>
        <p:txBody>
          <a:bodyPr>
            <a:norm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en-US" sz="1400" dirty="0">
                <a:latin typeface="BIZ UDPゴシック" panose="020B0400000000000000" pitchFamily="50" charset="-128"/>
                <a:ea typeface="BIZ UDPゴシック" panose="020B0400000000000000" pitchFamily="50" charset="-128"/>
              </a:rPr>
              <a:t>（</a:t>
            </a:r>
            <a:r>
              <a:rPr lang="en-US" altLang="ja-JP" sz="1400" dirty="0">
                <a:latin typeface="BIZ UDPゴシック" panose="020B0400000000000000" pitchFamily="50" charset="-128"/>
                <a:ea typeface="BIZ UDPゴシック" panose="020B0400000000000000" pitchFamily="50" charset="-128"/>
              </a:rPr>
              <a:t>2</a:t>
            </a:r>
            <a:r>
              <a:rPr lang="ja-JP" altLang="en-US" sz="1400" dirty="0">
                <a:latin typeface="BIZ UDPゴシック" panose="020B0400000000000000" pitchFamily="50" charset="-128"/>
                <a:ea typeface="BIZ UDPゴシック" panose="020B0400000000000000" pitchFamily="50" charset="-128"/>
              </a:rPr>
              <a:t>）地域共生社会を目標とした活動</a:t>
            </a:r>
            <a:endParaRPr lang="en-US" altLang="ja-JP" sz="1400" dirty="0">
              <a:latin typeface="BIZ UDPゴシック" panose="020B0400000000000000" pitchFamily="50" charset="-128"/>
              <a:ea typeface="BIZ UDPゴシック" panose="020B0400000000000000" pitchFamily="50" charset="-128"/>
            </a:endParaRPr>
          </a:p>
          <a:p>
            <a:endParaRPr lang="en-US" altLang="ja-JP" sz="1400" dirty="0">
              <a:latin typeface="BIZ UDPゴシック" panose="020B0400000000000000" pitchFamily="50" charset="-128"/>
              <a:ea typeface="BIZ UDPゴシック" panose="020B0400000000000000" pitchFamily="50" charset="-128"/>
            </a:endParaRPr>
          </a:p>
        </p:txBody>
      </p:sp>
      <p:sp>
        <p:nvSpPr>
          <p:cNvPr id="9" name="タイトル 1"/>
          <p:cNvSpPr txBox="1">
            <a:spLocks/>
          </p:cNvSpPr>
          <p:nvPr/>
        </p:nvSpPr>
        <p:spPr>
          <a:xfrm>
            <a:off x="395536" y="836712"/>
            <a:ext cx="8229599" cy="648072"/>
          </a:xfrm>
          <a:prstGeom prst="rect">
            <a:avLst/>
          </a:prstGeom>
        </p:spPr>
        <p:txBody>
          <a:bodyPr vert="horz" anchor="ctr">
            <a:no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en-US" sz="2200" b="1" smtClean="0">
                <a:solidFill>
                  <a:schemeClr val="accent4">
                    <a:lumMod val="50000"/>
                  </a:schemeClr>
                </a:solidFill>
                <a:latin typeface="BIZ UDPゴシック" panose="020B0400000000000000" pitchFamily="50" charset="-128"/>
                <a:ea typeface="BIZ UDPゴシック" panose="020B0400000000000000" pitchFamily="50" charset="-128"/>
              </a:rPr>
              <a:t>＜</a:t>
            </a:r>
            <a:r>
              <a:rPr lang="ja-JP" altLang="ja-JP" sz="2200" b="1" smtClean="0">
                <a:solidFill>
                  <a:schemeClr val="accent4">
                    <a:lumMod val="50000"/>
                  </a:schemeClr>
                </a:solidFill>
                <a:latin typeface="BIZ UDPゴシック" panose="020B0400000000000000" pitchFamily="50" charset="-128"/>
                <a:ea typeface="BIZ UDPゴシック" panose="020B0400000000000000" pitchFamily="50" charset="-128"/>
              </a:rPr>
              <a:t>国の目標</a:t>
            </a:r>
            <a:r>
              <a:rPr lang="ja-JP" altLang="en-US" sz="2200" b="1" smtClean="0">
                <a:solidFill>
                  <a:schemeClr val="accent4">
                    <a:lumMod val="50000"/>
                  </a:schemeClr>
                </a:solidFill>
                <a:latin typeface="BIZ UDPゴシック" panose="020B0400000000000000" pitchFamily="50" charset="-128"/>
                <a:ea typeface="BIZ UDPゴシック" panose="020B0400000000000000" pitchFamily="50" charset="-128"/>
              </a:rPr>
              <a:t>としての</a:t>
            </a:r>
            <a:r>
              <a:rPr lang="ja-JP" altLang="ja-JP" sz="2200" b="1" smtClean="0">
                <a:solidFill>
                  <a:schemeClr val="accent4">
                    <a:lumMod val="50000"/>
                  </a:schemeClr>
                </a:solidFill>
                <a:latin typeface="BIZ UDPゴシック" panose="020B0400000000000000" pitchFamily="50" charset="-128"/>
                <a:ea typeface="BIZ UDPゴシック" panose="020B0400000000000000" pitchFamily="50" charset="-128"/>
              </a:rPr>
              <a:t>「地域共生社会」</a:t>
            </a:r>
            <a:r>
              <a:rPr lang="ja-JP" altLang="en-US" sz="2200" b="1" smtClean="0">
                <a:solidFill>
                  <a:schemeClr val="accent4">
                    <a:lumMod val="50000"/>
                  </a:schemeClr>
                </a:solidFill>
                <a:latin typeface="BIZ UDPゴシック" panose="020B0400000000000000" pitchFamily="50" charset="-128"/>
                <a:ea typeface="BIZ UDPゴシック" panose="020B0400000000000000" pitchFamily="50" charset="-128"/>
              </a:rPr>
              <a:t>への</a:t>
            </a:r>
            <a:r>
              <a:rPr lang="ja-JP" altLang="ja-JP" sz="2200" b="1" smtClean="0">
                <a:solidFill>
                  <a:schemeClr val="accent4">
                    <a:lumMod val="50000"/>
                  </a:schemeClr>
                </a:solidFill>
                <a:latin typeface="BIZ UDPゴシック" panose="020B0400000000000000" pitchFamily="50" charset="-128"/>
                <a:ea typeface="BIZ UDPゴシック" panose="020B0400000000000000" pitchFamily="50" charset="-128"/>
              </a:rPr>
              <a:t>横断的な取り組み</a:t>
            </a:r>
            <a:r>
              <a:rPr lang="ja-JP" altLang="en-US" sz="2200" b="1" smtClean="0">
                <a:solidFill>
                  <a:schemeClr val="accent4">
                    <a:lumMod val="50000"/>
                  </a:schemeClr>
                </a:solidFill>
                <a:latin typeface="BIZ UDPゴシック" panose="020B0400000000000000" pitchFamily="50" charset="-128"/>
                <a:ea typeface="BIZ UDPゴシック" panose="020B0400000000000000" pitchFamily="50" charset="-128"/>
              </a:rPr>
              <a:t>＞</a:t>
            </a:r>
            <a:endParaRPr lang="ja-JP" altLang="en-US" sz="2200" b="1" i="1" dirty="0">
              <a:solidFill>
                <a:schemeClr val="accent4">
                  <a:lumMod val="50000"/>
                </a:schemeClr>
              </a:solidFill>
              <a:latin typeface="BIZ UDPゴシック" panose="020B0400000000000000" pitchFamily="50" charset="-128"/>
              <a:ea typeface="BIZ UDPゴシック" panose="020B0400000000000000" pitchFamily="50" charset="-128"/>
              <a:cs typeface="HGSMinchoE" charset="-128"/>
            </a:endParaRPr>
          </a:p>
        </p:txBody>
      </p:sp>
    </p:spTree>
    <p:extLst>
      <p:ext uri="{BB962C8B-B14F-4D97-AF65-F5344CB8AC3E}">
        <p14:creationId xmlns:p14="http://schemas.microsoft.com/office/powerpoint/2010/main" val="40235153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404664"/>
            <a:ext cx="8739521" cy="414260"/>
          </a:xfrm>
        </p:spPr>
        <p:txBody>
          <a:bodyPr>
            <a:normAutofit/>
          </a:bodyPr>
          <a:lstStyle/>
          <a:p>
            <a:r>
              <a:rPr lang="ja-JP" altLang="ja-JP" sz="1400" dirty="0">
                <a:solidFill>
                  <a:schemeClr val="accent6">
                    <a:lumMod val="50000"/>
                  </a:schemeClr>
                </a:solidFill>
              </a:rPr>
              <a:t>（１</a:t>
            </a:r>
            <a:r>
              <a:rPr lang="ja-JP" altLang="ja-JP" sz="1400" dirty="0" smtClean="0">
                <a:solidFill>
                  <a:schemeClr val="accent6">
                    <a:lumMod val="50000"/>
                  </a:schemeClr>
                </a:solidFill>
              </a:rPr>
              <a:t>）</a:t>
            </a:r>
            <a:r>
              <a:rPr lang="ja-JP" altLang="en-US" sz="1400" dirty="0">
                <a:latin typeface="BIZ UDゴシック" panose="020B0400000000000000" pitchFamily="49" charset="-128"/>
                <a:ea typeface="BIZ UDゴシック" panose="020B0400000000000000" pitchFamily="49" charset="-128"/>
              </a:rPr>
              <a:t>障害者施策の変遷と相談支援専門員</a:t>
            </a:r>
            <a:endParaRPr kumimoji="1" lang="ja-JP" altLang="en-US" sz="1400" dirty="0">
              <a:solidFill>
                <a:schemeClr val="accent6">
                  <a:lumMod val="50000"/>
                </a:schemeClr>
              </a:solidFill>
            </a:endParaRPr>
          </a:p>
        </p:txBody>
      </p:sp>
      <p:sp>
        <p:nvSpPr>
          <p:cNvPr id="3" name="コンテンツ プレースホルダー 2"/>
          <p:cNvSpPr>
            <a:spLocks noGrp="1"/>
          </p:cNvSpPr>
          <p:nvPr>
            <p:ph idx="1"/>
          </p:nvPr>
        </p:nvSpPr>
        <p:spPr>
          <a:xfrm>
            <a:off x="395536" y="1196752"/>
            <a:ext cx="8568952" cy="4824536"/>
          </a:xfrm>
        </p:spPr>
        <p:txBody>
          <a:bodyPr>
            <a:normAutofit fontScale="92500" lnSpcReduction="20000"/>
          </a:bodyPr>
          <a:lstStyle/>
          <a:p>
            <a:pPr marL="0" indent="0">
              <a:lnSpc>
                <a:spcPct val="150000"/>
              </a:lnSpc>
              <a:buNone/>
            </a:pPr>
            <a:r>
              <a:rPr lang="ja-JP" altLang="en-US" sz="2600" b="1" dirty="0" smtClean="0">
                <a:solidFill>
                  <a:schemeClr val="accent4">
                    <a:lumMod val="75000"/>
                  </a:schemeClr>
                </a:solidFill>
                <a:latin typeface="BIZ UDゴシック" panose="020B0400000000000000" pitchFamily="49" charset="-128"/>
                <a:ea typeface="BIZ UDゴシック" panose="020B0400000000000000" pitchFamily="49" charset="-128"/>
              </a:rPr>
              <a:t>＜</a:t>
            </a:r>
            <a:r>
              <a:rPr lang="ja-JP" altLang="ja-JP" sz="2600" b="1" dirty="0" smtClean="0">
                <a:solidFill>
                  <a:schemeClr val="accent4">
                    <a:lumMod val="75000"/>
                  </a:schemeClr>
                </a:solidFill>
                <a:latin typeface="BIZ UDゴシック" panose="020B0400000000000000" pitchFamily="49" charset="-128"/>
                <a:ea typeface="BIZ UDゴシック" panose="020B0400000000000000" pitchFamily="49" charset="-128"/>
              </a:rPr>
              <a:t>障</a:t>
            </a:r>
            <a:r>
              <a:rPr lang="ja-JP" altLang="ja-JP" sz="2600" b="1" dirty="0">
                <a:solidFill>
                  <a:schemeClr val="accent4">
                    <a:lumMod val="75000"/>
                  </a:schemeClr>
                </a:solidFill>
                <a:latin typeface="BIZ UDゴシック" panose="020B0400000000000000" pitchFamily="49" charset="-128"/>
                <a:ea typeface="BIZ UDゴシック" panose="020B0400000000000000" pitchFamily="49" charset="-128"/>
              </a:rPr>
              <a:t>害者の地域生活を支援する施</a:t>
            </a:r>
            <a:r>
              <a:rPr lang="ja-JP" altLang="ja-JP" sz="2600" b="1" dirty="0" smtClean="0">
                <a:solidFill>
                  <a:schemeClr val="accent4">
                    <a:lumMod val="75000"/>
                  </a:schemeClr>
                </a:solidFill>
                <a:latin typeface="BIZ UDゴシック" panose="020B0400000000000000" pitchFamily="49" charset="-128"/>
                <a:ea typeface="BIZ UDゴシック" panose="020B0400000000000000" pitchFamily="49" charset="-128"/>
              </a:rPr>
              <a:t>策</a:t>
            </a:r>
            <a:r>
              <a:rPr lang="ja-JP" altLang="en-US" sz="2600" b="1" dirty="0" smtClean="0">
                <a:solidFill>
                  <a:schemeClr val="accent4">
                    <a:lumMod val="75000"/>
                  </a:schemeClr>
                </a:solidFill>
                <a:latin typeface="BIZ UDゴシック" panose="020B0400000000000000" pitchFamily="49" charset="-128"/>
                <a:ea typeface="BIZ UDゴシック" panose="020B0400000000000000" pitchFamily="49" charset="-128"/>
              </a:rPr>
              <a:t>＞</a:t>
            </a:r>
            <a:endParaRPr lang="en-US" altLang="ja-JP" sz="2600" b="1" dirty="0" smtClean="0">
              <a:solidFill>
                <a:schemeClr val="accent4">
                  <a:lumMod val="75000"/>
                </a:schemeClr>
              </a:solidFill>
              <a:latin typeface="BIZ UDゴシック" panose="020B0400000000000000" pitchFamily="49" charset="-128"/>
              <a:ea typeface="BIZ UDゴシック" panose="020B0400000000000000" pitchFamily="49" charset="-128"/>
            </a:endParaRPr>
          </a:p>
          <a:p>
            <a:pPr marL="0" indent="0">
              <a:lnSpc>
                <a:spcPct val="150000"/>
              </a:lnSpc>
              <a:buNone/>
            </a:pPr>
            <a:endParaRPr lang="en-US" altLang="ja-JP" sz="2600" dirty="0">
              <a:latin typeface="BIZ UDゴシック" panose="020B0400000000000000" pitchFamily="49" charset="-128"/>
              <a:ea typeface="BIZ UDゴシック" panose="020B0400000000000000" pitchFamily="49" charset="-128"/>
            </a:endParaRPr>
          </a:p>
          <a:p>
            <a:pPr>
              <a:lnSpc>
                <a:spcPct val="150000"/>
              </a:lnSpc>
            </a:pPr>
            <a:r>
              <a:rPr lang="en-US" altLang="ja-JP" sz="2600" dirty="0">
                <a:latin typeface="BIZ UDゴシック" panose="020B0400000000000000" pitchFamily="49" charset="-128"/>
                <a:ea typeface="BIZ UDゴシック" panose="020B0400000000000000" pitchFamily="49" charset="-128"/>
              </a:rPr>
              <a:t>1990 </a:t>
            </a:r>
            <a:r>
              <a:rPr lang="ja-JP" altLang="ja-JP" sz="2600" dirty="0">
                <a:latin typeface="BIZ UDゴシック" panose="020B0400000000000000" pitchFamily="49" charset="-128"/>
                <a:ea typeface="BIZ UDゴシック" panose="020B0400000000000000" pitchFamily="49" charset="-128"/>
              </a:rPr>
              <a:t>年の福祉関係</a:t>
            </a:r>
            <a:r>
              <a:rPr lang="en-US" altLang="ja-JP" sz="2600" dirty="0">
                <a:latin typeface="BIZ UDゴシック" panose="020B0400000000000000" pitchFamily="49" charset="-128"/>
                <a:ea typeface="BIZ UDゴシック" panose="020B0400000000000000" pitchFamily="49" charset="-128"/>
              </a:rPr>
              <a:t>8</a:t>
            </a:r>
            <a:r>
              <a:rPr lang="ja-JP" altLang="ja-JP" sz="2600" dirty="0">
                <a:latin typeface="BIZ UDゴシック" panose="020B0400000000000000" pitchFamily="49" charset="-128"/>
                <a:ea typeface="BIZ UDゴシック" panose="020B0400000000000000" pitchFamily="49" charset="-128"/>
              </a:rPr>
              <a:t>法の改正</a:t>
            </a:r>
            <a:endParaRPr lang="en-US" altLang="ja-JP" sz="2600" dirty="0">
              <a:latin typeface="BIZ UDゴシック" panose="020B0400000000000000" pitchFamily="49" charset="-128"/>
              <a:ea typeface="BIZ UDゴシック" panose="020B0400000000000000" pitchFamily="49" charset="-128"/>
            </a:endParaRPr>
          </a:p>
          <a:p>
            <a:pPr>
              <a:lnSpc>
                <a:spcPct val="110000"/>
              </a:lnSpc>
            </a:pPr>
            <a:r>
              <a:rPr lang="ja-JP" altLang="ja-JP" sz="2600" dirty="0">
                <a:latin typeface="BIZ UDゴシック" panose="020B0400000000000000" pitchFamily="49" charset="-128"/>
                <a:ea typeface="BIZ UDゴシック" panose="020B0400000000000000" pitchFamily="49" charset="-128"/>
              </a:rPr>
              <a:t>社会福祉基礎構造改革について</a:t>
            </a:r>
            <a:r>
              <a:rPr lang="en-US" altLang="ja-JP" sz="2600" dirty="0">
                <a:latin typeface="BIZ UDゴシック" panose="020B0400000000000000" pitchFamily="49" charset="-128"/>
                <a:ea typeface="BIZ UDゴシック" panose="020B0400000000000000" pitchFamily="49" charset="-128"/>
              </a:rPr>
              <a:t>(</a:t>
            </a:r>
            <a:r>
              <a:rPr lang="ja-JP" altLang="ja-JP" sz="2600" dirty="0">
                <a:latin typeface="BIZ UDゴシック" panose="020B0400000000000000" pitchFamily="49" charset="-128"/>
                <a:ea typeface="BIZ UDゴシック" panose="020B0400000000000000" pitchFamily="49" charset="-128"/>
              </a:rPr>
              <a:t>中間まと</a:t>
            </a:r>
            <a:r>
              <a:rPr lang="ja-JP" altLang="ja-JP" sz="2600" dirty="0" smtClean="0">
                <a:latin typeface="BIZ UDゴシック" panose="020B0400000000000000" pitchFamily="49" charset="-128"/>
                <a:ea typeface="BIZ UDゴシック" panose="020B0400000000000000" pitchFamily="49" charset="-128"/>
              </a:rPr>
              <a:t>め</a:t>
            </a:r>
            <a:r>
              <a:rPr lang="ja-JP" altLang="en-US" sz="2600" dirty="0">
                <a:latin typeface="BIZ UDゴシック" panose="020B0400000000000000" pitchFamily="49" charset="-128"/>
                <a:ea typeface="BIZ UDゴシック" panose="020B0400000000000000" pitchFamily="49" charset="-128"/>
              </a:rPr>
              <a:t>）</a:t>
            </a:r>
            <a:r>
              <a:rPr lang="ja-JP" altLang="ja-JP" sz="2600" dirty="0" smtClean="0">
                <a:latin typeface="BIZ UDゴシック" panose="020B0400000000000000" pitchFamily="49" charset="-128"/>
                <a:ea typeface="BIZ UDゴシック" panose="020B0400000000000000" pitchFamily="49" charset="-128"/>
              </a:rPr>
              <a:t>（</a:t>
            </a:r>
            <a:r>
              <a:rPr lang="en-US" altLang="ja-JP" sz="2600" dirty="0" smtClean="0">
                <a:latin typeface="BIZ UDゴシック" panose="020B0400000000000000" pitchFamily="49" charset="-128"/>
                <a:ea typeface="BIZ UDゴシック" panose="020B0400000000000000" pitchFamily="49" charset="-128"/>
              </a:rPr>
              <a:t>1997</a:t>
            </a:r>
            <a:r>
              <a:rPr lang="ja-JP" altLang="ja-JP" sz="2600" dirty="0">
                <a:latin typeface="BIZ UDゴシック" panose="020B0400000000000000" pitchFamily="49" charset="-128"/>
                <a:ea typeface="BIZ UDゴシック" panose="020B0400000000000000" pitchFamily="49" charset="-128"/>
              </a:rPr>
              <a:t>）</a:t>
            </a:r>
            <a:r>
              <a:rPr lang="ja-JP" altLang="en-US" sz="2600" dirty="0">
                <a:latin typeface="BIZ UDゴシック" panose="020B0400000000000000" pitchFamily="49" charset="-128"/>
                <a:ea typeface="BIZ UDゴシック" panose="020B0400000000000000" pitchFamily="49" charset="-128"/>
              </a:rPr>
              <a:t>と</a:t>
            </a:r>
            <a:r>
              <a:rPr lang="ja-JP" altLang="ja-JP" sz="2600" dirty="0">
                <a:latin typeface="BIZ UDゴシック" panose="020B0400000000000000" pitchFamily="49" charset="-128"/>
                <a:ea typeface="BIZ UDゴシック" panose="020B0400000000000000" pitchFamily="49" charset="-128"/>
              </a:rPr>
              <a:t>「今後の障害者保健福祉施策のあり方について」（</a:t>
            </a:r>
            <a:r>
              <a:rPr lang="en-US" altLang="ja-JP" sz="2600" dirty="0">
                <a:latin typeface="BIZ UDゴシック" panose="020B0400000000000000" pitchFamily="49" charset="-128"/>
                <a:ea typeface="BIZ UDゴシック" panose="020B0400000000000000" pitchFamily="49" charset="-128"/>
              </a:rPr>
              <a:t>1998</a:t>
            </a:r>
            <a:r>
              <a:rPr lang="ja-JP" altLang="ja-JP" sz="2600" dirty="0">
                <a:latin typeface="BIZ UDゴシック" panose="020B0400000000000000" pitchFamily="49" charset="-128"/>
                <a:ea typeface="BIZ UDゴシック" panose="020B0400000000000000" pitchFamily="49" charset="-128"/>
              </a:rPr>
              <a:t>）の審議会</a:t>
            </a:r>
            <a:endParaRPr lang="en-US" altLang="ja-JP" sz="2600" dirty="0">
              <a:latin typeface="BIZ UDゴシック" panose="020B0400000000000000" pitchFamily="49" charset="-128"/>
              <a:ea typeface="BIZ UDゴシック" panose="020B0400000000000000" pitchFamily="49" charset="-128"/>
            </a:endParaRPr>
          </a:p>
          <a:p>
            <a:pPr>
              <a:lnSpc>
                <a:spcPct val="150000"/>
              </a:lnSpc>
            </a:pPr>
            <a:r>
              <a:rPr lang="en-US" altLang="ja-JP" sz="2600" dirty="0">
                <a:latin typeface="BIZ UDゴシック" panose="020B0400000000000000" pitchFamily="49" charset="-128"/>
                <a:ea typeface="BIZ UDゴシック" panose="020B0400000000000000" pitchFamily="49" charset="-128"/>
              </a:rPr>
              <a:t>1998</a:t>
            </a:r>
            <a:r>
              <a:rPr lang="ja-JP" altLang="ja-JP" sz="2600" dirty="0">
                <a:latin typeface="BIZ UDゴシック" panose="020B0400000000000000" pitchFamily="49" charset="-128"/>
                <a:ea typeface="BIZ UDゴシック" panose="020B0400000000000000" pitchFamily="49" charset="-128"/>
              </a:rPr>
              <a:t>年</a:t>
            </a:r>
            <a:r>
              <a:rPr lang="ja-JP" altLang="en-US" sz="2600" dirty="0">
                <a:latin typeface="BIZ UDゴシック" panose="020B0400000000000000" pitchFamily="49" charset="-128"/>
                <a:ea typeface="BIZ UDゴシック" panose="020B0400000000000000" pitchFamily="49" charset="-128"/>
              </a:rPr>
              <a:t>　</a:t>
            </a:r>
            <a:r>
              <a:rPr lang="en-US" altLang="ja-JP" sz="2600" u="sng" dirty="0" smtClean="0">
                <a:latin typeface="BIZ UDゴシック" panose="020B0400000000000000" pitchFamily="49" charset="-128"/>
                <a:ea typeface="BIZ UDゴシック" panose="020B0400000000000000" pitchFamily="49" charset="-128"/>
              </a:rPr>
              <a:t>3</a:t>
            </a:r>
            <a:r>
              <a:rPr lang="ja-JP" altLang="ja-JP" sz="2600" u="sng" dirty="0" smtClean="0">
                <a:latin typeface="BIZ UDゴシック" panose="020B0400000000000000" pitchFamily="49" charset="-128"/>
                <a:ea typeface="BIZ UDゴシック" panose="020B0400000000000000" pitchFamily="49" charset="-128"/>
              </a:rPr>
              <a:t>障</a:t>
            </a:r>
            <a:r>
              <a:rPr lang="ja-JP" altLang="ja-JP" sz="2600" u="sng" dirty="0">
                <a:latin typeface="BIZ UDゴシック" panose="020B0400000000000000" pitchFamily="49" charset="-128"/>
                <a:ea typeface="BIZ UDゴシック" panose="020B0400000000000000" pitchFamily="49" charset="-128"/>
              </a:rPr>
              <a:t>害者</a:t>
            </a:r>
            <a:r>
              <a:rPr lang="ja-JP" altLang="ja-JP" sz="2600" dirty="0">
                <a:latin typeface="BIZ UDゴシック" panose="020B0400000000000000" pitchFamily="49" charset="-128"/>
                <a:ea typeface="BIZ UDゴシック" panose="020B0400000000000000" pitchFamily="49" charset="-128"/>
              </a:rPr>
              <a:t>のためのケアガイド</a:t>
            </a:r>
            <a:r>
              <a:rPr lang="ja-JP" altLang="en-US" sz="2600" dirty="0">
                <a:latin typeface="BIZ UDゴシック" panose="020B0400000000000000" pitchFamily="49" charset="-128"/>
                <a:ea typeface="BIZ UDゴシック" panose="020B0400000000000000" pitchFamily="49" charset="-128"/>
              </a:rPr>
              <a:t>ライン</a:t>
            </a:r>
            <a:endParaRPr lang="en-US" altLang="ja-JP" sz="2600" dirty="0">
              <a:latin typeface="BIZ UDゴシック" panose="020B0400000000000000" pitchFamily="49" charset="-128"/>
              <a:ea typeface="BIZ UDゴシック" panose="020B0400000000000000" pitchFamily="49" charset="-128"/>
            </a:endParaRPr>
          </a:p>
          <a:p>
            <a:pPr>
              <a:lnSpc>
                <a:spcPct val="150000"/>
              </a:lnSpc>
            </a:pPr>
            <a:r>
              <a:rPr lang="en-US" altLang="ja-JP" sz="2600" dirty="0">
                <a:latin typeface="BIZ UDゴシック" panose="020B0400000000000000" pitchFamily="49" charset="-128"/>
                <a:ea typeface="BIZ UDゴシック" panose="020B0400000000000000" pitchFamily="49" charset="-128"/>
              </a:rPr>
              <a:t>2002</a:t>
            </a:r>
            <a:r>
              <a:rPr lang="ja-JP" altLang="ja-JP" sz="2600" dirty="0">
                <a:latin typeface="BIZ UDゴシック" panose="020B0400000000000000" pitchFamily="49" charset="-128"/>
                <a:ea typeface="BIZ UDゴシック" panose="020B0400000000000000" pitchFamily="49" charset="-128"/>
              </a:rPr>
              <a:t>年には</a:t>
            </a:r>
            <a:r>
              <a:rPr lang="en-US" altLang="ja-JP" sz="2600" u="sng" dirty="0" smtClean="0">
                <a:latin typeface="BIZ UDゴシック" panose="020B0400000000000000" pitchFamily="49" charset="-128"/>
                <a:ea typeface="BIZ UDゴシック" panose="020B0400000000000000" pitchFamily="49" charset="-128"/>
              </a:rPr>
              <a:t>3</a:t>
            </a:r>
            <a:r>
              <a:rPr lang="ja-JP" altLang="ja-JP" sz="2600" u="sng" dirty="0" smtClean="0">
                <a:latin typeface="BIZ UDゴシック" panose="020B0400000000000000" pitchFamily="49" charset="-128"/>
                <a:ea typeface="BIZ UDゴシック" panose="020B0400000000000000" pitchFamily="49" charset="-128"/>
              </a:rPr>
              <a:t>障</a:t>
            </a:r>
            <a:r>
              <a:rPr lang="ja-JP" altLang="ja-JP" sz="2600" u="sng" dirty="0">
                <a:latin typeface="BIZ UDゴシック" panose="020B0400000000000000" pitchFamily="49" charset="-128"/>
                <a:ea typeface="BIZ UDゴシック" panose="020B0400000000000000" pitchFamily="49" charset="-128"/>
              </a:rPr>
              <a:t>害共通</a:t>
            </a:r>
            <a:r>
              <a:rPr lang="ja-JP" altLang="en-US" sz="2600" dirty="0">
                <a:latin typeface="BIZ UDゴシック" panose="020B0400000000000000" pitchFamily="49" charset="-128"/>
                <a:ea typeface="BIZ UDゴシック" panose="020B0400000000000000" pitchFamily="49" charset="-128"/>
              </a:rPr>
              <a:t>の</a:t>
            </a:r>
            <a:r>
              <a:rPr lang="ja-JP" altLang="ja-JP" sz="2600" dirty="0">
                <a:latin typeface="BIZ UDゴシック" panose="020B0400000000000000" pitchFamily="49" charset="-128"/>
                <a:ea typeface="BIZ UDゴシック" panose="020B0400000000000000" pitchFamily="49" charset="-128"/>
              </a:rPr>
              <a:t>障害者ケアガイドライン</a:t>
            </a:r>
            <a:endParaRPr lang="en-US" altLang="ja-JP" sz="2600" dirty="0">
              <a:latin typeface="BIZ UDゴシック" panose="020B0400000000000000" pitchFamily="49" charset="-128"/>
              <a:ea typeface="BIZ UDゴシック" panose="020B0400000000000000" pitchFamily="49" charset="-128"/>
            </a:endParaRPr>
          </a:p>
          <a:p>
            <a:pPr>
              <a:lnSpc>
                <a:spcPct val="150000"/>
              </a:lnSpc>
            </a:pPr>
            <a:r>
              <a:rPr lang="en-US" altLang="ja-JP" sz="2600" dirty="0" smtClean="0">
                <a:latin typeface="BIZ UDゴシック" panose="020B0400000000000000" pitchFamily="49" charset="-128"/>
                <a:ea typeface="BIZ UDゴシック" panose="020B0400000000000000" pitchFamily="49" charset="-128"/>
              </a:rPr>
              <a:t>2006</a:t>
            </a:r>
            <a:r>
              <a:rPr lang="ja-JP" altLang="ja-JP" sz="2600" dirty="0" smtClean="0">
                <a:latin typeface="BIZ UDゴシック" panose="020B0400000000000000" pitchFamily="49" charset="-128"/>
                <a:ea typeface="BIZ UDゴシック" panose="020B0400000000000000" pitchFamily="49" charset="-128"/>
              </a:rPr>
              <a:t>年</a:t>
            </a:r>
            <a:r>
              <a:rPr lang="ja-JP" altLang="ja-JP" sz="2600" dirty="0">
                <a:latin typeface="BIZ UDゴシック" panose="020B0400000000000000" pitchFamily="49" charset="-128"/>
                <a:ea typeface="BIZ UDゴシック" panose="020B0400000000000000" pitchFamily="49" charset="-128"/>
              </a:rPr>
              <a:t>の障害者自立支援法</a:t>
            </a:r>
            <a:endParaRPr lang="en-US" altLang="ja-JP" sz="2600" dirty="0">
              <a:latin typeface="BIZ UDゴシック" panose="020B0400000000000000" pitchFamily="49" charset="-128"/>
              <a:ea typeface="BIZ UDゴシック" panose="020B0400000000000000" pitchFamily="49" charset="-128"/>
            </a:endParaRPr>
          </a:p>
          <a:p>
            <a:pPr>
              <a:lnSpc>
                <a:spcPct val="150000"/>
              </a:lnSpc>
            </a:pPr>
            <a:r>
              <a:rPr lang="ja-JP" altLang="en-US" sz="2600" dirty="0" smtClean="0">
                <a:latin typeface="BIZ UDゴシック" panose="020B0400000000000000" pitchFamily="49" charset="-128"/>
                <a:ea typeface="BIZ UDゴシック" panose="020B0400000000000000" pitchFamily="49" charset="-128"/>
              </a:rPr>
              <a:t>障</a:t>
            </a:r>
            <a:r>
              <a:rPr lang="ja-JP" altLang="en-US" sz="2600" dirty="0">
                <a:latin typeface="BIZ UDゴシック" panose="020B0400000000000000" pitchFamily="49" charset="-128"/>
                <a:ea typeface="BIZ UDゴシック" panose="020B0400000000000000" pitchFamily="49" charset="-128"/>
              </a:rPr>
              <a:t>害者総合支援法へ</a:t>
            </a:r>
            <a:endParaRPr lang="ja-JP" altLang="ja-JP" sz="2600" dirty="0">
              <a:latin typeface="BIZ UDゴシック" panose="020B0400000000000000" pitchFamily="49" charset="-128"/>
              <a:ea typeface="BIZ UDゴシック" panose="020B0400000000000000" pitchFamily="49" charset="-128"/>
            </a:endParaRPr>
          </a:p>
          <a:p>
            <a:pPr>
              <a:lnSpc>
                <a:spcPct val="150000"/>
              </a:lnSpc>
            </a:pPr>
            <a:endParaRPr kumimoji="1" lang="ja-JP" altLang="en-US" sz="2600" dirty="0">
              <a:latin typeface="BIZ UDゴシック" panose="020B0400000000000000" pitchFamily="49" charset="-128"/>
              <a:ea typeface="BIZ UDゴシック" panose="020B0400000000000000" pitchFamily="49" charset="-128"/>
            </a:endParaRPr>
          </a:p>
        </p:txBody>
      </p:sp>
      <p:sp>
        <p:nvSpPr>
          <p:cNvPr id="5" name="スライド番号プレースホルダー 4"/>
          <p:cNvSpPr>
            <a:spLocks noGrp="1"/>
          </p:cNvSpPr>
          <p:nvPr>
            <p:ph type="sldNum" sz="quarter" idx="12"/>
          </p:nvPr>
        </p:nvSpPr>
        <p:spPr/>
        <p:txBody>
          <a:bodyPr/>
          <a:lstStyle/>
          <a:p>
            <a:pPr>
              <a:defRPr/>
            </a:pPr>
            <a:fld id="{804D6B79-3AEB-42FE-A736-A41F7AEA0445}" type="slidenum">
              <a:rPr lang="en-US" altLang="ja-JP" smtClean="0"/>
              <a:pPr>
                <a:defRPr/>
              </a:pPr>
              <a:t>5</a:t>
            </a:fld>
            <a:endParaRPr lang="en-US" altLang="ja-JP" dirty="0"/>
          </a:p>
        </p:txBody>
      </p:sp>
      <p:sp>
        <p:nvSpPr>
          <p:cNvPr id="4" name="Text Box 15"/>
          <p:cNvSpPr txBox="1">
            <a:spLocks noChangeArrowheads="1"/>
          </p:cNvSpPr>
          <p:nvPr/>
        </p:nvSpPr>
        <p:spPr bwMode="auto">
          <a:xfrm>
            <a:off x="107504" y="6525345"/>
            <a:ext cx="3600400" cy="461665"/>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a:p>
            <a:endParaRPr lang="en-US" altLang="ja-JP" sz="1200" i="1" dirty="0">
              <a:latin typeface="ＭＳ Ｐ明朝" panose="02020600040205080304" pitchFamily="18" charset="-128"/>
              <a:ea typeface="ＭＳ Ｐ明朝" panose="02020600040205080304" pitchFamily="18" charset="-128"/>
            </a:endParaRPr>
          </a:p>
        </p:txBody>
      </p:sp>
      <p:sp>
        <p:nvSpPr>
          <p:cNvPr id="7" name="正方形/長方形 6"/>
          <p:cNvSpPr/>
          <p:nvPr/>
        </p:nvSpPr>
        <p:spPr>
          <a:xfrm>
            <a:off x="107504" y="53120"/>
            <a:ext cx="3804247" cy="369332"/>
          </a:xfrm>
          <a:prstGeom prst="rect">
            <a:avLst/>
          </a:prstGeom>
        </p:spPr>
        <p:txBody>
          <a:bodyPr wrap="none">
            <a:spAutoFit/>
          </a:bodyPr>
          <a:lstStyle/>
          <a:p>
            <a:r>
              <a:rPr lang="ja-JP" altLang="en-US" b="1" dirty="0" smtClean="0">
                <a:solidFill>
                  <a:schemeClr val="bg1"/>
                </a:solidFill>
                <a:latin typeface="BIZ UDPゴシック" panose="020B0400000000000000" pitchFamily="50" charset="-128"/>
                <a:ea typeface="BIZ UDPゴシック" panose="020B0400000000000000" pitchFamily="50" charset="-128"/>
              </a:rPr>
              <a:t>１．</a:t>
            </a:r>
            <a:r>
              <a:rPr lang="ja-JP" altLang="ja-JP" b="1" dirty="0" smtClean="0">
                <a:solidFill>
                  <a:schemeClr val="bg1"/>
                </a:solidFill>
                <a:latin typeface="BIZ UDPゴシック" panose="020B0400000000000000" pitchFamily="50" charset="-128"/>
                <a:ea typeface="BIZ UDPゴシック" panose="020B0400000000000000" pitchFamily="50" charset="-128"/>
              </a:rPr>
              <a:t>主</a:t>
            </a:r>
            <a:r>
              <a:rPr lang="ja-JP" altLang="ja-JP" b="1" dirty="0">
                <a:solidFill>
                  <a:schemeClr val="bg1"/>
                </a:solidFill>
                <a:latin typeface="BIZ UDPゴシック" panose="020B0400000000000000" pitchFamily="50" charset="-128"/>
                <a:ea typeface="BIZ UDPゴシック" panose="020B0400000000000000" pitchFamily="50" charset="-128"/>
              </a:rPr>
              <a:t>任相談支援専門員創設の経</a:t>
            </a:r>
            <a:r>
              <a:rPr lang="ja-JP" altLang="ja-JP" b="1" dirty="0" smtClean="0">
                <a:solidFill>
                  <a:schemeClr val="bg1"/>
                </a:solidFill>
                <a:latin typeface="BIZ UDPゴシック" panose="020B0400000000000000" pitchFamily="50" charset="-128"/>
                <a:ea typeface="BIZ UDPゴシック" panose="020B0400000000000000" pitchFamily="50" charset="-128"/>
              </a:rPr>
              <a:t>緯</a:t>
            </a:r>
            <a:endParaRPr lang="ja-JP" altLang="en-US" dirty="0">
              <a:solidFill>
                <a:schemeClr val="bg1"/>
              </a:solidFill>
            </a:endParaRPr>
          </a:p>
        </p:txBody>
      </p:sp>
    </p:spTree>
    <p:extLst>
      <p:ext uri="{BB962C8B-B14F-4D97-AF65-F5344CB8AC3E}">
        <p14:creationId xmlns:p14="http://schemas.microsoft.com/office/powerpoint/2010/main" val="14699505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直線コネクタ 27"/>
          <p:cNvCxnSpPr/>
          <p:nvPr/>
        </p:nvCxnSpPr>
        <p:spPr>
          <a:xfrm>
            <a:off x="706734" y="2175778"/>
            <a:ext cx="0" cy="3588473"/>
          </a:xfrm>
          <a:prstGeom prst="line">
            <a:avLst/>
          </a:prstGeom>
          <a:ln w="38100">
            <a:solidFill>
              <a:schemeClr val="accent2">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V="1">
            <a:off x="469208" y="5543919"/>
            <a:ext cx="8362949" cy="12708"/>
          </a:xfrm>
          <a:prstGeom prst="line">
            <a:avLst/>
          </a:prstGeom>
          <a:ln w="38100">
            <a:solidFill>
              <a:schemeClr val="accent2">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44" name="正方形/長方形 43"/>
          <p:cNvSpPr/>
          <p:nvPr/>
        </p:nvSpPr>
        <p:spPr>
          <a:xfrm>
            <a:off x="1284031" y="5247165"/>
            <a:ext cx="7378700" cy="257249"/>
          </a:xfrm>
          <a:prstGeom prst="rect">
            <a:avLst/>
          </a:prstGeom>
          <a:solidFill>
            <a:schemeClr val="accent6">
              <a:lumMod val="20000"/>
              <a:lumOff val="80000"/>
            </a:schemeClr>
          </a:solidFill>
          <a:ln w="158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rgbClr val="FF0000"/>
                </a:solidFill>
              </a:rPr>
              <a:t>④ 地域・地区割り</a:t>
            </a:r>
            <a:endParaRPr kumimoji="1" lang="ja-JP" altLang="en-US" b="1" dirty="0">
              <a:solidFill>
                <a:srgbClr val="FF0000"/>
              </a:solidFill>
            </a:endParaRPr>
          </a:p>
        </p:txBody>
      </p:sp>
      <p:sp>
        <p:nvSpPr>
          <p:cNvPr id="19" name="平行四辺形 18"/>
          <p:cNvSpPr/>
          <p:nvPr/>
        </p:nvSpPr>
        <p:spPr>
          <a:xfrm>
            <a:off x="266700" y="2748611"/>
            <a:ext cx="8775700" cy="930052"/>
          </a:xfrm>
          <a:prstGeom prst="parallelogram">
            <a:avLst>
              <a:gd name="adj" fmla="val 73485"/>
            </a:avLst>
          </a:prstGeom>
          <a:gradFill flip="none" rotWithShape="1">
            <a:gsLst>
              <a:gs pos="0">
                <a:schemeClr val="accent1">
                  <a:lumMod val="5000"/>
                  <a:lumOff val="95000"/>
                  <a:alpha val="52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p:txBody>
          <a:bodyPr/>
          <a:lstStyle/>
          <a:p>
            <a:fld id="{937C4E2F-4888-3D47-8374-809EA2F2156A}" type="slidenum">
              <a:rPr kumimoji="1" lang="ja-JP" altLang="en-US" smtClean="0"/>
              <a:t>50</a:t>
            </a:fld>
            <a:endParaRPr kumimoji="1" lang="ja-JP" altLang="en-US"/>
          </a:p>
        </p:txBody>
      </p:sp>
      <p:sp>
        <p:nvSpPr>
          <p:cNvPr id="2" name="タイトル 1"/>
          <p:cNvSpPr>
            <a:spLocks noGrp="1"/>
          </p:cNvSpPr>
          <p:nvPr>
            <p:ph type="title" idx="4294967295"/>
          </p:nvPr>
        </p:nvSpPr>
        <p:spPr>
          <a:xfrm>
            <a:off x="1081623" y="1021369"/>
            <a:ext cx="6515100" cy="487363"/>
          </a:xfrm>
        </p:spPr>
        <p:txBody>
          <a:bodyPr>
            <a:noAutofit/>
          </a:bodyPr>
          <a:lstStyle/>
          <a:p>
            <a:r>
              <a:rPr lang="ja-JP" altLang="en-US" sz="2800" b="1" dirty="0"/>
              <a:t>総合相談体制イメージ　既存窓口中心</a:t>
            </a:r>
          </a:p>
        </p:txBody>
      </p:sp>
      <p:sp>
        <p:nvSpPr>
          <p:cNvPr id="4" name="角丸四角形 3"/>
          <p:cNvSpPr/>
          <p:nvPr/>
        </p:nvSpPr>
        <p:spPr>
          <a:xfrm>
            <a:off x="7096948" y="2512059"/>
            <a:ext cx="1723524" cy="56204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t>支援調整会議</a:t>
            </a:r>
            <a:endParaRPr kumimoji="1" lang="en-US" altLang="ja-JP" sz="1600" b="1" dirty="0"/>
          </a:p>
          <a:p>
            <a:pPr algn="ctr"/>
            <a:r>
              <a:rPr kumimoji="1" lang="ja-JP" altLang="en-US" sz="1600" b="1" dirty="0"/>
              <a:t>（生活保護）</a:t>
            </a:r>
          </a:p>
        </p:txBody>
      </p:sp>
      <p:sp>
        <p:nvSpPr>
          <p:cNvPr id="5" name="角丸四角形 4"/>
          <p:cNvSpPr/>
          <p:nvPr/>
        </p:nvSpPr>
        <p:spPr>
          <a:xfrm>
            <a:off x="4955332" y="2512059"/>
            <a:ext cx="2064940" cy="56204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t>要保護児童</a:t>
            </a:r>
            <a:endParaRPr lang="en-US" altLang="ja-JP" sz="1400" b="1" dirty="0"/>
          </a:p>
          <a:p>
            <a:pPr algn="ctr"/>
            <a:r>
              <a:rPr lang="ja-JP" altLang="en-US" sz="1400" b="1"/>
              <a:t>対策協議会（</a:t>
            </a:r>
            <a:r>
              <a:rPr lang="ja-JP" altLang="en-US" sz="1400" b="1" dirty="0"/>
              <a:t>児童）</a:t>
            </a:r>
            <a:endParaRPr kumimoji="1" lang="ja-JP" altLang="en-US" sz="1400" b="1" dirty="0"/>
          </a:p>
        </p:txBody>
      </p:sp>
      <p:sp>
        <p:nvSpPr>
          <p:cNvPr id="6" name="角丸四角形 5"/>
          <p:cNvSpPr/>
          <p:nvPr/>
        </p:nvSpPr>
        <p:spPr>
          <a:xfrm>
            <a:off x="1137203" y="2512059"/>
            <a:ext cx="1922629" cy="56204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b="1" dirty="0"/>
              <a:t>障害者支援協議会</a:t>
            </a:r>
            <a:endParaRPr lang="en-US" altLang="ja-JP" sz="1500" b="1" dirty="0"/>
          </a:p>
          <a:p>
            <a:pPr algn="ctr"/>
            <a:r>
              <a:rPr lang="ja-JP" altLang="en-US" sz="1500" b="1" dirty="0"/>
              <a:t>（障害）</a:t>
            </a:r>
            <a:endParaRPr kumimoji="1" lang="ja-JP" altLang="en-US" sz="1500" b="1" dirty="0"/>
          </a:p>
        </p:txBody>
      </p:sp>
      <p:sp>
        <p:nvSpPr>
          <p:cNvPr id="7" name="角丸四角形 6"/>
          <p:cNvSpPr/>
          <p:nvPr/>
        </p:nvSpPr>
        <p:spPr>
          <a:xfrm>
            <a:off x="3131840" y="2512059"/>
            <a:ext cx="1723524" cy="56204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t>地域</a:t>
            </a:r>
            <a:r>
              <a:rPr lang="ja-JP" altLang="en-US" sz="1600" b="1"/>
              <a:t>ケア</a:t>
            </a:r>
            <a:r>
              <a:rPr kumimoji="1" lang="ja-JP" altLang="en-US" sz="1600" b="1"/>
              <a:t>会議</a:t>
            </a:r>
            <a:endParaRPr kumimoji="1" lang="en-US" altLang="ja-JP" sz="1600" b="1" dirty="0"/>
          </a:p>
          <a:p>
            <a:pPr algn="ctr"/>
            <a:r>
              <a:rPr kumimoji="1" lang="ja-JP" altLang="en-US" sz="1600" b="1" dirty="0"/>
              <a:t>　（高齢）</a:t>
            </a:r>
          </a:p>
        </p:txBody>
      </p:sp>
      <p:sp>
        <p:nvSpPr>
          <p:cNvPr id="8" name="角丸四角形 7"/>
          <p:cNvSpPr/>
          <p:nvPr/>
        </p:nvSpPr>
        <p:spPr>
          <a:xfrm>
            <a:off x="3417674" y="3737412"/>
            <a:ext cx="1257300" cy="32422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a:t>個別</a:t>
            </a:r>
            <a:r>
              <a:rPr lang="ja-JP" altLang="en-US" sz="1050" b="1" dirty="0"/>
              <a:t>支援会議</a:t>
            </a:r>
          </a:p>
        </p:txBody>
      </p:sp>
      <p:sp>
        <p:nvSpPr>
          <p:cNvPr id="10" name="角丸四角形 9"/>
          <p:cNvSpPr/>
          <p:nvPr/>
        </p:nvSpPr>
        <p:spPr>
          <a:xfrm>
            <a:off x="5405455" y="3727887"/>
            <a:ext cx="1257300" cy="32422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a:t>個別</a:t>
            </a:r>
            <a:r>
              <a:rPr lang="ja-JP" altLang="en-US" sz="1050" b="1" dirty="0"/>
              <a:t>支援会議</a:t>
            </a:r>
          </a:p>
        </p:txBody>
      </p:sp>
      <p:sp>
        <p:nvSpPr>
          <p:cNvPr id="11" name="角丸四角形 10"/>
          <p:cNvSpPr/>
          <p:nvPr/>
        </p:nvSpPr>
        <p:spPr>
          <a:xfrm>
            <a:off x="7233143" y="3728217"/>
            <a:ext cx="1257300" cy="32422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a:t>個別支援会議</a:t>
            </a:r>
            <a:endParaRPr lang="ja-JP" altLang="en-US" sz="1050" b="1" dirty="0"/>
          </a:p>
        </p:txBody>
      </p:sp>
      <p:sp>
        <p:nvSpPr>
          <p:cNvPr id="12" name="正方形/長方形 11"/>
          <p:cNvSpPr/>
          <p:nvPr/>
        </p:nvSpPr>
        <p:spPr>
          <a:xfrm>
            <a:off x="1416376" y="2029250"/>
            <a:ext cx="7074067" cy="390341"/>
          </a:xfrm>
          <a:prstGeom prst="rect">
            <a:avLst/>
          </a:prstGeom>
          <a:solidFill>
            <a:schemeClr val="accent5">
              <a:lumMod val="20000"/>
              <a:lumOff val="80000"/>
            </a:schemeClr>
          </a:solidFill>
          <a:ln w="158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FF0000"/>
                </a:solidFill>
              </a:rPr>
              <a:t>① 庁内（行政）　地域づくりのための会議</a:t>
            </a:r>
          </a:p>
        </p:txBody>
      </p:sp>
      <p:sp>
        <p:nvSpPr>
          <p:cNvPr id="18" name="角丸四角形 17"/>
          <p:cNvSpPr/>
          <p:nvPr/>
        </p:nvSpPr>
        <p:spPr>
          <a:xfrm>
            <a:off x="1517141" y="3725901"/>
            <a:ext cx="1257300" cy="32422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a:t>個別</a:t>
            </a:r>
            <a:r>
              <a:rPr lang="ja-JP" altLang="en-US" sz="1050" b="1" dirty="0"/>
              <a:t>支援会議</a:t>
            </a:r>
          </a:p>
        </p:txBody>
      </p:sp>
      <p:sp>
        <p:nvSpPr>
          <p:cNvPr id="20" name="平行四辺形 19"/>
          <p:cNvSpPr/>
          <p:nvPr/>
        </p:nvSpPr>
        <p:spPr>
          <a:xfrm>
            <a:off x="266700" y="4141468"/>
            <a:ext cx="8775700" cy="882261"/>
          </a:xfrm>
          <a:prstGeom prst="parallelogram">
            <a:avLst>
              <a:gd name="adj" fmla="val 73485"/>
            </a:avLst>
          </a:prstGeom>
          <a:gradFill flip="none" rotWithShape="1">
            <a:gsLst>
              <a:gs pos="0">
                <a:schemeClr val="accent1">
                  <a:lumMod val="5000"/>
                  <a:lumOff val="95000"/>
                  <a:alpha val="52000"/>
                </a:schemeClr>
              </a:gs>
              <a:gs pos="74000">
                <a:srgbClr val="FFFF00"/>
              </a:gs>
              <a:gs pos="83000">
                <a:srgbClr val="FFFF00"/>
              </a:gs>
              <a:gs pos="100000">
                <a:srgbClr val="FFFF0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1284031" y="4429772"/>
            <a:ext cx="1612399" cy="584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障害相談支援センター</a:t>
            </a:r>
          </a:p>
        </p:txBody>
      </p:sp>
      <p:sp>
        <p:nvSpPr>
          <p:cNvPr id="15" name="円/楕円 14"/>
          <p:cNvSpPr/>
          <p:nvPr/>
        </p:nvSpPr>
        <p:spPr>
          <a:xfrm>
            <a:off x="3184563" y="4414894"/>
            <a:ext cx="1612399" cy="584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rPr>
              <a:t>地域包括支援センター</a:t>
            </a:r>
            <a:endParaRPr kumimoji="1" lang="ja-JP" altLang="en-US" sz="1400" b="1" dirty="0">
              <a:solidFill>
                <a:schemeClr val="tx1"/>
              </a:solidFill>
            </a:endParaRPr>
          </a:p>
        </p:txBody>
      </p:sp>
      <p:sp>
        <p:nvSpPr>
          <p:cNvPr id="16" name="円/楕円 15"/>
          <p:cNvSpPr/>
          <p:nvPr/>
        </p:nvSpPr>
        <p:spPr>
          <a:xfrm>
            <a:off x="7000032" y="4429772"/>
            <a:ext cx="1612399" cy="584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rPr>
              <a:t>自立相談支援センター</a:t>
            </a:r>
            <a:endParaRPr kumimoji="1" lang="ja-JP" altLang="en-US" sz="1400" b="1" dirty="0">
              <a:solidFill>
                <a:schemeClr val="tx1"/>
              </a:solidFill>
            </a:endParaRPr>
          </a:p>
        </p:txBody>
      </p:sp>
      <p:sp>
        <p:nvSpPr>
          <p:cNvPr id="17" name="円/楕円 16"/>
          <p:cNvSpPr/>
          <p:nvPr/>
        </p:nvSpPr>
        <p:spPr>
          <a:xfrm>
            <a:off x="5210443" y="4429773"/>
            <a:ext cx="1612399" cy="584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rPr>
              <a:t>子育て支援センター</a:t>
            </a:r>
            <a:endParaRPr kumimoji="1" lang="ja-JP" altLang="en-US" sz="1400" b="1" dirty="0">
              <a:solidFill>
                <a:schemeClr val="tx1"/>
              </a:solidFill>
            </a:endParaRPr>
          </a:p>
        </p:txBody>
      </p:sp>
      <p:sp>
        <p:nvSpPr>
          <p:cNvPr id="21" name="テキスト ボックス 20"/>
          <p:cNvSpPr txBox="1"/>
          <p:nvPr/>
        </p:nvSpPr>
        <p:spPr>
          <a:xfrm>
            <a:off x="419101" y="2915109"/>
            <a:ext cx="662522" cy="369332"/>
          </a:xfrm>
          <a:prstGeom prst="rect">
            <a:avLst/>
          </a:prstGeom>
          <a:noFill/>
        </p:spPr>
        <p:txBody>
          <a:bodyPr wrap="square" rtlCol="0">
            <a:spAutoFit/>
          </a:bodyPr>
          <a:lstStyle/>
          <a:p>
            <a:r>
              <a:rPr lang="ja-JP" altLang="en-US" b="1"/>
              <a:t>庁内</a:t>
            </a:r>
          </a:p>
        </p:txBody>
      </p:sp>
      <p:sp>
        <p:nvSpPr>
          <p:cNvPr id="22" name="テキスト ボックス 21"/>
          <p:cNvSpPr txBox="1"/>
          <p:nvPr/>
        </p:nvSpPr>
        <p:spPr>
          <a:xfrm>
            <a:off x="419101" y="4740996"/>
            <a:ext cx="662522" cy="369332"/>
          </a:xfrm>
          <a:prstGeom prst="rect">
            <a:avLst/>
          </a:prstGeom>
          <a:noFill/>
        </p:spPr>
        <p:txBody>
          <a:bodyPr wrap="square" rtlCol="0">
            <a:spAutoFit/>
          </a:bodyPr>
          <a:lstStyle/>
          <a:p>
            <a:r>
              <a:rPr lang="ja-JP" altLang="en-US" b="1" dirty="0"/>
              <a:t>庁外</a:t>
            </a:r>
          </a:p>
        </p:txBody>
      </p:sp>
      <p:sp>
        <p:nvSpPr>
          <p:cNvPr id="23" name="円/楕円 22"/>
          <p:cNvSpPr/>
          <p:nvPr/>
        </p:nvSpPr>
        <p:spPr>
          <a:xfrm>
            <a:off x="927100" y="5648539"/>
            <a:ext cx="7854950" cy="51258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t>世　帯</a:t>
            </a:r>
          </a:p>
        </p:txBody>
      </p:sp>
      <p:sp>
        <p:nvSpPr>
          <p:cNvPr id="24" name="円/楕円 23"/>
          <p:cNvSpPr/>
          <p:nvPr/>
        </p:nvSpPr>
        <p:spPr>
          <a:xfrm>
            <a:off x="5727700" y="5637356"/>
            <a:ext cx="533400" cy="435308"/>
          </a:xfrm>
          <a:prstGeom prst="ellipse">
            <a:avLst/>
          </a:prstGeom>
          <a:solidFill>
            <a:srgbClr val="92D050"/>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a:t>個人</a:t>
            </a:r>
          </a:p>
        </p:txBody>
      </p:sp>
      <p:sp>
        <p:nvSpPr>
          <p:cNvPr id="25" name="円/楕円 24"/>
          <p:cNvSpPr/>
          <p:nvPr/>
        </p:nvSpPr>
        <p:spPr>
          <a:xfrm>
            <a:off x="3295686" y="5637356"/>
            <a:ext cx="533400" cy="435308"/>
          </a:xfrm>
          <a:prstGeom prst="ellipse">
            <a:avLst/>
          </a:prstGeom>
          <a:solidFill>
            <a:srgbClr val="92D050"/>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a:t>個人</a:t>
            </a:r>
          </a:p>
        </p:txBody>
      </p:sp>
      <p:sp>
        <p:nvSpPr>
          <p:cNvPr id="38" name="右カーブ矢印 37"/>
          <p:cNvSpPr/>
          <p:nvPr/>
        </p:nvSpPr>
        <p:spPr>
          <a:xfrm rot="9919938" flipH="1">
            <a:off x="1027607" y="3168868"/>
            <a:ext cx="639140" cy="2842365"/>
          </a:xfrm>
          <a:prstGeom prst="curved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9" name="右カーブ矢印 38"/>
          <p:cNvSpPr/>
          <p:nvPr/>
        </p:nvSpPr>
        <p:spPr>
          <a:xfrm rot="11519596">
            <a:off x="8382982" y="2836240"/>
            <a:ext cx="615684" cy="2837909"/>
          </a:xfrm>
          <a:prstGeom prst="curved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0" name="上下矢印 39"/>
          <p:cNvSpPr/>
          <p:nvPr/>
        </p:nvSpPr>
        <p:spPr>
          <a:xfrm>
            <a:off x="2774442" y="5063843"/>
            <a:ext cx="165466" cy="537419"/>
          </a:xfrm>
          <a:prstGeom prst="up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上下矢印 40"/>
          <p:cNvSpPr/>
          <p:nvPr/>
        </p:nvSpPr>
        <p:spPr>
          <a:xfrm>
            <a:off x="6824982" y="5076550"/>
            <a:ext cx="165466" cy="537419"/>
          </a:xfrm>
          <a:prstGeom prst="up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上下矢印 41"/>
          <p:cNvSpPr/>
          <p:nvPr/>
        </p:nvSpPr>
        <p:spPr>
          <a:xfrm>
            <a:off x="4819224" y="5051812"/>
            <a:ext cx="165466" cy="537419"/>
          </a:xfrm>
          <a:prstGeom prst="up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p:cNvSpPr txBox="1"/>
          <p:nvPr/>
        </p:nvSpPr>
        <p:spPr>
          <a:xfrm>
            <a:off x="5018019" y="1633097"/>
            <a:ext cx="3472425" cy="346249"/>
          </a:xfrm>
          <a:prstGeom prst="rect">
            <a:avLst/>
          </a:prstGeom>
          <a:noFill/>
        </p:spPr>
        <p:txBody>
          <a:bodyPr wrap="none" rtlCol="0">
            <a:spAutoFit/>
          </a:bodyPr>
          <a:lstStyle/>
          <a:p>
            <a:r>
              <a:rPr lang="en-US" altLang="ja-JP" sz="1650" u="sng" dirty="0">
                <a:solidFill>
                  <a:srgbClr val="FF0000"/>
                </a:solidFill>
                <a:latin typeface="+mn-ea"/>
                <a:ea typeface="+mn-ea"/>
              </a:rPr>
              <a:t>※</a:t>
            </a:r>
            <a:r>
              <a:rPr lang="ja-JP" altLang="en-US" sz="1650" u="sng" dirty="0">
                <a:solidFill>
                  <a:srgbClr val="FF0000"/>
                </a:solidFill>
                <a:latin typeface="+mn-ea"/>
                <a:ea typeface="+mn-ea"/>
              </a:rPr>
              <a:t>① ② ③ ④必要性の有無　要検討</a:t>
            </a:r>
          </a:p>
        </p:txBody>
      </p:sp>
      <p:sp>
        <p:nvSpPr>
          <p:cNvPr id="46" name="正方形/長方形 45"/>
          <p:cNvSpPr/>
          <p:nvPr/>
        </p:nvSpPr>
        <p:spPr>
          <a:xfrm>
            <a:off x="1416376" y="3164513"/>
            <a:ext cx="7074067" cy="278845"/>
          </a:xfrm>
          <a:prstGeom prst="rect">
            <a:avLst/>
          </a:prstGeom>
          <a:solidFill>
            <a:schemeClr val="bg2">
              <a:lumMod val="90000"/>
            </a:schemeClr>
          </a:solidFill>
          <a:ln w="158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rgbClr val="FF0000"/>
                </a:solidFill>
              </a:rPr>
              <a:t>②</a:t>
            </a:r>
            <a:r>
              <a:rPr kumimoji="1" lang="ja-JP" altLang="en-US" b="1" dirty="0">
                <a:solidFill>
                  <a:srgbClr val="FF0000"/>
                </a:solidFill>
              </a:rPr>
              <a:t> 庁内（行政）　各課横断的な相談体制</a:t>
            </a:r>
          </a:p>
        </p:txBody>
      </p:sp>
      <p:sp>
        <p:nvSpPr>
          <p:cNvPr id="13" name="正方形/長方形 12"/>
          <p:cNvSpPr/>
          <p:nvPr/>
        </p:nvSpPr>
        <p:spPr>
          <a:xfrm>
            <a:off x="1416376" y="4187375"/>
            <a:ext cx="7074068" cy="211307"/>
          </a:xfrm>
          <a:prstGeom prst="rect">
            <a:avLst/>
          </a:prstGeom>
          <a:solidFill>
            <a:schemeClr val="accent4">
              <a:lumMod val="20000"/>
              <a:lumOff val="80000"/>
            </a:schemeClr>
          </a:solidFill>
          <a:ln w="158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rgbClr val="FF0000"/>
                </a:solidFill>
              </a:rPr>
              <a:t>③ 相談機関　横断的実務者連携</a:t>
            </a:r>
            <a:r>
              <a:rPr kumimoji="1" lang="ja-JP" altLang="en-US" b="1" dirty="0">
                <a:solidFill>
                  <a:srgbClr val="FF0000"/>
                </a:solidFill>
              </a:rPr>
              <a:t>会議</a:t>
            </a:r>
          </a:p>
        </p:txBody>
      </p:sp>
      <p:sp>
        <p:nvSpPr>
          <p:cNvPr id="9" name="円/楕円 8"/>
          <p:cNvSpPr/>
          <p:nvPr/>
        </p:nvSpPr>
        <p:spPr>
          <a:xfrm>
            <a:off x="5567964" y="3444784"/>
            <a:ext cx="946871" cy="235304"/>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b="1" dirty="0"/>
              <a:t>児童窓口</a:t>
            </a:r>
          </a:p>
        </p:txBody>
      </p:sp>
      <p:sp>
        <p:nvSpPr>
          <p:cNvPr id="34" name="円/楕円 33"/>
          <p:cNvSpPr/>
          <p:nvPr/>
        </p:nvSpPr>
        <p:spPr>
          <a:xfrm>
            <a:off x="3586807" y="3446236"/>
            <a:ext cx="946871" cy="235304"/>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b="1" dirty="0"/>
              <a:t>高齢窓口</a:t>
            </a:r>
          </a:p>
        </p:txBody>
      </p:sp>
      <p:sp>
        <p:nvSpPr>
          <p:cNvPr id="35" name="円/楕円 34"/>
          <p:cNvSpPr/>
          <p:nvPr/>
        </p:nvSpPr>
        <p:spPr>
          <a:xfrm>
            <a:off x="1674656" y="3443359"/>
            <a:ext cx="946871" cy="235304"/>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b="1" dirty="0"/>
              <a:t>障害窓口</a:t>
            </a:r>
          </a:p>
        </p:txBody>
      </p:sp>
      <p:sp>
        <p:nvSpPr>
          <p:cNvPr id="36" name="円/楕円 35"/>
          <p:cNvSpPr/>
          <p:nvPr/>
        </p:nvSpPr>
        <p:spPr>
          <a:xfrm>
            <a:off x="7401711" y="3443359"/>
            <a:ext cx="946871" cy="235304"/>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b="1" dirty="0"/>
              <a:t>生保窓口</a:t>
            </a:r>
          </a:p>
        </p:txBody>
      </p:sp>
      <p:sp>
        <p:nvSpPr>
          <p:cNvPr id="50" name="テキスト ボックス 49"/>
          <p:cNvSpPr txBox="1"/>
          <p:nvPr/>
        </p:nvSpPr>
        <p:spPr>
          <a:xfrm>
            <a:off x="516493" y="5849727"/>
            <a:ext cx="369332" cy="531601"/>
          </a:xfrm>
          <a:prstGeom prst="rect">
            <a:avLst/>
          </a:prstGeom>
          <a:noFill/>
        </p:spPr>
        <p:txBody>
          <a:bodyPr vert="eaVert" wrap="square" rtlCol="0">
            <a:spAutoFit/>
          </a:bodyPr>
          <a:lstStyle/>
          <a:p>
            <a:r>
              <a:rPr lang="ja-JP" altLang="en-US" sz="1200" dirty="0">
                <a:latin typeface="+mj-ea"/>
                <a:ea typeface="+mj-ea"/>
              </a:rPr>
              <a:t>縦糸</a:t>
            </a:r>
          </a:p>
        </p:txBody>
      </p:sp>
      <p:sp>
        <p:nvSpPr>
          <p:cNvPr id="51" name="テキスト ボックス 50"/>
          <p:cNvSpPr txBox="1"/>
          <p:nvPr/>
        </p:nvSpPr>
        <p:spPr>
          <a:xfrm>
            <a:off x="54661" y="5143078"/>
            <a:ext cx="478739" cy="461665"/>
          </a:xfrm>
          <a:prstGeom prst="rect">
            <a:avLst/>
          </a:prstGeom>
          <a:noFill/>
        </p:spPr>
        <p:txBody>
          <a:bodyPr wrap="square" rtlCol="0">
            <a:spAutoFit/>
          </a:bodyPr>
          <a:lstStyle/>
          <a:p>
            <a:r>
              <a:rPr lang="ja-JP" altLang="en-US" sz="1200">
                <a:latin typeface="+mj-ea"/>
                <a:ea typeface="+mj-ea"/>
              </a:rPr>
              <a:t>横糸</a:t>
            </a:r>
          </a:p>
        </p:txBody>
      </p:sp>
      <p:sp>
        <p:nvSpPr>
          <p:cNvPr id="45" name="Text Box 15">
            <a:extLst>
              <a:ext uri="{FF2B5EF4-FFF2-40B4-BE49-F238E27FC236}">
                <a16:creationId xmlns:a16="http://schemas.microsoft.com/office/drawing/2014/main" xmlns="" id="{BB9C5CC0-D88D-6848-9B52-649F1DF964D0}"/>
              </a:ext>
            </a:extLst>
          </p:cNvPr>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solidFill>
                  <a:schemeClr val="accent6">
                    <a:lumMod val="75000"/>
                  </a:schemeClr>
                </a:solidFill>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solidFill>
                <a:schemeClr val="accent6">
                  <a:lumMod val="75000"/>
                </a:schemeClr>
              </a:solidFill>
              <a:latin typeface="ＭＳ Ｐ明朝" panose="02020600040205080304" pitchFamily="18" charset="-128"/>
              <a:ea typeface="ＭＳ Ｐ明朝" panose="02020600040205080304" pitchFamily="18" charset="-128"/>
            </a:endParaRPr>
          </a:p>
        </p:txBody>
      </p:sp>
      <p:sp>
        <p:nvSpPr>
          <p:cNvPr id="49" name="サブタイトル 2"/>
          <p:cNvSpPr txBox="1">
            <a:spLocks/>
          </p:cNvSpPr>
          <p:nvPr/>
        </p:nvSpPr>
        <p:spPr>
          <a:xfrm>
            <a:off x="224224" y="42172"/>
            <a:ext cx="5643920" cy="322579"/>
          </a:xfrm>
          <a:prstGeom prst="rect">
            <a:avLst/>
          </a:prstGeom>
        </p:spPr>
        <p:txBody>
          <a:bodyPr vert="horz">
            <a:normAutofit fontScale="92500" lnSpcReduction="20000"/>
          </a:bodyPr>
          <a:lst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a:lstStyle>
          <a:p>
            <a:pPr marL="109728" indent="0">
              <a:buNone/>
            </a:pPr>
            <a:r>
              <a:rPr lang="en-US" altLang="ja-JP" sz="1800" dirty="0">
                <a:solidFill>
                  <a:schemeClr val="bg1"/>
                </a:solidFill>
                <a:latin typeface="BIZ UDPゴシック" panose="020B0400000000000000" pitchFamily="50" charset="-128"/>
                <a:ea typeface="BIZ UDPゴシック" panose="020B0400000000000000" pitchFamily="50" charset="-128"/>
              </a:rPr>
              <a:t>5.</a:t>
            </a:r>
            <a:r>
              <a:rPr lang="ja-JP" altLang="en-US" sz="1800" dirty="0">
                <a:solidFill>
                  <a:schemeClr val="bg1"/>
                </a:solidFill>
                <a:latin typeface="BIZ UDPゴシック" panose="020B0400000000000000" pitchFamily="50" charset="-128"/>
                <a:ea typeface="BIZ UDPゴシック" panose="020B0400000000000000" pitchFamily="50" charset="-128"/>
              </a:rPr>
              <a:t>　自立支援協議会と地域づくり</a:t>
            </a:r>
            <a:endParaRPr lang="ja-JP" altLang="en-US" sz="1800" dirty="0">
              <a:solidFill>
                <a:schemeClr val="bg1"/>
              </a:solidFill>
            </a:endParaRPr>
          </a:p>
        </p:txBody>
      </p:sp>
      <p:sp>
        <p:nvSpPr>
          <p:cNvPr id="52" name="タイトル 1">
            <a:extLst>
              <a:ext uri="{FF2B5EF4-FFF2-40B4-BE49-F238E27FC236}">
                <a16:creationId xmlns:a16="http://schemas.microsoft.com/office/drawing/2014/main" xmlns="" id="{19C891C8-7C6F-3347-B7E4-A5DCDB7ED607}"/>
              </a:ext>
            </a:extLst>
          </p:cNvPr>
          <p:cNvSpPr txBox="1">
            <a:spLocks/>
          </p:cNvSpPr>
          <p:nvPr/>
        </p:nvSpPr>
        <p:spPr>
          <a:xfrm>
            <a:off x="611560" y="404664"/>
            <a:ext cx="8013576" cy="432048"/>
          </a:xfrm>
          <a:prstGeom prst="rect">
            <a:avLst/>
          </a:prstGeom>
        </p:spPr>
        <p:txBody>
          <a:bodyPr>
            <a:norm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en-US" sz="1400" dirty="0">
                <a:latin typeface="BIZ UDPゴシック" panose="020B0400000000000000" pitchFamily="50" charset="-128"/>
                <a:ea typeface="BIZ UDPゴシック" panose="020B0400000000000000" pitchFamily="50" charset="-128"/>
              </a:rPr>
              <a:t>（</a:t>
            </a:r>
            <a:r>
              <a:rPr lang="en-US" altLang="ja-JP" sz="1400" dirty="0">
                <a:latin typeface="BIZ UDPゴシック" panose="020B0400000000000000" pitchFamily="50" charset="-128"/>
                <a:ea typeface="BIZ UDPゴシック" panose="020B0400000000000000" pitchFamily="50" charset="-128"/>
              </a:rPr>
              <a:t>2</a:t>
            </a:r>
            <a:r>
              <a:rPr lang="ja-JP" altLang="en-US" sz="1400" dirty="0">
                <a:latin typeface="BIZ UDPゴシック" panose="020B0400000000000000" pitchFamily="50" charset="-128"/>
                <a:ea typeface="BIZ UDPゴシック" panose="020B0400000000000000" pitchFamily="50" charset="-128"/>
              </a:rPr>
              <a:t>）地域共生社会を目標とした活動</a:t>
            </a:r>
            <a:endParaRPr lang="en-US" altLang="ja-JP" sz="1400" dirty="0">
              <a:latin typeface="BIZ UDPゴシック" panose="020B0400000000000000" pitchFamily="50" charset="-128"/>
              <a:ea typeface="BIZ UDPゴシック" panose="020B0400000000000000" pitchFamily="50" charset="-128"/>
            </a:endParaRPr>
          </a:p>
          <a:p>
            <a:endParaRPr lang="en-US" altLang="ja-JP" sz="1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9666388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コンテンツ プレースホルダー 2"/>
          <p:cNvSpPr>
            <a:spLocks noGrp="1"/>
          </p:cNvSpPr>
          <p:nvPr>
            <p:ph idx="4294967295"/>
          </p:nvPr>
        </p:nvSpPr>
        <p:spPr>
          <a:xfrm>
            <a:off x="483060" y="3645024"/>
            <a:ext cx="8142076" cy="2592289"/>
          </a:xfrm>
        </p:spPr>
        <p:txBody>
          <a:bodyPr rtlCol="0">
            <a:noAutofit/>
          </a:bodyPr>
          <a:lstStyle/>
          <a:p>
            <a:pPr eaLnBrk="1" fontAlgn="auto" hangingPunct="1">
              <a:defRPr/>
            </a:pPr>
            <a:r>
              <a:rPr lang="ja-JP" altLang="ja-JP" sz="2000" dirty="0">
                <a:solidFill>
                  <a:schemeClr val="tx1">
                    <a:lumMod val="75000"/>
                    <a:lumOff val="25000"/>
                  </a:schemeClr>
                </a:solidFill>
                <a:latin typeface="+mn-ea"/>
                <a:cs typeface="HGPMinchoE" charset="-128"/>
              </a:rPr>
              <a:t>地域社会の中で生活する権利、</a:t>
            </a:r>
            <a:r>
              <a:rPr lang="ja-JP" altLang="ja-JP" sz="2000" u="sng" dirty="0">
                <a:solidFill>
                  <a:schemeClr val="tx1">
                    <a:lumMod val="75000"/>
                    <a:lumOff val="25000"/>
                  </a:schemeClr>
                </a:solidFill>
                <a:latin typeface="+mn-ea"/>
                <a:cs typeface="HGPMinchoE" charset="-128"/>
              </a:rPr>
              <a:t>（本人にとって）意味のある生活</a:t>
            </a:r>
            <a:r>
              <a:rPr lang="ja-JP" altLang="ja-JP" sz="2000" dirty="0">
                <a:solidFill>
                  <a:schemeClr val="tx1">
                    <a:lumMod val="75000"/>
                    <a:lumOff val="25000"/>
                  </a:schemeClr>
                </a:solidFill>
                <a:latin typeface="+mn-ea"/>
                <a:cs typeface="HGPMinchoE" charset="-128"/>
              </a:rPr>
              <a:t>を送ることの保</a:t>
            </a:r>
            <a:r>
              <a:rPr lang="ja-JP" altLang="ja-JP" sz="2000" dirty="0" smtClean="0">
                <a:solidFill>
                  <a:schemeClr val="tx1">
                    <a:lumMod val="75000"/>
                    <a:lumOff val="25000"/>
                  </a:schemeClr>
                </a:solidFill>
                <a:latin typeface="+mn-ea"/>
                <a:cs typeface="HGPMinchoE" charset="-128"/>
              </a:rPr>
              <a:t>障</a:t>
            </a:r>
            <a:endParaRPr lang="en-US" altLang="ja-JP" sz="2000" dirty="0" smtClean="0">
              <a:solidFill>
                <a:schemeClr val="tx1">
                  <a:lumMod val="75000"/>
                  <a:lumOff val="25000"/>
                </a:schemeClr>
              </a:solidFill>
              <a:latin typeface="+mn-ea"/>
              <a:cs typeface="HGPMinchoE" charset="-128"/>
            </a:endParaRPr>
          </a:p>
          <a:p>
            <a:pPr eaLnBrk="1" fontAlgn="auto" hangingPunct="1">
              <a:defRPr/>
            </a:pPr>
            <a:r>
              <a:rPr lang="ja-JP" altLang="ja-JP" sz="2000" dirty="0" smtClean="0">
                <a:solidFill>
                  <a:schemeClr val="tx1">
                    <a:lumMod val="75000"/>
                    <a:lumOff val="25000"/>
                  </a:schemeClr>
                </a:solidFill>
                <a:latin typeface="+mn-ea"/>
                <a:cs typeface="HGPMinchoE" charset="-128"/>
              </a:rPr>
              <a:t>権</a:t>
            </a:r>
            <a:r>
              <a:rPr lang="ja-JP" altLang="ja-JP" sz="2000" dirty="0">
                <a:solidFill>
                  <a:schemeClr val="tx1">
                    <a:lumMod val="75000"/>
                    <a:lumOff val="25000"/>
                  </a:schemeClr>
                </a:solidFill>
                <a:latin typeface="+mn-ea"/>
                <a:cs typeface="HGPMinchoE" charset="-128"/>
              </a:rPr>
              <a:t>利条約に支援つき意思決定（意思決定支援）の理念が強調されてい</a:t>
            </a:r>
            <a:r>
              <a:rPr lang="ja-JP" altLang="ja-JP" sz="2000" dirty="0" smtClean="0">
                <a:solidFill>
                  <a:schemeClr val="tx1">
                    <a:lumMod val="75000"/>
                    <a:lumOff val="25000"/>
                  </a:schemeClr>
                </a:solidFill>
                <a:latin typeface="+mn-ea"/>
                <a:cs typeface="HGPMinchoE" charset="-128"/>
              </a:rPr>
              <a:t>る</a:t>
            </a:r>
            <a:endParaRPr lang="en-US" altLang="ja-JP" sz="2000" dirty="0" smtClean="0">
              <a:solidFill>
                <a:schemeClr val="tx1">
                  <a:lumMod val="75000"/>
                  <a:lumOff val="25000"/>
                </a:schemeClr>
              </a:solidFill>
              <a:latin typeface="+mn-ea"/>
              <a:cs typeface="HGPMinchoE" charset="-128"/>
            </a:endParaRPr>
          </a:p>
          <a:p>
            <a:pPr eaLnBrk="1" fontAlgn="auto" hangingPunct="1">
              <a:defRPr/>
            </a:pPr>
            <a:r>
              <a:rPr lang="ja-JP" altLang="ja-JP" sz="2000" dirty="0" smtClean="0">
                <a:solidFill>
                  <a:schemeClr val="tx1">
                    <a:lumMod val="75000"/>
                    <a:lumOff val="25000"/>
                  </a:schemeClr>
                </a:solidFill>
                <a:latin typeface="+mn-ea"/>
                <a:cs typeface="HGPMinchoE" charset="-128"/>
              </a:rPr>
              <a:t>権</a:t>
            </a:r>
            <a:r>
              <a:rPr lang="ja-JP" altLang="ja-JP" sz="2000" dirty="0">
                <a:solidFill>
                  <a:schemeClr val="tx1">
                    <a:lumMod val="75000"/>
                    <a:lumOff val="25000"/>
                  </a:schemeClr>
                </a:solidFill>
                <a:latin typeface="+mn-ea"/>
                <a:cs typeface="HGPMinchoE" charset="-128"/>
              </a:rPr>
              <a:t>利条約を批准した国は、「代行決定」から「支援つきの意思決定」への転換が求められてい</a:t>
            </a:r>
            <a:r>
              <a:rPr lang="ja-JP" altLang="ja-JP" sz="2000" dirty="0" smtClean="0">
                <a:solidFill>
                  <a:schemeClr val="tx1">
                    <a:lumMod val="75000"/>
                    <a:lumOff val="25000"/>
                  </a:schemeClr>
                </a:solidFill>
                <a:latin typeface="+mn-ea"/>
                <a:cs typeface="HGPMinchoE" charset="-128"/>
              </a:rPr>
              <a:t>る</a:t>
            </a:r>
            <a:endParaRPr lang="en-US" altLang="ja-JP" sz="2000" dirty="0">
              <a:solidFill>
                <a:schemeClr val="tx1">
                  <a:lumMod val="75000"/>
                  <a:lumOff val="25000"/>
                </a:schemeClr>
              </a:solidFill>
              <a:latin typeface="+mn-ea"/>
              <a:cs typeface="HGPMinchoE" charset="-128"/>
            </a:endParaRPr>
          </a:p>
        </p:txBody>
      </p:sp>
      <p:sp>
        <p:nvSpPr>
          <p:cNvPr id="4" name="タイトル 1">
            <a:extLst>
              <a:ext uri="{FF2B5EF4-FFF2-40B4-BE49-F238E27FC236}">
                <a16:creationId xmlns="" xmlns:a16="http://schemas.microsoft.com/office/drawing/2014/main" id="{94CE6CCB-0203-1F47-BEEE-6D7ACA0743CC}"/>
              </a:ext>
            </a:extLst>
          </p:cNvPr>
          <p:cNvSpPr txBox="1">
            <a:spLocks/>
          </p:cNvSpPr>
          <p:nvPr/>
        </p:nvSpPr>
        <p:spPr>
          <a:xfrm>
            <a:off x="390364" y="973038"/>
            <a:ext cx="6341876" cy="439738"/>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r>
              <a:rPr lang="ja-JP" altLang="en-US" sz="2200" b="1" kern="0" dirty="0">
                <a:solidFill>
                  <a:schemeClr val="accent4">
                    <a:lumMod val="50000"/>
                  </a:schemeClr>
                </a:solidFill>
                <a:latin typeface="BIZ UDPゴシック" panose="020B0400000000000000" pitchFamily="50" charset="-128"/>
                <a:ea typeface="BIZ UDPゴシック" panose="020B0400000000000000" pitchFamily="50" charset="-128"/>
              </a:rPr>
              <a:t>＜</a:t>
            </a:r>
            <a:r>
              <a:rPr lang="ja-JP" altLang="ja-JP" sz="2200" b="1" dirty="0" smtClean="0">
                <a:solidFill>
                  <a:schemeClr val="accent4">
                    <a:lumMod val="50000"/>
                  </a:schemeClr>
                </a:solidFill>
                <a:latin typeface="BIZ UDPゴシック" panose="020B0400000000000000" pitchFamily="50" charset="-128"/>
                <a:ea typeface="BIZ UDPゴシック" panose="020B0400000000000000" pitchFamily="50" charset="-128"/>
              </a:rPr>
              <a:t>障</a:t>
            </a:r>
            <a:r>
              <a:rPr lang="ja-JP" altLang="ja-JP" sz="2200" b="1" dirty="0">
                <a:solidFill>
                  <a:schemeClr val="accent4">
                    <a:lumMod val="50000"/>
                  </a:schemeClr>
                </a:solidFill>
                <a:latin typeface="BIZ UDPゴシック" panose="020B0400000000000000" pitchFamily="50" charset="-128"/>
                <a:ea typeface="BIZ UDPゴシック" panose="020B0400000000000000" pitchFamily="50" charset="-128"/>
              </a:rPr>
              <a:t>害者権利条約批准（</a:t>
            </a:r>
            <a:r>
              <a:rPr lang="en-US" altLang="ja-JP" sz="2200" b="1" dirty="0">
                <a:solidFill>
                  <a:schemeClr val="accent4">
                    <a:lumMod val="50000"/>
                  </a:schemeClr>
                </a:solidFill>
                <a:latin typeface="BIZ UDPゴシック" panose="020B0400000000000000" pitchFamily="50" charset="-128"/>
                <a:ea typeface="BIZ UDPゴシック" panose="020B0400000000000000" pitchFamily="50" charset="-128"/>
              </a:rPr>
              <a:t>2014</a:t>
            </a:r>
            <a:r>
              <a:rPr lang="ja-JP" altLang="ja-JP" sz="2200" b="1" dirty="0">
                <a:solidFill>
                  <a:schemeClr val="accent4">
                    <a:lumMod val="50000"/>
                  </a:schemeClr>
                </a:solidFill>
                <a:latin typeface="BIZ UDPゴシック" panose="020B0400000000000000" pitchFamily="50" charset="-128"/>
                <a:ea typeface="BIZ UDPゴシック" panose="020B0400000000000000" pitchFamily="50" charset="-128"/>
              </a:rPr>
              <a:t>）と権利擁</a:t>
            </a:r>
            <a:r>
              <a:rPr lang="ja-JP" altLang="ja-JP" sz="2200" b="1" dirty="0" smtClean="0">
                <a:solidFill>
                  <a:schemeClr val="accent4">
                    <a:lumMod val="50000"/>
                  </a:schemeClr>
                </a:solidFill>
                <a:latin typeface="BIZ UDPゴシック" panose="020B0400000000000000" pitchFamily="50" charset="-128"/>
                <a:ea typeface="BIZ UDPゴシック" panose="020B0400000000000000" pitchFamily="50" charset="-128"/>
              </a:rPr>
              <a:t>護</a:t>
            </a:r>
            <a:r>
              <a:rPr lang="ja-JP" altLang="en-US" sz="2200" b="1" dirty="0" smtClean="0">
                <a:solidFill>
                  <a:schemeClr val="accent4">
                    <a:lumMod val="50000"/>
                  </a:schemeClr>
                </a:solidFill>
                <a:latin typeface="BIZ UDPゴシック" panose="020B0400000000000000" pitchFamily="50" charset="-128"/>
                <a:ea typeface="BIZ UDPゴシック" panose="020B0400000000000000" pitchFamily="50" charset="-128"/>
              </a:rPr>
              <a:t>＞</a:t>
            </a:r>
            <a:endParaRPr lang="ja-JP" altLang="ja-JP" sz="2200" b="1" kern="0" dirty="0">
              <a:solidFill>
                <a:schemeClr val="accent4">
                  <a:lumMod val="50000"/>
                </a:schemeClr>
              </a:solidFill>
              <a:latin typeface="BIZ UDPゴシック" panose="020B0400000000000000" pitchFamily="50" charset="-128"/>
              <a:ea typeface="BIZ UDPゴシック" panose="020B0400000000000000" pitchFamily="50" charset="-128"/>
            </a:endParaRPr>
          </a:p>
        </p:txBody>
      </p:sp>
      <p:sp>
        <p:nvSpPr>
          <p:cNvPr id="2" name="スライド番号プレースホルダー 1">
            <a:extLst>
              <a:ext uri="{FF2B5EF4-FFF2-40B4-BE49-F238E27FC236}">
                <a16:creationId xmlns="" xmlns:a16="http://schemas.microsoft.com/office/drawing/2014/main" id="{B60343BA-2858-4433-8AF1-601BDD520DA2}"/>
              </a:ext>
            </a:extLst>
          </p:cNvPr>
          <p:cNvSpPr>
            <a:spLocks noGrp="1"/>
          </p:cNvSpPr>
          <p:nvPr>
            <p:ph type="sldNum" sz="quarter" idx="12"/>
          </p:nvPr>
        </p:nvSpPr>
        <p:spPr/>
        <p:txBody>
          <a:bodyPr/>
          <a:lstStyle/>
          <a:p>
            <a:pPr>
              <a:defRPr/>
            </a:pPr>
            <a:fld id="{431CAECD-5926-4741-A906-A08E04809A27}" type="slidenum">
              <a:rPr lang="en-US" altLang="ja-JP" smtClean="0"/>
              <a:pPr>
                <a:defRPr/>
              </a:pPr>
              <a:t>51</a:t>
            </a:fld>
            <a:endParaRPr lang="en-US" altLang="ja-JP"/>
          </a:p>
        </p:txBody>
      </p:sp>
      <p:sp>
        <p:nvSpPr>
          <p:cNvPr id="8" name="タイトル 1">
            <a:extLst>
              <a:ext uri="{FF2B5EF4-FFF2-40B4-BE49-F238E27FC236}">
                <a16:creationId xmlns:a16="http://schemas.microsoft.com/office/drawing/2014/main" xmlns="" id="{19C891C8-7C6F-3347-B7E4-A5DCDB7ED607}"/>
              </a:ext>
            </a:extLst>
          </p:cNvPr>
          <p:cNvSpPr txBox="1">
            <a:spLocks/>
          </p:cNvSpPr>
          <p:nvPr/>
        </p:nvSpPr>
        <p:spPr>
          <a:xfrm>
            <a:off x="611560" y="404664"/>
            <a:ext cx="8013576" cy="432048"/>
          </a:xfrm>
          <a:prstGeom prst="rect">
            <a:avLst/>
          </a:prstGeom>
        </p:spPr>
        <p:txBody>
          <a:bodyPr>
            <a:norm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ja-JP" sz="1400" dirty="0"/>
              <a:t>（３）権利擁護支援と価値 </a:t>
            </a:r>
            <a:endParaRPr lang="en-US" altLang="ja-JP" sz="1400" dirty="0">
              <a:latin typeface="BIZ UDPゴシック" panose="020B0400000000000000" pitchFamily="50" charset="-128"/>
              <a:ea typeface="BIZ UDPゴシック" panose="020B0400000000000000" pitchFamily="50" charset="-128"/>
            </a:endParaRPr>
          </a:p>
        </p:txBody>
      </p:sp>
      <p:sp>
        <p:nvSpPr>
          <p:cNvPr id="9" name="Text Box 15">
            <a:extLst>
              <a:ext uri="{FF2B5EF4-FFF2-40B4-BE49-F238E27FC236}">
                <a16:creationId xmlns:a16="http://schemas.microsoft.com/office/drawing/2014/main" xmlns="" id="{BB9C5CC0-D88D-6848-9B52-649F1DF964D0}"/>
              </a:ext>
            </a:extLst>
          </p:cNvPr>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solidFill>
                  <a:schemeClr val="accent6">
                    <a:lumMod val="75000"/>
                  </a:schemeClr>
                </a:solidFill>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solidFill>
                <a:schemeClr val="accent6">
                  <a:lumMod val="75000"/>
                </a:schemeClr>
              </a:solidFill>
              <a:latin typeface="ＭＳ Ｐ明朝" panose="02020600040205080304" pitchFamily="18" charset="-128"/>
              <a:ea typeface="ＭＳ Ｐ明朝" panose="02020600040205080304" pitchFamily="18" charset="-128"/>
            </a:endParaRPr>
          </a:p>
        </p:txBody>
      </p:sp>
      <p:sp>
        <p:nvSpPr>
          <p:cNvPr id="3" name="正方形/長方形 2"/>
          <p:cNvSpPr/>
          <p:nvPr/>
        </p:nvSpPr>
        <p:spPr>
          <a:xfrm>
            <a:off x="390364" y="1700808"/>
            <a:ext cx="8430108" cy="1754326"/>
          </a:xfrm>
          <a:prstGeom prst="rect">
            <a:avLst/>
          </a:prstGeom>
        </p:spPr>
        <p:txBody>
          <a:bodyPr wrap="square">
            <a:spAutoFit/>
          </a:bodyPr>
          <a:lstStyle/>
          <a:p>
            <a:r>
              <a:rPr lang="ja-JP" altLang="en-US" dirty="0">
                <a:latin typeface="UD デジタル 教科書体 N" panose="02020400000000000000" pitchFamily="17" charset="-128"/>
                <a:ea typeface="UD デジタル 教科書体 N" panose="02020400000000000000" pitchFamily="17" charset="-128"/>
              </a:rPr>
              <a:t>「障害者権利条約」は，障害者の人権や基本的自由の享有を確保し，障害者の固有の尊厳</a:t>
            </a:r>
            <a:r>
              <a:rPr lang="ja-JP" altLang="en-US" dirty="0" smtClean="0">
                <a:latin typeface="UD デジタル 教科書体 N" panose="02020400000000000000" pitchFamily="17" charset="-128"/>
                <a:ea typeface="UD デジタル 教科書体 N" panose="02020400000000000000" pitchFamily="17" charset="-128"/>
              </a:rPr>
              <a:t>の尊</a:t>
            </a:r>
            <a:r>
              <a:rPr lang="ja-JP" altLang="en-US" dirty="0">
                <a:latin typeface="UD デジタル 教科書体 N" panose="02020400000000000000" pitchFamily="17" charset="-128"/>
                <a:ea typeface="UD デジタル 教科書体 N" panose="02020400000000000000" pitchFamily="17" charset="-128"/>
              </a:rPr>
              <a:t>重を促進するため，障害者の権利を実現するための措置等を規定して</a:t>
            </a:r>
            <a:r>
              <a:rPr lang="ja-JP" altLang="en-US" dirty="0" smtClean="0">
                <a:latin typeface="UD デジタル 教科書体 N" panose="02020400000000000000" pitchFamily="17" charset="-128"/>
                <a:ea typeface="UD デジタル 教科書体 N" panose="02020400000000000000" pitchFamily="17" charset="-128"/>
              </a:rPr>
              <a:t>いる。 </a:t>
            </a:r>
            <a:endParaRPr lang="ja-JP" altLang="en-US" dirty="0">
              <a:latin typeface="UD デジタル 教科書体 N" panose="02020400000000000000" pitchFamily="17" charset="-128"/>
              <a:ea typeface="UD デジタル 教科書体 N" panose="02020400000000000000" pitchFamily="17" charset="-128"/>
            </a:endParaRPr>
          </a:p>
          <a:p>
            <a:r>
              <a:rPr lang="ja-JP" altLang="en-US" dirty="0">
                <a:latin typeface="UD デジタル 教科書体 N" panose="02020400000000000000" pitchFamily="17" charset="-128"/>
                <a:ea typeface="UD デジタル 教科書体 N" panose="02020400000000000000" pitchFamily="17" charset="-128"/>
              </a:rPr>
              <a:t>  </a:t>
            </a:r>
            <a:r>
              <a:rPr lang="ja-JP" altLang="en-US" dirty="0" smtClean="0">
                <a:latin typeface="UD デジタル 教科書体 N" panose="02020400000000000000" pitchFamily="17" charset="-128"/>
                <a:ea typeface="UD デジタル 教科書体 N" panose="02020400000000000000" pitchFamily="17" charset="-128"/>
              </a:rPr>
              <a:t>　　  </a:t>
            </a:r>
            <a:r>
              <a:rPr lang="ja-JP" altLang="en-US" dirty="0">
                <a:latin typeface="UD デジタル 教科書体 N" panose="02020400000000000000" pitchFamily="17" charset="-128"/>
                <a:ea typeface="UD デジタル 教科書体 N" panose="02020400000000000000" pitchFamily="17" charset="-128"/>
              </a:rPr>
              <a:t>例えば  </a:t>
            </a:r>
            <a:endParaRPr lang="en-US" altLang="ja-JP" dirty="0" smtClean="0">
              <a:latin typeface="UD デジタル 教科書体 N" panose="02020400000000000000" pitchFamily="17" charset="-128"/>
              <a:ea typeface="UD デジタル 教科書体 N" panose="02020400000000000000" pitchFamily="17" charset="-128"/>
            </a:endParaRPr>
          </a:p>
          <a:p>
            <a:pPr marL="803275"/>
            <a:r>
              <a:rPr lang="ja-JP" altLang="en-US" dirty="0" smtClean="0">
                <a:latin typeface="UD デジタル 教科書体 N" panose="02020400000000000000" pitchFamily="17" charset="-128"/>
                <a:ea typeface="UD デジタル 教科書体 N" panose="02020400000000000000" pitchFamily="17" charset="-128"/>
              </a:rPr>
              <a:t>◆</a:t>
            </a:r>
            <a:r>
              <a:rPr lang="ja-JP" altLang="en-US" dirty="0">
                <a:latin typeface="UD デジタル 教科書体 N" panose="02020400000000000000" pitchFamily="17" charset="-128"/>
                <a:ea typeface="UD デジタル 教科書体 N" panose="02020400000000000000" pitchFamily="17" charset="-128"/>
              </a:rPr>
              <a:t>障害に基づくあらゆる差別（合理的配慮の否</a:t>
            </a:r>
            <a:r>
              <a:rPr lang="ja-JP" altLang="en-US" dirty="0" smtClean="0">
                <a:latin typeface="UD デジタル 教科書体 N" panose="02020400000000000000" pitchFamily="17" charset="-128"/>
                <a:ea typeface="UD デジタル 教科書体 N" panose="02020400000000000000" pitchFamily="17" charset="-128"/>
              </a:rPr>
              <a:t>定を</a:t>
            </a:r>
            <a:r>
              <a:rPr lang="ja-JP" altLang="en-US" dirty="0">
                <a:latin typeface="UD デジタル 教科書体 N" panose="02020400000000000000" pitchFamily="17" charset="-128"/>
                <a:ea typeface="UD デジタル 教科書体 N" panose="02020400000000000000" pitchFamily="17" charset="-128"/>
              </a:rPr>
              <a:t>含</a:t>
            </a:r>
            <a:r>
              <a:rPr lang="ja-JP" altLang="en-US" dirty="0" smtClean="0">
                <a:latin typeface="UD デジタル 教科書体 N" panose="02020400000000000000" pitchFamily="17" charset="-128"/>
                <a:ea typeface="UD デジタル 教科書体 N" panose="02020400000000000000" pitchFamily="17" charset="-128"/>
              </a:rPr>
              <a:t>む）</a:t>
            </a:r>
            <a:r>
              <a:rPr lang="ja-JP" altLang="en-US" dirty="0">
                <a:latin typeface="UD デジタル 教科書体 N" panose="02020400000000000000" pitchFamily="17" charset="-128"/>
                <a:ea typeface="UD デジタル 教科書体 N" panose="02020400000000000000" pitchFamily="17" charset="-128"/>
              </a:rPr>
              <a:t>を禁止 </a:t>
            </a:r>
          </a:p>
          <a:p>
            <a:pPr marL="803275"/>
            <a:r>
              <a:rPr lang="ja-JP" altLang="en-US" dirty="0" smtClean="0">
                <a:latin typeface="UD デジタル 教科書体 N" panose="02020400000000000000" pitchFamily="17" charset="-128"/>
                <a:ea typeface="UD デジタル 教科書体 N" panose="02020400000000000000" pitchFamily="17" charset="-128"/>
              </a:rPr>
              <a:t>◆</a:t>
            </a:r>
            <a:r>
              <a:rPr lang="ja-JP" altLang="en-US" dirty="0">
                <a:latin typeface="UD デジタル 教科書体 N" panose="02020400000000000000" pitchFamily="17" charset="-128"/>
                <a:ea typeface="UD デジタル 教科書体 N" panose="02020400000000000000" pitchFamily="17" charset="-128"/>
              </a:rPr>
              <a:t>障害者が社会に参加し、包容されることを促進 </a:t>
            </a:r>
            <a:r>
              <a:rPr lang="ja-JP" altLang="en-US" dirty="0" smtClean="0">
                <a:latin typeface="UD デジタル 教科書体 N" panose="02020400000000000000" pitchFamily="17" charset="-128"/>
                <a:ea typeface="UD デジタル 教科書体 N" panose="02020400000000000000" pitchFamily="17" charset="-128"/>
              </a:rPr>
              <a:t>　等 </a:t>
            </a:r>
            <a:endParaRPr lang="ja-JP" altLang="en-US" dirty="0">
              <a:latin typeface="UD デジタル 教科書体 N" panose="02020400000000000000" pitchFamily="17" charset="-128"/>
              <a:ea typeface="UD デジタル 教科書体 N" panose="02020400000000000000" pitchFamily="17" charset="-128"/>
            </a:endParaRPr>
          </a:p>
        </p:txBody>
      </p:sp>
      <p:sp>
        <p:nvSpPr>
          <p:cNvPr id="10" name="サブタイトル 2"/>
          <p:cNvSpPr txBox="1">
            <a:spLocks/>
          </p:cNvSpPr>
          <p:nvPr/>
        </p:nvSpPr>
        <p:spPr>
          <a:xfrm>
            <a:off x="224224" y="42172"/>
            <a:ext cx="5643920" cy="322579"/>
          </a:xfrm>
          <a:prstGeom prst="rect">
            <a:avLst/>
          </a:prstGeom>
        </p:spPr>
        <p:txBody>
          <a:bodyPr vert="horz">
            <a:normAutofit fontScale="92500" lnSpcReduction="20000"/>
          </a:bodyPr>
          <a:lst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a:lstStyle>
          <a:p>
            <a:pPr marL="109728" indent="0">
              <a:buNone/>
            </a:pPr>
            <a:r>
              <a:rPr lang="en-US" altLang="ja-JP" sz="1800" dirty="0">
                <a:solidFill>
                  <a:schemeClr val="bg1"/>
                </a:solidFill>
                <a:latin typeface="BIZ UDPゴシック" panose="020B0400000000000000" pitchFamily="50" charset="-128"/>
                <a:ea typeface="BIZ UDPゴシック" panose="020B0400000000000000" pitchFamily="50" charset="-128"/>
              </a:rPr>
              <a:t>5.</a:t>
            </a:r>
            <a:r>
              <a:rPr lang="ja-JP" altLang="en-US" sz="1800" dirty="0">
                <a:solidFill>
                  <a:schemeClr val="bg1"/>
                </a:solidFill>
                <a:latin typeface="BIZ UDPゴシック" panose="020B0400000000000000" pitchFamily="50" charset="-128"/>
                <a:ea typeface="BIZ UDPゴシック" panose="020B0400000000000000" pitchFamily="50" charset="-128"/>
              </a:rPr>
              <a:t>　自立支援協議会と地域づくり</a:t>
            </a:r>
            <a:endParaRPr lang="ja-JP" altLang="en-US" sz="1800" dirty="0">
              <a:solidFill>
                <a:schemeClr val="bg1"/>
              </a:solidFill>
            </a:endParaRPr>
          </a:p>
        </p:txBody>
      </p:sp>
    </p:spTree>
    <p:extLst>
      <p:ext uri="{BB962C8B-B14F-4D97-AF65-F5344CB8AC3E}">
        <p14:creationId xmlns:p14="http://schemas.microsoft.com/office/powerpoint/2010/main" val="3303745876"/>
      </p:ext>
    </p:extLst>
  </p:cSld>
  <p:clrMapOvr>
    <a:masterClrMapping/>
  </p:clrMapOvr>
  <mc:AlternateContent xmlns:mc="http://schemas.openxmlformats.org/markup-compatibility/2006" xmlns:p14="http://schemas.microsoft.com/office/powerpoint/2010/main">
    <mc:Choice Requires="p14">
      <p:transition spd="slow" p14:dur="4000">
        <p14:shred dir="out"/>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 xmlns:a16="http://schemas.microsoft.com/office/drawing/2014/main" id="{35B0EF13-2D2E-489F-9C8F-E5B3C1052209}"/>
              </a:ext>
            </a:extLst>
          </p:cNvPr>
          <p:cNvSpPr>
            <a:spLocks noGrp="1"/>
          </p:cNvSpPr>
          <p:nvPr>
            <p:ph type="sldNum" sz="quarter" idx="12"/>
          </p:nvPr>
        </p:nvSpPr>
        <p:spPr/>
        <p:txBody>
          <a:bodyPr/>
          <a:lstStyle/>
          <a:p>
            <a:pPr>
              <a:defRPr/>
            </a:pPr>
            <a:fld id="{804D6B79-3AEB-42FE-A736-A41F7AEA0445}" type="slidenum">
              <a:rPr lang="en-US" altLang="ja-JP" smtClean="0"/>
              <a:pPr>
                <a:defRPr/>
              </a:pPr>
              <a:t>52</a:t>
            </a:fld>
            <a:endParaRPr lang="en-US" altLang="ja-JP"/>
          </a:p>
        </p:txBody>
      </p:sp>
      <p:sp>
        <p:nvSpPr>
          <p:cNvPr id="7" name="タイトル 1">
            <a:extLst>
              <a:ext uri="{FF2B5EF4-FFF2-40B4-BE49-F238E27FC236}">
                <a16:creationId xmlns:a16="http://schemas.microsoft.com/office/drawing/2014/main" xmlns="" id="{19C891C8-7C6F-3347-B7E4-A5DCDB7ED607}"/>
              </a:ext>
            </a:extLst>
          </p:cNvPr>
          <p:cNvSpPr txBox="1">
            <a:spLocks/>
          </p:cNvSpPr>
          <p:nvPr/>
        </p:nvSpPr>
        <p:spPr>
          <a:xfrm>
            <a:off x="611560" y="404664"/>
            <a:ext cx="8013576" cy="432048"/>
          </a:xfrm>
          <a:prstGeom prst="rect">
            <a:avLst/>
          </a:prstGeom>
        </p:spPr>
        <p:txBody>
          <a:bodyPr>
            <a:norm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ja-JP" sz="1400" dirty="0"/>
              <a:t>（３）権利擁護支援と価値 </a:t>
            </a:r>
            <a:endParaRPr lang="en-US" altLang="ja-JP" sz="1400" dirty="0">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 xmlns:a16="http://schemas.microsoft.com/office/drawing/2014/main" id="{94CE6CCB-0203-1F47-BEEE-6D7ACA0743CC}"/>
              </a:ext>
            </a:extLst>
          </p:cNvPr>
          <p:cNvSpPr txBox="1">
            <a:spLocks/>
          </p:cNvSpPr>
          <p:nvPr/>
        </p:nvSpPr>
        <p:spPr>
          <a:xfrm>
            <a:off x="755576" y="956990"/>
            <a:ext cx="6552728" cy="399889"/>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a:r>
              <a:rPr lang="ja-JP" altLang="en-US" sz="2400" b="1" kern="0" dirty="0">
                <a:solidFill>
                  <a:schemeClr val="accent4">
                    <a:lumMod val="50000"/>
                  </a:schemeClr>
                </a:solidFill>
                <a:latin typeface="BIZ UDPゴシック" panose="020B0400000000000000" pitchFamily="50" charset="-128"/>
                <a:ea typeface="BIZ UDPゴシック" panose="020B0400000000000000" pitchFamily="50" charset="-128"/>
              </a:rPr>
              <a:t>＜ソーシャルワークと価</a:t>
            </a:r>
            <a:r>
              <a:rPr lang="ja-JP" altLang="en-US" sz="2400" b="1" kern="0" dirty="0" smtClean="0">
                <a:solidFill>
                  <a:schemeClr val="accent4">
                    <a:lumMod val="50000"/>
                  </a:schemeClr>
                </a:solidFill>
                <a:latin typeface="BIZ UDPゴシック" panose="020B0400000000000000" pitchFamily="50" charset="-128"/>
                <a:ea typeface="BIZ UDPゴシック" panose="020B0400000000000000" pitchFamily="50" charset="-128"/>
              </a:rPr>
              <a:t>値</a:t>
            </a:r>
            <a:r>
              <a:rPr lang="ja-JP" altLang="en-US" sz="2400" b="1" dirty="0" smtClean="0">
                <a:solidFill>
                  <a:schemeClr val="accent4">
                    <a:lumMod val="50000"/>
                  </a:schemeClr>
                </a:solidFill>
                <a:latin typeface="BIZ UDPゴシック" panose="020B0400000000000000" pitchFamily="50" charset="-128"/>
                <a:ea typeface="BIZ UDPゴシック" panose="020B0400000000000000" pitchFamily="50" charset="-128"/>
              </a:rPr>
              <a:t>＞</a:t>
            </a:r>
            <a:endParaRPr lang="ja-JP" altLang="ja-JP" sz="2400" b="1" kern="0" dirty="0">
              <a:solidFill>
                <a:schemeClr val="accent4">
                  <a:lumMod val="50000"/>
                </a:schemeClr>
              </a:solidFill>
              <a:latin typeface="BIZ UDPゴシック" panose="020B0400000000000000" pitchFamily="50" charset="-128"/>
              <a:ea typeface="BIZ UDPゴシック" panose="020B0400000000000000" pitchFamily="50" charset="-128"/>
            </a:endParaRPr>
          </a:p>
        </p:txBody>
      </p:sp>
      <p:sp>
        <p:nvSpPr>
          <p:cNvPr id="9" name="Text Box 15">
            <a:extLst>
              <a:ext uri="{FF2B5EF4-FFF2-40B4-BE49-F238E27FC236}">
                <a16:creationId xmlns:a16="http://schemas.microsoft.com/office/drawing/2014/main" xmlns="" id="{BB9C5CC0-D88D-6848-9B52-649F1DF964D0}"/>
              </a:ext>
            </a:extLst>
          </p:cNvPr>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solidFill>
                  <a:schemeClr val="accent6">
                    <a:lumMod val="75000"/>
                  </a:schemeClr>
                </a:solidFill>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solidFill>
                <a:schemeClr val="accent6">
                  <a:lumMod val="75000"/>
                </a:schemeClr>
              </a:solidFill>
              <a:latin typeface="ＭＳ Ｐ明朝" panose="02020600040205080304" pitchFamily="18" charset="-128"/>
              <a:ea typeface="ＭＳ Ｐ明朝" panose="02020600040205080304" pitchFamily="18" charset="-128"/>
            </a:endParaRPr>
          </a:p>
        </p:txBody>
      </p:sp>
      <p:sp>
        <p:nvSpPr>
          <p:cNvPr id="10" name="コンテンツ プレースホルダー 2"/>
          <p:cNvSpPr>
            <a:spLocks noGrp="1"/>
          </p:cNvSpPr>
          <p:nvPr>
            <p:ph idx="1"/>
          </p:nvPr>
        </p:nvSpPr>
        <p:spPr>
          <a:xfrm>
            <a:off x="513083" y="1556792"/>
            <a:ext cx="8229600" cy="1800200"/>
          </a:xfrm>
        </p:spPr>
        <p:txBody>
          <a:bodyPr>
            <a:normAutofit/>
          </a:bodyPr>
          <a:lstStyle/>
          <a:p>
            <a:pPr marL="0" indent="0">
              <a:lnSpc>
                <a:spcPct val="150000"/>
              </a:lnSpc>
              <a:buNone/>
            </a:pPr>
            <a:r>
              <a:rPr lang="ja-JP" altLang="ja-JP" sz="1800" dirty="0" smtClean="0">
                <a:latin typeface="BIZ UDPゴシック" panose="020B0400000000000000" pitchFamily="50" charset="-128"/>
                <a:ea typeface="BIZ UDPゴシック" panose="020B0400000000000000" pitchFamily="50" charset="-128"/>
                <a:cs typeface="HGPMinchoE" charset="-128"/>
              </a:rPr>
              <a:t>ソ</a:t>
            </a:r>
            <a:r>
              <a:rPr lang="ja-JP" altLang="ja-JP" sz="1800" dirty="0">
                <a:latin typeface="BIZ UDPゴシック" panose="020B0400000000000000" pitchFamily="50" charset="-128"/>
                <a:ea typeface="BIZ UDPゴシック" panose="020B0400000000000000" pitchFamily="50" charset="-128"/>
                <a:cs typeface="HGPMinchoE" charset="-128"/>
              </a:rPr>
              <a:t>ーシャルワークは、価値を基盤とした専門職である。価値は</a:t>
            </a:r>
            <a:r>
              <a:rPr lang="ja-JP" altLang="ja-JP" sz="1800" u="sng" dirty="0">
                <a:solidFill>
                  <a:srgbClr val="FF0000"/>
                </a:solidFill>
                <a:latin typeface="BIZ UDPゴシック" panose="020B0400000000000000" pitchFamily="50" charset="-128"/>
                <a:ea typeface="BIZ UDPゴシック" panose="020B0400000000000000" pitchFamily="50" charset="-128"/>
                <a:cs typeface="HGPMinchoE" charset="-128"/>
              </a:rPr>
              <a:t>選考</a:t>
            </a:r>
            <a:r>
              <a:rPr lang="ja-JP" altLang="en-US" sz="1800" u="sng" dirty="0">
                <a:solidFill>
                  <a:srgbClr val="FF0000"/>
                </a:solidFill>
                <a:latin typeface="BIZ UDPゴシック" panose="020B0400000000000000" pitchFamily="50" charset="-128"/>
                <a:ea typeface="BIZ UDPゴシック" panose="020B0400000000000000" pitchFamily="50" charset="-128"/>
                <a:cs typeface="HGPMinchoE" charset="-128"/>
              </a:rPr>
              <a:t>（</a:t>
            </a:r>
            <a:r>
              <a:rPr lang="en-US" altLang="ja-JP" sz="1800" u="sng" dirty="0">
                <a:solidFill>
                  <a:srgbClr val="FF0000"/>
                </a:solidFill>
                <a:latin typeface="BIZ UDPゴシック" panose="020B0400000000000000" pitchFamily="50" charset="-128"/>
                <a:ea typeface="BIZ UDPゴシック" panose="020B0400000000000000" pitchFamily="50" charset="-128"/>
                <a:cs typeface="HGPMinchoE" charset="-128"/>
              </a:rPr>
              <a:t>preference</a:t>
            </a:r>
            <a:r>
              <a:rPr lang="ja-JP" altLang="en-US" sz="1800" u="sng" dirty="0">
                <a:solidFill>
                  <a:srgbClr val="FF0000"/>
                </a:solidFill>
                <a:latin typeface="BIZ UDPゴシック" panose="020B0400000000000000" pitchFamily="50" charset="-128"/>
                <a:ea typeface="BIZ UDPゴシック" panose="020B0400000000000000" pitchFamily="50" charset="-128"/>
                <a:cs typeface="HGPMinchoE" charset="-128"/>
              </a:rPr>
              <a:t>）</a:t>
            </a:r>
            <a:r>
              <a:rPr lang="ja-JP" altLang="ja-JP" sz="1800" dirty="0">
                <a:latin typeface="BIZ UDPゴシック" panose="020B0400000000000000" pitchFamily="50" charset="-128"/>
                <a:ea typeface="BIZ UDPゴシック" panose="020B0400000000000000" pitchFamily="50" charset="-128"/>
                <a:cs typeface="HGPMinchoE" charset="-128"/>
              </a:rPr>
              <a:t>を反映し、選択のための情報を与える。</a:t>
            </a:r>
            <a:endParaRPr lang="en-US" altLang="ja-JP" sz="1800" dirty="0">
              <a:latin typeface="BIZ UDPゴシック" panose="020B0400000000000000" pitchFamily="50" charset="-128"/>
              <a:ea typeface="BIZ UDPゴシック" panose="020B0400000000000000" pitchFamily="50" charset="-128"/>
              <a:cs typeface="HGPMinchoE" charset="-128"/>
            </a:endParaRPr>
          </a:p>
          <a:p>
            <a:pPr marL="109728" indent="0">
              <a:lnSpc>
                <a:spcPct val="150000"/>
              </a:lnSpc>
              <a:buNone/>
            </a:pPr>
            <a:r>
              <a:rPr lang="ja-JP" altLang="ja-JP" sz="1800" dirty="0">
                <a:latin typeface="BIZ UDPゴシック" panose="020B0400000000000000" pitchFamily="50" charset="-128"/>
                <a:ea typeface="BIZ UDPゴシック" panose="020B0400000000000000" pitchFamily="50" charset="-128"/>
                <a:cs typeface="HGPMinchoE" charset="-128"/>
              </a:rPr>
              <a:t>このように、価値はソーシャルワーク・プラクティス</a:t>
            </a:r>
            <a:r>
              <a:rPr lang="ja-JP" altLang="en-US" sz="1800" dirty="0">
                <a:latin typeface="BIZ UDPゴシック" panose="020B0400000000000000" pitchFamily="50" charset="-128"/>
                <a:ea typeface="BIZ UDPゴシック" panose="020B0400000000000000" pitchFamily="50" charset="-128"/>
                <a:cs typeface="HGPMinchoE" charset="-128"/>
              </a:rPr>
              <a:t>（実践）</a:t>
            </a:r>
            <a:r>
              <a:rPr lang="ja-JP" altLang="ja-JP" sz="1800" dirty="0">
                <a:latin typeface="BIZ UDPゴシック" panose="020B0400000000000000" pitchFamily="50" charset="-128"/>
                <a:ea typeface="BIZ UDPゴシック" panose="020B0400000000000000" pitchFamily="50" charset="-128"/>
                <a:cs typeface="HGPMinchoE" charset="-128"/>
              </a:rPr>
              <a:t>のすべての側面に内在するのである。</a:t>
            </a:r>
            <a:endParaRPr lang="ja-JP" altLang="en-US" sz="1800" dirty="0">
              <a:latin typeface="BIZ UDPゴシック" panose="020B0400000000000000" pitchFamily="50" charset="-128"/>
              <a:ea typeface="BIZ UDPゴシック" panose="020B0400000000000000" pitchFamily="50" charset="-128"/>
              <a:cs typeface="HGPMinchoE" charset="-128"/>
            </a:endParaRPr>
          </a:p>
        </p:txBody>
      </p:sp>
      <p:sp>
        <p:nvSpPr>
          <p:cNvPr id="11" name="テキスト ボックス 10"/>
          <p:cNvSpPr txBox="1"/>
          <p:nvPr/>
        </p:nvSpPr>
        <p:spPr>
          <a:xfrm>
            <a:off x="480356" y="5943139"/>
            <a:ext cx="8041640" cy="307777"/>
          </a:xfrm>
          <a:prstGeom prst="rect">
            <a:avLst/>
          </a:prstGeom>
          <a:noFill/>
        </p:spPr>
        <p:txBody>
          <a:bodyPr wrap="square" rtlCol="0">
            <a:spAutoFit/>
          </a:bodyPr>
          <a:lstStyle/>
          <a:p>
            <a:pPr algn="r"/>
            <a:r>
              <a:rPr lang="ja-JP" altLang="en-US" sz="1400" i="1" dirty="0">
                <a:solidFill>
                  <a:schemeClr val="tx1">
                    <a:lumMod val="50000"/>
                    <a:lumOff val="50000"/>
                  </a:schemeClr>
                </a:solidFill>
                <a:latin typeface="HGPGothicE" charset="-128"/>
                <a:ea typeface="HGPGothicE" charset="-128"/>
                <a:cs typeface="HGPGothicE" charset="-128"/>
              </a:rPr>
              <a:t>「ソーシャルワーク</a:t>
            </a:r>
            <a:r>
              <a:rPr lang="en-US" altLang="ja-JP" sz="1400" i="1" dirty="0">
                <a:solidFill>
                  <a:schemeClr val="tx1">
                    <a:lumMod val="50000"/>
                    <a:lumOff val="50000"/>
                  </a:schemeClr>
                </a:solidFill>
                <a:latin typeface="HGPGothicE" charset="-128"/>
                <a:ea typeface="HGPGothicE" charset="-128"/>
                <a:cs typeface="HGPGothicE" charset="-128"/>
              </a:rPr>
              <a:t>――</a:t>
            </a:r>
            <a:r>
              <a:rPr lang="ja-JP" altLang="en-US" sz="1400" i="1" dirty="0">
                <a:solidFill>
                  <a:schemeClr val="tx1">
                    <a:lumMod val="50000"/>
                    <a:lumOff val="50000"/>
                  </a:schemeClr>
                </a:solidFill>
                <a:latin typeface="HGPGothicE" charset="-128"/>
                <a:ea typeface="HGPGothicE" charset="-128"/>
                <a:cs typeface="HGPGothicE" charset="-128"/>
              </a:rPr>
              <a:t>人々をエンパワメントする専門職」　明石書店　抜</a:t>
            </a:r>
            <a:r>
              <a:rPr lang="ja-JP" altLang="en-US" sz="1400" i="1" dirty="0" smtClean="0">
                <a:solidFill>
                  <a:schemeClr val="tx1">
                    <a:lumMod val="50000"/>
                    <a:lumOff val="50000"/>
                  </a:schemeClr>
                </a:solidFill>
                <a:latin typeface="HGPGothicE" charset="-128"/>
                <a:ea typeface="HGPGothicE" charset="-128"/>
                <a:cs typeface="HGPGothicE" charset="-128"/>
              </a:rPr>
              <a:t>粋</a:t>
            </a:r>
            <a:endParaRPr kumimoji="1" lang="ja-JP" altLang="en-US" sz="1400" i="1" dirty="0">
              <a:solidFill>
                <a:schemeClr val="tx1">
                  <a:lumMod val="50000"/>
                  <a:lumOff val="50000"/>
                </a:schemeClr>
              </a:solidFill>
              <a:latin typeface="HGPGothicE" charset="-128"/>
              <a:ea typeface="HGPGothicE" charset="-128"/>
              <a:cs typeface="HGPGothicE" charset="-128"/>
            </a:endParaRPr>
          </a:p>
        </p:txBody>
      </p:sp>
      <p:sp>
        <p:nvSpPr>
          <p:cNvPr id="12" name="コンテンツ プレースホルダー 2"/>
          <p:cNvSpPr txBox="1">
            <a:spLocks/>
          </p:cNvSpPr>
          <p:nvPr/>
        </p:nvSpPr>
        <p:spPr>
          <a:xfrm>
            <a:off x="611560" y="3410963"/>
            <a:ext cx="7788223" cy="2532176"/>
          </a:xfrm>
          <a:prstGeom prst="rect">
            <a:avLst/>
          </a:prstGeom>
        </p:spPr>
        <p:txBody>
          <a:bodyPr vert="horz">
            <a:noAutofit/>
          </a:bodyPr>
          <a:lst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a:lstStyle>
          <a:p>
            <a:pPr>
              <a:lnSpc>
                <a:spcPct val="110000"/>
              </a:lnSpc>
              <a:buFont typeface="Wingdings" charset="2"/>
              <a:buChar char="Ø"/>
            </a:pPr>
            <a:r>
              <a:rPr lang="ja-JP" altLang="ja-JP" sz="2000" dirty="0" smtClean="0">
                <a:latin typeface="UD デジタル 教科書体 N" panose="02020400000000000000" pitchFamily="17" charset="-128"/>
                <a:ea typeface="UD デジタル 教科書体 N" panose="02020400000000000000" pitchFamily="17" charset="-128"/>
                <a:cs typeface="HGPMinchoE" charset="-128"/>
              </a:rPr>
              <a:t>価値とは、私たちが何を理想とするか、あるいは何をより望ましいと見なすかに関する、黙示的あるいは明示的な信念である。</a:t>
            </a:r>
            <a:endParaRPr lang="en-US" altLang="ja-JP" sz="2000" dirty="0" smtClean="0">
              <a:latin typeface="UD デジタル 教科書体 N" panose="02020400000000000000" pitchFamily="17" charset="-128"/>
              <a:ea typeface="UD デジタル 教科書体 N" panose="02020400000000000000" pitchFamily="17" charset="-128"/>
              <a:cs typeface="HGPMinchoE" charset="-128"/>
            </a:endParaRPr>
          </a:p>
          <a:p>
            <a:pPr>
              <a:lnSpc>
                <a:spcPct val="110000"/>
              </a:lnSpc>
              <a:buFont typeface="Wingdings" charset="2"/>
              <a:buChar char="Ø"/>
            </a:pPr>
            <a:r>
              <a:rPr lang="ja-JP" altLang="ja-JP" sz="2000" dirty="0" smtClean="0">
                <a:latin typeface="UD デジタル 教科書体 N" panose="02020400000000000000" pitchFamily="17" charset="-128"/>
                <a:ea typeface="UD デジタル 教科書体 N" panose="02020400000000000000" pitchFamily="17" charset="-128"/>
                <a:cs typeface="HGPMinchoE" charset="-128"/>
              </a:rPr>
              <a:t>そのため、私たちがどの目標や行動を「良い」と評価する</a:t>
            </a:r>
            <a:r>
              <a:rPr lang="ja-JP" altLang="en-US" sz="2000" dirty="0" smtClean="0">
                <a:latin typeface="UD デジタル 教科書体 N" panose="02020400000000000000" pitchFamily="17" charset="-128"/>
                <a:ea typeface="UD デジタル 教科書体 N" panose="02020400000000000000" pitchFamily="17" charset="-128"/>
                <a:cs typeface="HGPMinchoE" charset="-128"/>
              </a:rPr>
              <a:t>か</a:t>
            </a:r>
            <a:r>
              <a:rPr lang="ja-JP" altLang="ja-JP" sz="2000" dirty="0" smtClean="0">
                <a:latin typeface="UD デジタル 教科書体 N" panose="02020400000000000000" pitchFamily="17" charset="-128"/>
                <a:ea typeface="UD デジタル 教科書体 N" panose="02020400000000000000" pitchFamily="17" charset="-128"/>
                <a:cs typeface="HGPMinchoE" charset="-128"/>
              </a:rPr>
              <a:t>は価値によって決まる。</a:t>
            </a:r>
            <a:endParaRPr lang="en-US" altLang="ja-JP" sz="2000" dirty="0" smtClean="0">
              <a:latin typeface="UD デジタル 教科書体 N" panose="02020400000000000000" pitchFamily="17" charset="-128"/>
              <a:ea typeface="UD デジタル 教科書体 N" panose="02020400000000000000" pitchFamily="17" charset="-128"/>
              <a:cs typeface="HGPMinchoE" charset="-128"/>
            </a:endParaRPr>
          </a:p>
          <a:p>
            <a:pPr>
              <a:lnSpc>
                <a:spcPct val="110000"/>
              </a:lnSpc>
              <a:buFont typeface="Wingdings" charset="2"/>
              <a:buChar char="Ø"/>
            </a:pPr>
            <a:r>
              <a:rPr lang="ja-JP" altLang="ja-JP" sz="2000" dirty="0" smtClean="0">
                <a:latin typeface="UD デジタル 教科書体 N" panose="02020400000000000000" pitchFamily="17" charset="-128"/>
                <a:ea typeface="UD デジタル 教科書体 N" panose="02020400000000000000" pitchFamily="17" charset="-128"/>
                <a:cs typeface="HGPMinchoE" charset="-128"/>
              </a:rPr>
              <a:t>価値は、私たちの信条、感情、態度を形成し、逆に私たちの信条、感情、態度が価値を作り出す。価値は行動のための規範あるいは指針を示す。</a:t>
            </a:r>
            <a:endParaRPr lang="ja-JP" altLang="ja-JP" sz="2000" dirty="0">
              <a:latin typeface="UD デジタル 教科書体 N" panose="02020400000000000000" pitchFamily="17" charset="-128"/>
              <a:ea typeface="UD デジタル 教科書体 N" panose="02020400000000000000" pitchFamily="17" charset="-128"/>
              <a:cs typeface="HGPMinchoE" charset="-128"/>
            </a:endParaRPr>
          </a:p>
        </p:txBody>
      </p:sp>
      <p:sp>
        <p:nvSpPr>
          <p:cNvPr id="13" name="サブタイトル 2"/>
          <p:cNvSpPr txBox="1">
            <a:spLocks/>
          </p:cNvSpPr>
          <p:nvPr/>
        </p:nvSpPr>
        <p:spPr>
          <a:xfrm>
            <a:off x="224224" y="42172"/>
            <a:ext cx="5643920" cy="322579"/>
          </a:xfrm>
          <a:prstGeom prst="rect">
            <a:avLst/>
          </a:prstGeom>
        </p:spPr>
        <p:txBody>
          <a:bodyPr vert="horz">
            <a:normAutofit fontScale="92500" lnSpcReduction="20000"/>
          </a:bodyPr>
          <a:lst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a:lstStyle>
          <a:p>
            <a:pPr marL="109728" indent="0">
              <a:buNone/>
            </a:pPr>
            <a:r>
              <a:rPr lang="en-US" altLang="ja-JP" sz="1800" dirty="0">
                <a:solidFill>
                  <a:schemeClr val="bg1"/>
                </a:solidFill>
                <a:latin typeface="BIZ UDPゴシック" panose="020B0400000000000000" pitchFamily="50" charset="-128"/>
                <a:ea typeface="BIZ UDPゴシック" panose="020B0400000000000000" pitchFamily="50" charset="-128"/>
              </a:rPr>
              <a:t>5.</a:t>
            </a:r>
            <a:r>
              <a:rPr lang="ja-JP" altLang="en-US" sz="1800" dirty="0">
                <a:solidFill>
                  <a:schemeClr val="bg1"/>
                </a:solidFill>
                <a:latin typeface="BIZ UDPゴシック" panose="020B0400000000000000" pitchFamily="50" charset="-128"/>
                <a:ea typeface="BIZ UDPゴシック" panose="020B0400000000000000" pitchFamily="50" charset="-128"/>
              </a:rPr>
              <a:t>　自立支援協議会と地域づくり</a:t>
            </a:r>
            <a:endParaRPr lang="ja-JP" altLang="en-US" sz="1800" dirty="0">
              <a:solidFill>
                <a:schemeClr val="bg1"/>
              </a:solidFill>
            </a:endParaRPr>
          </a:p>
        </p:txBody>
      </p:sp>
    </p:spTree>
    <p:extLst>
      <p:ext uri="{BB962C8B-B14F-4D97-AF65-F5344CB8AC3E}">
        <p14:creationId xmlns:p14="http://schemas.microsoft.com/office/powerpoint/2010/main" val="316589883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 xmlns:a16="http://schemas.microsoft.com/office/drawing/2014/main" id="{9A40B41C-F704-3E4A-B8BB-B9CA99CEBFA5}"/>
              </a:ext>
            </a:extLst>
          </p:cNvPr>
          <p:cNvSpPr>
            <a:spLocks noGrp="1"/>
          </p:cNvSpPr>
          <p:nvPr>
            <p:ph idx="1"/>
          </p:nvPr>
        </p:nvSpPr>
        <p:spPr>
          <a:xfrm>
            <a:off x="395536" y="2060848"/>
            <a:ext cx="8229600" cy="3888433"/>
          </a:xfrm>
        </p:spPr>
        <p:txBody>
          <a:bodyPr>
            <a:normAutofit lnSpcReduction="10000"/>
          </a:bodyPr>
          <a:lstStyle/>
          <a:p>
            <a:pPr marL="0" indent="0">
              <a:buNone/>
            </a:pPr>
            <a:r>
              <a:rPr lang="ja-JP" altLang="en-US" sz="2400" dirty="0" smtClean="0"/>
              <a:t>　</a:t>
            </a:r>
            <a:r>
              <a:rPr lang="ja-JP" altLang="ja-JP" sz="2400" dirty="0" smtClean="0"/>
              <a:t>相</a:t>
            </a:r>
            <a:r>
              <a:rPr lang="ja-JP" altLang="ja-JP" sz="2400" dirty="0"/>
              <a:t>談支援専門員は、障害児者の自立の促進と障害者総合支援法の理念であ</a:t>
            </a:r>
            <a:r>
              <a:rPr lang="ja-JP" altLang="ja-JP" sz="2400" dirty="0" smtClean="0"/>
              <a:t>る</a:t>
            </a:r>
            <a:r>
              <a:rPr lang="ja-JP" altLang="en-US" sz="2400" dirty="0" smtClean="0"/>
              <a:t>「</a:t>
            </a:r>
            <a:r>
              <a:rPr lang="ja-JP" altLang="ja-JP" sz="2400" dirty="0" smtClean="0"/>
              <a:t>共</a:t>
            </a:r>
            <a:r>
              <a:rPr lang="ja-JP" altLang="ja-JP" sz="2400" dirty="0"/>
              <a:t>生社会の実</a:t>
            </a:r>
            <a:r>
              <a:rPr lang="ja-JP" altLang="ja-JP" sz="2400" dirty="0" smtClean="0"/>
              <a:t>現</a:t>
            </a:r>
            <a:r>
              <a:rPr lang="ja-JP" altLang="en-US" sz="2400" dirty="0" smtClean="0"/>
              <a:t>」</a:t>
            </a:r>
            <a:r>
              <a:rPr lang="ja-JP" altLang="ja-JP" sz="2400" dirty="0" smtClean="0"/>
              <a:t>に</a:t>
            </a:r>
            <a:r>
              <a:rPr lang="ja-JP" altLang="ja-JP" sz="2400" dirty="0"/>
              <a:t>向けた支援を実施することが望まれている</a:t>
            </a:r>
            <a:r>
              <a:rPr lang="ja-JP" altLang="ja-JP" sz="2400" dirty="0" smtClean="0"/>
              <a:t>。</a:t>
            </a:r>
            <a:endParaRPr lang="en-US" altLang="ja-JP" sz="2400" dirty="0" smtClean="0"/>
          </a:p>
          <a:p>
            <a:pPr marL="0" indent="0">
              <a:buNone/>
            </a:pPr>
            <a:endParaRPr lang="en-US" altLang="ja-JP" sz="2400" dirty="0" smtClean="0"/>
          </a:p>
          <a:p>
            <a:pPr marL="0" indent="0">
              <a:buNone/>
            </a:pPr>
            <a:r>
              <a:rPr lang="ja-JP" altLang="en-US" sz="2400" dirty="0"/>
              <a:t>　</a:t>
            </a:r>
            <a:r>
              <a:rPr lang="ja-JP" altLang="ja-JP" sz="2400" dirty="0" smtClean="0"/>
              <a:t>そ</a:t>
            </a:r>
            <a:r>
              <a:rPr lang="ja-JP" altLang="ja-JP" sz="2400" dirty="0"/>
              <a:t>のためには、</a:t>
            </a:r>
            <a:r>
              <a:rPr lang="ja-JP" altLang="ja-JP" sz="2400" u="sng" dirty="0"/>
              <a:t>ソーシャルワークの担い手としてそのスキル・知識</a:t>
            </a:r>
            <a:r>
              <a:rPr lang="ja-JP" altLang="ja-JP" sz="2400" dirty="0"/>
              <a:t>を高め、インフォーマルサービスを含めた社</a:t>
            </a:r>
            <a:r>
              <a:rPr lang="ja-JP" altLang="ja-JP" sz="2400" dirty="0" smtClean="0"/>
              <a:t>会</a:t>
            </a:r>
            <a:r>
              <a:rPr lang="ja-JP" altLang="en-US" sz="2400" dirty="0" smtClean="0"/>
              <a:t>「</a:t>
            </a:r>
            <a:r>
              <a:rPr lang="ja-JP" altLang="ja-JP" sz="2400" dirty="0" smtClean="0"/>
              <a:t>資</a:t>
            </a:r>
            <a:r>
              <a:rPr lang="ja-JP" altLang="ja-JP" sz="2400" dirty="0"/>
              <a:t>源の改善及び開</a:t>
            </a:r>
            <a:r>
              <a:rPr lang="ja-JP" altLang="ja-JP" sz="2400" dirty="0" smtClean="0"/>
              <a:t>発</a:t>
            </a:r>
            <a:r>
              <a:rPr lang="ja-JP" altLang="en-US" sz="2400" dirty="0" smtClean="0"/>
              <a:t>」</a:t>
            </a:r>
            <a:r>
              <a:rPr lang="ja-JP" altLang="ja-JP" sz="2400" dirty="0" smtClean="0"/>
              <a:t>、</a:t>
            </a:r>
            <a:r>
              <a:rPr lang="ja-JP" altLang="en-US" sz="2400" dirty="0" smtClean="0"/>
              <a:t>「</a:t>
            </a:r>
            <a:r>
              <a:rPr lang="ja-JP" altLang="ja-JP" sz="2400" dirty="0" smtClean="0"/>
              <a:t>地</a:t>
            </a:r>
            <a:r>
              <a:rPr lang="ja-JP" altLang="ja-JP" sz="2400" dirty="0"/>
              <a:t>域のつながりや支援者・住民等との関係構</a:t>
            </a:r>
            <a:r>
              <a:rPr lang="ja-JP" altLang="ja-JP" sz="2400" dirty="0" smtClean="0"/>
              <a:t>築</a:t>
            </a:r>
            <a:r>
              <a:rPr lang="ja-JP" altLang="en-US" sz="2400" dirty="0" smtClean="0"/>
              <a:t>」</a:t>
            </a:r>
            <a:r>
              <a:rPr lang="ja-JP" altLang="ja-JP" sz="2400" dirty="0" smtClean="0"/>
              <a:t>、</a:t>
            </a:r>
            <a:r>
              <a:rPr lang="ja-JP" altLang="en-US" sz="2400" dirty="0" smtClean="0"/>
              <a:t>「</a:t>
            </a:r>
            <a:r>
              <a:rPr lang="ja-JP" altLang="ja-JP" sz="2400" dirty="0" smtClean="0"/>
              <a:t>生</a:t>
            </a:r>
            <a:r>
              <a:rPr lang="ja-JP" altLang="ja-JP" sz="2400" dirty="0"/>
              <a:t>きがいや希望を見出</a:t>
            </a:r>
            <a:r>
              <a:rPr lang="ja-JP" altLang="ja-JP" sz="2400" dirty="0" smtClean="0"/>
              <a:t>す</a:t>
            </a:r>
            <a:r>
              <a:rPr lang="ja-JP" altLang="en-US" sz="2400" dirty="0" smtClean="0"/>
              <a:t>」</a:t>
            </a:r>
            <a:r>
              <a:rPr lang="ja-JP" altLang="ja-JP" sz="2400" dirty="0" smtClean="0"/>
              <a:t>等</a:t>
            </a:r>
            <a:r>
              <a:rPr lang="ja-JP" altLang="ja-JP" sz="2400" dirty="0"/>
              <a:t>の支援を行うことが求められている。</a:t>
            </a:r>
            <a:endParaRPr lang="en-US" altLang="ja-JP" sz="2400" dirty="0"/>
          </a:p>
          <a:p>
            <a:pPr marL="0" indent="0">
              <a:buNone/>
            </a:pPr>
            <a:endParaRPr lang="ja-JP" altLang="ja-JP" sz="2400" dirty="0"/>
          </a:p>
          <a:p>
            <a:pPr marL="0" indent="0" algn="r">
              <a:buNone/>
            </a:pPr>
            <a:r>
              <a:rPr lang="ja-JP" altLang="ja-JP" sz="1400" i="1" dirty="0">
                <a:solidFill>
                  <a:schemeClr val="tx1">
                    <a:lumMod val="65000"/>
                    <a:lumOff val="35000"/>
                  </a:schemeClr>
                </a:solidFill>
              </a:rPr>
              <a:t>＜「相談支援の質の向上に向けた検討会」取りまとめ　抜粋　平成</a:t>
            </a:r>
            <a:r>
              <a:rPr lang="en-US" altLang="ja-JP" sz="1400" i="1" dirty="0">
                <a:solidFill>
                  <a:schemeClr val="tx1">
                    <a:lumMod val="65000"/>
                    <a:lumOff val="35000"/>
                  </a:schemeClr>
                </a:solidFill>
              </a:rPr>
              <a:t>28</a:t>
            </a:r>
            <a:r>
              <a:rPr lang="ja-JP" altLang="ja-JP" sz="1400" i="1" dirty="0">
                <a:solidFill>
                  <a:schemeClr val="tx1">
                    <a:lumMod val="65000"/>
                    <a:lumOff val="35000"/>
                  </a:schemeClr>
                </a:solidFill>
              </a:rPr>
              <a:t>年</a:t>
            </a:r>
            <a:r>
              <a:rPr lang="en-US" altLang="ja-JP" sz="1400" i="1" dirty="0">
                <a:solidFill>
                  <a:schemeClr val="tx1">
                    <a:lumMod val="65000"/>
                    <a:lumOff val="35000"/>
                  </a:schemeClr>
                </a:solidFill>
              </a:rPr>
              <a:t>7</a:t>
            </a:r>
            <a:r>
              <a:rPr lang="ja-JP" altLang="ja-JP" sz="1400" i="1" dirty="0">
                <a:solidFill>
                  <a:schemeClr val="tx1">
                    <a:lumMod val="65000"/>
                    <a:lumOff val="35000"/>
                  </a:schemeClr>
                </a:solidFill>
              </a:rPr>
              <a:t>月</a:t>
            </a:r>
            <a:r>
              <a:rPr lang="ja-JP" altLang="ja-JP" sz="1400" i="1" dirty="0" smtClean="0">
                <a:solidFill>
                  <a:schemeClr val="tx1">
                    <a:lumMod val="65000"/>
                    <a:lumOff val="35000"/>
                  </a:schemeClr>
                </a:solidFill>
              </a:rPr>
              <a:t>＞</a:t>
            </a:r>
            <a:endParaRPr kumimoji="1" lang="ja-JP" altLang="en-US" sz="1400" dirty="0">
              <a:solidFill>
                <a:schemeClr val="tx1">
                  <a:lumMod val="65000"/>
                  <a:lumOff val="35000"/>
                </a:schemeClr>
              </a:solidFill>
            </a:endParaRPr>
          </a:p>
        </p:txBody>
      </p:sp>
      <p:sp>
        <p:nvSpPr>
          <p:cNvPr id="5" name="スライド番号プレースホルダー 4">
            <a:extLst>
              <a:ext uri="{FF2B5EF4-FFF2-40B4-BE49-F238E27FC236}">
                <a16:creationId xmlns="" xmlns:a16="http://schemas.microsoft.com/office/drawing/2014/main" id="{35B0EF13-2D2E-489F-9C8F-E5B3C1052209}"/>
              </a:ext>
            </a:extLst>
          </p:cNvPr>
          <p:cNvSpPr>
            <a:spLocks noGrp="1"/>
          </p:cNvSpPr>
          <p:nvPr>
            <p:ph type="sldNum" sz="quarter" idx="12"/>
          </p:nvPr>
        </p:nvSpPr>
        <p:spPr/>
        <p:txBody>
          <a:bodyPr/>
          <a:lstStyle/>
          <a:p>
            <a:pPr>
              <a:defRPr/>
            </a:pPr>
            <a:fld id="{804D6B79-3AEB-42FE-A736-A41F7AEA0445}" type="slidenum">
              <a:rPr lang="en-US" altLang="ja-JP" smtClean="0"/>
              <a:pPr>
                <a:defRPr/>
              </a:pPr>
              <a:t>53</a:t>
            </a:fld>
            <a:endParaRPr lang="en-US" altLang="ja-JP"/>
          </a:p>
        </p:txBody>
      </p:sp>
      <p:sp>
        <p:nvSpPr>
          <p:cNvPr id="7" name="タイトル 1">
            <a:extLst>
              <a:ext uri="{FF2B5EF4-FFF2-40B4-BE49-F238E27FC236}">
                <a16:creationId xmlns:a16="http://schemas.microsoft.com/office/drawing/2014/main" xmlns="" id="{19C891C8-7C6F-3347-B7E4-A5DCDB7ED607}"/>
              </a:ext>
            </a:extLst>
          </p:cNvPr>
          <p:cNvSpPr txBox="1">
            <a:spLocks/>
          </p:cNvSpPr>
          <p:nvPr/>
        </p:nvSpPr>
        <p:spPr>
          <a:xfrm>
            <a:off x="611560" y="404664"/>
            <a:ext cx="8013576" cy="432048"/>
          </a:xfrm>
          <a:prstGeom prst="rect">
            <a:avLst/>
          </a:prstGeom>
        </p:spPr>
        <p:txBody>
          <a:bodyPr>
            <a:norm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ja-JP" sz="1400" dirty="0"/>
              <a:t>（３）権利擁護支援と価値 </a:t>
            </a:r>
            <a:endParaRPr lang="en-US" altLang="ja-JP" sz="1400" dirty="0">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 xmlns:a16="http://schemas.microsoft.com/office/drawing/2014/main" id="{94CE6CCB-0203-1F47-BEEE-6D7ACA0743CC}"/>
              </a:ext>
            </a:extLst>
          </p:cNvPr>
          <p:cNvSpPr txBox="1">
            <a:spLocks/>
          </p:cNvSpPr>
          <p:nvPr/>
        </p:nvSpPr>
        <p:spPr>
          <a:xfrm>
            <a:off x="827584" y="948585"/>
            <a:ext cx="6552728" cy="799778"/>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a:r>
              <a:rPr lang="ja-JP" altLang="en-US" sz="2400" b="1" kern="0" dirty="0" smtClean="0">
                <a:solidFill>
                  <a:schemeClr val="accent4">
                    <a:lumMod val="50000"/>
                  </a:schemeClr>
                </a:solidFill>
                <a:latin typeface="BIZ UDPゴシック" panose="020B0400000000000000" pitchFamily="50" charset="-128"/>
                <a:ea typeface="BIZ UDPゴシック" panose="020B0400000000000000" pitchFamily="50" charset="-128"/>
              </a:rPr>
              <a:t>＜相談支援専門員に期待される</a:t>
            </a:r>
            <a:endParaRPr lang="en-US" altLang="ja-JP" sz="2400" b="1" kern="0" dirty="0" smtClean="0">
              <a:solidFill>
                <a:schemeClr val="accent4">
                  <a:lumMod val="50000"/>
                </a:schemeClr>
              </a:solidFill>
              <a:latin typeface="BIZ UDPゴシック" panose="020B0400000000000000" pitchFamily="50" charset="-128"/>
              <a:ea typeface="BIZ UDPゴシック" panose="020B0400000000000000" pitchFamily="50" charset="-128"/>
            </a:endParaRPr>
          </a:p>
          <a:p>
            <a:pPr algn="l"/>
            <a:r>
              <a:rPr lang="ja-JP" altLang="en-US" sz="2400" b="1" kern="0" dirty="0" smtClean="0">
                <a:solidFill>
                  <a:schemeClr val="accent4">
                    <a:lumMod val="50000"/>
                  </a:schemeClr>
                </a:solidFill>
                <a:latin typeface="BIZ UDPゴシック" panose="020B0400000000000000" pitchFamily="50" charset="-128"/>
                <a:ea typeface="BIZ UDPゴシック" panose="020B0400000000000000" pitchFamily="50" charset="-128"/>
              </a:rPr>
              <a:t>　　　　ソーシャルワーカーとしての役割</a:t>
            </a:r>
            <a:r>
              <a:rPr lang="ja-JP" altLang="en-US" sz="2400" b="1" dirty="0" smtClean="0">
                <a:solidFill>
                  <a:schemeClr val="accent4">
                    <a:lumMod val="50000"/>
                  </a:schemeClr>
                </a:solidFill>
                <a:latin typeface="BIZ UDPゴシック" panose="020B0400000000000000" pitchFamily="50" charset="-128"/>
                <a:ea typeface="BIZ UDPゴシック" panose="020B0400000000000000" pitchFamily="50" charset="-128"/>
              </a:rPr>
              <a:t>＞</a:t>
            </a:r>
            <a:endParaRPr lang="ja-JP" altLang="ja-JP" sz="2400" b="1" kern="0" dirty="0">
              <a:solidFill>
                <a:schemeClr val="accent4">
                  <a:lumMod val="50000"/>
                </a:schemeClr>
              </a:solidFill>
              <a:latin typeface="BIZ UDPゴシック" panose="020B0400000000000000" pitchFamily="50" charset="-128"/>
              <a:ea typeface="BIZ UDPゴシック" panose="020B0400000000000000" pitchFamily="50" charset="-128"/>
            </a:endParaRPr>
          </a:p>
        </p:txBody>
      </p:sp>
      <p:sp>
        <p:nvSpPr>
          <p:cNvPr id="9" name="Text Box 15">
            <a:extLst>
              <a:ext uri="{FF2B5EF4-FFF2-40B4-BE49-F238E27FC236}">
                <a16:creationId xmlns:a16="http://schemas.microsoft.com/office/drawing/2014/main" xmlns="" id="{BB9C5CC0-D88D-6848-9B52-649F1DF964D0}"/>
              </a:ext>
            </a:extLst>
          </p:cNvPr>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solidFill>
                  <a:schemeClr val="accent6">
                    <a:lumMod val="75000"/>
                  </a:schemeClr>
                </a:solidFill>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solidFill>
                <a:schemeClr val="accent6">
                  <a:lumMod val="75000"/>
                </a:schemeClr>
              </a:solidFill>
              <a:latin typeface="ＭＳ Ｐ明朝" panose="02020600040205080304" pitchFamily="18" charset="-128"/>
              <a:ea typeface="ＭＳ Ｐ明朝" panose="02020600040205080304" pitchFamily="18" charset="-128"/>
            </a:endParaRPr>
          </a:p>
        </p:txBody>
      </p:sp>
      <p:sp>
        <p:nvSpPr>
          <p:cNvPr id="10" name="サブタイトル 2"/>
          <p:cNvSpPr txBox="1">
            <a:spLocks/>
          </p:cNvSpPr>
          <p:nvPr/>
        </p:nvSpPr>
        <p:spPr>
          <a:xfrm>
            <a:off x="224224" y="42172"/>
            <a:ext cx="5643920" cy="322579"/>
          </a:xfrm>
          <a:prstGeom prst="rect">
            <a:avLst/>
          </a:prstGeom>
        </p:spPr>
        <p:txBody>
          <a:bodyPr vert="horz">
            <a:normAutofit fontScale="92500" lnSpcReduction="20000"/>
          </a:bodyPr>
          <a:lst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a:lstStyle>
          <a:p>
            <a:pPr marL="109728" indent="0">
              <a:buNone/>
            </a:pPr>
            <a:r>
              <a:rPr lang="en-US" altLang="ja-JP" sz="1800" dirty="0">
                <a:solidFill>
                  <a:schemeClr val="bg1"/>
                </a:solidFill>
                <a:latin typeface="BIZ UDPゴシック" panose="020B0400000000000000" pitchFamily="50" charset="-128"/>
                <a:ea typeface="BIZ UDPゴシック" panose="020B0400000000000000" pitchFamily="50" charset="-128"/>
              </a:rPr>
              <a:t>5.</a:t>
            </a:r>
            <a:r>
              <a:rPr lang="ja-JP" altLang="en-US" sz="1800" dirty="0">
                <a:solidFill>
                  <a:schemeClr val="bg1"/>
                </a:solidFill>
                <a:latin typeface="BIZ UDPゴシック" panose="020B0400000000000000" pitchFamily="50" charset="-128"/>
                <a:ea typeface="BIZ UDPゴシック" panose="020B0400000000000000" pitchFamily="50" charset="-128"/>
              </a:rPr>
              <a:t>　自立支援協議会と地域づくり</a:t>
            </a:r>
            <a:endParaRPr lang="ja-JP" altLang="en-US" sz="1800" dirty="0">
              <a:solidFill>
                <a:schemeClr val="bg1"/>
              </a:solidFill>
            </a:endParaRPr>
          </a:p>
        </p:txBody>
      </p:sp>
    </p:spTree>
    <p:extLst>
      <p:ext uri="{BB962C8B-B14F-4D97-AF65-F5344CB8AC3E}">
        <p14:creationId xmlns:p14="http://schemas.microsoft.com/office/powerpoint/2010/main" val="239176176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3B64999D-36BE-8845-86D8-02F0D12D9F51}"/>
              </a:ext>
            </a:extLst>
          </p:cNvPr>
          <p:cNvSpPr>
            <a:spLocks noGrp="1"/>
          </p:cNvSpPr>
          <p:nvPr>
            <p:ph type="ctrTitle"/>
          </p:nvPr>
        </p:nvSpPr>
        <p:spPr>
          <a:xfrm>
            <a:off x="467544" y="1268760"/>
            <a:ext cx="8458200" cy="1470025"/>
          </a:xfrm>
        </p:spPr>
        <p:txBody>
          <a:bodyPr>
            <a:normAutofit/>
          </a:bodyPr>
          <a:lstStyle/>
          <a:p>
            <a:pPr algn="l"/>
            <a:r>
              <a:rPr lang="en-US" altLang="ja-JP" sz="4800" dirty="0">
                <a:latin typeface="BIZ UDPゴシック" panose="020B0400000000000000" pitchFamily="50" charset="-128"/>
                <a:ea typeface="BIZ UDPゴシック" panose="020B0400000000000000" pitchFamily="50" charset="-128"/>
              </a:rPr>
              <a:t>6</a:t>
            </a:r>
            <a:r>
              <a:rPr lang="en-US" altLang="ja-JP" sz="4800" dirty="0" smtClean="0">
                <a:latin typeface="BIZ UDPゴシック" panose="020B0400000000000000" pitchFamily="50" charset="-128"/>
                <a:ea typeface="BIZ UDPゴシック" panose="020B0400000000000000" pitchFamily="50" charset="-128"/>
              </a:rPr>
              <a:t>.</a:t>
            </a:r>
            <a:r>
              <a:rPr lang="ja-JP" altLang="en-US" sz="4800" dirty="0" smtClean="0">
                <a:latin typeface="BIZ UDPゴシック" panose="020B0400000000000000" pitchFamily="50" charset="-128"/>
                <a:ea typeface="BIZ UDPゴシック" panose="020B0400000000000000" pitchFamily="50" charset="-128"/>
              </a:rPr>
              <a:t>　事業所の</a:t>
            </a:r>
            <a:r>
              <a:rPr lang="ja-JP" altLang="ja-JP" sz="4800" dirty="0" smtClean="0">
                <a:latin typeface="BIZ UDPゴシック" panose="020B0400000000000000" pitchFamily="50" charset="-128"/>
                <a:ea typeface="BIZ UDPゴシック" panose="020B0400000000000000" pitchFamily="50" charset="-128"/>
              </a:rPr>
              <a:t>運</a:t>
            </a:r>
            <a:r>
              <a:rPr lang="ja-JP" altLang="ja-JP" sz="4800" dirty="0">
                <a:latin typeface="BIZ UDPゴシック" panose="020B0400000000000000" pitchFamily="50" charset="-128"/>
                <a:ea typeface="BIZ UDPゴシック" panose="020B0400000000000000" pitchFamily="50" charset="-128"/>
              </a:rPr>
              <a:t>営管理</a:t>
            </a:r>
            <a:endParaRPr kumimoji="1" lang="ja-JP" altLang="en-US" sz="48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xmlns="" id="{AE7F4C24-3CD2-7348-9E92-37555A8DFA4B}"/>
              </a:ext>
            </a:extLst>
          </p:cNvPr>
          <p:cNvSpPr>
            <a:spLocks noGrp="1"/>
          </p:cNvSpPr>
          <p:nvPr>
            <p:ph type="sldNum" sz="quarter" idx="12"/>
          </p:nvPr>
        </p:nvSpPr>
        <p:spPr/>
        <p:txBody>
          <a:bodyPr/>
          <a:lstStyle/>
          <a:p>
            <a:pPr>
              <a:defRPr/>
            </a:pPr>
            <a:fld id="{804D6B79-3AEB-42FE-A736-A41F7AEA0445}" type="slidenum">
              <a:rPr lang="en-US" altLang="ja-JP" smtClean="0"/>
              <a:pPr>
                <a:defRPr/>
              </a:pPr>
              <a:t>54</a:t>
            </a:fld>
            <a:endParaRPr lang="en-US" altLang="ja-JP"/>
          </a:p>
        </p:txBody>
      </p:sp>
      <p:sp>
        <p:nvSpPr>
          <p:cNvPr id="7" name="サブタイトル 2"/>
          <p:cNvSpPr>
            <a:spLocks noGrp="1"/>
          </p:cNvSpPr>
          <p:nvPr>
            <p:ph type="subTitle" idx="1"/>
          </p:nvPr>
        </p:nvSpPr>
        <p:spPr>
          <a:xfrm>
            <a:off x="457200" y="4221088"/>
            <a:ext cx="7931224" cy="1431450"/>
          </a:xfrm>
        </p:spPr>
        <p:txBody>
          <a:bodyPr>
            <a:normAutofit/>
          </a:bodyPr>
          <a:lstStyle/>
          <a:p>
            <a:r>
              <a:rPr lang="ja-JP" altLang="en-US" dirty="0" smtClean="0">
                <a:latin typeface="BIZ UDPゴシック" panose="020B0400000000000000" pitchFamily="50" charset="-128"/>
                <a:ea typeface="BIZ UDPゴシック" panose="020B0400000000000000" pitchFamily="50" charset="-128"/>
              </a:rPr>
              <a:t>　　（</a:t>
            </a:r>
            <a:r>
              <a:rPr lang="en-US" altLang="ja-JP" dirty="0">
                <a:latin typeface="BIZ UDPゴシック" panose="020B0400000000000000" pitchFamily="50" charset="-128"/>
                <a:ea typeface="BIZ UDPゴシック" panose="020B0400000000000000" pitchFamily="50" charset="-128"/>
              </a:rPr>
              <a:t>1</a:t>
            </a:r>
            <a:r>
              <a:rPr lang="ja-JP" altLang="en-US" dirty="0">
                <a:latin typeface="BIZ UDPゴシック" panose="020B0400000000000000" pitchFamily="50" charset="-128"/>
                <a:ea typeface="BIZ UDPゴシック" panose="020B0400000000000000" pitchFamily="50" charset="-128"/>
              </a:rPr>
              <a:t>）障害者基本計画の推進と事業所運営</a:t>
            </a:r>
          </a:p>
          <a:p>
            <a:r>
              <a:rPr lang="ja-JP" altLang="en-US" dirty="0">
                <a:latin typeface="BIZ UDPゴシック" panose="020B0400000000000000" pitchFamily="50" charset="-128"/>
                <a:ea typeface="BIZ UDPゴシック" panose="020B0400000000000000" pitchFamily="50" charset="-128"/>
              </a:rPr>
              <a:t>　　（</a:t>
            </a:r>
            <a:r>
              <a:rPr lang="en-US" altLang="ja-JP" dirty="0">
                <a:latin typeface="BIZ UDPゴシック" panose="020B0400000000000000" pitchFamily="50" charset="-128"/>
                <a:ea typeface="BIZ UDPゴシック" panose="020B0400000000000000" pitchFamily="50" charset="-128"/>
              </a:rPr>
              <a:t>2</a:t>
            </a:r>
            <a:r>
              <a:rPr lang="ja-JP" altLang="en-US" dirty="0">
                <a:latin typeface="BIZ UDPゴシック" panose="020B0400000000000000" pitchFamily="50" charset="-128"/>
                <a:ea typeface="BIZ UDPゴシック" panose="020B0400000000000000" pitchFamily="50" charset="-128"/>
              </a:rPr>
              <a:t>）主任相談支援専門員の運営管理へのかかわり</a:t>
            </a:r>
          </a:p>
        </p:txBody>
      </p:sp>
    </p:spTree>
    <p:extLst>
      <p:ext uri="{BB962C8B-B14F-4D97-AF65-F5344CB8AC3E}">
        <p14:creationId xmlns:p14="http://schemas.microsoft.com/office/powerpoint/2010/main" val="372243127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3BF2ADE6-D2D6-8F4F-98CF-6BBAEE422011}"/>
              </a:ext>
            </a:extLst>
          </p:cNvPr>
          <p:cNvSpPr>
            <a:spLocks noGrp="1"/>
          </p:cNvSpPr>
          <p:nvPr>
            <p:ph type="title"/>
          </p:nvPr>
        </p:nvSpPr>
        <p:spPr>
          <a:xfrm>
            <a:off x="503548" y="1052736"/>
            <a:ext cx="8229600" cy="432048"/>
          </a:xfrm>
        </p:spPr>
        <p:txBody>
          <a:bodyPr>
            <a:noAutofit/>
          </a:bodyPr>
          <a:lstStyle/>
          <a:p>
            <a:r>
              <a:rPr lang="ja-JP" altLang="en-US" sz="2400" b="1" dirty="0">
                <a:solidFill>
                  <a:schemeClr val="accent4">
                    <a:lumMod val="50000"/>
                  </a:schemeClr>
                </a:solidFill>
                <a:latin typeface="BIZ UDPゴシック" panose="020B0400000000000000" pitchFamily="50" charset="-128"/>
                <a:ea typeface="BIZ UDPゴシック" panose="020B0400000000000000" pitchFamily="50" charset="-128"/>
              </a:rPr>
              <a:t>　</a:t>
            </a:r>
            <a:r>
              <a:rPr lang="ja-JP" altLang="en-US" sz="2400" b="1" dirty="0" smtClean="0">
                <a:solidFill>
                  <a:schemeClr val="accent4">
                    <a:lumMod val="50000"/>
                  </a:schemeClr>
                </a:solidFill>
                <a:latin typeface="BIZ UDPゴシック" panose="020B0400000000000000" pitchFamily="50" charset="-128"/>
                <a:ea typeface="BIZ UDPゴシック" panose="020B0400000000000000" pitchFamily="50" charset="-128"/>
              </a:rPr>
              <a:t>＜</a:t>
            </a:r>
            <a:r>
              <a:rPr lang="ja-JP" altLang="ja-JP" sz="2400" b="1" dirty="0" smtClean="0">
                <a:solidFill>
                  <a:schemeClr val="accent4">
                    <a:lumMod val="50000"/>
                  </a:schemeClr>
                </a:solidFill>
                <a:latin typeface="BIZ UDPゴシック" panose="020B0400000000000000" pitchFamily="50" charset="-128"/>
                <a:ea typeface="BIZ UDPゴシック" panose="020B0400000000000000" pitchFamily="50" charset="-128"/>
              </a:rPr>
              <a:t>「</a:t>
            </a:r>
            <a:r>
              <a:rPr lang="ja-JP" altLang="ja-JP" sz="2400" b="1" dirty="0">
                <a:solidFill>
                  <a:schemeClr val="accent4">
                    <a:lumMod val="50000"/>
                  </a:schemeClr>
                </a:solidFill>
                <a:latin typeface="BIZ UDPゴシック" panose="020B0400000000000000" pitchFamily="50" charset="-128"/>
                <a:ea typeface="BIZ UDPゴシック" panose="020B0400000000000000" pitchFamily="50" charset="-128"/>
              </a:rPr>
              <a:t>障害者基本計</a:t>
            </a:r>
            <a:r>
              <a:rPr lang="ja-JP" altLang="ja-JP" sz="2400" b="1" dirty="0" smtClean="0">
                <a:solidFill>
                  <a:schemeClr val="accent4">
                    <a:lumMod val="50000"/>
                  </a:schemeClr>
                </a:solidFill>
                <a:latin typeface="BIZ UDPゴシック" panose="020B0400000000000000" pitchFamily="50" charset="-128"/>
                <a:ea typeface="BIZ UDPゴシック" panose="020B0400000000000000" pitchFamily="50" charset="-128"/>
              </a:rPr>
              <a:t>画</a:t>
            </a:r>
            <a:r>
              <a:rPr lang="ja-JP" altLang="en-US" sz="2400" b="1" dirty="0" smtClean="0">
                <a:solidFill>
                  <a:schemeClr val="accent4">
                    <a:lumMod val="50000"/>
                  </a:schemeClr>
                </a:solidFill>
                <a:latin typeface="BIZ UDPゴシック" panose="020B0400000000000000" pitchFamily="50" charset="-128"/>
                <a:ea typeface="BIZ UDPゴシック" panose="020B0400000000000000" pitchFamily="50" charset="-128"/>
              </a:rPr>
              <a:t>」の基本方針＞</a:t>
            </a:r>
            <a:endParaRPr kumimoji="1" lang="ja-JP" altLang="en-US" sz="2400" b="1" dirty="0">
              <a:solidFill>
                <a:schemeClr val="accent4">
                  <a:lumMod val="50000"/>
                </a:schemeClr>
              </a:solidFill>
              <a:latin typeface="BIZ UDPゴシック" panose="020B0400000000000000" pitchFamily="50" charset="-128"/>
              <a:ea typeface="BIZ UDPゴシック" panose="020B0400000000000000" pitchFamily="50" charset="-128"/>
            </a:endParaRPr>
          </a:p>
        </p:txBody>
      </p:sp>
      <p:sp>
        <p:nvSpPr>
          <p:cNvPr id="3" name="コンテンツ プレースホルダー 2">
            <a:extLst>
              <a:ext uri="{FF2B5EF4-FFF2-40B4-BE49-F238E27FC236}">
                <a16:creationId xmlns="" xmlns:a16="http://schemas.microsoft.com/office/drawing/2014/main" id="{A43C0258-A1CA-DB45-84CC-E3FD6D470616}"/>
              </a:ext>
            </a:extLst>
          </p:cNvPr>
          <p:cNvSpPr>
            <a:spLocks noGrp="1"/>
          </p:cNvSpPr>
          <p:nvPr>
            <p:ph idx="1"/>
          </p:nvPr>
        </p:nvSpPr>
        <p:spPr>
          <a:xfrm>
            <a:off x="323528" y="1700808"/>
            <a:ext cx="8363272" cy="4873728"/>
          </a:xfrm>
        </p:spPr>
        <p:txBody>
          <a:bodyPr>
            <a:normAutofit fontScale="85000" lnSpcReduction="10000"/>
          </a:bodyPr>
          <a:lstStyle/>
          <a:p>
            <a:pPr marL="109728" indent="0">
              <a:buNone/>
            </a:pPr>
            <a:r>
              <a:rPr lang="ja-JP" altLang="en-US" sz="2400" dirty="0" smtClean="0">
                <a:latin typeface="BIZ UD明朝 Medium" panose="02020500000000000000" pitchFamily="17" charset="-128"/>
                <a:ea typeface="BIZ UD明朝 Medium" panose="02020500000000000000" pitchFamily="17" charset="-128"/>
              </a:rPr>
              <a:t>　</a:t>
            </a:r>
            <a:r>
              <a:rPr lang="en-US" altLang="ja-JP" sz="2400" dirty="0" smtClean="0">
                <a:latin typeface="BIZ UD明朝 Medium" panose="02020500000000000000" pitchFamily="17" charset="-128"/>
                <a:ea typeface="BIZ UD明朝 Medium" panose="02020500000000000000" pitchFamily="17" charset="-128"/>
              </a:rPr>
              <a:t>21</a:t>
            </a:r>
            <a:r>
              <a:rPr lang="ja-JP" altLang="en-US" sz="2400" dirty="0">
                <a:latin typeface="BIZ UD明朝 Medium" panose="02020500000000000000" pitchFamily="17" charset="-128"/>
                <a:ea typeface="BIZ UD明朝 Medium" panose="02020500000000000000" pitchFamily="17" charset="-128"/>
              </a:rPr>
              <a:t>世紀に我が国が目指すべき社会は、障害の有無にかかわらず</a:t>
            </a:r>
            <a:r>
              <a:rPr lang="ja-JP" altLang="en-US" sz="2400" dirty="0" smtClean="0">
                <a:latin typeface="BIZ UD明朝 Medium" panose="02020500000000000000" pitchFamily="17" charset="-128"/>
                <a:ea typeface="BIZ UD明朝 Medium" panose="02020500000000000000" pitchFamily="17" charset="-128"/>
              </a:rPr>
              <a:t>、　</a:t>
            </a:r>
            <a:r>
              <a:rPr lang="ja-JP" altLang="en-US" sz="2400" u="sng" dirty="0" smtClean="0">
                <a:latin typeface="BIZ UD明朝 Medium" panose="02020500000000000000" pitchFamily="17" charset="-128"/>
                <a:ea typeface="BIZ UD明朝 Medium" panose="02020500000000000000" pitchFamily="17" charset="-128"/>
              </a:rPr>
              <a:t>国</a:t>
            </a:r>
            <a:r>
              <a:rPr lang="ja-JP" altLang="en-US" sz="2400" u="sng" dirty="0">
                <a:latin typeface="BIZ UD明朝 Medium" panose="02020500000000000000" pitchFamily="17" charset="-128"/>
                <a:ea typeface="BIZ UD明朝 Medium" panose="02020500000000000000" pitchFamily="17" charset="-128"/>
              </a:rPr>
              <a:t>民誰もが相互に人格と個性を尊重し支え合う共生社</a:t>
            </a:r>
            <a:r>
              <a:rPr lang="ja-JP" altLang="en-US" sz="2400" u="sng" dirty="0" smtClean="0">
                <a:latin typeface="BIZ UD明朝 Medium" panose="02020500000000000000" pitchFamily="17" charset="-128"/>
                <a:ea typeface="BIZ UD明朝 Medium" panose="02020500000000000000" pitchFamily="17" charset="-128"/>
              </a:rPr>
              <a:t>会</a:t>
            </a:r>
            <a:r>
              <a:rPr lang="ja-JP" altLang="en-US" sz="2400" dirty="0" smtClean="0">
                <a:latin typeface="BIZ UD明朝 Medium" panose="02020500000000000000" pitchFamily="17" charset="-128"/>
                <a:ea typeface="BIZ UD明朝 Medium" panose="02020500000000000000" pitchFamily="17" charset="-128"/>
              </a:rPr>
              <a:t>を目指す。</a:t>
            </a:r>
            <a:endParaRPr lang="en-US" altLang="ja-JP" sz="2400" dirty="0" smtClean="0">
              <a:latin typeface="BIZ UD明朝 Medium" panose="02020500000000000000" pitchFamily="17" charset="-128"/>
              <a:ea typeface="BIZ UD明朝 Medium" panose="02020500000000000000" pitchFamily="17" charset="-128"/>
            </a:endParaRPr>
          </a:p>
          <a:p>
            <a:pPr marL="109728" indent="0">
              <a:buNone/>
            </a:pPr>
            <a:r>
              <a:rPr lang="ja-JP" altLang="en-US" sz="2400" dirty="0">
                <a:latin typeface="BIZ UD明朝 Medium" panose="02020500000000000000" pitchFamily="17" charset="-128"/>
                <a:ea typeface="BIZ UD明朝 Medium" panose="02020500000000000000" pitchFamily="17" charset="-128"/>
              </a:rPr>
              <a:t/>
            </a:r>
            <a:br>
              <a:rPr lang="ja-JP" altLang="en-US" sz="2400" dirty="0">
                <a:latin typeface="BIZ UD明朝 Medium" panose="02020500000000000000" pitchFamily="17" charset="-128"/>
                <a:ea typeface="BIZ UD明朝 Medium" panose="02020500000000000000" pitchFamily="17" charset="-128"/>
              </a:rPr>
            </a:br>
            <a:r>
              <a:rPr lang="ja-JP" altLang="en-US" sz="2400" dirty="0">
                <a:latin typeface="BIZ UD明朝 Medium" panose="02020500000000000000" pitchFamily="17" charset="-128"/>
                <a:ea typeface="BIZ UD明朝 Medium" panose="02020500000000000000" pitchFamily="17" charset="-128"/>
              </a:rPr>
              <a:t>　</a:t>
            </a:r>
            <a:r>
              <a:rPr lang="ja-JP" altLang="en-US" sz="2400" dirty="0" smtClean="0">
                <a:latin typeface="BIZ UD明朝 Medium" panose="02020500000000000000" pitchFamily="17" charset="-128"/>
                <a:ea typeface="BIZ UD明朝 Medium" panose="02020500000000000000" pitchFamily="17" charset="-128"/>
              </a:rPr>
              <a:t>障</a:t>
            </a:r>
            <a:r>
              <a:rPr lang="ja-JP" altLang="en-US" sz="2400" dirty="0">
                <a:latin typeface="BIZ UD明朝 Medium" panose="02020500000000000000" pitchFamily="17" charset="-128"/>
                <a:ea typeface="BIZ UD明朝 Medium" panose="02020500000000000000" pitchFamily="17" charset="-128"/>
              </a:rPr>
              <a:t>害者は、社会の対等な構成員として人権を尊重され、自己選択と自己決定の下に社会のあらゆる活動に参加、参画するとともに、社会の一員としてその責任を分担する</a:t>
            </a:r>
            <a:r>
              <a:rPr lang="ja-JP" altLang="en-US" sz="2400" dirty="0" smtClean="0">
                <a:latin typeface="BIZ UD明朝 Medium" panose="02020500000000000000" pitchFamily="17" charset="-128"/>
                <a:ea typeface="BIZ UD明朝 Medium" panose="02020500000000000000" pitchFamily="17" charset="-128"/>
              </a:rPr>
              <a:t>。</a:t>
            </a:r>
            <a:endParaRPr lang="en-US" altLang="ja-JP" sz="2400" dirty="0" smtClean="0">
              <a:latin typeface="BIZ UD明朝 Medium" panose="02020500000000000000" pitchFamily="17" charset="-128"/>
              <a:ea typeface="BIZ UD明朝 Medium" panose="02020500000000000000" pitchFamily="17" charset="-128"/>
            </a:endParaRPr>
          </a:p>
          <a:p>
            <a:pPr marL="109728" indent="0">
              <a:buNone/>
            </a:pPr>
            <a:r>
              <a:rPr lang="ja-JP" altLang="en-US" sz="2400" dirty="0">
                <a:latin typeface="BIZ UD明朝 Medium" panose="02020500000000000000" pitchFamily="17" charset="-128"/>
                <a:ea typeface="BIZ UD明朝 Medium" panose="02020500000000000000" pitchFamily="17" charset="-128"/>
              </a:rPr>
              <a:t/>
            </a:r>
            <a:br>
              <a:rPr lang="ja-JP" altLang="en-US" sz="2400" dirty="0">
                <a:latin typeface="BIZ UD明朝 Medium" panose="02020500000000000000" pitchFamily="17" charset="-128"/>
                <a:ea typeface="BIZ UD明朝 Medium" panose="02020500000000000000" pitchFamily="17" charset="-128"/>
              </a:rPr>
            </a:br>
            <a:r>
              <a:rPr lang="ja-JP" altLang="en-US" sz="2400" dirty="0">
                <a:latin typeface="BIZ UD明朝 Medium" panose="02020500000000000000" pitchFamily="17" charset="-128"/>
                <a:ea typeface="BIZ UD明朝 Medium" panose="02020500000000000000" pitchFamily="17" charset="-128"/>
              </a:rPr>
              <a:t>　他方、障害者の社会への参加、参画を実質的なものとするためには、障害者の</a:t>
            </a:r>
            <a:r>
              <a:rPr lang="ja-JP" altLang="en-US" sz="2400" u="sng" dirty="0">
                <a:latin typeface="BIZ UD明朝 Medium" panose="02020500000000000000" pitchFamily="17" charset="-128"/>
                <a:ea typeface="BIZ UD明朝 Medium" panose="02020500000000000000" pitchFamily="17" charset="-128"/>
              </a:rPr>
              <a:t>活</a:t>
            </a:r>
            <a:r>
              <a:rPr lang="ja-JP" altLang="en-US" sz="2400" u="sng" dirty="0" smtClean="0">
                <a:latin typeface="BIZ UD明朝 Medium" panose="02020500000000000000" pitchFamily="17" charset="-128"/>
                <a:ea typeface="BIZ UD明朝 Medium" panose="02020500000000000000" pitchFamily="17" charset="-128"/>
              </a:rPr>
              <a:t>動や社会参加を</a:t>
            </a:r>
            <a:r>
              <a:rPr lang="ja-JP" altLang="en-US" sz="2400" u="sng" dirty="0">
                <a:latin typeface="BIZ UD明朝 Medium" panose="02020500000000000000" pitchFamily="17" charset="-128"/>
                <a:ea typeface="BIZ UD明朝 Medium" panose="02020500000000000000" pitchFamily="17" charset="-128"/>
              </a:rPr>
              <a:t>制</a:t>
            </a:r>
            <a:r>
              <a:rPr lang="ja-JP" altLang="en-US" sz="2400" u="sng" dirty="0" smtClean="0">
                <a:latin typeface="BIZ UD明朝 Medium" panose="02020500000000000000" pitchFamily="17" charset="-128"/>
                <a:ea typeface="BIZ UD明朝 Medium" panose="02020500000000000000" pitchFamily="17" charset="-128"/>
              </a:rPr>
              <a:t>限、制</a:t>
            </a:r>
            <a:r>
              <a:rPr lang="ja-JP" altLang="en-US" sz="2400" u="sng" dirty="0">
                <a:latin typeface="BIZ UD明朝 Medium" panose="02020500000000000000" pitchFamily="17" charset="-128"/>
                <a:ea typeface="BIZ UD明朝 Medium" panose="02020500000000000000" pitchFamily="17" charset="-128"/>
              </a:rPr>
              <a:t>約している諸要因を除去する</a:t>
            </a:r>
            <a:r>
              <a:rPr lang="ja-JP" altLang="en-US" sz="2400" dirty="0">
                <a:latin typeface="BIZ UD明朝 Medium" panose="02020500000000000000" pitchFamily="17" charset="-128"/>
                <a:ea typeface="BIZ UD明朝 Medium" panose="02020500000000000000" pitchFamily="17" charset="-128"/>
              </a:rPr>
              <a:t>とともに障害者が自らの能力を最大限発揮し自己実現できるよう支援す</a:t>
            </a:r>
            <a:r>
              <a:rPr lang="ja-JP" altLang="en-US" sz="2400" dirty="0" smtClean="0">
                <a:latin typeface="BIZ UD明朝 Medium" panose="02020500000000000000" pitchFamily="17" charset="-128"/>
                <a:ea typeface="BIZ UD明朝 Medium" panose="02020500000000000000" pitchFamily="17" charset="-128"/>
              </a:rPr>
              <a:t>る。</a:t>
            </a:r>
            <a:endParaRPr lang="en-US" altLang="ja-JP" sz="2400" dirty="0" smtClean="0">
              <a:latin typeface="BIZ UD明朝 Medium" panose="02020500000000000000" pitchFamily="17" charset="-128"/>
              <a:ea typeface="BIZ UD明朝 Medium" panose="02020500000000000000" pitchFamily="17" charset="-128"/>
            </a:endParaRPr>
          </a:p>
          <a:p>
            <a:pPr marL="109728" indent="0">
              <a:buNone/>
            </a:pPr>
            <a:r>
              <a:rPr lang="ja-JP" altLang="en-US" sz="2400" dirty="0">
                <a:latin typeface="BIZ UD明朝 Medium" panose="02020500000000000000" pitchFamily="17" charset="-128"/>
                <a:ea typeface="BIZ UD明朝 Medium" panose="02020500000000000000" pitchFamily="17" charset="-128"/>
              </a:rPr>
              <a:t/>
            </a:r>
            <a:br>
              <a:rPr lang="ja-JP" altLang="en-US" sz="2400" dirty="0">
                <a:latin typeface="BIZ UD明朝 Medium" panose="02020500000000000000" pitchFamily="17" charset="-128"/>
                <a:ea typeface="BIZ UD明朝 Medium" panose="02020500000000000000" pitchFamily="17" charset="-128"/>
              </a:rPr>
            </a:br>
            <a:r>
              <a:rPr lang="ja-JP" altLang="en-US" sz="2400" dirty="0">
                <a:latin typeface="BIZ UD明朝 Medium" panose="02020500000000000000" pitchFamily="17" charset="-128"/>
                <a:ea typeface="BIZ UD明朝 Medium" panose="02020500000000000000" pitchFamily="17" charset="-128"/>
              </a:rPr>
              <a:t>　国民誰もが同等に参加、参画できる共生社会は、</a:t>
            </a:r>
            <a:r>
              <a:rPr lang="ja-JP" altLang="en-US" sz="2400" u="sng" dirty="0">
                <a:latin typeface="BIZ UD明朝 Medium" panose="02020500000000000000" pitchFamily="17" charset="-128"/>
                <a:ea typeface="BIZ UD明朝 Medium" panose="02020500000000000000" pitchFamily="17" charset="-128"/>
              </a:rPr>
              <a:t>行政だけでなく企業、</a:t>
            </a:r>
            <a:r>
              <a:rPr lang="en-US" altLang="ja-JP" sz="2400" u="sng" dirty="0">
                <a:latin typeface="BIZ UD明朝 Medium" panose="02020500000000000000" pitchFamily="17" charset="-128"/>
                <a:ea typeface="BIZ UD明朝 Medium" panose="02020500000000000000" pitchFamily="17" charset="-128"/>
              </a:rPr>
              <a:t>NPO</a:t>
            </a:r>
            <a:r>
              <a:rPr lang="ja-JP" altLang="en-US" sz="2400" u="sng" dirty="0">
                <a:latin typeface="BIZ UD明朝 Medium" panose="02020500000000000000" pitchFamily="17" charset="-128"/>
                <a:ea typeface="BIZ UD明朝 Medium" panose="02020500000000000000" pitchFamily="17" charset="-128"/>
              </a:rPr>
              <a:t>等すべての社会構成員がその価値観を共有し、それぞれの役割と責任を自覚して主体的に取り組む</a:t>
            </a:r>
            <a:r>
              <a:rPr lang="ja-JP" altLang="en-US" sz="2400" dirty="0">
                <a:latin typeface="BIZ UD明朝 Medium" panose="02020500000000000000" pitchFamily="17" charset="-128"/>
                <a:ea typeface="BIZ UD明朝 Medium" panose="02020500000000000000" pitchFamily="17" charset="-128"/>
              </a:rPr>
              <a:t>ことにより初めて実現できるものであり、国民一人一人の理解と協力を促進し、社会全体としてその具体化を着実に推進していくことが重要であ</a:t>
            </a:r>
            <a:r>
              <a:rPr lang="ja-JP" altLang="en-US" sz="2400" dirty="0" smtClean="0">
                <a:latin typeface="BIZ UD明朝 Medium" panose="02020500000000000000" pitchFamily="17" charset="-128"/>
                <a:ea typeface="BIZ UD明朝 Medium" panose="02020500000000000000" pitchFamily="17" charset="-128"/>
              </a:rPr>
              <a:t>る。</a:t>
            </a:r>
            <a:endParaRPr kumimoji="1" lang="ja-JP" altLang="en-US" sz="2400" dirty="0">
              <a:latin typeface="BIZ UD明朝 Medium" panose="02020500000000000000" pitchFamily="17" charset="-128"/>
              <a:ea typeface="BIZ UD明朝 Medium" panose="02020500000000000000" pitchFamily="17" charset="-128"/>
            </a:endParaRPr>
          </a:p>
        </p:txBody>
      </p:sp>
      <p:sp>
        <p:nvSpPr>
          <p:cNvPr id="5" name="スライド番号プレースホルダー 4">
            <a:extLst>
              <a:ext uri="{FF2B5EF4-FFF2-40B4-BE49-F238E27FC236}">
                <a16:creationId xmlns="" xmlns:a16="http://schemas.microsoft.com/office/drawing/2014/main" id="{F7C3C404-D17F-4382-9E1E-824A6AA857BF}"/>
              </a:ext>
            </a:extLst>
          </p:cNvPr>
          <p:cNvSpPr>
            <a:spLocks noGrp="1"/>
          </p:cNvSpPr>
          <p:nvPr>
            <p:ph type="sldNum" sz="quarter" idx="12"/>
          </p:nvPr>
        </p:nvSpPr>
        <p:spPr/>
        <p:txBody>
          <a:bodyPr/>
          <a:lstStyle/>
          <a:p>
            <a:pPr>
              <a:defRPr/>
            </a:pPr>
            <a:fld id="{804D6B79-3AEB-42FE-A736-A41F7AEA0445}" type="slidenum">
              <a:rPr lang="en-US" altLang="ja-JP" smtClean="0"/>
              <a:pPr>
                <a:defRPr/>
              </a:pPr>
              <a:t>55</a:t>
            </a:fld>
            <a:endParaRPr lang="en-US" altLang="ja-JP"/>
          </a:p>
        </p:txBody>
      </p:sp>
      <p:sp>
        <p:nvSpPr>
          <p:cNvPr id="6" name="サブタイトル 2"/>
          <p:cNvSpPr txBox="1">
            <a:spLocks/>
          </p:cNvSpPr>
          <p:nvPr/>
        </p:nvSpPr>
        <p:spPr>
          <a:xfrm>
            <a:off x="141178" y="0"/>
            <a:ext cx="4618856" cy="465166"/>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a:lstStyle>
          <a:p>
            <a:pPr marL="109728" indent="0">
              <a:buNone/>
            </a:pPr>
            <a:r>
              <a:rPr lang="en-US" altLang="ja-JP" sz="1800" dirty="0" smtClean="0">
                <a:solidFill>
                  <a:schemeClr val="bg1"/>
                </a:solidFill>
                <a:latin typeface="BIZ UDPゴシック" panose="020B0400000000000000" pitchFamily="50" charset="-128"/>
                <a:ea typeface="BIZ UDPゴシック" panose="020B0400000000000000" pitchFamily="50" charset="-128"/>
              </a:rPr>
              <a:t>6.</a:t>
            </a:r>
            <a:r>
              <a:rPr lang="ja-JP" altLang="en-US" sz="1800" dirty="0" smtClean="0">
                <a:solidFill>
                  <a:schemeClr val="bg1"/>
                </a:solidFill>
                <a:latin typeface="BIZ UDPゴシック" panose="020B0400000000000000" pitchFamily="50" charset="-128"/>
                <a:ea typeface="BIZ UDPゴシック" panose="020B0400000000000000" pitchFamily="50" charset="-128"/>
              </a:rPr>
              <a:t>事業所の運営管理</a:t>
            </a:r>
            <a:endParaRPr lang="ja-JP" altLang="en-US" sz="1800" dirty="0">
              <a:solidFill>
                <a:schemeClr val="bg1"/>
              </a:solidFill>
            </a:endParaRPr>
          </a:p>
        </p:txBody>
      </p:sp>
      <p:sp>
        <p:nvSpPr>
          <p:cNvPr id="7" name="タイトル 1">
            <a:extLst>
              <a:ext uri="{FF2B5EF4-FFF2-40B4-BE49-F238E27FC236}">
                <a16:creationId xmlns:a16="http://schemas.microsoft.com/office/drawing/2014/main" xmlns="" id="{19C891C8-7C6F-3347-B7E4-A5DCDB7ED607}"/>
              </a:ext>
            </a:extLst>
          </p:cNvPr>
          <p:cNvSpPr txBox="1">
            <a:spLocks/>
          </p:cNvSpPr>
          <p:nvPr/>
        </p:nvSpPr>
        <p:spPr>
          <a:xfrm>
            <a:off x="611560" y="404664"/>
            <a:ext cx="8013576" cy="432048"/>
          </a:xfrm>
          <a:prstGeom prst="rect">
            <a:avLst/>
          </a:prstGeom>
        </p:spPr>
        <p:txBody>
          <a:bodyPr>
            <a:norm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en-US" sz="1400" dirty="0">
                <a:latin typeface="BIZ UDPゴシック" panose="020B0400000000000000" pitchFamily="50" charset="-128"/>
                <a:ea typeface="BIZ UDPゴシック" panose="020B0400000000000000" pitchFamily="50" charset="-128"/>
              </a:rPr>
              <a:t>（</a:t>
            </a:r>
            <a:r>
              <a:rPr lang="en-US" altLang="ja-JP" sz="1400" dirty="0">
                <a:latin typeface="BIZ UDPゴシック" panose="020B0400000000000000" pitchFamily="50" charset="-128"/>
                <a:ea typeface="BIZ UDPゴシック" panose="020B0400000000000000" pitchFamily="50" charset="-128"/>
              </a:rPr>
              <a:t>1</a:t>
            </a:r>
            <a:r>
              <a:rPr lang="ja-JP" altLang="en-US" sz="1400" dirty="0">
                <a:latin typeface="BIZ UDPゴシック" panose="020B0400000000000000" pitchFamily="50" charset="-128"/>
                <a:ea typeface="BIZ UDPゴシック" panose="020B0400000000000000" pitchFamily="50" charset="-128"/>
              </a:rPr>
              <a:t>）障害者基本計画の推進と事業所運営</a:t>
            </a:r>
            <a:endParaRPr lang="en-US" altLang="ja-JP" sz="1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58652218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 xmlns:a16="http://schemas.microsoft.com/office/drawing/2014/main" id="{A43C0258-A1CA-DB45-84CC-E3FD6D470616}"/>
              </a:ext>
            </a:extLst>
          </p:cNvPr>
          <p:cNvSpPr>
            <a:spLocks noGrp="1"/>
          </p:cNvSpPr>
          <p:nvPr>
            <p:ph idx="1"/>
          </p:nvPr>
        </p:nvSpPr>
        <p:spPr>
          <a:xfrm>
            <a:off x="457200" y="2060848"/>
            <a:ext cx="8229600" cy="4513688"/>
          </a:xfrm>
        </p:spPr>
        <p:txBody>
          <a:bodyPr>
            <a:normAutofit/>
          </a:bodyPr>
          <a:lstStyle/>
          <a:p>
            <a:pPr marL="109728" indent="0" algn="ctr">
              <a:buNone/>
            </a:pPr>
            <a:r>
              <a:rPr lang="ja-JP" altLang="en-US" sz="2400" b="1" dirty="0" smtClean="0">
                <a:solidFill>
                  <a:srgbClr val="C00000"/>
                </a:solidFill>
                <a:latin typeface="BIZ UD明朝 Medium" panose="02020500000000000000" pitchFamily="17" charset="-128"/>
                <a:ea typeface="BIZ UD明朝 Medium" panose="02020500000000000000" pitchFamily="17" charset="-128"/>
              </a:rPr>
              <a:t>「共生社会」を目指す</a:t>
            </a:r>
            <a:endParaRPr lang="en-US" altLang="ja-JP" sz="2400" b="1" dirty="0" smtClean="0">
              <a:solidFill>
                <a:srgbClr val="C00000"/>
              </a:solidFill>
              <a:latin typeface="BIZ UD明朝 Medium" panose="02020500000000000000" pitchFamily="17" charset="-128"/>
              <a:ea typeface="BIZ UD明朝 Medium" panose="02020500000000000000" pitchFamily="17" charset="-128"/>
            </a:endParaRPr>
          </a:p>
          <a:p>
            <a:pPr marL="109728" indent="0" algn="ctr">
              <a:buNone/>
            </a:pPr>
            <a:r>
              <a:rPr lang="ja-JP" altLang="en-US" sz="2400" b="1" dirty="0" smtClean="0">
                <a:solidFill>
                  <a:srgbClr val="C00000"/>
                </a:solidFill>
                <a:latin typeface="BIZ UD明朝 Medium" panose="02020500000000000000" pitchFamily="17" charset="-128"/>
                <a:ea typeface="BIZ UD明朝 Medium" panose="02020500000000000000" pitchFamily="17" charset="-128"/>
              </a:rPr>
              <a:t>「活動」や「参加」を促進</a:t>
            </a:r>
            <a:endParaRPr lang="en-US" altLang="ja-JP" sz="2400" b="1" dirty="0" smtClean="0">
              <a:solidFill>
                <a:srgbClr val="C00000"/>
              </a:solidFill>
              <a:latin typeface="BIZ UD明朝 Medium" panose="02020500000000000000" pitchFamily="17" charset="-128"/>
              <a:ea typeface="BIZ UD明朝 Medium" panose="02020500000000000000" pitchFamily="17" charset="-128"/>
            </a:endParaRPr>
          </a:p>
          <a:p>
            <a:pPr marL="109728" indent="0" algn="ctr">
              <a:buNone/>
            </a:pPr>
            <a:r>
              <a:rPr lang="ja-JP" altLang="en-US" sz="2400" b="1" dirty="0" smtClean="0">
                <a:solidFill>
                  <a:srgbClr val="C00000"/>
                </a:solidFill>
                <a:latin typeface="BIZ UD明朝 Medium" panose="02020500000000000000" pitchFamily="17" charset="-128"/>
                <a:ea typeface="BIZ UD明朝 Medium" panose="02020500000000000000" pitchFamily="17" charset="-128"/>
              </a:rPr>
              <a:t>「行政」は</a:t>
            </a:r>
            <a:r>
              <a:rPr lang="ja-JP" altLang="en-US" sz="2400" b="1" dirty="0">
                <a:solidFill>
                  <a:srgbClr val="C00000"/>
                </a:solidFill>
                <a:latin typeface="BIZ UD明朝 Medium" panose="02020500000000000000" pitchFamily="17" charset="-128"/>
                <a:ea typeface="BIZ UD明朝 Medium" panose="02020500000000000000" pitchFamily="17" charset="-128"/>
              </a:rPr>
              <a:t>じめ社会の構成員</a:t>
            </a:r>
            <a:r>
              <a:rPr lang="ja-JP" altLang="en-US" sz="2400" b="1" dirty="0" smtClean="0">
                <a:solidFill>
                  <a:srgbClr val="C00000"/>
                </a:solidFill>
                <a:latin typeface="BIZ UD明朝 Medium" panose="02020500000000000000" pitchFamily="17" charset="-128"/>
                <a:ea typeface="BIZ UD明朝 Medium" panose="02020500000000000000" pitchFamily="17" charset="-128"/>
              </a:rPr>
              <a:t>が一体となって進める</a:t>
            </a:r>
            <a:endParaRPr lang="en-US" altLang="ja-JP" sz="2400" b="1" dirty="0" smtClean="0">
              <a:solidFill>
                <a:srgbClr val="C00000"/>
              </a:solidFill>
              <a:latin typeface="BIZ UD明朝 Medium" panose="02020500000000000000" pitchFamily="17" charset="-128"/>
              <a:ea typeface="BIZ UD明朝 Medium" panose="02020500000000000000" pitchFamily="17" charset="-128"/>
            </a:endParaRPr>
          </a:p>
          <a:p>
            <a:pPr marL="109728" indent="0" algn="ctr">
              <a:buNone/>
            </a:pPr>
            <a:r>
              <a:rPr lang="ja-JP" altLang="en-US" sz="2400" dirty="0" smtClean="0">
                <a:latin typeface="BIZ UD明朝 Medium" panose="02020500000000000000" pitchFamily="17" charset="-128"/>
                <a:ea typeface="BIZ UD明朝 Medium" panose="02020500000000000000" pitchFamily="17" charset="-128"/>
              </a:rPr>
              <a:t>⇓</a:t>
            </a:r>
            <a:endParaRPr lang="en-US" altLang="ja-JP" sz="2400" dirty="0" smtClean="0">
              <a:latin typeface="BIZ UD明朝 Medium" panose="02020500000000000000" pitchFamily="17" charset="-128"/>
              <a:ea typeface="BIZ UD明朝 Medium" panose="02020500000000000000" pitchFamily="17" charset="-128"/>
            </a:endParaRPr>
          </a:p>
          <a:p>
            <a:pPr marL="109728" indent="0" algn="ctr">
              <a:buNone/>
            </a:pPr>
            <a:r>
              <a:rPr lang="ja-JP" altLang="en-US" sz="2400" dirty="0">
                <a:latin typeface="BIZ UD明朝 Medium" panose="02020500000000000000" pitchFamily="17" charset="-128"/>
                <a:ea typeface="BIZ UD明朝 Medium" panose="02020500000000000000" pitchFamily="17" charset="-128"/>
              </a:rPr>
              <a:t>地</a:t>
            </a:r>
            <a:r>
              <a:rPr lang="ja-JP" altLang="en-US" sz="2400" dirty="0" smtClean="0">
                <a:latin typeface="BIZ UD明朝 Medium" panose="02020500000000000000" pitchFamily="17" charset="-128"/>
                <a:ea typeface="BIZ UD明朝 Medium" panose="02020500000000000000" pitchFamily="17" charset="-128"/>
              </a:rPr>
              <a:t>域</a:t>
            </a:r>
            <a:r>
              <a:rPr lang="ja-JP" altLang="en-US" sz="2400" dirty="0">
                <a:latin typeface="BIZ UD明朝 Medium" panose="02020500000000000000" pitchFamily="17" charset="-128"/>
                <a:ea typeface="BIZ UD明朝 Medium" panose="02020500000000000000" pitchFamily="17" charset="-128"/>
              </a:rPr>
              <a:t>づく</a:t>
            </a:r>
            <a:r>
              <a:rPr lang="ja-JP" altLang="en-US" sz="2400" dirty="0" smtClean="0">
                <a:latin typeface="BIZ UD明朝 Medium" panose="02020500000000000000" pitchFamily="17" charset="-128"/>
                <a:ea typeface="BIZ UD明朝 Medium" panose="02020500000000000000" pitchFamily="17" charset="-128"/>
              </a:rPr>
              <a:t>り</a:t>
            </a:r>
            <a:endParaRPr lang="en-US" altLang="ja-JP" sz="2400" dirty="0" smtClean="0">
              <a:latin typeface="BIZ UD明朝 Medium" panose="02020500000000000000" pitchFamily="17" charset="-128"/>
              <a:ea typeface="BIZ UD明朝 Medium" panose="02020500000000000000" pitchFamily="17" charset="-128"/>
            </a:endParaRPr>
          </a:p>
          <a:p>
            <a:pPr marL="109728" indent="0" algn="ctr">
              <a:buNone/>
            </a:pPr>
            <a:endParaRPr lang="en-US" altLang="ja-JP" sz="2400" dirty="0" smtClean="0">
              <a:latin typeface="BIZ UD明朝 Medium" panose="02020500000000000000" pitchFamily="17" charset="-128"/>
              <a:ea typeface="BIZ UD明朝 Medium" panose="02020500000000000000" pitchFamily="17" charset="-128"/>
            </a:endParaRPr>
          </a:p>
          <a:p>
            <a:pPr marL="109728" indent="0">
              <a:buNone/>
            </a:pPr>
            <a:r>
              <a:rPr lang="ja-JP" altLang="en-US" sz="2400" dirty="0">
                <a:latin typeface="BIZ UD明朝 Medium" panose="02020500000000000000" pitchFamily="17" charset="-128"/>
                <a:ea typeface="BIZ UD明朝 Medium" panose="02020500000000000000" pitchFamily="17" charset="-128"/>
              </a:rPr>
              <a:t>　</a:t>
            </a:r>
            <a:r>
              <a:rPr lang="ja-JP" altLang="ja-JP" sz="2400" dirty="0">
                <a:latin typeface="BIZ UD明朝 Medium" panose="02020500000000000000" pitchFamily="17" charset="-128"/>
                <a:ea typeface="BIZ UD明朝 Medium" panose="02020500000000000000" pitchFamily="17" charset="-128"/>
              </a:rPr>
              <a:t>今日行われている福祉サービス</a:t>
            </a:r>
            <a:r>
              <a:rPr lang="ja-JP" altLang="ja-JP" sz="2400" dirty="0" smtClean="0">
                <a:latin typeface="BIZ UD明朝 Medium" panose="02020500000000000000" pitchFamily="17" charset="-128"/>
                <a:ea typeface="BIZ UD明朝 Medium" panose="02020500000000000000" pitchFamily="17" charset="-128"/>
              </a:rPr>
              <a:t>は</a:t>
            </a:r>
            <a:r>
              <a:rPr lang="ja-JP" altLang="en-US" sz="2400" dirty="0" smtClean="0">
                <a:latin typeface="BIZ UD明朝 Medium" panose="02020500000000000000" pitchFamily="17" charset="-128"/>
                <a:ea typeface="BIZ UD明朝 Medium" panose="02020500000000000000" pitchFamily="17" charset="-128"/>
              </a:rPr>
              <a:t>、</a:t>
            </a:r>
            <a:r>
              <a:rPr lang="ja-JP" altLang="ja-JP" sz="2400" dirty="0" smtClean="0">
                <a:latin typeface="BIZ UD明朝 Medium" panose="02020500000000000000" pitchFamily="17" charset="-128"/>
                <a:ea typeface="BIZ UD明朝 Medium" panose="02020500000000000000" pitchFamily="17" charset="-128"/>
              </a:rPr>
              <a:t>制</a:t>
            </a:r>
            <a:r>
              <a:rPr lang="ja-JP" altLang="ja-JP" sz="2400" dirty="0">
                <a:latin typeface="BIZ UD明朝 Medium" panose="02020500000000000000" pitchFamily="17" charset="-128"/>
                <a:ea typeface="BIZ UD明朝 Medium" panose="02020500000000000000" pitchFamily="17" charset="-128"/>
              </a:rPr>
              <a:t>度によるものが基本であるため、児童・高齢者・障害者・生活困窮者など縦割りよる限定的な「地域づくり」が実践されてきたのではないかといわれています。 </a:t>
            </a:r>
            <a:endParaRPr lang="ja-JP" altLang="en-US" sz="2400" dirty="0">
              <a:latin typeface="BIZ UD明朝 Medium" panose="02020500000000000000" pitchFamily="17" charset="-128"/>
              <a:ea typeface="BIZ UD明朝 Medium" panose="02020500000000000000" pitchFamily="17" charset="-128"/>
            </a:endParaRPr>
          </a:p>
          <a:p>
            <a:endParaRPr kumimoji="1" lang="ja-JP" altLang="en-US" sz="2400" dirty="0">
              <a:latin typeface="BIZ UD明朝 Medium" panose="02020500000000000000" pitchFamily="17" charset="-128"/>
              <a:ea typeface="BIZ UD明朝 Medium" panose="02020500000000000000" pitchFamily="17" charset="-128"/>
            </a:endParaRPr>
          </a:p>
        </p:txBody>
      </p:sp>
      <p:sp>
        <p:nvSpPr>
          <p:cNvPr id="5" name="スライド番号プレースホルダー 4">
            <a:extLst>
              <a:ext uri="{FF2B5EF4-FFF2-40B4-BE49-F238E27FC236}">
                <a16:creationId xmlns="" xmlns:a16="http://schemas.microsoft.com/office/drawing/2014/main" id="{F7C3C404-D17F-4382-9E1E-824A6AA857BF}"/>
              </a:ext>
            </a:extLst>
          </p:cNvPr>
          <p:cNvSpPr>
            <a:spLocks noGrp="1"/>
          </p:cNvSpPr>
          <p:nvPr>
            <p:ph type="sldNum" sz="quarter" idx="12"/>
          </p:nvPr>
        </p:nvSpPr>
        <p:spPr/>
        <p:txBody>
          <a:bodyPr/>
          <a:lstStyle/>
          <a:p>
            <a:pPr>
              <a:defRPr/>
            </a:pPr>
            <a:fld id="{804D6B79-3AEB-42FE-A736-A41F7AEA0445}" type="slidenum">
              <a:rPr lang="en-US" altLang="ja-JP" smtClean="0"/>
              <a:pPr>
                <a:defRPr/>
              </a:pPr>
              <a:t>56</a:t>
            </a:fld>
            <a:endParaRPr lang="en-US" altLang="ja-JP"/>
          </a:p>
        </p:txBody>
      </p:sp>
      <p:sp>
        <p:nvSpPr>
          <p:cNvPr id="6" name="サブタイトル 2"/>
          <p:cNvSpPr txBox="1">
            <a:spLocks/>
          </p:cNvSpPr>
          <p:nvPr/>
        </p:nvSpPr>
        <p:spPr>
          <a:xfrm>
            <a:off x="141178" y="0"/>
            <a:ext cx="4618856" cy="465166"/>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a:lstStyle>
          <a:p>
            <a:pPr marL="109728" indent="0">
              <a:buNone/>
            </a:pPr>
            <a:r>
              <a:rPr lang="en-US" altLang="ja-JP" sz="1800" dirty="0" smtClean="0">
                <a:solidFill>
                  <a:schemeClr val="bg1"/>
                </a:solidFill>
                <a:latin typeface="BIZ UDPゴシック" panose="020B0400000000000000" pitchFamily="50" charset="-128"/>
                <a:ea typeface="BIZ UDPゴシック" panose="020B0400000000000000" pitchFamily="50" charset="-128"/>
              </a:rPr>
              <a:t>6.</a:t>
            </a:r>
            <a:r>
              <a:rPr lang="ja-JP" altLang="en-US" sz="1800" dirty="0" smtClean="0">
                <a:solidFill>
                  <a:schemeClr val="bg1"/>
                </a:solidFill>
                <a:latin typeface="BIZ UDPゴシック" panose="020B0400000000000000" pitchFamily="50" charset="-128"/>
                <a:ea typeface="BIZ UDPゴシック" panose="020B0400000000000000" pitchFamily="50" charset="-128"/>
              </a:rPr>
              <a:t>事業所の運営管理</a:t>
            </a:r>
            <a:endParaRPr lang="ja-JP" altLang="en-US" sz="1800" dirty="0">
              <a:solidFill>
                <a:schemeClr val="bg1"/>
              </a:solidFill>
            </a:endParaRPr>
          </a:p>
        </p:txBody>
      </p:sp>
      <p:sp>
        <p:nvSpPr>
          <p:cNvPr id="9" name="タイトル 1">
            <a:extLst>
              <a:ext uri="{FF2B5EF4-FFF2-40B4-BE49-F238E27FC236}">
                <a16:creationId xmlns:a16="http://schemas.microsoft.com/office/drawing/2014/main" xmlns="" id="{19C891C8-7C6F-3347-B7E4-A5DCDB7ED607}"/>
              </a:ext>
            </a:extLst>
          </p:cNvPr>
          <p:cNvSpPr txBox="1">
            <a:spLocks/>
          </p:cNvSpPr>
          <p:nvPr/>
        </p:nvSpPr>
        <p:spPr>
          <a:xfrm>
            <a:off x="611560" y="404664"/>
            <a:ext cx="8013576" cy="432048"/>
          </a:xfrm>
          <a:prstGeom prst="rect">
            <a:avLst/>
          </a:prstGeom>
        </p:spPr>
        <p:txBody>
          <a:bodyPr>
            <a:norm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en-US" sz="1400" dirty="0">
                <a:latin typeface="BIZ UDPゴシック" panose="020B0400000000000000" pitchFamily="50" charset="-128"/>
                <a:ea typeface="BIZ UDPゴシック" panose="020B0400000000000000" pitchFamily="50" charset="-128"/>
              </a:rPr>
              <a:t>（</a:t>
            </a:r>
            <a:r>
              <a:rPr lang="en-US" altLang="ja-JP" sz="1400" dirty="0">
                <a:latin typeface="BIZ UDPゴシック" panose="020B0400000000000000" pitchFamily="50" charset="-128"/>
                <a:ea typeface="BIZ UDPゴシック" panose="020B0400000000000000" pitchFamily="50" charset="-128"/>
              </a:rPr>
              <a:t>1</a:t>
            </a:r>
            <a:r>
              <a:rPr lang="ja-JP" altLang="en-US" sz="1400" dirty="0">
                <a:latin typeface="BIZ UDPゴシック" panose="020B0400000000000000" pitchFamily="50" charset="-128"/>
                <a:ea typeface="BIZ UDPゴシック" panose="020B0400000000000000" pitchFamily="50" charset="-128"/>
              </a:rPr>
              <a:t>）障害者基本計画の推進と事業所運営</a:t>
            </a:r>
            <a:endParaRPr lang="en-US" altLang="ja-JP" sz="1400" dirty="0">
              <a:latin typeface="BIZ UDPゴシック" panose="020B0400000000000000" pitchFamily="50" charset="-128"/>
              <a:ea typeface="BIZ UDPゴシック" panose="020B0400000000000000" pitchFamily="50" charset="-128"/>
            </a:endParaRPr>
          </a:p>
        </p:txBody>
      </p:sp>
      <p:sp>
        <p:nvSpPr>
          <p:cNvPr id="10" name="タイトル 1">
            <a:extLst>
              <a:ext uri="{FF2B5EF4-FFF2-40B4-BE49-F238E27FC236}">
                <a16:creationId xmlns="" xmlns:a16="http://schemas.microsoft.com/office/drawing/2014/main" id="{3BF2ADE6-D2D6-8F4F-98CF-6BBAEE422011}"/>
              </a:ext>
            </a:extLst>
          </p:cNvPr>
          <p:cNvSpPr txBox="1">
            <a:spLocks/>
          </p:cNvSpPr>
          <p:nvPr/>
        </p:nvSpPr>
        <p:spPr>
          <a:xfrm>
            <a:off x="503548" y="1052736"/>
            <a:ext cx="8229600" cy="432048"/>
          </a:xfrm>
          <a:prstGeom prst="rect">
            <a:avLst/>
          </a:prstGeom>
        </p:spPr>
        <p:txBody>
          <a:bodyPr vert="horz" anchor="ctr">
            <a:no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en-US" sz="2400" b="1" dirty="0" smtClean="0">
                <a:solidFill>
                  <a:schemeClr val="accent4">
                    <a:lumMod val="50000"/>
                  </a:schemeClr>
                </a:solidFill>
                <a:latin typeface="BIZ UDPゴシック" panose="020B0400000000000000" pitchFamily="50" charset="-128"/>
                <a:ea typeface="BIZ UDPゴシック" panose="020B0400000000000000" pitchFamily="50" charset="-128"/>
              </a:rPr>
              <a:t>　＜</a:t>
            </a:r>
            <a:r>
              <a:rPr lang="ja-JP" altLang="ja-JP" sz="2400" b="1" dirty="0" smtClean="0">
                <a:solidFill>
                  <a:schemeClr val="accent4">
                    <a:lumMod val="50000"/>
                  </a:schemeClr>
                </a:solidFill>
                <a:latin typeface="BIZ UDPゴシック" panose="020B0400000000000000" pitchFamily="50" charset="-128"/>
                <a:ea typeface="BIZ UDPゴシック" panose="020B0400000000000000" pitchFamily="50" charset="-128"/>
              </a:rPr>
              <a:t>「障害者基本計画」</a:t>
            </a:r>
            <a:r>
              <a:rPr lang="ja-JP" altLang="en-US" sz="2400" b="1" dirty="0" smtClean="0">
                <a:solidFill>
                  <a:schemeClr val="accent4">
                    <a:lumMod val="50000"/>
                  </a:schemeClr>
                </a:solidFill>
                <a:latin typeface="BIZ UDPゴシック" panose="020B0400000000000000" pitchFamily="50" charset="-128"/>
                <a:ea typeface="BIZ UDPゴシック" panose="020B0400000000000000" pitchFamily="50" charset="-128"/>
              </a:rPr>
              <a:t>の基本方針＞</a:t>
            </a:r>
            <a:endParaRPr lang="ja-JP" altLang="en-US" sz="2400" b="1" dirty="0">
              <a:solidFill>
                <a:schemeClr val="accent4">
                  <a:lumMod val="50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32866905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937C4E2F-4888-3D47-8374-809EA2F2156A}" type="slidenum">
              <a:rPr kumimoji="1" lang="ja-JP" altLang="en-US" smtClean="0"/>
              <a:t>57</a:t>
            </a:fld>
            <a:endParaRPr kumimoji="1" lang="ja-JP" altLang="en-US"/>
          </a:p>
        </p:txBody>
      </p:sp>
      <p:sp>
        <p:nvSpPr>
          <p:cNvPr id="2" name="タイトル 1"/>
          <p:cNvSpPr>
            <a:spLocks noGrp="1"/>
          </p:cNvSpPr>
          <p:nvPr>
            <p:ph type="title" idx="4294967295"/>
          </p:nvPr>
        </p:nvSpPr>
        <p:spPr>
          <a:xfrm>
            <a:off x="150641" y="1700808"/>
            <a:ext cx="1475656" cy="4392488"/>
          </a:xfrm>
          <a:solidFill>
            <a:schemeClr val="accent3"/>
          </a:solidFill>
        </p:spPr>
        <p:txBody>
          <a:bodyPr vert="horz" wrap="square" lIns="68580" tIns="34290" rIns="68580" bIns="34290" numCol="1" rtlCol="0" anchor="ctr" anchorCtr="0" compatLnSpc="1">
            <a:prstTxWarp prst="textNoShape">
              <a:avLst/>
            </a:prstTxWarp>
            <a:normAutofit/>
          </a:bodyPr>
          <a:lstStyle/>
          <a:p>
            <a:pPr algn="ctr"/>
            <a:r>
              <a:rPr lang="ja-JP" altLang="en-US" sz="2400" b="1" i="1" kern="1200" dirty="0">
                <a:solidFill>
                  <a:srgbClr val="FFFFFF"/>
                </a:solidFill>
              </a:rPr>
              <a:t>各分野に</a:t>
            </a:r>
            <a:r>
              <a:rPr lang="en-US" altLang="ja-JP" sz="2400" b="1" i="1" kern="1200" dirty="0">
                <a:solidFill>
                  <a:srgbClr val="FFFFFF"/>
                </a:solidFill>
              </a:rPr>
              <a:t/>
            </a:r>
            <a:br>
              <a:rPr lang="en-US" altLang="ja-JP" sz="2400" b="1" i="1" kern="1200" dirty="0">
                <a:solidFill>
                  <a:srgbClr val="FFFFFF"/>
                </a:solidFill>
              </a:rPr>
            </a:br>
            <a:r>
              <a:rPr lang="ja-JP" altLang="en-US" sz="2400" b="1" i="1" kern="1200" dirty="0">
                <a:solidFill>
                  <a:srgbClr val="FFFFFF"/>
                </a:solidFill>
              </a:rPr>
              <a:t>おける</a:t>
            </a:r>
            <a:r>
              <a:rPr lang="en-US" altLang="ja-JP" sz="2400" b="1" i="1" kern="1200" dirty="0">
                <a:solidFill>
                  <a:srgbClr val="FFFFFF"/>
                </a:solidFill>
              </a:rPr>
              <a:t/>
            </a:r>
            <a:br>
              <a:rPr lang="en-US" altLang="ja-JP" sz="2400" b="1" i="1" kern="1200" dirty="0">
                <a:solidFill>
                  <a:srgbClr val="FFFFFF"/>
                </a:solidFill>
              </a:rPr>
            </a:br>
            <a:r>
              <a:rPr lang="ja-JP" altLang="en-US" sz="2400" b="1" i="1" kern="1200" dirty="0">
                <a:solidFill>
                  <a:srgbClr val="FFFFFF"/>
                </a:solidFill>
              </a:rPr>
              <a:t>取組</a:t>
            </a:r>
          </a:p>
        </p:txBody>
      </p:sp>
      <p:graphicFrame>
        <p:nvGraphicFramePr>
          <p:cNvPr id="4" name="コンテンツ プレースホルダー 3"/>
          <p:cNvGraphicFramePr>
            <a:graphicFrameLocks noGrp="1"/>
          </p:cNvGraphicFramePr>
          <p:nvPr>
            <p:ph idx="4294967295"/>
            <p:extLst>
              <p:ext uri="{D42A27DB-BD31-4B8C-83A1-F6EECF244321}">
                <p14:modId xmlns:p14="http://schemas.microsoft.com/office/powerpoint/2010/main" val="1647495894"/>
              </p:ext>
            </p:extLst>
          </p:nvPr>
        </p:nvGraphicFramePr>
        <p:xfrm>
          <a:off x="1763688" y="1700808"/>
          <a:ext cx="7056784" cy="4495474"/>
        </p:xfrm>
        <a:graphic>
          <a:graphicData uri="http://schemas.openxmlformats.org/drawingml/2006/table">
            <a:tbl>
              <a:tblPr firstRow="1" bandRow="1">
                <a:tableStyleId>{21E4AEA4-8DFA-4A89-87EB-49C32662AFE0}</a:tableStyleId>
              </a:tblPr>
              <a:tblGrid>
                <a:gridCol w="1107977">
                  <a:extLst>
                    <a:ext uri="{9D8B030D-6E8A-4147-A177-3AD203B41FA5}">
                      <a16:colId xmlns:a16="http://schemas.microsoft.com/office/drawing/2014/main" xmlns="" val="20000"/>
                    </a:ext>
                  </a:extLst>
                </a:gridCol>
                <a:gridCol w="1846630">
                  <a:extLst>
                    <a:ext uri="{9D8B030D-6E8A-4147-A177-3AD203B41FA5}">
                      <a16:colId xmlns:a16="http://schemas.microsoft.com/office/drawing/2014/main" xmlns="" val="20001"/>
                    </a:ext>
                  </a:extLst>
                </a:gridCol>
                <a:gridCol w="2339064">
                  <a:extLst>
                    <a:ext uri="{9D8B030D-6E8A-4147-A177-3AD203B41FA5}">
                      <a16:colId xmlns:a16="http://schemas.microsoft.com/office/drawing/2014/main" xmlns="" val="20002"/>
                    </a:ext>
                  </a:extLst>
                </a:gridCol>
                <a:gridCol w="1763113">
                  <a:extLst>
                    <a:ext uri="{9D8B030D-6E8A-4147-A177-3AD203B41FA5}">
                      <a16:colId xmlns:a16="http://schemas.microsoft.com/office/drawing/2014/main" xmlns="" val="20003"/>
                    </a:ext>
                  </a:extLst>
                </a:gridCol>
              </a:tblGrid>
              <a:tr h="602342">
                <a:tc>
                  <a:txBody>
                    <a:bodyPr/>
                    <a:lstStyle/>
                    <a:p>
                      <a:pPr algn="ctr"/>
                      <a:r>
                        <a:rPr kumimoji="1" lang="ja-JP" altLang="en-US" sz="1800" dirty="0"/>
                        <a:t>分野</a:t>
                      </a:r>
                      <a:endParaRPr kumimoji="1" lang="ja-JP" altLang="en-US" sz="1800" dirty="0">
                        <a:latin typeface="HGSMinchoE" charset="-128"/>
                        <a:ea typeface="HGSMinchoE" charset="-128"/>
                        <a:cs typeface="HGSMinchoE" charset="-128"/>
                      </a:endParaRPr>
                    </a:p>
                  </a:txBody>
                  <a:tcPr marL="69227" marR="69227" marT="34614" marB="34614"/>
                </a:tc>
                <a:tc>
                  <a:txBody>
                    <a:bodyPr/>
                    <a:lstStyle/>
                    <a:p>
                      <a:pPr algn="ctr"/>
                      <a:r>
                        <a:rPr kumimoji="1" lang="ja-JP" altLang="en-US" sz="1800" dirty="0"/>
                        <a:t>市町村計画</a:t>
                      </a:r>
                      <a:endParaRPr kumimoji="1" lang="ja-JP" altLang="en-US" sz="1800" dirty="0">
                        <a:latin typeface="HGSMinchoE" charset="-128"/>
                        <a:ea typeface="HGSMinchoE" charset="-128"/>
                        <a:cs typeface="HGSMinchoE" charset="-128"/>
                      </a:endParaRPr>
                    </a:p>
                  </a:txBody>
                  <a:tcPr marL="69227" marR="69227" marT="34614" marB="34614"/>
                </a:tc>
                <a:tc>
                  <a:txBody>
                    <a:bodyPr/>
                    <a:lstStyle/>
                    <a:p>
                      <a:pPr algn="ctr"/>
                      <a:r>
                        <a:rPr kumimoji="1" lang="ja-JP" altLang="en-US" sz="1800" dirty="0"/>
                        <a:t>相談機関</a:t>
                      </a:r>
                      <a:endParaRPr kumimoji="1" lang="ja-JP" altLang="en-US" sz="1800" dirty="0">
                        <a:latin typeface="HGSMinchoE" charset="-128"/>
                        <a:ea typeface="HGSMinchoE" charset="-128"/>
                        <a:cs typeface="HGSMinchoE" charset="-128"/>
                      </a:endParaRPr>
                    </a:p>
                  </a:txBody>
                  <a:tcPr marL="69227" marR="69227" marT="34614" marB="34614"/>
                </a:tc>
                <a:tc>
                  <a:txBody>
                    <a:bodyPr/>
                    <a:lstStyle/>
                    <a:p>
                      <a:pPr algn="ctr"/>
                      <a:r>
                        <a:rPr kumimoji="1" lang="ja-JP" altLang="en-US" sz="1800" dirty="0"/>
                        <a:t>調整機能</a:t>
                      </a:r>
                      <a:endParaRPr kumimoji="1" lang="ja-JP" altLang="en-US" sz="1800" dirty="0">
                        <a:latin typeface="HGSMinchoE" charset="-128"/>
                        <a:ea typeface="HGSMinchoE" charset="-128"/>
                        <a:cs typeface="HGSMinchoE" charset="-128"/>
                      </a:endParaRPr>
                    </a:p>
                  </a:txBody>
                  <a:tcPr marL="69227" marR="69227" marT="34614" marB="34614"/>
                </a:tc>
                <a:extLst>
                  <a:ext uri="{0D108BD9-81ED-4DB2-BD59-A6C34878D82A}">
                    <a16:rowId xmlns:a16="http://schemas.microsoft.com/office/drawing/2014/main" xmlns="" val="10000"/>
                  </a:ext>
                </a:extLst>
              </a:tr>
              <a:tr h="969889">
                <a:tc>
                  <a:txBody>
                    <a:bodyPr/>
                    <a:lstStyle/>
                    <a:p>
                      <a:r>
                        <a:rPr kumimoji="1" lang="ja-JP" altLang="en-US" sz="1800" dirty="0"/>
                        <a:t>障害者福祉</a:t>
                      </a:r>
                      <a:endParaRPr kumimoji="1" lang="en-US" altLang="ja-JP" sz="1800" dirty="0">
                        <a:latin typeface="HGSMinchoE" charset="-128"/>
                        <a:ea typeface="HGSMinchoE" charset="-128"/>
                        <a:cs typeface="HGSMinchoE" charset="-128"/>
                      </a:endParaRPr>
                    </a:p>
                  </a:txBody>
                  <a:tcPr marL="69227" marR="69227" marT="34614" marB="34614"/>
                </a:tc>
                <a:tc>
                  <a:txBody>
                    <a:bodyPr/>
                    <a:lstStyle/>
                    <a:p>
                      <a:r>
                        <a:rPr kumimoji="1" lang="ja-JP" altLang="en-US" sz="1800" dirty="0"/>
                        <a:t>障害福祉計画</a:t>
                      </a:r>
                      <a:endParaRPr kumimoji="1" lang="ja-JP" altLang="en-US" sz="1800" dirty="0">
                        <a:latin typeface="HGSMinchoE" charset="-128"/>
                        <a:ea typeface="HGSMinchoE" charset="-128"/>
                        <a:cs typeface="HGSMinchoE" charset="-128"/>
                      </a:endParaRPr>
                    </a:p>
                  </a:txBody>
                  <a:tcPr marL="69227" marR="69227" marT="34614" marB="34614"/>
                </a:tc>
                <a:tc>
                  <a:txBody>
                    <a:bodyPr/>
                    <a:lstStyle/>
                    <a:p>
                      <a:r>
                        <a:rPr kumimoji="1" lang="ja-JP" altLang="en-US" sz="1800" dirty="0"/>
                        <a:t>基幹相談支援センター</a:t>
                      </a:r>
                      <a:endParaRPr kumimoji="1" lang="ja-JP" altLang="en-US" sz="1800" dirty="0">
                        <a:latin typeface="HGSMinchoE" charset="-128"/>
                        <a:ea typeface="HGSMinchoE" charset="-128"/>
                        <a:cs typeface="HGSMinchoE" charset="-128"/>
                      </a:endParaRPr>
                    </a:p>
                  </a:txBody>
                  <a:tcPr marL="69227" marR="69227" marT="34614" marB="34614"/>
                </a:tc>
                <a:tc>
                  <a:txBody>
                    <a:bodyPr/>
                    <a:lstStyle/>
                    <a:p>
                      <a:r>
                        <a:rPr kumimoji="1" lang="ja-JP" altLang="en-US" sz="1800" dirty="0"/>
                        <a:t>（自立支援）協議会</a:t>
                      </a:r>
                      <a:endParaRPr kumimoji="1" lang="ja-JP" altLang="en-US" sz="1800" dirty="0">
                        <a:latin typeface="HGSMinchoE" charset="-128"/>
                        <a:ea typeface="HGSMinchoE" charset="-128"/>
                        <a:cs typeface="HGSMinchoE" charset="-128"/>
                      </a:endParaRPr>
                    </a:p>
                  </a:txBody>
                  <a:tcPr marL="69227" marR="69227" marT="34614" marB="34614"/>
                </a:tc>
                <a:extLst>
                  <a:ext uri="{0D108BD9-81ED-4DB2-BD59-A6C34878D82A}">
                    <a16:rowId xmlns:a16="http://schemas.microsoft.com/office/drawing/2014/main" xmlns="" val="10001"/>
                  </a:ext>
                </a:extLst>
              </a:tr>
              <a:tr h="799252">
                <a:tc>
                  <a:txBody>
                    <a:bodyPr/>
                    <a:lstStyle/>
                    <a:p>
                      <a:r>
                        <a:rPr kumimoji="1" lang="ja-JP" altLang="en-US" sz="1800" dirty="0"/>
                        <a:t>高齢者福祉</a:t>
                      </a:r>
                      <a:endParaRPr kumimoji="1" lang="ja-JP" altLang="en-US" sz="1800" dirty="0">
                        <a:latin typeface="HGSMinchoE" charset="-128"/>
                        <a:ea typeface="HGSMinchoE" charset="-128"/>
                        <a:cs typeface="HGSMinchoE" charset="-128"/>
                      </a:endParaRPr>
                    </a:p>
                  </a:txBody>
                  <a:tcPr marL="69227" marR="69227" marT="34614" marB="34614"/>
                </a:tc>
                <a:tc>
                  <a:txBody>
                    <a:bodyPr/>
                    <a:lstStyle/>
                    <a:p>
                      <a:r>
                        <a:rPr kumimoji="1" lang="ja-JP" altLang="en-US" sz="1800" dirty="0"/>
                        <a:t>介護保険事業計画</a:t>
                      </a:r>
                      <a:endParaRPr kumimoji="1" lang="ja-JP" altLang="en-US" sz="1800" dirty="0">
                        <a:latin typeface="HGSMinchoE" charset="-128"/>
                        <a:ea typeface="HGSMinchoE" charset="-128"/>
                        <a:cs typeface="HGSMinchoE" charset="-128"/>
                      </a:endParaRPr>
                    </a:p>
                  </a:txBody>
                  <a:tcPr marL="69227" marR="69227" marT="34614" marB="34614"/>
                </a:tc>
                <a:tc>
                  <a:txBody>
                    <a:bodyPr/>
                    <a:lstStyle/>
                    <a:p>
                      <a:r>
                        <a:rPr kumimoji="1" lang="ja-JP" altLang="en-US" sz="1800" dirty="0"/>
                        <a:t>地域包括支援センター</a:t>
                      </a:r>
                      <a:endParaRPr kumimoji="1" lang="ja-JP" altLang="en-US" sz="1800" dirty="0">
                        <a:latin typeface="HGSMinchoE" charset="-128"/>
                        <a:ea typeface="HGSMinchoE" charset="-128"/>
                        <a:cs typeface="HGSMinchoE" charset="-128"/>
                      </a:endParaRPr>
                    </a:p>
                  </a:txBody>
                  <a:tcPr marL="69227" marR="69227" marT="34614" marB="34614"/>
                </a:tc>
                <a:tc>
                  <a:txBody>
                    <a:bodyPr/>
                    <a:lstStyle/>
                    <a:p>
                      <a:r>
                        <a:rPr kumimoji="1" lang="ja-JP" altLang="en-US" sz="1800" dirty="0"/>
                        <a:t>地域ケア会議</a:t>
                      </a:r>
                      <a:endParaRPr kumimoji="1" lang="ja-JP" altLang="en-US" sz="1800" dirty="0">
                        <a:latin typeface="HGSMinchoE" charset="-128"/>
                        <a:ea typeface="HGSMinchoE" charset="-128"/>
                        <a:cs typeface="HGSMinchoE" charset="-128"/>
                      </a:endParaRPr>
                    </a:p>
                  </a:txBody>
                  <a:tcPr marL="69227" marR="69227" marT="34614" marB="34614"/>
                </a:tc>
                <a:extLst>
                  <a:ext uri="{0D108BD9-81ED-4DB2-BD59-A6C34878D82A}">
                    <a16:rowId xmlns:a16="http://schemas.microsoft.com/office/drawing/2014/main" xmlns="" val="10002"/>
                  </a:ext>
                </a:extLst>
              </a:tr>
              <a:tr h="969889">
                <a:tc>
                  <a:txBody>
                    <a:bodyPr/>
                    <a:lstStyle/>
                    <a:p>
                      <a:r>
                        <a:rPr kumimoji="1" lang="ja-JP" altLang="en-US" sz="1800" dirty="0"/>
                        <a:t>児童福祉</a:t>
                      </a:r>
                      <a:endParaRPr kumimoji="1" lang="ja-JP" altLang="en-US" sz="1800" dirty="0">
                        <a:latin typeface="HGSMinchoE" charset="-128"/>
                        <a:ea typeface="HGSMinchoE" charset="-128"/>
                        <a:cs typeface="HGSMinchoE" charset="-128"/>
                      </a:endParaRPr>
                    </a:p>
                  </a:txBody>
                  <a:tcPr marL="69227" marR="69227" marT="34614" marB="34614"/>
                </a:tc>
                <a:tc>
                  <a:txBody>
                    <a:bodyPr/>
                    <a:lstStyle/>
                    <a:p>
                      <a:r>
                        <a:rPr kumimoji="1" lang="ja-JP" altLang="en-US" sz="1800" dirty="0"/>
                        <a:t>子ども子育て支援事業計画</a:t>
                      </a:r>
                      <a:endParaRPr kumimoji="1" lang="ja-JP" altLang="en-US" sz="1800" dirty="0">
                        <a:latin typeface="HGSMinchoE" charset="-128"/>
                        <a:ea typeface="HGSMinchoE" charset="-128"/>
                        <a:cs typeface="HGSMinchoE" charset="-128"/>
                      </a:endParaRPr>
                    </a:p>
                  </a:txBody>
                  <a:tcPr marL="69227" marR="69227" marT="34614" marB="34614"/>
                </a:tc>
                <a:tc>
                  <a:txBody>
                    <a:bodyPr/>
                    <a:lstStyle/>
                    <a:p>
                      <a:r>
                        <a:rPr kumimoji="1" lang="ja-JP" altLang="en-US" sz="1800" dirty="0"/>
                        <a:t>子育て世代包括支援センター</a:t>
                      </a:r>
                      <a:endParaRPr kumimoji="1" lang="ja-JP" altLang="en-US" sz="1800" dirty="0">
                        <a:latin typeface="HGSMinchoE" charset="-128"/>
                        <a:ea typeface="HGSMinchoE" charset="-128"/>
                        <a:cs typeface="HGSMinchoE" charset="-128"/>
                      </a:endParaRPr>
                    </a:p>
                  </a:txBody>
                  <a:tcPr marL="69227" marR="69227" marT="34614" marB="34614"/>
                </a:tc>
                <a:tc>
                  <a:txBody>
                    <a:bodyPr/>
                    <a:lstStyle/>
                    <a:p>
                      <a:r>
                        <a:rPr kumimoji="1" lang="ja-JP" altLang="en-US" sz="1800" dirty="0"/>
                        <a:t>要保護児童対策協議会</a:t>
                      </a:r>
                      <a:endParaRPr kumimoji="1" lang="ja-JP" altLang="en-US" sz="1800" dirty="0">
                        <a:latin typeface="HGSMinchoE" charset="-128"/>
                        <a:ea typeface="HGSMinchoE" charset="-128"/>
                        <a:cs typeface="HGSMinchoE" charset="-128"/>
                      </a:endParaRPr>
                    </a:p>
                  </a:txBody>
                  <a:tcPr marL="69227" marR="69227" marT="34614" marB="34614"/>
                </a:tc>
                <a:extLst>
                  <a:ext uri="{0D108BD9-81ED-4DB2-BD59-A6C34878D82A}">
                    <a16:rowId xmlns:a16="http://schemas.microsoft.com/office/drawing/2014/main" xmlns="" val="10003"/>
                  </a:ext>
                </a:extLst>
              </a:tr>
              <a:tr h="1154102">
                <a:tc>
                  <a:txBody>
                    <a:bodyPr/>
                    <a:lstStyle/>
                    <a:p>
                      <a:r>
                        <a:rPr kumimoji="1" lang="ja-JP" altLang="en-US" sz="1800" dirty="0"/>
                        <a:t>生活困窮者福祉</a:t>
                      </a:r>
                      <a:endParaRPr kumimoji="1" lang="ja-JP" altLang="en-US" sz="1800" dirty="0">
                        <a:latin typeface="HGSMinchoE" charset="-128"/>
                        <a:ea typeface="HGSMinchoE" charset="-128"/>
                        <a:cs typeface="HGSMinchoE" charset="-128"/>
                      </a:endParaRPr>
                    </a:p>
                  </a:txBody>
                  <a:tcPr marL="69227" marR="69227" marT="34614" marB="34614"/>
                </a:tc>
                <a:tc>
                  <a:txBody>
                    <a:bodyPr/>
                    <a:lstStyle/>
                    <a:p>
                      <a:r>
                        <a:rPr kumimoji="1" lang="ja-JP" altLang="en-US" sz="1800" kern="1200" dirty="0">
                          <a:effectLst/>
                        </a:rPr>
                        <a:t>生活困窮者自立支援計画</a:t>
                      </a:r>
                      <a:endParaRPr kumimoji="1" lang="ja-JP" altLang="en-US" sz="1800" dirty="0">
                        <a:latin typeface="HGSMinchoE" charset="-128"/>
                        <a:ea typeface="HGSMinchoE" charset="-128"/>
                        <a:cs typeface="HGSMinchoE" charset="-128"/>
                      </a:endParaRPr>
                    </a:p>
                  </a:txBody>
                  <a:tcPr marL="69227" marR="69227" marT="34614" marB="34614"/>
                </a:tc>
                <a:tc>
                  <a:txBody>
                    <a:bodyPr/>
                    <a:lstStyle/>
                    <a:p>
                      <a:r>
                        <a:rPr kumimoji="1" lang="ja-JP" altLang="en-US" sz="1800" dirty="0"/>
                        <a:t>生活困窮者自立相談支援センター</a:t>
                      </a:r>
                      <a:endParaRPr kumimoji="1" lang="ja-JP" altLang="en-US" sz="1800" dirty="0">
                        <a:latin typeface="HGSMinchoE" charset="-128"/>
                        <a:ea typeface="HGSMinchoE" charset="-128"/>
                        <a:cs typeface="HGSMinchoE" charset="-128"/>
                      </a:endParaRPr>
                    </a:p>
                  </a:txBody>
                  <a:tcPr marL="69227" marR="69227" marT="34614" marB="34614"/>
                </a:tc>
                <a:tc>
                  <a:txBody>
                    <a:bodyPr/>
                    <a:lstStyle/>
                    <a:p>
                      <a:r>
                        <a:rPr kumimoji="1" lang="ja-JP" altLang="en-US" sz="1800" dirty="0"/>
                        <a:t>支援調整会議</a:t>
                      </a:r>
                      <a:endParaRPr kumimoji="1" lang="ja-JP" altLang="en-US" sz="1800" dirty="0">
                        <a:latin typeface="HGSMinchoE" charset="-128"/>
                        <a:ea typeface="HGSMinchoE" charset="-128"/>
                        <a:cs typeface="HGSMinchoE" charset="-128"/>
                      </a:endParaRPr>
                    </a:p>
                  </a:txBody>
                  <a:tcPr marL="69227" marR="69227" marT="34614" marB="34614"/>
                </a:tc>
                <a:extLst>
                  <a:ext uri="{0D108BD9-81ED-4DB2-BD59-A6C34878D82A}">
                    <a16:rowId xmlns:a16="http://schemas.microsoft.com/office/drawing/2014/main" xmlns="" val="10004"/>
                  </a:ext>
                </a:extLst>
              </a:tr>
            </a:tbl>
          </a:graphicData>
        </a:graphic>
      </p:graphicFrame>
      <p:sp>
        <p:nvSpPr>
          <p:cNvPr id="5" name="フレーム 4"/>
          <p:cNvSpPr/>
          <p:nvPr/>
        </p:nvSpPr>
        <p:spPr>
          <a:xfrm>
            <a:off x="6948264" y="1510540"/>
            <a:ext cx="1944216" cy="4685741"/>
          </a:xfrm>
          <a:prstGeom prst="frame">
            <a:avLst>
              <a:gd name="adj1" fmla="val 307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テキスト ボックス 5">
            <a:extLst>
              <a:ext uri="{FF2B5EF4-FFF2-40B4-BE49-F238E27FC236}">
                <a16:creationId xmlns:a16="http://schemas.microsoft.com/office/drawing/2014/main" xmlns="" id="{D2C9ED6E-CBF8-704F-B33F-7456DA19E5C1}"/>
              </a:ext>
            </a:extLst>
          </p:cNvPr>
          <p:cNvSpPr txBox="1"/>
          <p:nvPr/>
        </p:nvSpPr>
        <p:spPr>
          <a:xfrm>
            <a:off x="827584" y="931171"/>
            <a:ext cx="7263527" cy="461665"/>
          </a:xfrm>
          <a:prstGeom prst="rect">
            <a:avLst/>
          </a:prstGeom>
          <a:noFill/>
        </p:spPr>
        <p:txBody>
          <a:bodyPr wrap="none" rtlCol="0">
            <a:spAutoFit/>
          </a:bodyPr>
          <a:lstStyle/>
          <a:p>
            <a:r>
              <a:rPr kumimoji="1" lang="ja-JP" altLang="en-US" sz="2400" b="1" dirty="0" smtClean="0">
                <a:solidFill>
                  <a:schemeClr val="accent4">
                    <a:lumMod val="50000"/>
                  </a:schemeClr>
                </a:solidFill>
                <a:latin typeface="BIZ UDPゴシック" panose="020B0400000000000000" pitchFamily="50" charset="-128"/>
                <a:ea typeface="BIZ UDPゴシック" panose="020B0400000000000000" pitchFamily="50" charset="-128"/>
              </a:rPr>
              <a:t>＜各</a:t>
            </a:r>
            <a:r>
              <a:rPr kumimoji="1" lang="ja-JP" altLang="en-US" sz="2400" b="1" dirty="0">
                <a:solidFill>
                  <a:schemeClr val="accent4">
                    <a:lumMod val="50000"/>
                  </a:schemeClr>
                </a:solidFill>
                <a:latin typeface="BIZ UDPゴシック" panose="020B0400000000000000" pitchFamily="50" charset="-128"/>
                <a:ea typeface="BIZ UDPゴシック" panose="020B0400000000000000" pitchFamily="50" charset="-128"/>
              </a:rPr>
              <a:t>分野ごとの計画と相談体制及び地域調整機</a:t>
            </a:r>
            <a:r>
              <a:rPr kumimoji="1" lang="ja-JP" altLang="en-US" sz="2400" b="1" dirty="0" smtClean="0">
                <a:solidFill>
                  <a:schemeClr val="accent4">
                    <a:lumMod val="50000"/>
                  </a:schemeClr>
                </a:solidFill>
                <a:latin typeface="BIZ UDPゴシック" panose="020B0400000000000000" pitchFamily="50" charset="-128"/>
                <a:ea typeface="BIZ UDPゴシック" panose="020B0400000000000000" pitchFamily="50" charset="-128"/>
              </a:rPr>
              <a:t>能＞</a:t>
            </a:r>
            <a:endParaRPr kumimoji="1" lang="ja-JP" altLang="en-US" sz="2400" b="1" dirty="0">
              <a:solidFill>
                <a:schemeClr val="accent4">
                  <a:lumMod val="50000"/>
                </a:schemeClr>
              </a:solidFill>
              <a:latin typeface="BIZ UDPゴシック" panose="020B0400000000000000" pitchFamily="50" charset="-128"/>
              <a:ea typeface="BIZ UDPゴシック" panose="020B0400000000000000" pitchFamily="50" charset="-128"/>
            </a:endParaRPr>
          </a:p>
        </p:txBody>
      </p:sp>
      <p:sp>
        <p:nvSpPr>
          <p:cNvPr id="7" name="Text Box 15">
            <a:extLst>
              <a:ext uri="{FF2B5EF4-FFF2-40B4-BE49-F238E27FC236}">
                <a16:creationId xmlns:a16="http://schemas.microsoft.com/office/drawing/2014/main" xmlns="" id="{932066AA-EAB2-1743-AD3C-976EE736FB8E}"/>
              </a:ext>
            </a:extLst>
          </p:cNvPr>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10" name="サブタイトル 2"/>
          <p:cNvSpPr txBox="1">
            <a:spLocks/>
          </p:cNvSpPr>
          <p:nvPr/>
        </p:nvSpPr>
        <p:spPr>
          <a:xfrm>
            <a:off x="141178" y="0"/>
            <a:ext cx="4618856" cy="465166"/>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a:lstStyle>
          <a:p>
            <a:pPr marL="109728" indent="0">
              <a:buNone/>
            </a:pPr>
            <a:r>
              <a:rPr lang="en-US" altLang="ja-JP" sz="1800" dirty="0" smtClean="0">
                <a:solidFill>
                  <a:schemeClr val="bg1"/>
                </a:solidFill>
                <a:latin typeface="BIZ UDPゴシック" panose="020B0400000000000000" pitchFamily="50" charset="-128"/>
                <a:ea typeface="BIZ UDPゴシック" panose="020B0400000000000000" pitchFamily="50" charset="-128"/>
              </a:rPr>
              <a:t>6.</a:t>
            </a:r>
            <a:r>
              <a:rPr lang="ja-JP" altLang="en-US" sz="1800" dirty="0" smtClean="0">
                <a:solidFill>
                  <a:schemeClr val="bg1"/>
                </a:solidFill>
                <a:latin typeface="BIZ UDPゴシック" panose="020B0400000000000000" pitchFamily="50" charset="-128"/>
                <a:ea typeface="BIZ UDPゴシック" panose="020B0400000000000000" pitchFamily="50" charset="-128"/>
              </a:rPr>
              <a:t>事業所の運営管理</a:t>
            </a:r>
            <a:endParaRPr lang="ja-JP" altLang="en-US" sz="1800" dirty="0">
              <a:solidFill>
                <a:schemeClr val="bg1"/>
              </a:solidFill>
            </a:endParaRPr>
          </a:p>
        </p:txBody>
      </p:sp>
      <p:sp>
        <p:nvSpPr>
          <p:cNvPr id="11" name="タイトル 1">
            <a:extLst>
              <a:ext uri="{FF2B5EF4-FFF2-40B4-BE49-F238E27FC236}">
                <a16:creationId xmlns:a16="http://schemas.microsoft.com/office/drawing/2014/main" xmlns="" id="{19C891C8-7C6F-3347-B7E4-A5DCDB7ED607}"/>
              </a:ext>
            </a:extLst>
          </p:cNvPr>
          <p:cNvSpPr txBox="1">
            <a:spLocks/>
          </p:cNvSpPr>
          <p:nvPr/>
        </p:nvSpPr>
        <p:spPr>
          <a:xfrm>
            <a:off x="611560" y="404664"/>
            <a:ext cx="8013576" cy="432048"/>
          </a:xfrm>
          <a:prstGeom prst="rect">
            <a:avLst/>
          </a:prstGeom>
        </p:spPr>
        <p:txBody>
          <a:bodyPr>
            <a:norm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en-US" sz="1400" dirty="0">
                <a:latin typeface="BIZ UDPゴシック" panose="020B0400000000000000" pitchFamily="50" charset="-128"/>
                <a:ea typeface="BIZ UDPゴシック" panose="020B0400000000000000" pitchFamily="50" charset="-128"/>
              </a:rPr>
              <a:t>（</a:t>
            </a:r>
            <a:r>
              <a:rPr lang="en-US" altLang="ja-JP" sz="1400" dirty="0">
                <a:latin typeface="BIZ UDPゴシック" panose="020B0400000000000000" pitchFamily="50" charset="-128"/>
                <a:ea typeface="BIZ UDPゴシック" panose="020B0400000000000000" pitchFamily="50" charset="-128"/>
              </a:rPr>
              <a:t>1</a:t>
            </a:r>
            <a:r>
              <a:rPr lang="ja-JP" altLang="en-US" sz="1400" dirty="0">
                <a:latin typeface="BIZ UDPゴシック" panose="020B0400000000000000" pitchFamily="50" charset="-128"/>
                <a:ea typeface="BIZ UDPゴシック" panose="020B0400000000000000" pitchFamily="50" charset="-128"/>
              </a:rPr>
              <a:t>）障害者基本計画の推進と事業所運営</a:t>
            </a:r>
            <a:endParaRPr lang="en-US" altLang="ja-JP" sz="1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979750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47664" y="836712"/>
            <a:ext cx="4104456" cy="684903"/>
          </a:xfrm>
        </p:spPr>
        <p:txBody>
          <a:bodyPr>
            <a:normAutofit/>
          </a:bodyPr>
          <a:lstStyle/>
          <a:p>
            <a:r>
              <a:rPr kumimoji="1" lang="ja-JP" altLang="en-US" sz="2400" b="1" dirty="0" smtClean="0">
                <a:solidFill>
                  <a:schemeClr val="accent4">
                    <a:lumMod val="50000"/>
                  </a:schemeClr>
                </a:solidFill>
                <a:latin typeface="BIZ UDゴシック" panose="020B0400000000000000" pitchFamily="49" charset="-128"/>
                <a:ea typeface="BIZ UDゴシック" panose="020B0400000000000000" pitchFamily="49" charset="-128"/>
                <a:cs typeface="HGSMinchoE" charset="-128"/>
              </a:rPr>
              <a:t>＜生</a:t>
            </a:r>
            <a:r>
              <a:rPr kumimoji="1" lang="ja-JP" altLang="en-US" sz="2400" b="1" dirty="0">
                <a:solidFill>
                  <a:schemeClr val="accent4">
                    <a:lumMod val="50000"/>
                  </a:schemeClr>
                </a:solidFill>
                <a:latin typeface="BIZ UDゴシック" panose="020B0400000000000000" pitchFamily="49" charset="-128"/>
                <a:ea typeface="BIZ UDゴシック" panose="020B0400000000000000" pitchFamily="49" charset="-128"/>
                <a:cs typeface="HGSMinchoE" charset="-128"/>
              </a:rPr>
              <a:t>活ニーズレベ</a:t>
            </a:r>
            <a:r>
              <a:rPr kumimoji="1" lang="ja-JP" altLang="en-US" sz="2400" b="1" dirty="0" smtClean="0">
                <a:solidFill>
                  <a:schemeClr val="accent4">
                    <a:lumMod val="50000"/>
                  </a:schemeClr>
                </a:solidFill>
                <a:latin typeface="BIZ UDゴシック" panose="020B0400000000000000" pitchFamily="49" charset="-128"/>
                <a:ea typeface="BIZ UDゴシック" panose="020B0400000000000000" pitchFamily="49" charset="-128"/>
                <a:cs typeface="HGSMinchoE" charset="-128"/>
              </a:rPr>
              <a:t>ル＞</a:t>
            </a:r>
            <a:endParaRPr kumimoji="1" lang="ja-JP" altLang="en-US" sz="2400" b="1" dirty="0">
              <a:solidFill>
                <a:schemeClr val="accent4">
                  <a:lumMod val="50000"/>
                </a:schemeClr>
              </a:solidFill>
              <a:latin typeface="BIZ UDゴシック" panose="020B0400000000000000" pitchFamily="49" charset="-128"/>
              <a:ea typeface="BIZ UDゴシック" panose="020B0400000000000000" pitchFamily="49" charset="-128"/>
              <a:cs typeface="HGSMinchoE" charset="-128"/>
            </a:endParaRPr>
          </a:p>
        </p:txBody>
      </p:sp>
      <p:sp>
        <p:nvSpPr>
          <p:cNvPr id="3" name="コンテンツ プレースホルダー 2"/>
          <p:cNvSpPr>
            <a:spLocks noGrp="1"/>
          </p:cNvSpPr>
          <p:nvPr>
            <p:ph idx="1"/>
          </p:nvPr>
        </p:nvSpPr>
        <p:spPr>
          <a:xfrm>
            <a:off x="141178" y="2060848"/>
            <a:ext cx="4358814" cy="3816424"/>
          </a:xfrm>
        </p:spPr>
        <p:txBody>
          <a:bodyPr>
            <a:noAutofit/>
          </a:bodyPr>
          <a:lstStyle/>
          <a:p>
            <a:pPr>
              <a:buFont typeface="Wingdings" charset="2"/>
              <a:buChar char="Ø"/>
            </a:pPr>
            <a:r>
              <a:rPr lang="ja-JP" altLang="ja-JP" sz="2200" dirty="0">
                <a:latin typeface="BIZ UDゴシック" panose="020B0400000000000000" pitchFamily="49" charset="-128"/>
                <a:ea typeface="BIZ UDゴシック" panose="020B0400000000000000" pitchFamily="49" charset="-128"/>
                <a:cs typeface="HGSMinchoE" charset="-128"/>
              </a:rPr>
              <a:t>社会保障を中心とした、福祉制度や医療で対応するも</a:t>
            </a:r>
            <a:r>
              <a:rPr lang="ja-JP" altLang="ja-JP" sz="2200" dirty="0" smtClean="0">
                <a:latin typeface="BIZ UDゴシック" panose="020B0400000000000000" pitchFamily="49" charset="-128"/>
                <a:ea typeface="BIZ UDゴシック" panose="020B0400000000000000" pitchFamily="49" charset="-128"/>
                <a:cs typeface="HGSMinchoE" charset="-128"/>
              </a:rPr>
              <a:t>の</a:t>
            </a:r>
            <a:endParaRPr lang="en-US" altLang="ja-JP" sz="2200" dirty="0" smtClean="0">
              <a:latin typeface="BIZ UDゴシック" panose="020B0400000000000000" pitchFamily="49" charset="-128"/>
              <a:ea typeface="BIZ UDゴシック" panose="020B0400000000000000" pitchFamily="49" charset="-128"/>
              <a:cs typeface="HGSMinchoE" charset="-128"/>
            </a:endParaRPr>
          </a:p>
          <a:p>
            <a:pPr marL="109728" indent="0">
              <a:buNone/>
            </a:pPr>
            <a:endParaRPr lang="ja-JP" altLang="ja-JP" sz="2200" dirty="0">
              <a:latin typeface="BIZ UDゴシック" panose="020B0400000000000000" pitchFamily="49" charset="-128"/>
              <a:ea typeface="BIZ UDゴシック" panose="020B0400000000000000" pitchFamily="49" charset="-128"/>
              <a:cs typeface="HGSMinchoE" charset="-128"/>
            </a:endParaRPr>
          </a:p>
          <a:p>
            <a:pPr>
              <a:buFont typeface="Wingdings" charset="2"/>
              <a:buChar char="Ø"/>
            </a:pPr>
            <a:r>
              <a:rPr lang="ja-JP" altLang="ja-JP" sz="2200" dirty="0">
                <a:latin typeface="BIZ UDゴシック" panose="020B0400000000000000" pitchFamily="49" charset="-128"/>
                <a:ea typeface="BIZ UDゴシック" panose="020B0400000000000000" pitchFamily="49" charset="-128"/>
                <a:cs typeface="HGSMinchoE" charset="-128"/>
              </a:rPr>
              <a:t>地域に一般的に存在す</a:t>
            </a:r>
            <a:r>
              <a:rPr lang="ja-JP" altLang="ja-JP" sz="2200" dirty="0" smtClean="0">
                <a:latin typeface="BIZ UDゴシック" panose="020B0400000000000000" pitchFamily="49" charset="-128"/>
                <a:ea typeface="BIZ UDゴシック" panose="020B0400000000000000" pitchFamily="49" charset="-128"/>
                <a:cs typeface="HGSMinchoE" charset="-128"/>
              </a:rPr>
              <a:t>る</a:t>
            </a:r>
            <a:r>
              <a:rPr lang="ja-JP" altLang="en-US" sz="2200" dirty="0" smtClean="0">
                <a:latin typeface="BIZ UDゴシック" panose="020B0400000000000000" pitchFamily="49" charset="-128"/>
                <a:ea typeface="BIZ UDゴシック" panose="020B0400000000000000" pitchFamily="49" charset="-128"/>
                <a:cs typeface="HGSMinchoE" charset="-128"/>
              </a:rPr>
              <a:t>、</a:t>
            </a:r>
            <a:r>
              <a:rPr lang="ja-JP" altLang="ja-JP" sz="2200" dirty="0" smtClean="0">
                <a:latin typeface="BIZ UDゴシック" panose="020B0400000000000000" pitchFamily="49" charset="-128"/>
                <a:ea typeface="BIZ UDゴシック" panose="020B0400000000000000" pitchFamily="49" charset="-128"/>
                <a:cs typeface="HGSMinchoE" charset="-128"/>
              </a:rPr>
              <a:t>あ</a:t>
            </a:r>
            <a:r>
              <a:rPr lang="ja-JP" altLang="ja-JP" sz="2200" dirty="0">
                <a:latin typeface="BIZ UDゴシック" panose="020B0400000000000000" pitchFamily="49" charset="-128"/>
                <a:ea typeface="BIZ UDゴシック" panose="020B0400000000000000" pitchFamily="49" charset="-128"/>
                <a:cs typeface="HGSMinchoE" charset="-128"/>
              </a:rPr>
              <a:t>りふれた資源で対応するも</a:t>
            </a:r>
            <a:r>
              <a:rPr lang="ja-JP" altLang="ja-JP" sz="2200" dirty="0" smtClean="0">
                <a:latin typeface="BIZ UDゴシック" panose="020B0400000000000000" pitchFamily="49" charset="-128"/>
                <a:ea typeface="BIZ UDゴシック" panose="020B0400000000000000" pitchFamily="49" charset="-128"/>
                <a:cs typeface="HGSMinchoE" charset="-128"/>
              </a:rPr>
              <a:t>の</a:t>
            </a:r>
            <a:endParaRPr lang="en-US" altLang="ja-JP" sz="2200" dirty="0" smtClean="0">
              <a:latin typeface="BIZ UDゴシック" panose="020B0400000000000000" pitchFamily="49" charset="-128"/>
              <a:ea typeface="BIZ UDゴシック" panose="020B0400000000000000" pitchFamily="49" charset="-128"/>
              <a:cs typeface="HGSMinchoE" charset="-128"/>
            </a:endParaRPr>
          </a:p>
          <a:p>
            <a:pPr>
              <a:buFont typeface="Wingdings" charset="2"/>
              <a:buChar char="Ø"/>
            </a:pPr>
            <a:endParaRPr lang="ja-JP" altLang="ja-JP" sz="2200" dirty="0">
              <a:latin typeface="BIZ UDゴシック" panose="020B0400000000000000" pitchFamily="49" charset="-128"/>
              <a:ea typeface="BIZ UDゴシック" panose="020B0400000000000000" pitchFamily="49" charset="-128"/>
              <a:cs typeface="HGSMinchoE" charset="-128"/>
            </a:endParaRPr>
          </a:p>
          <a:p>
            <a:pPr>
              <a:buFont typeface="Wingdings" charset="2"/>
              <a:buChar char="Ø"/>
            </a:pPr>
            <a:r>
              <a:rPr lang="ja-JP" altLang="ja-JP" sz="2200" dirty="0">
                <a:latin typeface="BIZ UDゴシック" panose="020B0400000000000000" pitchFamily="49" charset="-128"/>
                <a:ea typeface="BIZ UDゴシック" panose="020B0400000000000000" pitchFamily="49" charset="-128"/>
                <a:cs typeface="HGSMinchoE" charset="-128"/>
              </a:rPr>
              <a:t>住民同士の助け合いやボランタリーな活動で対応するもの</a:t>
            </a:r>
          </a:p>
          <a:p>
            <a:pPr>
              <a:buFont typeface="Wingdings" charset="2"/>
              <a:buChar char="Ø"/>
            </a:pPr>
            <a:endParaRPr lang="ja-JP" altLang="en-US" sz="2200" dirty="0">
              <a:latin typeface="BIZ UDゴシック" panose="020B0400000000000000" pitchFamily="49" charset="-128"/>
              <a:ea typeface="BIZ UDゴシック" panose="020B0400000000000000" pitchFamily="49" charset="-128"/>
              <a:cs typeface="HGSMinchoE" charset="-128"/>
            </a:endParaRPr>
          </a:p>
        </p:txBody>
      </p:sp>
      <p:graphicFrame>
        <p:nvGraphicFramePr>
          <p:cNvPr id="5" name="図表 4"/>
          <p:cNvGraphicFramePr/>
          <p:nvPr>
            <p:extLst>
              <p:ext uri="{D42A27DB-BD31-4B8C-83A1-F6EECF244321}">
                <p14:modId xmlns:p14="http://schemas.microsoft.com/office/powerpoint/2010/main" val="437102335"/>
              </p:ext>
            </p:extLst>
          </p:nvPr>
        </p:nvGraphicFramePr>
        <p:xfrm>
          <a:off x="3923928" y="1608633"/>
          <a:ext cx="4982291" cy="40526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テキスト ボックス 3"/>
          <p:cNvSpPr txBox="1"/>
          <p:nvPr/>
        </p:nvSpPr>
        <p:spPr>
          <a:xfrm>
            <a:off x="6351758" y="6223871"/>
            <a:ext cx="2525050" cy="323165"/>
          </a:xfrm>
          <a:prstGeom prst="rect">
            <a:avLst/>
          </a:prstGeom>
          <a:solidFill>
            <a:schemeClr val="bg1"/>
          </a:solidFill>
        </p:spPr>
        <p:txBody>
          <a:bodyPr wrap="none" rtlCol="0">
            <a:spAutoFit/>
          </a:bodyPr>
          <a:lstStyle/>
          <a:p>
            <a:r>
              <a:rPr lang="ja-JP" altLang="en-US" sz="1500" dirty="0"/>
              <a:t>参考：一橋大学　猪飼</a:t>
            </a:r>
            <a:r>
              <a:rPr lang="ja-JP" altLang="en-US" sz="1500"/>
              <a:t>周平氏</a:t>
            </a:r>
            <a:endParaRPr lang="ja-JP" altLang="en-US" sz="1500" dirty="0"/>
          </a:p>
        </p:txBody>
      </p:sp>
      <p:sp>
        <p:nvSpPr>
          <p:cNvPr id="8" name="サブタイトル 2"/>
          <p:cNvSpPr txBox="1">
            <a:spLocks/>
          </p:cNvSpPr>
          <p:nvPr/>
        </p:nvSpPr>
        <p:spPr>
          <a:xfrm>
            <a:off x="141178" y="0"/>
            <a:ext cx="4618856" cy="465166"/>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a:lstStyle>
          <a:p>
            <a:pPr marL="109728" indent="0">
              <a:buNone/>
            </a:pPr>
            <a:r>
              <a:rPr lang="en-US" altLang="ja-JP" sz="1800" dirty="0" smtClean="0">
                <a:solidFill>
                  <a:schemeClr val="bg1"/>
                </a:solidFill>
                <a:latin typeface="BIZ UDPゴシック" panose="020B0400000000000000" pitchFamily="50" charset="-128"/>
                <a:ea typeface="BIZ UDPゴシック" panose="020B0400000000000000" pitchFamily="50" charset="-128"/>
              </a:rPr>
              <a:t>6.</a:t>
            </a:r>
            <a:r>
              <a:rPr lang="ja-JP" altLang="en-US" sz="1800" dirty="0" smtClean="0">
                <a:solidFill>
                  <a:schemeClr val="bg1"/>
                </a:solidFill>
                <a:latin typeface="BIZ UDPゴシック" panose="020B0400000000000000" pitchFamily="50" charset="-128"/>
                <a:ea typeface="BIZ UDPゴシック" panose="020B0400000000000000" pitchFamily="50" charset="-128"/>
              </a:rPr>
              <a:t>事業所の運営管理</a:t>
            </a:r>
            <a:endParaRPr lang="ja-JP" altLang="en-US" sz="1800" dirty="0">
              <a:solidFill>
                <a:schemeClr val="bg1"/>
              </a:solidFill>
            </a:endParaRPr>
          </a:p>
        </p:txBody>
      </p:sp>
      <p:sp>
        <p:nvSpPr>
          <p:cNvPr id="9" name="タイトル 1">
            <a:extLst>
              <a:ext uri="{FF2B5EF4-FFF2-40B4-BE49-F238E27FC236}">
                <a16:creationId xmlns:a16="http://schemas.microsoft.com/office/drawing/2014/main" xmlns="" id="{19C891C8-7C6F-3347-B7E4-A5DCDB7ED607}"/>
              </a:ext>
            </a:extLst>
          </p:cNvPr>
          <p:cNvSpPr txBox="1">
            <a:spLocks/>
          </p:cNvSpPr>
          <p:nvPr/>
        </p:nvSpPr>
        <p:spPr>
          <a:xfrm>
            <a:off x="611560" y="404664"/>
            <a:ext cx="8013576" cy="432048"/>
          </a:xfrm>
          <a:prstGeom prst="rect">
            <a:avLst/>
          </a:prstGeom>
        </p:spPr>
        <p:txBody>
          <a:bodyPr>
            <a:norm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en-US" sz="1400" dirty="0">
                <a:latin typeface="BIZ UDPゴシック" panose="020B0400000000000000" pitchFamily="50" charset="-128"/>
                <a:ea typeface="BIZ UDPゴシック" panose="020B0400000000000000" pitchFamily="50" charset="-128"/>
              </a:rPr>
              <a:t>（</a:t>
            </a:r>
            <a:r>
              <a:rPr lang="en-US" altLang="ja-JP" sz="1400" dirty="0">
                <a:latin typeface="BIZ UDPゴシック" panose="020B0400000000000000" pitchFamily="50" charset="-128"/>
                <a:ea typeface="BIZ UDPゴシック" panose="020B0400000000000000" pitchFamily="50" charset="-128"/>
              </a:rPr>
              <a:t>1</a:t>
            </a:r>
            <a:r>
              <a:rPr lang="ja-JP" altLang="en-US" sz="1400" dirty="0">
                <a:latin typeface="BIZ UDPゴシック" panose="020B0400000000000000" pitchFamily="50" charset="-128"/>
                <a:ea typeface="BIZ UDPゴシック" panose="020B0400000000000000" pitchFamily="50" charset="-128"/>
              </a:rPr>
              <a:t>）障害者基本計画の推進と事業所運営</a:t>
            </a:r>
            <a:endParaRPr lang="en-US" altLang="ja-JP" sz="1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8060636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74999" y="980728"/>
            <a:ext cx="5865810" cy="504056"/>
          </a:xfrm>
        </p:spPr>
        <p:txBody>
          <a:bodyPr>
            <a:noAutofit/>
          </a:bodyPr>
          <a:lstStyle/>
          <a:p>
            <a:r>
              <a:rPr kumimoji="1" lang="ja-JP" altLang="en-US" sz="2400" b="1" dirty="0" smtClean="0">
                <a:solidFill>
                  <a:schemeClr val="accent4">
                    <a:lumMod val="50000"/>
                  </a:schemeClr>
                </a:solidFill>
                <a:latin typeface="BIZ UDPゴシック" panose="020B0400000000000000" pitchFamily="50" charset="-128"/>
                <a:ea typeface="BIZ UDPゴシック" panose="020B0400000000000000" pitchFamily="50" charset="-128"/>
                <a:cs typeface="HGSMinchoE" charset="-128"/>
              </a:rPr>
              <a:t>＜生</a:t>
            </a:r>
            <a:r>
              <a:rPr kumimoji="1" lang="ja-JP" altLang="en-US" sz="2400" b="1" dirty="0">
                <a:solidFill>
                  <a:schemeClr val="accent4">
                    <a:lumMod val="50000"/>
                  </a:schemeClr>
                </a:solidFill>
                <a:latin typeface="BIZ UDPゴシック" panose="020B0400000000000000" pitchFamily="50" charset="-128"/>
                <a:ea typeface="BIZ UDPゴシック" panose="020B0400000000000000" pitchFamily="50" charset="-128"/>
                <a:cs typeface="HGSMinchoE" charset="-128"/>
              </a:rPr>
              <a:t>活ニーズレベルと社会資</a:t>
            </a:r>
            <a:r>
              <a:rPr kumimoji="1" lang="ja-JP" altLang="en-US" sz="2400" b="1" dirty="0" smtClean="0">
                <a:solidFill>
                  <a:schemeClr val="accent4">
                    <a:lumMod val="50000"/>
                  </a:schemeClr>
                </a:solidFill>
                <a:latin typeface="BIZ UDPゴシック" panose="020B0400000000000000" pitchFamily="50" charset="-128"/>
                <a:ea typeface="BIZ UDPゴシック" panose="020B0400000000000000" pitchFamily="50" charset="-128"/>
                <a:cs typeface="HGSMinchoE" charset="-128"/>
              </a:rPr>
              <a:t>源＞</a:t>
            </a:r>
            <a:endParaRPr kumimoji="1" lang="ja-JP" altLang="en-US" sz="2400" b="1" dirty="0">
              <a:solidFill>
                <a:schemeClr val="accent4">
                  <a:lumMod val="50000"/>
                </a:schemeClr>
              </a:solidFill>
              <a:latin typeface="BIZ UDPゴシック" panose="020B0400000000000000" pitchFamily="50" charset="-128"/>
              <a:ea typeface="BIZ UDPゴシック" panose="020B0400000000000000" pitchFamily="50" charset="-128"/>
              <a:cs typeface="HGSMinchoE" charset="-128"/>
            </a:endParaRPr>
          </a:p>
        </p:txBody>
      </p:sp>
      <p:graphicFrame>
        <p:nvGraphicFramePr>
          <p:cNvPr id="5" name="図表 4"/>
          <p:cNvGraphicFramePr/>
          <p:nvPr>
            <p:extLst>
              <p:ext uri="{D42A27DB-BD31-4B8C-83A1-F6EECF244321}">
                <p14:modId xmlns:p14="http://schemas.microsoft.com/office/powerpoint/2010/main" val="4135583608"/>
              </p:ext>
            </p:extLst>
          </p:nvPr>
        </p:nvGraphicFramePr>
        <p:xfrm>
          <a:off x="2267744" y="1683504"/>
          <a:ext cx="5616625"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フレーム 5"/>
          <p:cNvSpPr/>
          <p:nvPr/>
        </p:nvSpPr>
        <p:spPr>
          <a:xfrm>
            <a:off x="2809255" y="3212975"/>
            <a:ext cx="4292600" cy="1538325"/>
          </a:xfrm>
          <a:prstGeom prst="frame">
            <a:avLst>
              <a:gd name="adj1" fmla="val 3148"/>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左矢印吹き出し 6"/>
          <p:cNvSpPr/>
          <p:nvPr/>
        </p:nvSpPr>
        <p:spPr>
          <a:xfrm>
            <a:off x="6341523" y="3335250"/>
            <a:ext cx="2628577" cy="1079501"/>
          </a:xfrm>
          <a:prstGeom prst="leftArrowCallout">
            <a:avLst>
              <a:gd name="adj1" fmla="val 25000"/>
              <a:gd name="adj2" fmla="val 18694"/>
              <a:gd name="adj3" fmla="val 25000"/>
              <a:gd name="adj4" fmla="val 8223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t>ありふれた資源を</a:t>
            </a:r>
            <a:endParaRPr lang="en-US" altLang="ja-JP" sz="1600" b="1" dirty="0"/>
          </a:p>
          <a:p>
            <a:pPr algn="ctr"/>
            <a:r>
              <a:rPr lang="ja-JP" altLang="en-US" sz="1600" b="1" dirty="0"/>
              <a:t>使い切る技術・取組</a:t>
            </a:r>
          </a:p>
        </p:txBody>
      </p:sp>
      <p:sp>
        <p:nvSpPr>
          <p:cNvPr id="9" name="上矢印吹き出し 8"/>
          <p:cNvSpPr/>
          <p:nvPr/>
        </p:nvSpPr>
        <p:spPr>
          <a:xfrm>
            <a:off x="405277" y="1700808"/>
            <a:ext cx="2628577" cy="1901214"/>
          </a:xfrm>
          <a:prstGeom prst="upArrowCallout">
            <a:avLst>
              <a:gd name="adj1" fmla="val 18827"/>
              <a:gd name="adj2" fmla="val 25000"/>
              <a:gd name="adj3" fmla="val 25000"/>
              <a:gd name="adj4" fmla="val 23952"/>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有期限で限定されやすい</a:t>
            </a:r>
          </a:p>
        </p:txBody>
      </p:sp>
      <p:sp>
        <p:nvSpPr>
          <p:cNvPr id="10" name="下矢印吹き出し 9"/>
          <p:cNvSpPr/>
          <p:nvPr/>
        </p:nvSpPr>
        <p:spPr>
          <a:xfrm>
            <a:off x="405276" y="3717032"/>
            <a:ext cx="2628577" cy="2621294"/>
          </a:xfrm>
          <a:prstGeom prst="downArrowCallout">
            <a:avLst>
              <a:gd name="adj1" fmla="val 18750"/>
              <a:gd name="adj2" fmla="val 25000"/>
              <a:gd name="adj3" fmla="val 25000"/>
              <a:gd name="adj4" fmla="val 18479"/>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無期限で限定されにくい</a:t>
            </a:r>
          </a:p>
        </p:txBody>
      </p:sp>
      <p:sp>
        <p:nvSpPr>
          <p:cNvPr id="8" name="テキスト ボックス 7"/>
          <p:cNvSpPr txBox="1"/>
          <p:nvPr/>
        </p:nvSpPr>
        <p:spPr>
          <a:xfrm>
            <a:off x="6300192" y="6414619"/>
            <a:ext cx="2525050" cy="323165"/>
          </a:xfrm>
          <a:prstGeom prst="rect">
            <a:avLst/>
          </a:prstGeom>
          <a:solidFill>
            <a:schemeClr val="bg1"/>
          </a:solidFill>
        </p:spPr>
        <p:txBody>
          <a:bodyPr wrap="none" rtlCol="0">
            <a:spAutoFit/>
          </a:bodyPr>
          <a:lstStyle/>
          <a:p>
            <a:r>
              <a:rPr lang="ja-JP" altLang="en-US" sz="1500" dirty="0"/>
              <a:t>参考：一橋大学　猪飼</a:t>
            </a:r>
            <a:r>
              <a:rPr lang="ja-JP" altLang="en-US" sz="1500"/>
              <a:t>周平氏</a:t>
            </a:r>
            <a:endParaRPr lang="ja-JP" altLang="en-US" sz="1500" dirty="0"/>
          </a:p>
        </p:txBody>
      </p:sp>
      <p:sp>
        <p:nvSpPr>
          <p:cNvPr id="11" name="Text Box 15">
            <a:extLst>
              <a:ext uri="{FF2B5EF4-FFF2-40B4-BE49-F238E27FC236}">
                <a16:creationId xmlns:a16="http://schemas.microsoft.com/office/drawing/2014/main" xmlns="" id="{1BB515E7-E3FD-D242-99CE-B077A3F1C9B1}"/>
              </a:ext>
            </a:extLst>
          </p:cNvPr>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12" name="サブタイトル 2"/>
          <p:cNvSpPr txBox="1">
            <a:spLocks/>
          </p:cNvSpPr>
          <p:nvPr/>
        </p:nvSpPr>
        <p:spPr>
          <a:xfrm>
            <a:off x="141178" y="0"/>
            <a:ext cx="4618856" cy="465166"/>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a:lstStyle>
          <a:p>
            <a:pPr marL="109728" indent="0">
              <a:buNone/>
            </a:pPr>
            <a:r>
              <a:rPr lang="en-US" altLang="ja-JP" sz="1800" dirty="0" smtClean="0">
                <a:solidFill>
                  <a:schemeClr val="bg1"/>
                </a:solidFill>
                <a:latin typeface="BIZ UDPゴシック" panose="020B0400000000000000" pitchFamily="50" charset="-128"/>
                <a:ea typeface="BIZ UDPゴシック" panose="020B0400000000000000" pitchFamily="50" charset="-128"/>
              </a:rPr>
              <a:t>6.</a:t>
            </a:r>
            <a:r>
              <a:rPr lang="ja-JP" altLang="en-US" sz="1800" dirty="0" smtClean="0">
                <a:solidFill>
                  <a:schemeClr val="bg1"/>
                </a:solidFill>
                <a:latin typeface="BIZ UDPゴシック" panose="020B0400000000000000" pitchFamily="50" charset="-128"/>
                <a:ea typeface="BIZ UDPゴシック" panose="020B0400000000000000" pitchFamily="50" charset="-128"/>
              </a:rPr>
              <a:t>事業所の運営管理</a:t>
            </a:r>
            <a:endParaRPr lang="ja-JP" altLang="en-US" sz="1800" dirty="0">
              <a:solidFill>
                <a:schemeClr val="bg1"/>
              </a:solidFill>
            </a:endParaRPr>
          </a:p>
        </p:txBody>
      </p:sp>
      <p:sp>
        <p:nvSpPr>
          <p:cNvPr id="13" name="タイトル 1">
            <a:extLst>
              <a:ext uri="{FF2B5EF4-FFF2-40B4-BE49-F238E27FC236}">
                <a16:creationId xmlns:a16="http://schemas.microsoft.com/office/drawing/2014/main" xmlns="" id="{19C891C8-7C6F-3347-B7E4-A5DCDB7ED607}"/>
              </a:ext>
            </a:extLst>
          </p:cNvPr>
          <p:cNvSpPr txBox="1">
            <a:spLocks/>
          </p:cNvSpPr>
          <p:nvPr/>
        </p:nvSpPr>
        <p:spPr>
          <a:xfrm>
            <a:off x="611560" y="404664"/>
            <a:ext cx="8013576" cy="432048"/>
          </a:xfrm>
          <a:prstGeom prst="rect">
            <a:avLst/>
          </a:prstGeom>
        </p:spPr>
        <p:txBody>
          <a:bodyPr>
            <a:norm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en-US" sz="1400" dirty="0">
                <a:latin typeface="BIZ UDPゴシック" panose="020B0400000000000000" pitchFamily="50" charset="-128"/>
                <a:ea typeface="BIZ UDPゴシック" panose="020B0400000000000000" pitchFamily="50" charset="-128"/>
              </a:rPr>
              <a:t>（</a:t>
            </a:r>
            <a:r>
              <a:rPr lang="en-US" altLang="ja-JP" sz="1400" dirty="0">
                <a:latin typeface="BIZ UDPゴシック" panose="020B0400000000000000" pitchFamily="50" charset="-128"/>
                <a:ea typeface="BIZ UDPゴシック" panose="020B0400000000000000" pitchFamily="50" charset="-128"/>
              </a:rPr>
              <a:t>1</a:t>
            </a:r>
            <a:r>
              <a:rPr lang="ja-JP" altLang="en-US" sz="1400" dirty="0">
                <a:latin typeface="BIZ UDPゴシック" panose="020B0400000000000000" pitchFamily="50" charset="-128"/>
                <a:ea typeface="BIZ UDPゴシック" panose="020B0400000000000000" pitchFamily="50" charset="-128"/>
              </a:rPr>
              <a:t>）障害者基本計画の推進と事業所運営</a:t>
            </a:r>
            <a:endParaRPr lang="en-US" altLang="ja-JP" sz="1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2042067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4" name="直線コネクタ 83"/>
          <p:cNvCxnSpPr>
            <a:stCxn id="7181" idx="2"/>
          </p:cNvCxnSpPr>
          <p:nvPr/>
        </p:nvCxnSpPr>
        <p:spPr>
          <a:xfrm>
            <a:off x="1999088" y="2887477"/>
            <a:ext cx="6173312" cy="23897"/>
          </a:xfrm>
          <a:prstGeom prst="line">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93" name="右矢印 92"/>
          <p:cNvSpPr/>
          <p:nvPr/>
        </p:nvSpPr>
        <p:spPr>
          <a:xfrm>
            <a:off x="2319324" y="1788977"/>
            <a:ext cx="4695441" cy="598154"/>
          </a:xfrm>
          <a:prstGeom prst="rightArrow">
            <a:avLst>
              <a:gd name="adj1" fmla="val 50000"/>
              <a:gd name="adj2" fmla="val 48688"/>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lIns="63236" tIns="31620" rIns="63236" bIns="31620" anchor="b"/>
          <a:lstStyle/>
          <a:p>
            <a:pPr algn="ctr" fontAlgn="base">
              <a:spcBef>
                <a:spcPct val="0"/>
              </a:spcBef>
              <a:spcAft>
                <a:spcPct val="0"/>
              </a:spcAft>
              <a:defRPr/>
            </a:pPr>
            <a:r>
              <a:rPr lang="ja-JP" altLang="en-US" sz="1108" b="1" dirty="0">
                <a:solidFill>
                  <a:srgbClr val="1F497D">
                    <a:lumMod val="75000"/>
                  </a:srgbClr>
                </a:solidFill>
                <a:latin typeface="ＭＳ Ｐゴシック"/>
              </a:rPr>
              <a:t>「ノーマライゼーション」理念の浸透</a:t>
            </a:r>
            <a:endParaRPr lang="en-US" altLang="ja-JP" sz="692" b="1" dirty="0">
              <a:solidFill>
                <a:srgbClr val="1F497D">
                  <a:lumMod val="75000"/>
                </a:srgbClr>
              </a:solidFill>
              <a:latin typeface="ＭＳ Ｐゴシック"/>
            </a:endParaRPr>
          </a:p>
        </p:txBody>
      </p:sp>
      <p:cxnSp>
        <p:nvCxnSpPr>
          <p:cNvPr id="59" name="直線コネクタ 58"/>
          <p:cNvCxnSpPr/>
          <p:nvPr/>
        </p:nvCxnSpPr>
        <p:spPr>
          <a:xfrm flipV="1">
            <a:off x="467544" y="2731077"/>
            <a:ext cx="7480478" cy="177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71" name="テキスト ボックス 70"/>
          <p:cNvSpPr txBox="1"/>
          <p:nvPr/>
        </p:nvSpPr>
        <p:spPr>
          <a:xfrm>
            <a:off x="4417662" y="3315751"/>
            <a:ext cx="535232" cy="191713"/>
          </a:xfrm>
          <a:prstGeom prst="rect">
            <a:avLst/>
          </a:prstGeom>
          <a:noFill/>
        </p:spPr>
        <p:txBody>
          <a:bodyPr lIns="63236" tIns="31620" rIns="63236" bIns="31620">
            <a:spAutoFit/>
          </a:bodyPr>
          <a:lstStyle/>
          <a:p>
            <a:pPr algn="ctr" fontAlgn="base">
              <a:spcBef>
                <a:spcPct val="0"/>
              </a:spcBef>
              <a:spcAft>
                <a:spcPct val="0"/>
              </a:spcAft>
              <a:defRPr/>
            </a:pPr>
            <a:r>
              <a:rPr lang="en-US" altLang="ja-JP" sz="831" dirty="0">
                <a:solidFill>
                  <a:prstClr val="black"/>
                </a:solidFill>
                <a:latin typeface="ＭＳ Ｐゴシック"/>
              </a:rPr>
              <a:t>【H15】</a:t>
            </a:r>
            <a:endParaRPr lang="ja-JP" altLang="en-US" sz="831" dirty="0">
              <a:solidFill>
                <a:prstClr val="black"/>
              </a:solidFill>
              <a:latin typeface="ＭＳ Ｐゴシック"/>
            </a:endParaRPr>
          </a:p>
        </p:txBody>
      </p:sp>
      <p:sp>
        <p:nvSpPr>
          <p:cNvPr id="91" name="正方形/長方形 90"/>
          <p:cNvSpPr/>
          <p:nvPr/>
        </p:nvSpPr>
        <p:spPr>
          <a:xfrm>
            <a:off x="2952261" y="1938517"/>
            <a:ext cx="161593" cy="299077"/>
          </a:xfrm>
          <a:prstGeom prst="rect">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lIns="63236" tIns="31620" rIns="63236" bIns="31620" anchor="ctr"/>
          <a:lstStyle/>
          <a:p>
            <a:pPr algn="ctr" fontAlgn="base">
              <a:spcBef>
                <a:spcPct val="0"/>
              </a:spcBef>
              <a:spcAft>
                <a:spcPct val="0"/>
              </a:spcAft>
              <a:defRPr/>
            </a:pPr>
            <a:endParaRPr lang="ja-JP" altLang="en-US" sz="831">
              <a:solidFill>
                <a:prstClr val="white"/>
              </a:solidFill>
            </a:endParaRPr>
          </a:p>
        </p:txBody>
      </p:sp>
      <p:sp>
        <p:nvSpPr>
          <p:cNvPr id="92" name="正方形/長方形 91"/>
          <p:cNvSpPr/>
          <p:nvPr/>
        </p:nvSpPr>
        <p:spPr>
          <a:xfrm>
            <a:off x="3167866" y="1938517"/>
            <a:ext cx="401149" cy="299077"/>
          </a:xfrm>
          <a:prstGeom prst="rect">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lIns="63236" tIns="31620" rIns="63236" bIns="31620" anchor="ctr"/>
          <a:lstStyle/>
          <a:p>
            <a:pPr algn="ctr" fontAlgn="base">
              <a:spcBef>
                <a:spcPct val="0"/>
              </a:spcBef>
              <a:spcAft>
                <a:spcPct val="0"/>
              </a:spcAft>
              <a:defRPr/>
            </a:pPr>
            <a:endParaRPr lang="ja-JP" altLang="en-US" sz="831">
              <a:solidFill>
                <a:prstClr val="white"/>
              </a:solidFill>
            </a:endParaRPr>
          </a:p>
        </p:txBody>
      </p:sp>
      <p:sp>
        <p:nvSpPr>
          <p:cNvPr id="44" name="テキスト ボックス 43"/>
          <p:cNvSpPr txBox="1"/>
          <p:nvPr/>
        </p:nvSpPr>
        <p:spPr>
          <a:xfrm>
            <a:off x="2053067" y="2368503"/>
            <a:ext cx="509222" cy="191713"/>
          </a:xfrm>
          <a:prstGeom prst="rect">
            <a:avLst/>
          </a:prstGeom>
          <a:noFill/>
        </p:spPr>
        <p:txBody>
          <a:bodyPr wrap="none" lIns="63236" tIns="31620" rIns="63236" bIns="31620">
            <a:spAutoFit/>
          </a:bodyPr>
          <a:lstStyle/>
          <a:p>
            <a:pPr fontAlgn="base">
              <a:spcBef>
                <a:spcPct val="0"/>
              </a:spcBef>
              <a:spcAft>
                <a:spcPct val="0"/>
              </a:spcAft>
              <a:defRPr/>
            </a:pPr>
            <a:r>
              <a:rPr lang="en-US" altLang="ja-JP" sz="831" dirty="0">
                <a:solidFill>
                  <a:prstClr val="black"/>
                </a:solidFill>
                <a:latin typeface="ＭＳ Ｐゴシック"/>
              </a:rPr>
              <a:t>【S56】</a:t>
            </a:r>
            <a:endParaRPr lang="ja-JP" altLang="en-US" sz="831" dirty="0">
              <a:solidFill>
                <a:prstClr val="black"/>
              </a:solidFill>
              <a:latin typeface="ＭＳ Ｐゴシック"/>
            </a:endParaRPr>
          </a:p>
        </p:txBody>
      </p:sp>
      <p:sp>
        <p:nvSpPr>
          <p:cNvPr id="52" name="正方形/長方形 51"/>
          <p:cNvSpPr/>
          <p:nvPr/>
        </p:nvSpPr>
        <p:spPr>
          <a:xfrm>
            <a:off x="554085" y="2663712"/>
            <a:ext cx="1285087" cy="453405"/>
          </a:xfrm>
          <a:prstGeom prst="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3236" tIns="31620" rIns="63236" bIns="31620" anchor="ctr"/>
          <a:lstStyle/>
          <a:p>
            <a:pPr algn="ctr" fontAlgn="base">
              <a:spcBef>
                <a:spcPct val="0"/>
              </a:spcBef>
              <a:spcAft>
                <a:spcPct val="0"/>
              </a:spcAft>
              <a:defRPr/>
            </a:pPr>
            <a:r>
              <a:rPr lang="ja-JP" altLang="en-US" sz="831" b="1" dirty="0">
                <a:solidFill>
                  <a:prstClr val="black"/>
                </a:solidFill>
                <a:latin typeface="ＭＳ Ｐゴシック"/>
              </a:rPr>
              <a:t>障害者基本法</a:t>
            </a:r>
            <a:endParaRPr lang="en-US" altLang="ja-JP" sz="831" b="1" dirty="0">
              <a:solidFill>
                <a:prstClr val="black"/>
              </a:solidFill>
              <a:latin typeface="ＭＳ Ｐゴシック"/>
            </a:endParaRPr>
          </a:p>
          <a:p>
            <a:pPr algn="ctr" fontAlgn="base">
              <a:spcBef>
                <a:spcPct val="0"/>
              </a:spcBef>
              <a:spcAft>
                <a:spcPct val="0"/>
              </a:spcAft>
              <a:defRPr/>
            </a:pPr>
            <a:r>
              <a:rPr lang="ja-JP" altLang="en-US" sz="761" dirty="0">
                <a:solidFill>
                  <a:prstClr val="black"/>
                </a:solidFill>
                <a:latin typeface="ＭＳ Ｐゴシック"/>
              </a:rPr>
              <a:t>（心身障害者対策基本法</a:t>
            </a:r>
            <a:endParaRPr lang="en-US" altLang="ja-JP" sz="761" dirty="0">
              <a:solidFill>
                <a:prstClr val="black"/>
              </a:solidFill>
              <a:latin typeface="ＭＳ Ｐゴシック"/>
            </a:endParaRPr>
          </a:p>
          <a:p>
            <a:pPr algn="ctr" fontAlgn="base">
              <a:spcBef>
                <a:spcPct val="0"/>
              </a:spcBef>
              <a:spcAft>
                <a:spcPct val="0"/>
              </a:spcAft>
              <a:defRPr/>
            </a:pPr>
            <a:r>
              <a:rPr lang="ja-JP" altLang="en-US" sz="761" dirty="0">
                <a:solidFill>
                  <a:prstClr val="black"/>
                </a:solidFill>
                <a:latin typeface="ＭＳ Ｐゴシック"/>
              </a:rPr>
              <a:t>として昭和</a:t>
            </a:r>
            <a:r>
              <a:rPr lang="en-US" altLang="ja-JP" sz="761" dirty="0">
                <a:solidFill>
                  <a:prstClr val="black"/>
                </a:solidFill>
                <a:latin typeface="ＭＳ Ｐゴシック"/>
              </a:rPr>
              <a:t>45</a:t>
            </a:r>
            <a:r>
              <a:rPr lang="ja-JP" altLang="en-US" sz="761" dirty="0">
                <a:solidFill>
                  <a:prstClr val="black"/>
                </a:solidFill>
                <a:latin typeface="ＭＳ Ｐゴシック"/>
              </a:rPr>
              <a:t>年制定）</a:t>
            </a:r>
          </a:p>
        </p:txBody>
      </p:sp>
      <p:sp>
        <p:nvSpPr>
          <p:cNvPr id="7181" name="Text Box 23" descr="セーム皮"/>
          <p:cNvSpPr txBox="1">
            <a:spLocks noChangeArrowheads="1"/>
          </p:cNvSpPr>
          <p:nvPr/>
        </p:nvSpPr>
        <p:spPr bwMode="auto">
          <a:xfrm rot="-5400000">
            <a:off x="1752076" y="2807519"/>
            <a:ext cx="334108" cy="159916"/>
          </a:xfrm>
          <a:prstGeom prst="rect">
            <a:avLst/>
          </a:prstGeom>
          <a:noFill/>
          <a:ln w="9525">
            <a:noFill/>
            <a:miter lim="800000"/>
            <a:headEnd/>
            <a:tailEnd/>
          </a:ln>
        </p:spPr>
        <p:txBody>
          <a:bodyPr lIns="66829" tIns="0" rIns="66829" bIns="0">
            <a:spAutoFit/>
          </a:bodyPr>
          <a:lstStyle/>
          <a:p>
            <a:pPr algn="ctr" defTabSz="668614" fontAlgn="base">
              <a:spcBef>
                <a:spcPct val="50000"/>
              </a:spcBef>
              <a:spcAft>
                <a:spcPct val="0"/>
              </a:spcAft>
            </a:pPr>
            <a:r>
              <a:rPr lang="en-US" altLang="ja-JP" sz="1039" b="1" dirty="0">
                <a:solidFill>
                  <a:prstClr val="black"/>
                </a:solidFill>
                <a:latin typeface="JustUnitMarkG" pitchFamily="2" charset="2"/>
              </a:rPr>
              <a:t></a:t>
            </a:r>
          </a:p>
        </p:txBody>
      </p:sp>
      <p:cxnSp>
        <p:nvCxnSpPr>
          <p:cNvPr id="51" name="直線コネクタ 50"/>
          <p:cNvCxnSpPr>
            <a:stCxn id="7190" idx="2"/>
          </p:cNvCxnSpPr>
          <p:nvPr/>
        </p:nvCxnSpPr>
        <p:spPr>
          <a:xfrm>
            <a:off x="1999088" y="5500260"/>
            <a:ext cx="6101304" cy="17740"/>
          </a:xfrm>
          <a:prstGeom prst="line">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a:stCxn id="7189" idx="2"/>
          </p:cNvCxnSpPr>
          <p:nvPr/>
        </p:nvCxnSpPr>
        <p:spPr>
          <a:xfrm>
            <a:off x="2008886" y="4623680"/>
            <a:ext cx="6091506" cy="26547"/>
          </a:xfrm>
          <a:prstGeom prst="line">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a:xfrm>
            <a:off x="554085" y="3555957"/>
            <a:ext cx="1285087" cy="458300"/>
          </a:xfrm>
          <a:prstGeom prst="rect">
            <a:avLst/>
          </a:prstGeom>
          <a:solidFill>
            <a:schemeClr val="accent1">
              <a:lumMod val="20000"/>
              <a:lumOff val="80000"/>
            </a:schemeClr>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63236" tIns="31620" rIns="63236" bIns="31620" anchor="ctr"/>
          <a:lstStyle/>
          <a:p>
            <a:pPr algn="ctr" fontAlgn="base">
              <a:spcBef>
                <a:spcPct val="0"/>
              </a:spcBef>
              <a:spcAft>
                <a:spcPct val="0"/>
              </a:spcAft>
              <a:defRPr/>
            </a:pPr>
            <a:r>
              <a:rPr lang="ja-JP" altLang="en-US" sz="831" b="1" dirty="0">
                <a:solidFill>
                  <a:prstClr val="black"/>
                </a:solidFill>
                <a:latin typeface="ＭＳ Ｐゴシック"/>
              </a:rPr>
              <a:t>身体障害者福祉法</a:t>
            </a:r>
            <a:endParaRPr lang="en-US" altLang="ja-JP" sz="831" b="1" dirty="0">
              <a:solidFill>
                <a:prstClr val="black"/>
              </a:solidFill>
              <a:latin typeface="ＭＳ Ｐゴシック"/>
            </a:endParaRPr>
          </a:p>
          <a:p>
            <a:pPr algn="ctr" fontAlgn="base">
              <a:spcBef>
                <a:spcPct val="0"/>
              </a:spcBef>
              <a:spcAft>
                <a:spcPct val="0"/>
              </a:spcAft>
              <a:defRPr/>
            </a:pPr>
            <a:r>
              <a:rPr lang="ja-JP" altLang="en-US" sz="761" dirty="0">
                <a:solidFill>
                  <a:prstClr val="black"/>
                </a:solidFill>
                <a:latin typeface="ＭＳ Ｐゴシック"/>
              </a:rPr>
              <a:t>（昭和</a:t>
            </a:r>
            <a:r>
              <a:rPr lang="en-US" altLang="ja-JP" sz="761" dirty="0">
                <a:solidFill>
                  <a:prstClr val="black"/>
                </a:solidFill>
                <a:latin typeface="ＭＳ Ｐゴシック"/>
              </a:rPr>
              <a:t>24</a:t>
            </a:r>
            <a:r>
              <a:rPr lang="ja-JP" altLang="en-US" sz="761" dirty="0">
                <a:solidFill>
                  <a:prstClr val="black"/>
                </a:solidFill>
                <a:latin typeface="ＭＳ Ｐゴシック"/>
              </a:rPr>
              <a:t>年制定）</a:t>
            </a:r>
          </a:p>
        </p:txBody>
      </p:sp>
      <p:sp>
        <p:nvSpPr>
          <p:cNvPr id="17" name="正方形/長方形 16"/>
          <p:cNvSpPr/>
          <p:nvPr/>
        </p:nvSpPr>
        <p:spPr>
          <a:xfrm>
            <a:off x="554086" y="4397279"/>
            <a:ext cx="1285086" cy="45939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3236" tIns="31620" rIns="63236" bIns="31620" anchor="ctr"/>
          <a:lstStyle/>
          <a:p>
            <a:pPr algn="ctr" fontAlgn="base">
              <a:spcBef>
                <a:spcPct val="0"/>
              </a:spcBef>
              <a:spcAft>
                <a:spcPct val="0"/>
              </a:spcAft>
              <a:defRPr/>
            </a:pPr>
            <a:r>
              <a:rPr lang="ja-JP" altLang="en-US" sz="831" b="1" dirty="0">
                <a:solidFill>
                  <a:prstClr val="black"/>
                </a:solidFill>
                <a:latin typeface="ＭＳ Ｐゴシック"/>
              </a:rPr>
              <a:t>知的障害者福祉法</a:t>
            </a:r>
            <a:endParaRPr lang="en-US" altLang="ja-JP" sz="831" b="1" dirty="0">
              <a:solidFill>
                <a:prstClr val="black"/>
              </a:solidFill>
              <a:latin typeface="ＭＳ Ｐゴシック"/>
            </a:endParaRPr>
          </a:p>
          <a:p>
            <a:pPr algn="ctr" fontAlgn="base">
              <a:spcBef>
                <a:spcPct val="0"/>
              </a:spcBef>
              <a:spcAft>
                <a:spcPct val="0"/>
              </a:spcAft>
              <a:defRPr/>
            </a:pPr>
            <a:r>
              <a:rPr lang="ja-JP" altLang="en-US" sz="761" dirty="0">
                <a:solidFill>
                  <a:prstClr val="black"/>
                </a:solidFill>
                <a:latin typeface="ＭＳ Ｐゴシック"/>
              </a:rPr>
              <a:t>（精神薄弱者福祉法</a:t>
            </a:r>
            <a:endParaRPr lang="en-US" altLang="ja-JP" sz="761" dirty="0">
              <a:solidFill>
                <a:prstClr val="black"/>
              </a:solidFill>
              <a:latin typeface="ＭＳ Ｐゴシック"/>
            </a:endParaRPr>
          </a:p>
          <a:p>
            <a:pPr algn="ctr" fontAlgn="base">
              <a:spcBef>
                <a:spcPct val="0"/>
              </a:spcBef>
              <a:spcAft>
                <a:spcPct val="0"/>
              </a:spcAft>
              <a:defRPr/>
            </a:pPr>
            <a:r>
              <a:rPr lang="ja-JP" altLang="en-US" sz="761" dirty="0">
                <a:solidFill>
                  <a:prstClr val="black"/>
                </a:solidFill>
                <a:latin typeface="ＭＳ Ｐゴシック"/>
              </a:rPr>
              <a:t>として昭和</a:t>
            </a:r>
            <a:r>
              <a:rPr lang="en-US" altLang="ja-JP" sz="761" dirty="0">
                <a:solidFill>
                  <a:prstClr val="black"/>
                </a:solidFill>
                <a:latin typeface="ＭＳ Ｐゴシック"/>
              </a:rPr>
              <a:t>35</a:t>
            </a:r>
            <a:r>
              <a:rPr lang="ja-JP" altLang="en-US" sz="761" dirty="0">
                <a:solidFill>
                  <a:prstClr val="black"/>
                </a:solidFill>
                <a:latin typeface="ＭＳ Ｐゴシック"/>
              </a:rPr>
              <a:t>年制定）</a:t>
            </a:r>
          </a:p>
        </p:txBody>
      </p:sp>
      <p:sp>
        <p:nvSpPr>
          <p:cNvPr id="18" name="正方形/長方形 17"/>
          <p:cNvSpPr/>
          <p:nvPr/>
        </p:nvSpPr>
        <p:spPr>
          <a:xfrm>
            <a:off x="554085" y="5273858"/>
            <a:ext cx="1285087" cy="45939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3236" tIns="31620" rIns="63236" bIns="31620" anchor="ctr"/>
          <a:lstStyle/>
          <a:p>
            <a:pPr algn="ctr" fontAlgn="base">
              <a:spcBef>
                <a:spcPct val="0"/>
              </a:spcBef>
              <a:spcAft>
                <a:spcPct val="0"/>
              </a:spcAft>
              <a:defRPr/>
            </a:pPr>
            <a:r>
              <a:rPr lang="ja-JP" altLang="en-US" sz="831" b="1" dirty="0">
                <a:solidFill>
                  <a:prstClr val="black"/>
                </a:solidFill>
                <a:latin typeface="ＭＳ Ｐゴシック"/>
              </a:rPr>
              <a:t>精神保健福祉法</a:t>
            </a:r>
            <a:endParaRPr lang="en-US" altLang="ja-JP" sz="831" b="1" dirty="0">
              <a:solidFill>
                <a:prstClr val="black"/>
              </a:solidFill>
              <a:latin typeface="ＭＳ Ｐゴシック"/>
            </a:endParaRPr>
          </a:p>
          <a:p>
            <a:pPr algn="ctr" fontAlgn="base">
              <a:spcBef>
                <a:spcPct val="0"/>
              </a:spcBef>
              <a:spcAft>
                <a:spcPct val="0"/>
              </a:spcAft>
              <a:defRPr/>
            </a:pPr>
            <a:r>
              <a:rPr lang="ja-JP" altLang="en-US" sz="761" dirty="0">
                <a:solidFill>
                  <a:prstClr val="black"/>
                </a:solidFill>
                <a:latin typeface="ＭＳ Ｐゴシック"/>
              </a:rPr>
              <a:t>（精神衛生法として</a:t>
            </a:r>
            <a:endParaRPr lang="en-US" altLang="ja-JP" sz="761" dirty="0">
              <a:solidFill>
                <a:prstClr val="black"/>
              </a:solidFill>
              <a:latin typeface="ＭＳ Ｐゴシック"/>
            </a:endParaRPr>
          </a:p>
          <a:p>
            <a:pPr algn="ctr" fontAlgn="base">
              <a:spcBef>
                <a:spcPct val="0"/>
              </a:spcBef>
              <a:spcAft>
                <a:spcPct val="0"/>
              </a:spcAft>
              <a:defRPr/>
            </a:pPr>
            <a:r>
              <a:rPr lang="ja-JP" altLang="en-US" sz="761" dirty="0">
                <a:solidFill>
                  <a:prstClr val="black"/>
                </a:solidFill>
                <a:latin typeface="ＭＳ Ｐゴシック"/>
              </a:rPr>
              <a:t>昭和</a:t>
            </a:r>
            <a:r>
              <a:rPr lang="en-US" altLang="ja-JP" sz="761" dirty="0">
                <a:solidFill>
                  <a:prstClr val="black"/>
                </a:solidFill>
                <a:latin typeface="ＭＳ Ｐゴシック"/>
              </a:rPr>
              <a:t>25</a:t>
            </a:r>
            <a:r>
              <a:rPr lang="ja-JP" altLang="en-US" sz="761" dirty="0">
                <a:solidFill>
                  <a:prstClr val="black"/>
                </a:solidFill>
                <a:latin typeface="ＭＳ Ｐゴシック"/>
              </a:rPr>
              <a:t>年制定）</a:t>
            </a:r>
          </a:p>
        </p:txBody>
      </p:sp>
      <p:sp>
        <p:nvSpPr>
          <p:cNvPr id="7188" name="Text Box 23" descr="セーム皮"/>
          <p:cNvSpPr txBox="1">
            <a:spLocks noChangeArrowheads="1"/>
          </p:cNvSpPr>
          <p:nvPr/>
        </p:nvSpPr>
        <p:spPr bwMode="auto">
          <a:xfrm rot="-5400000">
            <a:off x="1643272" y="3708096"/>
            <a:ext cx="551717" cy="159916"/>
          </a:xfrm>
          <a:prstGeom prst="rect">
            <a:avLst/>
          </a:prstGeom>
          <a:noFill/>
          <a:ln w="9525">
            <a:noFill/>
            <a:miter lim="800000"/>
            <a:headEnd/>
            <a:tailEnd/>
          </a:ln>
        </p:spPr>
        <p:txBody>
          <a:bodyPr lIns="66829" tIns="0" rIns="66829" bIns="0">
            <a:spAutoFit/>
          </a:bodyPr>
          <a:lstStyle/>
          <a:p>
            <a:pPr algn="ctr" defTabSz="668614" fontAlgn="base">
              <a:spcBef>
                <a:spcPct val="50000"/>
              </a:spcBef>
              <a:spcAft>
                <a:spcPct val="0"/>
              </a:spcAft>
            </a:pPr>
            <a:r>
              <a:rPr lang="en-US" altLang="ja-JP" sz="1039" b="1" dirty="0">
                <a:solidFill>
                  <a:prstClr val="black"/>
                </a:solidFill>
                <a:latin typeface="JustUnitMarkG" pitchFamily="2" charset="2"/>
              </a:rPr>
              <a:t></a:t>
            </a:r>
          </a:p>
        </p:txBody>
      </p:sp>
      <p:sp>
        <p:nvSpPr>
          <p:cNvPr id="7189" name="Text Box 23" descr="セーム皮"/>
          <p:cNvSpPr txBox="1">
            <a:spLocks noChangeArrowheads="1"/>
          </p:cNvSpPr>
          <p:nvPr/>
        </p:nvSpPr>
        <p:spPr bwMode="auto">
          <a:xfrm rot="-5400000">
            <a:off x="1653618" y="4543722"/>
            <a:ext cx="550619" cy="159916"/>
          </a:xfrm>
          <a:prstGeom prst="rect">
            <a:avLst/>
          </a:prstGeom>
          <a:noFill/>
          <a:ln w="9525">
            <a:noFill/>
            <a:miter lim="800000"/>
            <a:headEnd/>
            <a:tailEnd/>
          </a:ln>
        </p:spPr>
        <p:txBody>
          <a:bodyPr lIns="66829" tIns="0" rIns="66829" bIns="0">
            <a:spAutoFit/>
          </a:bodyPr>
          <a:lstStyle/>
          <a:p>
            <a:pPr algn="ctr" defTabSz="668614" fontAlgn="base">
              <a:spcBef>
                <a:spcPct val="50000"/>
              </a:spcBef>
              <a:spcAft>
                <a:spcPct val="0"/>
              </a:spcAft>
            </a:pPr>
            <a:r>
              <a:rPr lang="en-US" altLang="ja-JP" sz="1039" b="1" dirty="0">
                <a:solidFill>
                  <a:prstClr val="black"/>
                </a:solidFill>
                <a:latin typeface="JustUnitMarkG" pitchFamily="2" charset="2"/>
              </a:rPr>
              <a:t></a:t>
            </a:r>
          </a:p>
        </p:txBody>
      </p:sp>
      <p:sp>
        <p:nvSpPr>
          <p:cNvPr id="7190" name="Text Box 23" descr="セーム皮"/>
          <p:cNvSpPr txBox="1">
            <a:spLocks noChangeArrowheads="1"/>
          </p:cNvSpPr>
          <p:nvPr/>
        </p:nvSpPr>
        <p:spPr bwMode="auto">
          <a:xfrm rot="-5400000">
            <a:off x="1686134" y="5420302"/>
            <a:ext cx="465992" cy="159916"/>
          </a:xfrm>
          <a:prstGeom prst="rect">
            <a:avLst/>
          </a:prstGeom>
          <a:noFill/>
          <a:ln w="9525">
            <a:noFill/>
            <a:miter lim="800000"/>
            <a:headEnd/>
            <a:tailEnd/>
          </a:ln>
        </p:spPr>
        <p:txBody>
          <a:bodyPr lIns="66829" tIns="0" rIns="66829" bIns="0">
            <a:spAutoFit/>
          </a:bodyPr>
          <a:lstStyle/>
          <a:p>
            <a:pPr algn="ctr" defTabSz="668614" fontAlgn="base">
              <a:spcBef>
                <a:spcPct val="50000"/>
              </a:spcBef>
              <a:spcAft>
                <a:spcPct val="0"/>
              </a:spcAft>
            </a:pPr>
            <a:r>
              <a:rPr lang="en-US" altLang="ja-JP" sz="1039" b="1" dirty="0">
                <a:solidFill>
                  <a:prstClr val="black"/>
                </a:solidFill>
                <a:latin typeface="JustUnitMarkG" pitchFamily="2" charset="2"/>
              </a:rPr>
              <a:t></a:t>
            </a:r>
          </a:p>
        </p:txBody>
      </p:sp>
      <p:cxnSp>
        <p:nvCxnSpPr>
          <p:cNvPr id="46" name="直線コネクタ 45"/>
          <p:cNvCxnSpPr>
            <a:stCxn id="7188" idx="2"/>
          </p:cNvCxnSpPr>
          <p:nvPr/>
        </p:nvCxnSpPr>
        <p:spPr>
          <a:xfrm flipV="1">
            <a:off x="1999089" y="3781810"/>
            <a:ext cx="6173311" cy="6244"/>
          </a:xfrm>
          <a:prstGeom prst="line">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47" name="正方形/長方形 46"/>
          <p:cNvSpPr/>
          <p:nvPr/>
        </p:nvSpPr>
        <p:spPr>
          <a:xfrm>
            <a:off x="5245011" y="3514949"/>
            <a:ext cx="373877" cy="1930787"/>
          </a:xfrm>
          <a:prstGeom prst="rect">
            <a:avLst/>
          </a:prstGeom>
          <a:solidFill>
            <a:schemeClr val="accent6">
              <a:lumMod val="60000"/>
              <a:lumOff val="4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63236" tIns="31620" rIns="63236" bIns="31620" anchor="ctr"/>
          <a:lstStyle/>
          <a:p>
            <a:pPr algn="ctr" fontAlgn="base">
              <a:spcBef>
                <a:spcPct val="0"/>
              </a:spcBef>
              <a:spcAft>
                <a:spcPct val="0"/>
              </a:spcAft>
              <a:defRPr/>
            </a:pPr>
            <a:r>
              <a:rPr lang="ja-JP" altLang="en-US" sz="1108" dirty="0">
                <a:solidFill>
                  <a:prstClr val="black"/>
                </a:solidFill>
              </a:rPr>
              <a:t>障害者自立支援法施行</a:t>
            </a:r>
          </a:p>
        </p:txBody>
      </p:sp>
      <p:sp>
        <p:nvSpPr>
          <p:cNvPr id="49" name="テキスト ボックス 48"/>
          <p:cNvSpPr txBox="1"/>
          <p:nvPr/>
        </p:nvSpPr>
        <p:spPr>
          <a:xfrm>
            <a:off x="5117794" y="3315751"/>
            <a:ext cx="536331" cy="191713"/>
          </a:xfrm>
          <a:prstGeom prst="rect">
            <a:avLst/>
          </a:prstGeom>
          <a:noFill/>
        </p:spPr>
        <p:txBody>
          <a:bodyPr lIns="63236" tIns="31620" rIns="63236" bIns="31620">
            <a:spAutoFit/>
          </a:bodyPr>
          <a:lstStyle/>
          <a:p>
            <a:pPr algn="ctr" fontAlgn="base">
              <a:spcBef>
                <a:spcPct val="0"/>
              </a:spcBef>
              <a:spcAft>
                <a:spcPct val="0"/>
              </a:spcAft>
              <a:defRPr/>
            </a:pPr>
            <a:r>
              <a:rPr lang="en-US" altLang="ja-JP" sz="831" dirty="0">
                <a:solidFill>
                  <a:prstClr val="black"/>
                </a:solidFill>
                <a:latin typeface="ＭＳ Ｐゴシック"/>
              </a:rPr>
              <a:t>【H18】</a:t>
            </a:r>
            <a:endParaRPr lang="ja-JP" altLang="en-US" sz="831" dirty="0">
              <a:solidFill>
                <a:prstClr val="black"/>
              </a:solidFill>
              <a:latin typeface="ＭＳ Ｐゴシック"/>
            </a:endParaRPr>
          </a:p>
        </p:txBody>
      </p:sp>
      <p:sp>
        <p:nvSpPr>
          <p:cNvPr id="68" name="角丸四角形 67"/>
          <p:cNvSpPr/>
          <p:nvPr/>
        </p:nvSpPr>
        <p:spPr>
          <a:xfrm>
            <a:off x="6341739" y="3489962"/>
            <a:ext cx="473587" cy="1953738"/>
          </a:xfrm>
          <a:prstGeom prst="roundRect">
            <a:avLst/>
          </a:prstGeom>
          <a:solidFill>
            <a:srgbClr val="FF8029"/>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63236" tIns="31620" rIns="63236" bIns="31620" anchor="ctr"/>
          <a:lstStyle/>
          <a:p>
            <a:pPr algn="ctr" fontAlgn="base">
              <a:spcBef>
                <a:spcPct val="0"/>
              </a:spcBef>
              <a:spcAft>
                <a:spcPct val="0"/>
              </a:spcAft>
              <a:defRPr/>
            </a:pPr>
            <a:r>
              <a:rPr lang="ja-JP" altLang="en-US" sz="1200" dirty="0">
                <a:solidFill>
                  <a:prstClr val="black"/>
                </a:solidFill>
              </a:rPr>
              <a:t>障害者総合支援法施行</a:t>
            </a:r>
          </a:p>
        </p:txBody>
      </p:sp>
      <p:sp>
        <p:nvSpPr>
          <p:cNvPr id="70" name="正方形/長方形 69"/>
          <p:cNvSpPr/>
          <p:nvPr/>
        </p:nvSpPr>
        <p:spPr>
          <a:xfrm>
            <a:off x="4510525" y="3514910"/>
            <a:ext cx="349507" cy="1544744"/>
          </a:xfrm>
          <a:prstGeom prst="rect">
            <a:avLst/>
          </a:prstGeom>
          <a:solidFill>
            <a:schemeClr val="accent6">
              <a:lumMod val="60000"/>
              <a:lumOff val="4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63236" tIns="31620" rIns="63236" bIns="31620" anchor="ctr"/>
          <a:lstStyle/>
          <a:p>
            <a:pPr algn="ctr" fontAlgn="base">
              <a:spcBef>
                <a:spcPct val="0"/>
              </a:spcBef>
              <a:spcAft>
                <a:spcPct val="0"/>
              </a:spcAft>
              <a:defRPr/>
            </a:pPr>
            <a:r>
              <a:rPr lang="ja-JP" altLang="en-US" sz="1108" dirty="0">
                <a:solidFill>
                  <a:prstClr val="black"/>
                </a:solidFill>
              </a:rPr>
              <a:t>支援費制度の施行</a:t>
            </a:r>
          </a:p>
        </p:txBody>
      </p:sp>
      <p:sp>
        <p:nvSpPr>
          <p:cNvPr id="74" name="円/楕円 73"/>
          <p:cNvSpPr/>
          <p:nvPr/>
        </p:nvSpPr>
        <p:spPr>
          <a:xfrm>
            <a:off x="2503214" y="5092429"/>
            <a:ext cx="1040736" cy="51622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base">
              <a:spcBef>
                <a:spcPct val="0"/>
              </a:spcBef>
              <a:spcAft>
                <a:spcPct val="0"/>
              </a:spcAft>
              <a:defRPr/>
            </a:pPr>
            <a:r>
              <a:rPr lang="ja-JP" altLang="en-US" sz="831" dirty="0">
                <a:solidFill>
                  <a:prstClr val="black"/>
                </a:solidFill>
              </a:rPr>
              <a:t>精神衛生法から精神保健法へ</a:t>
            </a:r>
          </a:p>
        </p:txBody>
      </p:sp>
      <p:sp>
        <p:nvSpPr>
          <p:cNvPr id="75" name="テキスト ボックス 74"/>
          <p:cNvSpPr txBox="1"/>
          <p:nvPr/>
        </p:nvSpPr>
        <p:spPr>
          <a:xfrm>
            <a:off x="2488350" y="4943572"/>
            <a:ext cx="535232" cy="191713"/>
          </a:xfrm>
          <a:prstGeom prst="rect">
            <a:avLst/>
          </a:prstGeom>
          <a:noFill/>
        </p:spPr>
        <p:txBody>
          <a:bodyPr lIns="63236" tIns="31620" rIns="63236" bIns="31620">
            <a:spAutoFit/>
          </a:bodyPr>
          <a:lstStyle/>
          <a:p>
            <a:pPr algn="ctr" fontAlgn="base">
              <a:spcBef>
                <a:spcPct val="0"/>
              </a:spcBef>
              <a:spcAft>
                <a:spcPct val="0"/>
              </a:spcAft>
              <a:defRPr/>
            </a:pPr>
            <a:r>
              <a:rPr lang="en-US" altLang="ja-JP" sz="831" dirty="0">
                <a:solidFill>
                  <a:prstClr val="black"/>
                </a:solidFill>
                <a:latin typeface="ＭＳ Ｐゴシック"/>
              </a:rPr>
              <a:t>【S62】</a:t>
            </a:r>
            <a:endParaRPr lang="ja-JP" altLang="en-US" sz="831" dirty="0">
              <a:solidFill>
                <a:prstClr val="black"/>
              </a:solidFill>
              <a:latin typeface="ＭＳ Ｐゴシック"/>
            </a:endParaRPr>
          </a:p>
        </p:txBody>
      </p:sp>
      <p:sp>
        <p:nvSpPr>
          <p:cNvPr id="76" name="円/楕円 75"/>
          <p:cNvSpPr/>
          <p:nvPr/>
        </p:nvSpPr>
        <p:spPr>
          <a:xfrm>
            <a:off x="3037660" y="4201562"/>
            <a:ext cx="1104809" cy="501986"/>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base">
              <a:spcBef>
                <a:spcPct val="0"/>
              </a:spcBef>
              <a:spcAft>
                <a:spcPct val="0"/>
              </a:spcAft>
              <a:defRPr/>
            </a:pPr>
            <a:r>
              <a:rPr lang="ja-JP" altLang="en-US" sz="831" dirty="0">
                <a:solidFill>
                  <a:prstClr val="black"/>
                </a:solidFill>
              </a:rPr>
              <a:t>精神薄弱者福祉法から知的障害者福祉法へ</a:t>
            </a:r>
          </a:p>
        </p:txBody>
      </p:sp>
      <p:sp>
        <p:nvSpPr>
          <p:cNvPr id="77" name="テキスト ボックス 76"/>
          <p:cNvSpPr txBox="1"/>
          <p:nvPr/>
        </p:nvSpPr>
        <p:spPr>
          <a:xfrm>
            <a:off x="2743268" y="4075711"/>
            <a:ext cx="519141" cy="191713"/>
          </a:xfrm>
          <a:prstGeom prst="rect">
            <a:avLst/>
          </a:prstGeom>
          <a:noFill/>
        </p:spPr>
        <p:txBody>
          <a:bodyPr wrap="square" lIns="63236" tIns="31620" rIns="63236" bIns="31620">
            <a:spAutoFit/>
          </a:bodyPr>
          <a:lstStyle/>
          <a:p>
            <a:pPr algn="ctr" fontAlgn="base">
              <a:spcBef>
                <a:spcPct val="0"/>
              </a:spcBef>
              <a:spcAft>
                <a:spcPct val="0"/>
              </a:spcAft>
              <a:defRPr/>
            </a:pPr>
            <a:r>
              <a:rPr lang="en-US" altLang="ja-JP" sz="831" dirty="0">
                <a:solidFill>
                  <a:prstClr val="black"/>
                </a:solidFill>
                <a:latin typeface="ＭＳ Ｐゴシック"/>
              </a:rPr>
              <a:t>【H10】</a:t>
            </a:r>
            <a:endParaRPr lang="ja-JP" altLang="en-US" sz="831" dirty="0">
              <a:solidFill>
                <a:prstClr val="black"/>
              </a:solidFill>
              <a:latin typeface="ＭＳ Ｐゴシック"/>
            </a:endParaRPr>
          </a:p>
        </p:txBody>
      </p:sp>
      <p:sp>
        <p:nvSpPr>
          <p:cNvPr id="78" name="円/楕円 77"/>
          <p:cNvSpPr/>
          <p:nvPr/>
        </p:nvSpPr>
        <p:spPr>
          <a:xfrm>
            <a:off x="3599898" y="5085209"/>
            <a:ext cx="1085380" cy="51622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base">
              <a:spcBef>
                <a:spcPct val="0"/>
              </a:spcBef>
              <a:spcAft>
                <a:spcPct val="0"/>
              </a:spcAft>
              <a:defRPr/>
            </a:pPr>
            <a:r>
              <a:rPr lang="ja-JP" altLang="en-US" sz="831" dirty="0">
                <a:solidFill>
                  <a:prstClr val="black"/>
                </a:solidFill>
                <a:latin typeface="ＭＳ Ｐゴシック"/>
              </a:rPr>
              <a:t>精神保健法から精神保健福祉法へ</a:t>
            </a:r>
          </a:p>
        </p:txBody>
      </p:sp>
      <p:sp>
        <p:nvSpPr>
          <p:cNvPr id="89" name="テキスト ボックス 88"/>
          <p:cNvSpPr txBox="1"/>
          <p:nvPr/>
        </p:nvSpPr>
        <p:spPr>
          <a:xfrm>
            <a:off x="3500189" y="4943572"/>
            <a:ext cx="536331" cy="191713"/>
          </a:xfrm>
          <a:prstGeom prst="rect">
            <a:avLst/>
          </a:prstGeom>
          <a:noFill/>
        </p:spPr>
        <p:txBody>
          <a:bodyPr lIns="63236" tIns="31620" rIns="63236" bIns="31620">
            <a:spAutoFit/>
          </a:bodyPr>
          <a:lstStyle/>
          <a:p>
            <a:pPr algn="ctr" fontAlgn="base">
              <a:spcBef>
                <a:spcPct val="0"/>
              </a:spcBef>
              <a:spcAft>
                <a:spcPct val="0"/>
              </a:spcAft>
              <a:defRPr/>
            </a:pPr>
            <a:r>
              <a:rPr lang="en-US" altLang="ja-JP" sz="831" dirty="0">
                <a:solidFill>
                  <a:prstClr val="black"/>
                </a:solidFill>
                <a:latin typeface="ＭＳ Ｐゴシック"/>
              </a:rPr>
              <a:t>【H7】</a:t>
            </a:r>
            <a:endParaRPr lang="ja-JP" altLang="en-US" sz="831" dirty="0">
              <a:solidFill>
                <a:prstClr val="black"/>
              </a:solidFill>
              <a:latin typeface="ＭＳ Ｐゴシック"/>
            </a:endParaRPr>
          </a:p>
        </p:txBody>
      </p:sp>
      <p:sp>
        <p:nvSpPr>
          <p:cNvPr id="60" name="円形吹き出し 59"/>
          <p:cNvSpPr/>
          <p:nvPr/>
        </p:nvSpPr>
        <p:spPr>
          <a:xfrm>
            <a:off x="2964903" y="3251202"/>
            <a:ext cx="1250325" cy="448665"/>
          </a:xfrm>
          <a:prstGeom prst="wedgeEllipseCallout">
            <a:avLst>
              <a:gd name="adj1" fmla="val 63541"/>
              <a:gd name="adj2" fmla="val 37002"/>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3236" tIns="31620" rIns="63236" bIns="31620" anchor="ctr"/>
          <a:lstStyle/>
          <a:p>
            <a:pPr algn="ctr" fontAlgn="base">
              <a:spcBef>
                <a:spcPct val="0"/>
              </a:spcBef>
              <a:spcAft>
                <a:spcPct val="0"/>
              </a:spcAft>
              <a:defRPr/>
            </a:pPr>
            <a:r>
              <a:rPr lang="ja-JP" altLang="en-US" sz="761" b="1" dirty="0">
                <a:solidFill>
                  <a:prstClr val="black"/>
                </a:solidFill>
                <a:latin typeface="ＭＳ Ｐゴシック"/>
              </a:rPr>
              <a:t>利用者が</a:t>
            </a:r>
            <a:endParaRPr lang="en-US" altLang="ja-JP" sz="761" b="1" dirty="0">
              <a:solidFill>
                <a:prstClr val="black"/>
              </a:solidFill>
              <a:latin typeface="ＭＳ Ｐゴシック"/>
            </a:endParaRPr>
          </a:p>
          <a:p>
            <a:pPr algn="ctr" fontAlgn="base">
              <a:spcBef>
                <a:spcPct val="0"/>
              </a:spcBef>
              <a:spcAft>
                <a:spcPct val="0"/>
              </a:spcAft>
              <a:defRPr/>
            </a:pPr>
            <a:r>
              <a:rPr lang="ja-JP" altLang="en-US" sz="761" b="1" dirty="0">
                <a:solidFill>
                  <a:prstClr val="black"/>
                </a:solidFill>
                <a:latin typeface="ＭＳ Ｐゴシック"/>
              </a:rPr>
              <a:t>サービスを選択</a:t>
            </a:r>
            <a:endParaRPr lang="en-US" altLang="ja-JP" sz="761" b="1" dirty="0">
              <a:solidFill>
                <a:prstClr val="black"/>
              </a:solidFill>
              <a:latin typeface="ＭＳ Ｐゴシック"/>
            </a:endParaRPr>
          </a:p>
          <a:p>
            <a:pPr algn="ctr" fontAlgn="base">
              <a:spcBef>
                <a:spcPct val="0"/>
              </a:spcBef>
              <a:spcAft>
                <a:spcPct val="0"/>
              </a:spcAft>
              <a:defRPr/>
            </a:pPr>
            <a:r>
              <a:rPr lang="ja-JP" altLang="en-US" sz="761" b="1" dirty="0">
                <a:solidFill>
                  <a:prstClr val="black"/>
                </a:solidFill>
                <a:latin typeface="ＭＳ Ｐゴシック"/>
              </a:rPr>
              <a:t>できる仕組み</a:t>
            </a:r>
            <a:endParaRPr lang="ja-JP" altLang="en-US" sz="761" dirty="0">
              <a:solidFill>
                <a:prstClr val="black"/>
              </a:solidFill>
              <a:latin typeface="ＭＳ Ｐゴシック"/>
            </a:endParaRPr>
          </a:p>
        </p:txBody>
      </p:sp>
      <p:sp>
        <p:nvSpPr>
          <p:cNvPr id="61" name="円形吹き出し 60"/>
          <p:cNvSpPr/>
          <p:nvPr/>
        </p:nvSpPr>
        <p:spPr>
          <a:xfrm>
            <a:off x="4621855" y="2991740"/>
            <a:ext cx="872405" cy="299110"/>
          </a:xfrm>
          <a:prstGeom prst="wedgeEllipseCallout">
            <a:avLst>
              <a:gd name="adj1" fmla="val 41610"/>
              <a:gd name="adj2" fmla="val 146611"/>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3236" tIns="31620" rIns="63236" bIns="31620" anchor="ctr"/>
          <a:lstStyle/>
          <a:p>
            <a:pPr algn="ctr" fontAlgn="base">
              <a:spcBef>
                <a:spcPct val="0"/>
              </a:spcBef>
              <a:spcAft>
                <a:spcPct val="0"/>
              </a:spcAft>
              <a:defRPr/>
            </a:pPr>
            <a:r>
              <a:rPr lang="ja-JP" altLang="en-US" sz="692" b="1" dirty="0">
                <a:solidFill>
                  <a:prstClr val="black"/>
                </a:solidFill>
              </a:rPr>
              <a:t>３障害</a:t>
            </a:r>
            <a:endParaRPr lang="en-US" altLang="ja-JP" sz="692" b="1" dirty="0">
              <a:solidFill>
                <a:prstClr val="black"/>
              </a:solidFill>
            </a:endParaRPr>
          </a:p>
          <a:p>
            <a:pPr algn="ctr" fontAlgn="base">
              <a:spcBef>
                <a:spcPct val="0"/>
              </a:spcBef>
              <a:spcAft>
                <a:spcPct val="0"/>
              </a:spcAft>
              <a:defRPr/>
            </a:pPr>
            <a:r>
              <a:rPr lang="ja-JP" altLang="en-US" sz="692" b="1" dirty="0">
                <a:solidFill>
                  <a:prstClr val="black"/>
                </a:solidFill>
              </a:rPr>
              <a:t>共通の制度</a:t>
            </a:r>
          </a:p>
        </p:txBody>
      </p:sp>
      <p:sp>
        <p:nvSpPr>
          <p:cNvPr id="43" name="円/楕円 42"/>
          <p:cNvSpPr/>
          <p:nvPr/>
        </p:nvSpPr>
        <p:spPr>
          <a:xfrm>
            <a:off x="2135436" y="2592623"/>
            <a:ext cx="367777" cy="2966176"/>
          </a:xfrm>
          <a:prstGeom prst="ellipse">
            <a:avLst/>
          </a:prstGeom>
          <a:solidFill>
            <a:schemeClr val="accent4">
              <a:lumMod val="20000"/>
              <a:lumOff val="80000"/>
            </a:schemeClr>
          </a:solidFill>
          <a:ln w="63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3236" tIns="31620" rIns="63236" bIns="31620" anchor="t"/>
          <a:lstStyle/>
          <a:p>
            <a:pPr algn="ctr" fontAlgn="base">
              <a:spcBef>
                <a:spcPct val="0"/>
              </a:spcBef>
              <a:spcAft>
                <a:spcPct val="0"/>
              </a:spcAft>
              <a:defRPr/>
            </a:pPr>
            <a:r>
              <a:rPr lang="ja-JP" altLang="en-US" sz="831" b="1" dirty="0">
                <a:solidFill>
                  <a:prstClr val="black">
                    <a:lumMod val="95000"/>
                    <a:lumOff val="5000"/>
                  </a:prstClr>
                </a:solidFill>
              </a:rPr>
              <a:t>国際障害者年</a:t>
            </a:r>
            <a:endParaRPr lang="en-US" altLang="ja-JP" sz="831" b="1" dirty="0">
              <a:solidFill>
                <a:prstClr val="black">
                  <a:lumMod val="95000"/>
                  <a:lumOff val="5000"/>
                </a:prstClr>
              </a:solidFill>
            </a:endParaRPr>
          </a:p>
          <a:p>
            <a:pPr algn="ctr" fontAlgn="base">
              <a:spcBef>
                <a:spcPct val="0"/>
              </a:spcBef>
              <a:spcAft>
                <a:spcPct val="0"/>
              </a:spcAft>
              <a:defRPr/>
            </a:pPr>
            <a:endParaRPr lang="en-US" altLang="ja-JP" sz="831" dirty="0">
              <a:solidFill>
                <a:prstClr val="black">
                  <a:lumMod val="95000"/>
                  <a:lumOff val="5000"/>
                </a:prstClr>
              </a:solidFill>
            </a:endParaRPr>
          </a:p>
          <a:p>
            <a:pPr algn="ctr" fontAlgn="base">
              <a:spcBef>
                <a:spcPct val="0"/>
              </a:spcBef>
              <a:spcAft>
                <a:spcPct val="0"/>
              </a:spcAft>
              <a:defRPr/>
            </a:pPr>
            <a:r>
              <a:rPr lang="ja-JP" altLang="en-US" sz="831" dirty="0">
                <a:solidFill>
                  <a:prstClr val="black">
                    <a:lumMod val="95000"/>
                    <a:lumOff val="5000"/>
                  </a:prstClr>
                </a:solidFill>
              </a:rPr>
              <a:t>完全参加と平等</a:t>
            </a:r>
          </a:p>
        </p:txBody>
      </p:sp>
      <p:sp>
        <p:nvSpPr>
          <p:cNvPr id="54" name="円形吹き出し 53"/>
          <p:cNvSpPr/>
          <p:nvPr/>
        </p:nvSpPr>
        <p:spPr>
          <a:xfrm>
            <a:off x="4696642" y="5275839"/>
            <a:ext cx="548369" cy="523399"/>
          </a:xfrm>
          <a:prstGeom prst="wedgeEllipseCallout">
            <a:avLst>
              <a:gd name="adj1" fmla="val 68200"/>
              <a:gd name="adj2" fmla="val -49813"/>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1620" rIns="0" bIns="31620" anchor="ctr"/>
          <a:lstStyle/>
          <a:p>
            <a:pPr algn="ctr" fontAlgn="base">
              <a:spcBef>
                <a:spcPct val="0"/>
              </a:spcBef>
              <a:spcAft>
                <a:spcPct val="0"/>
              </a:spcAft>
              <a:defRPr/>
            </a:pPr>
            <a:r>
              <a:rPr lang="ja-JP" altLang="en-US" sz="692" b="1" dirty="0">
                <a:solidFill>
                  <a:prstClr val="black"/>
                </a:solidFill>
              </a:rPr>
              <a:t>地域生活を支援</a:t>
            </a:r>
          </a:p>
        </p:txBody>
      </p:sp>
      <p:sp>
        <p:nvSpPr>
          <p:cNvPr id="56" name="円/楕円 55"/>
          <p:cNvSpPr/>
          <p:nvPr/>
        </p:nvSpPr>
        <p:spPr>
          <a:xfrm>
            <a:off x="2858949" y="2464717"/>
            <a:ext cx="1515685" cy="501866"/>
          </a:xfrm>
          <a:prstGeom prst="ellipse">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base">
              <a:spcBef>
                <a:spcPct val="0"/>
              </a:spcBef>
              <a:spcAft>
                <a:spcPct val="0"/>
              </a:spcAft>
              <a:defRPr/>
            </a:pPr>
            <a:r>
              <a:rPr lang="ja-JP" altLang="en-US" sz="831" dirty="0">
                <a:solidFill>
                  <a:prstClr val="black"/>
                </a:solidFill>
              </a:rPr>
              <a:t>心身障害者対策基本法から障害者基本法へ</a:t>
            </a:r>
          </a:p>
        </p:txBody>
      </p:sp>
      <p:sp>
        <p:nvSpPr>
          <p:cNvPr id="58" name="テキスト ボックス 57"/>
          <p:cNvSpPr txBox="1"/>
          <p:nvPr/>
        </p:nvSpPr>
        <p:spPr>
          <a:xfrm>
            <a:off x="2697185" y="2372138"/>
            <a:ext cx="469289" cy="191713"/>
          </a:xfrm>
          <a:prstGeom prst="rect">
            <a:avLst/>
          </a:prstGeom>
          <a:noFill/>
        </p:spPr>
        <p:txBody>
          <a:bodyPr lIns="63236" tIns="31620" rIns="63236" bIns="31620">
            <a:spAutoFit/>
          </a:bodyPr>
          <a:lstStyle/>
          <a:p>
            <a:pPr algn="ctr" fontAlgn="base">
              <a:spcBef>
                <a:spcPct val="0"/>
              </a:spcBef>
              <a:spcAft>
                <a:spcPct val="0"/>
              </a:spcAft>
              <a:defRPr/>
            </a:pPr>
            <a:r>
              <a:rPr lang="en-US" altLang="ja-JP" sz="831" dirty="0">
                <a:solidFill>
                  <a:prstClr val="black"/>
                </a:solidFill>
                <a:latin typeface="ＭＳ Ｐゴシック"/>
              </a:rPr>
              <a:t>【H5】</a:t>
            </a:r>
            <a:endParaRPr lang="ja-JP" altLang="en-US" sz="831" dirty="0">
              <a:solidFill>
                <a:prstClr val="black"/>
              </a:solidFill>
              <a:latin typeface="ＭＳ Ｐゴシック"/>
            </a:endParaRPr>
          </a:p>
        </p:txBody>
      </p:sp>
      <p:sp>
        <p:nvSpPr>
          <p:cNvPr id="48" name="テキスト ボックス 47"/>
          <p:cNvSpPr txBox="1"/>
          <p:nvPr/>
        </p:nvSpPr>
        <p:spPr>
          <a:xfrm>
            <a:off x="2550829" y="4786145"/>
            <a:ext cx="169385" cy="180941"/>
          </a:xfrm>
          <a:prstGeom prst="rect">
            <a:avLst/>
          </a:prstGeom>
          <a:noFill/>
        </p:spPr>
        <p:txBody>
          <a:bodyPr wrap="none" lIns="63236" tIns="31620" rIns="63236" bIns="31620" rtlCol="0">
            <a:spAutoFit/>
          </a:bodyPr>
          <a:lstStyle/>
          <a:p>
            <a:pPr fontAlgn="base">
              <a:spcBef>
                <a:spcPct val="0"/>
              </a:spcBef>
              <a:spcAft>
                <a:spcPct val="0"/>
              </a:spcAft>
            </a:pPr>
            <a:r>
              <a:rPr lang="ja-JP" altLang="en-US" sz="761" dirty="0">
                <a:solidFill>
                  <a:prstClr val="black"/>
                </a:solidFill>
              </a:rPr>
              <a:t>“</a:t>
            </a:r>
          </a:p>
        </p:txBody>
      </p:sp>
      <p:sp>
        <p:nvSpPr>
          <p:cNvPr id="53" name="テキスト ボックス 52"/>
          <p:cNvSpPr txBox="1"/>
          <p:nvPr/>
        </p:nvSpPr>
        <p:spPr>
          <a:xfrm>
            <a:off x="2702563" y="3871493"/>
            <a:ext cx="81411" cy="191713"/>
          </a:xfrm>
          <a:prstGeom prst="rect">
            <a:avLst/>
          </a:prstGeom>
          <a:noFill/>
        </p:spPr>
        <p:txBody>
          <a:bodyPr wrap="square" lIns="63236" tIns="31620" rIns="63236" bIns="31620" rtlCol="0">
            <a:spAutoFit/>
          </a:bodyPr>
          <a:lstStyle/>
          <a:p>
            <a:pPr fontAlgn="base">
              <a:spcBef>
                <a:spcPct val="0"/>
              </a:spcBef>
              <a:spcAft>
                <a:spcPct val="0"/>
              </a:spcAft>
            </a:pPr>
            <a:r>
              <a:rPr lang="ja-JP" altLang="en-US" sz="831" dirty="0">
                <a:solidFill>
                  <a:prstClr val="black"/>
                </a:solidFill>
              </a:rPr>
              <a:t>”</a:t>
            </a:r>
          </a:p>
        </p:txBody>
      </p:sp>
      <p:sp>
        <p:nvSpPr>
          <p:cNvPr id="85" name="円/楕円 84"/>
          <p:cNvSpPr/>
          <p:nvPr/>
        </p:nvSpPr>
        <p:spPr>
          <a:xfrm>
            <a:off x="5544108" y="2468021"/>
            <a:ext cx="913748" cy="501866"/>
          </a:xfrm>
          <a:prstGeom prst="ellipse">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base">
              <a:spcBef>
                <a:spcPct val="0"/>
              </a:spcBef>
              <a:spcAft>
                <a:spcPct val="0"/>
              </a:spcAft>
              <a:defRPr/>
            </a:pPr>
            <a:r>
              <a:rPr lang="ja-JP" altLang="en-US" sz="831" dirty="0">
                <a:solidFill>
                  <a:prstClr val="black"/>
                </a:solidFill>
              </a:rPr>
              <a:t>障害者基本法の一部改正</a:t>
            </a:r>
          </a:p>
        </p:txBody>
      </p:sp>
      <p:sp>
        <p:nvSpPr>
          <p:cNvPr id="86" name="テキスト ボックス 85"/>
          <p:cNvSpPr txBox="1"/>
          <p:nvPr/>
        </p:nvSpPr>
        <p:spPr>
          <a:xfrm>
            <a:off x="5419481" y="2326360"/>
            <a:ext cx="469289" cy="319569"/>
          </a:xfrm>
          <a:prstGeom prst="rect">
            <a:avLst/>
          </a:prstGeom>
          <a:noFill/>
        </p:spPr>
        <p:txBody>
          <a:bodyPr lIns="63236" tIns="31620" rIns="63236" bIns="31620">
            <a:spAutoFit/>
          </a:bodyPr>
          <a:lstStyle/>
          <a:p>
            <a:pPr algn="ctr" fontAlgn="base">
              <a:spcBef>
                <a:spcPct val="0"/>
              </a:spcBef>
              <a:spcAft>
                <a:spcPct val="0"/>
              </a:spcAft>
              <a:defRPr/>
            </a:pPr>
            <a:r>
              <a:rPr lang="en-US" altLang="ja-JP" sz="831" dirty="0">
                <a:solidFill>
                  <a:prstClr val="black"/>
                </a:solidFill>
                <a:latin typeface="ＭＳ Ｐゴシック"/>
              </a:rPr>
              <a:t>【H23】</a:t>
            </a:r>
            <a:endParaRPr lang="ja-JP" altLang="en-US" sz="831" dirty="0">
              <a:solidFill>
                <a:prstClr val="black"/>
              </a:solidFill>
              <a:latin typeface="ＭＳ Ｐゴシック"/>
            </a:endParaRPr>
          </a:p>
        </p:txBody>
      </p:sp>
      <p:sp>
        <p:nvSpPr>
          <p:cNvPr id="87" name="円形吹き出し 86"/>
          <p:cNvSpPr/>
          <p:nvPr/>
        </p:nvSpPr>
        <p:spPr>
          <a:xfrm>
            <a:off x="6626506" y="2318445"/>
            <a:ext cx="1061225" cy="373888"/>
          </a:xfrm>
          <a:prstGeom prst="wedgeEllipseCallout">
            <a:avLst>
              <a:gd name="adj1" fmla="val -60427"/>
              <a:gd name="adj2" fmla="val 50149"/>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3236" tIns="31620" rIns="63236" bIns="31620" anchor="ctr"/>
          <a:lstStyle/>
          <a:p>
            <a:pPr algn="ctr" fontAlgn="base">
              <a:spcBef>
                <a:spcPct val="0"/>
              </a:spcBef>
              <a:spcAft>
                <a:spcPct val="0"/>
              </a:spcAft>
              <a:defRPr/>
            </a:pPr>
            <a:r>
              <a:rPr lang="ja-JP" altLang="en-US" sz="831" b="1" dirty="0">
                <a:solidFill>
                  <a:prstClr val="black"/>
                </a:solidFill>
              </a:rPr>
              <a:t>共生社会の実現</a:t>
            </a:r>
          </a:p>
        </p:txBody>
      </p:sp>
      <p:sp>
        <p:nvSpPr>
          <p:cNvPr id="73" name="テキスト ボックス 72"/>
          <p:cNvSpPr txBox="1"/>
          <p:nvPr/>
        </p:nvSpPr>
        <p:spPr>
          <a:xfrm>
            <a:off x="6341739" y="3315751"/>
            <a:ext cx="611546" cy="191713"/>
          </a:xfrm>
          <a:prstGeom prst="rect">
            <a:avLst/>
          </a:prstGeom>
          <a:noFill/>
        </p:spPr>
        <p:txBody>
          <a:bodyPr wrap="square" lIns="63236" tIns="31620" rIns="63236" bIns="31620">
            <a:spAutoFit/>
          </a:bodyPr>
          <a:lstStyle/>
          <a:p>
            <a:pPr algn="ctr" fontAlgn="base">
              <a:spcBef>
                <a:spcPct val="0"/>
              </a:spcBef>
              <a:spcAft>
                <a:spcPct val="0"/>
              </a:spcAft>
              <a:defRPr/>
            </a:pPr>
            <a:r>
              <a:rPr lang="en-US" altLang="ja-JP" sz="831" dirty="0">
                <a:solidFill>
                  <a:prstClr val="black"/>
                </a:solidFill>
                <a:latin typeface="ＭＳ Ｐゴシック"/>
              </a:rPr>
              <a:t>【H25.4】</a:t>
            </a:r>
            <a:endParaRPr lang="ja-JP" altLang="en-US" sz="831" dirty="0">
              <a:solidFill>
                <a:prstClr val="black"/>
              </a:solidFill>
              <a:latin typeface="ＭＳ Ｐゴシック"/>
            </a:endParaRPr>
          </a:p>
        </p:txBody>
      </p:sp>
      <p:sp>
        <p:nvSpPr>
          <p:cNvPr id="62" name="正方形/長方形 61"/>
          <p:cNvSpPr/>
          <p:nvPr/>
        </p:nvSpPr>
        <p:spPr>
          <a:xfrm>
            <a:off x="5755553" y="3514949"/>
            <a:ext cx="467821" cy="1930787"/>
          </a:xfrm>
          <a:prstGeom prst="rect">
            <a:avLst/>
          </a:prstGeom>
          <a:solidFill>
            <a:schemeClr val="accent6">
              <a:lumMod val="60000"/>
              <a:lumOff val="4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63236" tIns="31620" rIns="63236" bIns="31620" anchor="ctr"/>
          <a:lstStyle/>
          <a:p>
            <a:pPr fontAlgn="base">
              <a:spcBef>
                <a:spcPct val="0"/>
              </a:spcBef>
              <a:spcAft>
                <a:spcPct val="0"/>
              </a:spcAft>
              <a:defRPr/>
            </a:pPr>
            <a:r>
              <a:rPr lang="ja-JP" altLang="en-US" sz="1108" dirty="0">
                <a:solidFill>
                  <a:prstClr val="black"/>
                </a:solidFill>
              </a:rPr>
              <a:t>障害者自立支援法・</a:t>
            </a:r>
            <a:endParaRPr lang="en-US" altLang="ja-JP" sz="1108" dirty="0">
              <a:solidFill>
                <a:prstClr val="black"/>
              </a:solidFill>
            </a:endParaRPr>
          </a:p>
          <a:p>
            <a:pPr fontAlgn="base">
              <a:spcBef>
                <a:spcPct val="0"/>
              </a:spcBef>
              <a:spcAft>
                <a:spcPct val="0"/>
              </a:spcAft>
              <a:defRPr/>
            </a:pPr>
            <a:r>
              <a:rPr lang="ja-JP" altLang="en-US" sz="1108" dirty="0">
                <a:solidFill>
                  <a:prstClr val="black"/>
                </a:solidFill>
              </a:rPr>
              <a:t>児童福祉法の一部改正法施行　</a:t>
            </a:r>
          </a:p>
        </p:txBody>
      </p:sp>
      <p:sp>
        <p:nvSpPr>
          <p:cNvPr id="66" name="テキスト ボックス 65"/>
          <p:cNvSpPr txBox="1"/>
          <p:nvPr/>
        </p:nvSpPr>
        <p:spPr>
          <a:xfrm>
            <a:off x="5690954" y="3315751"/>
            <a:ext cx="597018" cy="191713"/>
          </a:xfrm>
          <a:prstGeom prst="rect">
            <a:avLst/>
          </a:prstGeom>
          <a:noFill/>
        </p:spPr>
        <p:txBody>
          <a:bodyPr wrap="square" lIns="63236" tIns="31620" rIns="63236" bIns="31620">
            <a:spAutoFit/>
          </a:bodyPr>
          <a:lstStyle/>
          <a:p>
            <a:pPr algn="ctr" fontAlgn="base">
              <a:spcBef>
                <a:spcPct val="0"/>
              </a:spcBef>
              <a:spcAft>
                <a:spcPct val="0"/>
              </a:spcAft>
              <a:defRPr/>
            </a:pPr>
            <a:r>
              <a:rPr lang="en-US" altLang="ja-JP" sz="831" dirty="0">
                <a:solidFill>
                  <a:prstClr val="black"/>
                </a:solidFill>
                <a:latin typeface="ＭＳ Ｐゴシック"/>
              </a:rPr>
              <a:t>【H24.4】</a:t>
            </a:r>
            <a:endParaRPr lang="ja-JP" altLang="en-US" sz="831" dirty="0">
              <a:solidFill>
                <a:prstClr val="black"/>
              </a:solidFill>
              <a:latin typeface="ＭＳ Ｐゴシック"/>
            </a:endParaRPr>
          </a:p>
        </p:txBody>
      </p:sp>
      <p:sp>
        <p:nvSpPr>
          <p:cNvPr id="67" name="上矢印吹き出し 66"/>
          <p:cNvSpPr/>
          <p:nvPr/>
        </p:nvSpPr>
        <p:spPr bwMode="auto">
          <a:xfrm>
            <a:off x="5071783" y="5540836"/>
            <a:ext cx="1386073" cy="768484"/>
          </a:xfrm>
          <a:prstGeom prst="upArrowCallout">
            <a:avLst>
              <a:gd name="adj1" fmla="val 25000"/>
              <a:gd name="adj2" fmla="val 21472"/>
              <a:gd name="adj3" fmla="val 25000"/>
              <a:gd name="adj4" fmla="val 58201"/>
            </a:avLst>
          </a:prstGeom>
          <a:solidFill>
            <a:schemeClr val="accent6">
              <a:lumMod val="20000"/>
              <a:lumOff val="80000"/>
            </a:schemeClr>
          </a:solidFill>
          <a:ln w="15875" cap="flat" cmpd="sng" algn="ctr">
            <a:solidFill>
              <a:schemeClr val="accent6">
                <a:lumMod val="50000"/>
              </a:schemeClr>
            </a:solidFill>
            <a:prstDash val="solid"/>
            <a:round/>
            <a:headEnd type="none" w="med" len="med"/>
            <a:tailEnd type="none" w="med" len="med"/>
          </a:ln>
          <a:effectLst/>
        </p:spPr>
        <p:txBody>
          <a:bodyPr vert="horz" wrap="square" lIns="25454" tIns="5093" rIns="25454" bIns="5093" numCol="1" rtlCol="0" anchor="ctr" anchorCtr="0" compatLnSpc="1">
            <a:prstTxWarp prst="textNoShape">
              <a:avLst/>
            </a:prstTxWarp>
          </a:bodyPr>
          <a:lstStyle/>
          <a:p>
            <a:pPr marL="82342" indent="-82342" defTabSz="603838" fontAlgn="base">
              <a:spcBef>
                <a:spcPct val="0"/>
              </a:spcBef>
              <a:spcAft>
                <a:spcPct val="0"/>
              </a:spcAft>
            </a:pPr>
            <a:r>
              <a:rPr lang="ja-JP" altLang="en-US" sz="831" b="1" dirty="0">
                <a:solidFill>
                  <a:prstClr val="black"/>
                </a:solidFill>
                <a:latin typeface="ＭＳ Ｐゴシック"/>
              </a:rPr>
              <a:t> 相談支援の充実、障害児</a:t>
            </a:r>
            <a:endParaRPr lang="en-US" altLang="ja-JP" sz="831" b="1" dirty="0">
              <a:solidFill>
                <a:prstClr val="black"/>
              </a:solidFill>
              <a:latin typeface="ＭＳ Ｐゴシック"/>
            </a:endParaRPr>
          </a:p>
          <a:p>
            <a:pPr marL="82342" indent="-82342" defTabSz="603838" fontAlgn="base">
              <a:spcBef>
                <a:spcPct val="0"/>
              </a:spcBef>
              <a:spcAft>
                <a:spcPct val="0"/>
              </a:spcAft>
            </a:pPr>
            <a:r>
              <a:rPr lang="ja-JP" altLang="en-US" sz="831" b="1" dirty="0">
                <a:solidFill>
                  <a:prstClr val="black"/>
                </a:solidFill>
                <a:latin typeface="ＭＳ Ｐゴシック"/>
              </a:rPr>
              <a:t>　支援の強化など</a:t>
            </a:r>
          </a:p>
        </p:txBody>
      </p:sp>
      <p:sp>
        <p:nvSpPr>
          <p:cNvPr id="63" name="円形吹き出し 62"/>
          <p:cNvSpPr/>
          <p:nvPr/>
        </p:nvSpPr>
        <p:spPr>
          <a:xfrm>
            <a:off x="5668738" y="2991435"/>
            <a:ext cx="997034" cy="299111"/>
          </a:xfrm>
          <a:prstGeom prst="wedgeEllipseCallout">
            <a:avLst>
              <a:gd name="adj1" fmla="val 37817"/>
              <a:gd name="adj2" fmla="val 146977"/>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24897" rIns="0" bIns="24897" anchor="ctr"/>
          <a:lstStyle/>
          <a:p>
            <a:pPr algn="ctr" fontAlgn="base">
              <a:spcBef>
                <a:spcPct val="0"/>
              </a:spcBef>
              <a:spcAft>
                <a:spcPct val="0"/>
              </a:spcAft>
              <a:defRPr/>
            </a:pPr>
            <a:r>
              <a:rPr lang="ja-JP" altLang="en-US" sz="692" b="1" dirty="0">
                <a:solidFill>
                  <a:prstClr val="black"/>
                </a:solidFill>
              </a:rPr>
              <a:t>地域社会に</a:t>
            </a:r>
            <a:endParaRPr lang="en-US" altLang="ja-JP" sz="692" b="1" dirty="0">
              <a:solidFill>
                <a:prstClr val="black"/>
              </a:solidFill>
            </a:endParaRPr>
          </a:p>
          <a:p>
            <a:pPr algn="ctr" fontAlgn="base">
              <a:spcBef>
                <a:spcPct val="0"/>
              </a:spcBef>
              <a:spcAft>
                <a:spcPct val="0"/>
              </a:spcAft>
              <a:defRPr/>
            </a:pPr>
            <a:r>
              <a:rPr lang="ja-JP" altLang="en-US" sz="692" b="1" dirty="0">
                <a:solidFill>
                  <a:prstClr val="black"/>
                </a:solidFill>
              </a:rPr>
              <a:t>おける共生の実現</a:t>
            </a:r>
          </a:p>
        </p:txBody>
      </p:sp>
      <p:sp>
        <p:nvSpPr>
          <p:cNvPr id="55" name="円形吹き出し 54"/>
          <p:cNvSpPr/>
          <p:nvPr/>
        </p:nvSpPr>
        <p:spPr>
          <a:xfrm>
            <a:off x="6007936" y="5439499"/>
            <a:ext cx="724304" cy="323863"/>
          </a:xfrm>
          <a:prstGeom prst="wedgeEllipseCallout">
            <a:avLst>
              <a:gd name="adj1" fmla="val 21638"/>
              <a:gd name="adj2" fmla="val -89394"/>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3236" tIns="31620" rIns="63236" bIns="31620" anchor="ctr"/>
          <a:lstStyle/>
          <a:p>
            <a:pPr algn="ctr" fontAlgn="base">
              <a:spcBef>
                <a:spcPct val="0"/>
              </a:spcBef>
              <a:spcAft>
                <a:spcPct val="0"/>
              </a:spcAft>
              <a:defRPr/>
            </a:pPr>
            <a:r>
              <a:rPr lang="ja-JP" altLang="en-US" sz="700" dirty="0">
                <a:solidFill>
                  <a:prstClr val="black"/>
                </a:solidFill>
              </a:rPr>
              <a:t>難病等を対象に</a:t>
            </a:r>
          </a:p>
        </p:txBody>
      </p:sp>
      <p:sp>
        <p:nvSpPr>
          <p:cNvPr id="65" name="角丸四角形 64"/>
          <p:cNvSpPr/>
          <p:nvPr/>
        </p:nvSpPr>
        <p:spPr>
          <a:xfrm>
            <a:off x="6960122" y="3489962"/>
            <a:ext cx="398813" cy="1953738"/>
          </a:xfrm>
          <a:prstGeom prst="roundRect">
            <a:avLst/>
          </a:prstGeom>
          <a:solidFill>
            <a:srgbClr val="FF8029"/>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63236" tIns="31620" rIns="63236" bIns="31620" anchor="ctr"/>
          <a:lstStyle/>
          <a:p>
            <a:pPr fontAlgn="base">
              <a:spcBef>
                <a:spcPct val="0"/>
              </a:spcBef>
              <a:spcAft>
                <a:spcPct val="0"/>
              </a:spcAft>
              <a:defRPr/>
            </a:pPr>
            <a:r>
              <a:rPr lang="ja-JP" altLang="en-US" sz="1108" dirty="0">
                <a:solidFill>
                  <a:prstClr val="black"/>
                </a:solidFill>
              </a:rPr>
              <a:t>障害者総合支援法・</a:t>
            </a:r>
            <a:endParaRPr lang="en-US" altLang="ja-JP" sz="1108" dirty="0">
              <a:solidFill>
                <a:prstClr val="black"/>
              </a:solidFill>
            </a:endParaRPr>
          </a:p>
          <a:p>
            <a:pPr algn="ctr" fontAlgn="base">
              <a:spcBef>
                <a:spcPct val="0"/>
              </a:spcBef>
              <a:spcAft>
                <a:spcPct val="0"/>
              </a:spcAft>
              <a:defRPr/>
            </a:pPr>
            <a:r>
              <a:rPr lang="ja-JP" altLang="en-US" sz="1108" dirty="0">
                <a:solidFill>
                  <a:prstClr val="black"/>
                </a:solidFill>
              </a:rPr>
              <a:t>児童福祉法の一部改正法成立</a:t>
            </a:r>
          </a:p>
        </p:txBody>
      </p:sp>
      <p:sp>
        <p:nvSpPr>
          <p:cNvPr id="69" name="テキスト ボックス 68"/>
          <p:cNvSpPr txBox="1"/>
          <p:nvPr/>
        </p:nvSpPr>
        <p:spPr>
          <a:xfrm>
            <a:off x="6847074" y="3298457"/>
            <a:ext cx="611546" cy="191713"/>
          </a:xfrm>
          <a:prstGeom prst="rect">
            <a:avLst/>
          </a:prstGeom>
          <a:noFill/>
        </p:spPr>
        <p:txBody>
          <a:bodyPr wrap="square" lIns="63236" tIns="31620" rIns="63236" bIns="31620">
            <a:spAutoFit/>
          </a:bodyPr>
          <a:lstStyle/>
          <a:p>
            <a:pPr algn="ctr" fontAlgn="base">
              <a:spcBef>
                <a:spcPct val="0"/>
              </a:spcBef>
              <a:spcAft>
                <a:spcPct val="0"/>
              </a:spcAft>
              <a:defRPr/>
            </a:pPr>
            <a:r>
              <a:rPr lang="en-US" altLang="ja-JP" sz="831" dirty="0">
                <a:solidFill>
                  <a:prstClr val="black"/>
                </a:solidFill>
                <a:latin typeface="ＭＳ Ｐゴシック"/>
              </a:rPr>
              <a:t>【H28.5】</a:t>
            </a:r>
            <a:endParaRPr lang="ja-JP" altLang="en-US" sz="831" dirty="0">
              <a:solidFill>
                <a:prstClr val="black"/>
              </a:solidFill>
              <a:latin typeface="ＭＳ Ｐゴシック"/>
            </a:endParaRPr>
          </a:p>
        </p:txBody>
      </p:sp>
      <p:sp>
        <p:nvSpPr>
          <p:cNvPr id="72" name="上矢印吹き出し 71"/>
          <p:cNvSpPr/>
          <p:nvPr/>
        </p:nvSpPr>
        <p:spPr bwMode="auto">
          <a:xfrm>
            <a:off x="6604798" y="5459108"/>
            <a:ext cx="1317364" cy="775458"/>
          </a:xfrm>
          <a:prstGeom prst="upArrowCallout">
            <a:avLst>
              <a:gd name="adj1" fmla="val 22061"/>
              <a:gd name="adj2" fmla="val 25947"/>
              <a:gd name="adj3" fmla="val 27940"/>
              <a:gd name="adj4" fmla="val 56384"/>
            </a:avLst>
          </a:prstGeom>
          <a:solidFill>
            <a:schemeClr val="accent6">
              <a:lumMod val="20000"/>
              <a:lumOff val="80000"/>
            </a:schemeClr>
          </a:solidFill>
          <a:ln w="15875" cap="flat" cmpd="sng" algn="ctr">
            <a:solidFill>
              <a:schemeClr val="accent6">
                <a:lumMod val="50000"/>
              </a:schemeClr>
            </a:solidFill>
            <a:prstDash val="solid"/>
            <a:round/>
            <a:headEnd type="none" w="med" len="med"/>
            <a:tailEnd type="none" w="med" len="med"/>
          </a:ln>
          <a:effectLst/>
        </p:spPr>
        <p:txBody>
          <a:bodyPr vert="horz" wrap="square" lIns="25454" tIns="5093" rIns="25454" bIns="5093" numCol="1" rtlCol="0" anchor="ctr" anchorCtr="0" compatLnSpc="1">
            <a:prstTxWarp prst="textNoShape">
              <a:avLst/>
            </a:prstTxWarp>
          </a:bodyPr>
          <a:lstStyle/>
          <a:p>
            <a:pPr marL="82342" indent="-82342" defTabSz="603838" fontAlgn="base">
              <a:spcBef>
                <a:spcPct val="0"/>
              </a:spcBef>
              <a:spcAft>
                <a:spcPct val="0"/>
              </a:spcAft>
            </a:pPr>
            <a:r>
              <a:rPr lang="ja-JP" altLang="en-US" sz="831" b="1" dirty="0">
                <a:solidFill>
                  <a:prstClr val="black"/>
                </a:solidFill>
                <a:latin typeface="ＭＳ Ｐゴシック"/>
              </a:rPr>
              <a:t> 「生活」と「就労」に</a:t>
            </a:r>
            <a:endParaRPr lang="en-US" altLang="ja-JP" sz="831" b="1" dirty="0">
              <a:solidFill>
                <a:prstClr val="black"/>
              </a:solidFill>
              <a:latin typeface="ＭＳ Ｐゴシック"/>
            </a:endParaRPr>
          </a:p>
          <a:p>
            <a:pPr marL="82342" indent="-82342" defTabSz="603838" fontAlgn="base">
              <a:spcBef>
                <a:spcPct val="0"/>
              </a:spcBef>
              <a:spcAft>
                <a:spcPct val="0"/>
              </a:spcAft>
            </a:pPr>
            <a:r>
              <a:rPr lang="ja-JP" altLang="en-US" sz="831" b="1" dirty="0">
                <a:solidFill>
                  <a:prstClr val="black"/>
                </a:solidFill>
                <a:latin typeface="ＭＳ Ｐゴシック"/>
              </a:rPr>
              <a:t>関する支援の充実など</a:t>
            </a:r>
          </a:p>
        </p:txBody>
      </p:sp>
      <p:sp>
        <p:nvSpPr>
          <p:cNvPr id="79" name="角丸四角形 78"/>
          <p:cNvSpPr/>
          <p:nvPr/>
        </p:nvSpPr>
        <p:spPr>
          <a:xfrm>
            <a:off x="7492135" y="3499682"/>
            <a:ext cx="318623" cy="1953738"/>
          </a:xfrm>
          <a:prstGeom prst="roundRect">
            <a:avLst/>
          </a:prstGeom>
          <a:solidFill>
            <a:srgbClr val="FF8029"/>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63236" tIns="31620" rIns="63236" bIns="31620" anchor="ctr"/>
          <a:lstStyle/>
          <a:p>
            <a:pPr algn="l"/>
            <a:r>
              <a:rPr lang="ja-JP" altLang="en-US" sz="900" b="0" i="0" u="none" strike="noStrike" baseline="0" dirty="0">
                <a:solidFill>
                  <a:schemeClr val="tx1"/>
                </a:solidFill>
                <a:latin typeface="MS-PGothic"/>
              </a:rPr>
              <a:t>障害者総合支援法等一部改正</a:t>
            </a:r>
          </a:p>
          <a:p>
            <a:pPr algn="l"/>
            <a:r>
              <a:rPr lang="ja-JP" altLang="en-US" sz="900" b="0" i="0" u="none" strike="noStrike" baseline="0" dirty="0">
                <a:solidFill>
                  <a:schemeClr val="tx1"/>
                </a:solidFill>
                <a:latin typeface="MS-PGothic"/>
              </a:rPr>
              <a:t>法成立　</a:t>
            </a:r>
            <a:r>
              <a:rPr lang="en-US" altLang="ja-JP" sz="900" b="0" i="0" u="none" strike="noStrike" baseline="0" dirty="0">
                <a:solidFill>
                  <a:schemeClr val="tx1"/>
                </a:solidFill>
                <a:latin typeface="Arial" panose="020B0604020202020204" pitchFamily="34" charset="0"/>
              </a:rPr>
              <a:t>(</a:t>
            </a:r>
            <a:r>
              <a:rPr lang="ja-JP" altLang="en-US" sz="900" b="0" i="0" u="none" strike="noStrike" baseline="0" dirty="0">
                <a:solidFill>
                  <a:schemeClr val="tx1"/>
                </a:solidFill>
                <a:latin typeface="MS-PGothic"/>
              </a:rPr>
              <a:t>令和６年４月等施行予定</a:t>
            </a:r>
            <a:r>
              <a:rPr lang="en-US" altLang="ja-JP" sz="900" b="0" i="0" u="none" strike="noStrike" baseline="0" dirty="0">
                <a:solidFill>
                  <a:schemeClr val="tx1"/>
                </a:solidFill>
                <a:latin typeface="Arial" panose="020B0604020202020204" pitchFamily="34" charset="0"/>
              </a:rPr>
              <a:t>)</a:t>
            </a:r>
            <a:endParaRPr lang="ja-JP" altLang="en-US" sz="900" b="1" dirty="0">
              <a:solidFill>
                <a:schemeClr val="tx1"/>
              </a:solidFill>
            </a:endParaRPr>
          </a:p>
        </p:txBody>
      </p:sp>
      <p:sp>
        <p:nvSpPr>
          <p:cNvPr id="80" name="テキスト ボックス 79"/>
          <p:cNvSpPr txBox="1"/>
          <p:nvPr/>
        </p:nvSpPr>
        <p:spPr>
          <a:xfrm>
            <a:off x="7345591" y="3308179"/>
            <a:ext cx="661526" cy="191713"/>
          </a:xfrm>
          <a:prstGeom prst="rect">
            <a:avLst/>
          </a:prstGeom>
          <a:noFill/>
        </p:spPr>
        <p:txBody>
          <a:bodyPr wrap="square" lIns="63236" tIns="31620" rIns="63236" bIns="31620">
            <a:spAutoFit/>
          </a:bodyPr>
          <a:lstStyle/>
          <a:p>
            <a:pPr algn="ctr" fontAlgn="base">
              <a:spcBef>
                <a:spcPct val="0"/>
              </a:spcBef>
              <a:spcAft>
                <a:spcPct val="0"/>
              </a:spcAft>
              <a:defRPr/>
            </a:pPr>
            <a:r>
              <a:rPr lang="en-US" altLang="ja-JP" sz="831" dirty="0">
                <a:solidFill>
                  <a:prstClr val="black"/>
                </a:solidFill>
                <a:latin typeface="ＭＳ Ｐゴシック"/>
              </a:rPr>
              <a:t>【R4.12】</a:t>
            </a:r>
            <a:endParaRPr lang="ja-JP" altLang="en-US" sz="831" dirty="0">
              <a:solidFill>
                <a:prstClr val="black"/>
              </a:solidFill>
              <a:latin typeface="ＭＳ Ｐゴシック"/>
            </a:endParaRPr>
          </a:p>
        </p:txBody>
      </p:sp>
      <p:sp>
        <p:nvSpPr>
          <p:cNvPr id="83" name="Rectangle 2"/>
          <p:cNvSpPr txBox="1">
            <a:spLocks noChangeArrowheads="1"/>
          </p:cNvSpPr>
          <p:nvPr/>
        </p:nvSpPr>
        <p:spPr>
          <a:xfrm>
            <a:off x="1392231" y="1267211"/>
            <a:ext cx="6355385" cy="373847"/>
          </a:xfrm>
          <a:prstGeom prst="rect">
            <a:avLst/>
          </a:prstGeom>
          <a:solidFill>
            <a:srgbClr val="C0504D">
              <a:lumMod val="20000"/>
              <a:lumOff val="80000"/>
            </a:srgbClr>
          </a:solidFill>
          <a:ln>
            <a:solidFill>
              <a:srgbClr val="44546A">
                <a:lumMod val="50000"/>
              </a:srgbClr>
            </a:solid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p:spPr>
        <p:txBody>
          <a:bodyPr vert="horz" lIns="63305" tIns="31652" rIns="63305" bIns="31652" rtlCol="0" anchor="ctr">
            <a:norm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a:defRPr/>
            </a:pPr>
            <a:r>
              <a:rPr lang="ja-JP" altLang="en-US" sz="1939" dirty="0">
                <a:solidFill>
                  <a:prstClr val="black"/>
                </a:solidFill>
                <a:latin typeface="Calibri" panose="020F0502020204030204"/>
              </a:rPr>
              <a:t>障害保健福祉施策の歴史</a:t>
            </a:r>
            <a:endParaRPr lang="en-US" altLang="ja-JP" sz="1939" dirty="0">
              <a:solidFill>
                <a:prstClr val="black"/>
              </a:solidFill>
              <a:latin typeface="Calibri" panose="020F0502020204030204"/>
              <a:ea typeface="ＭＳ Ｐゴシック"/>
            </a:endParaRPr>
          </a:p>
        </p:txBody>
      </p:sp>
      <p:sp>
        <p:nvSpPr>
          <p:cNvPr id="88" name="正方形/長方形 87"/>
          <p:cNvSpPr/>
          <p:nvPr/>
        </p:nvSpPr>
        <p:spPr>
          <a:xfrm>
            <a:off x="107504" y="53120"/>
            <a:ext cx="3804247" cy="369332"/>
          </a:xfrm>
          <a:prstGeom prst="rect">
            <a:avLst/>
          </a:prstGeom>
        </p:spPr>
        <p:txBody>
          <a:bodyPr wrap="none">
            <a:spAutoFit/>
          </a:bodyPr>
          <a:lstStyle/>
          <a:p>
            <a:r>
              <a:rPr lang="ja-JP" altLang="en-US" b="1" dirty="0" smtClean="0">
                <a:solidFill>
                  <a:schemeClr val="bg1"/>
                </a:solidFill>
                <a:latin typeface="BIZ UDPゴシック" panose="020B0400000000000000" pitchFamily="50" charset="-128"/>
                <a:ea typeface="BIZ UDPゴシック" panose="020B0400000000000000" pitchFamily="50" charset="-128"/>
              </a:rPr>
              <a:t>１．</a:t>
            </a:r>
            <a:r>
              <a:rPr lang="ja-JP" altLang="ja-JP" b="1" dirty="0" smtClean="0">
                <a:solidFill>
                  <a:schemeClr val="bg1"/>
                </a:solidFill>
                <a:latin typeface="BIZ UDPゴシック" panose="020B0400000000000000" pitchFamily="50" charset="-128"/>
                <a:ea typeface="BIZ UDPゴシック" panose="020B0400000000000000" pitchFamily="50" charset="-128"/>
              </a:rPr>
              <a:t>主</a:t>
            </a:r>
            <a:r>
              <a:rPr lang="ja-JP" altLang="ja-JP" b="1" dirty="0">
                <a:solidFill>
                  <a:schemeClr val="bg1"/>
                </a:solidFill>
                <a:latin typeface="BIZ UDPゴシック" panose="020B0400000000000000" pitchFamily="50" charset="-128"/>
                <a:ea typeface="BIZ UDPゴシック" panose="020B0400000000000000" pitchFamily="50" charset="-128"/>
              </a:rPr>
              <a:t>任相談支援専門員創設の経</a:t>
            </a:r>
            <a:r>
              <a:rPr lang="ja-JP" altLang="ja-JP" b="1" dirty="0" smtClean="0">
                <a:solidFill>
                  <a:schemeClr val="bg1"/>
                </a:solidFill>
                <a:latin typeface="BIZ UDPゴシック" panose="020B0400000000000000" pitchFamily="50" charset="-128"/>
                <a:ea typeface="BIZ UDPゴシック" panose="020B0400000000000000" pitchFamily="50" charset="-128"/>
              </a:rPr>
              <a:t>緯</a:t>
            </a:r>
            <a:endParaRPr lang="ja-JP" altLang="en-US" dirty="0">
              <a:solidFill>
                <a:schemeClr val="bg1"/>
              </a:solidFill>
            </a:endParaRPr>
          </a:p>
        </p:txBody>
      </p:sp>
      <p:sp>
        <p:nvSpPr>
          <p:cNvPr id="64" name="タイトル 1"/>
          <p:cNvSpPr txBox="1">
            <a:spLocks/>
          </p:cNvSpPr>
          <p:nvPr/>
        </p:nvSpPr>
        <p:spPr>
          <a:xfrm>
            <a:off x="107504" y="404664"/>
            <a:ext cx="8739521" cy="414260"/>
          </a:xfrm>
          <a:prstGeom prst="rect">
            <a:avLst/>
          </a:prstGeom>
        </p:spPr>
        <p:txBody>
          <a:bodyPr vert="horz" anchor="ctr">
            <a:norm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ja-JP" sz="1400" dirty="0" smtClean="0">
                <a:solidFill>
                  <a:schemeClr val="accent6">
                    <a:lumMod val="50000"/>
                  </a:schemeClr>
                </a:solidFill>
              </a:rPr>
              <a:t>（１）</a:t>
            </a:r>
            <a:r>
              <a:rPr lang="ja-JP" altLang="en-US" sz="1400" dirty="0">
                <a:latin typeface="BIZ UDゴシック" panose="020B0400000000000000" pitchFamily="49" charset="-128"/>
                <a:ea typeface="BIZ UDゴシック" panose="020B0400000000000000" pitchFamily="49" charset="-128"/>
              </a:rPr>
              <a:t>障害者施策の変遷と相談支援専門員</a:t>
            </a:r>
            <a:endParaRPr lang="ja-JP" altLang="en-US" sz="1400" dirty="0">
              <a:solidFill>
                <a:schemeClr val="accent6">
                  <a:lumMod val="50000"/>
                </a:schemeClr>
              </a:solidFill>
            </a:endParaRPr>
          </a:p>
        </p:txBody>
      </p:sp>
    </p:spTree>
    <p:extLst>
      <p:ext uri="{BB962C8B-B14F-4D97-AF65-F5344CB8AC3E}">
        <p14:creationId xmlns:p14="http://schemas.microsoft.com/office/powerpoint/2010/main" val="297255439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CE164679-DF2B-4045-A41F-D8A901C2DD6E}"/>
              </a:ext>
            </a:extLst>
          </p:cNvPr>
          <p:cNvSpPr>
            <a:spLocks noGrp="1"/>
          </p:cNvSpPr>
          <p:nvPr>
            <p:ph type="title"/>
          </p:nvPr>
        </p:nvSpPr>
        <p:spPr>
          <a:xfrm>
            <a:off x="503548" y="1700808"/>
            <a:ext cx="8229600" cy="648072"/>
          </a:xfrm>
        </p:spPr>
        <p:txBody>
          <a:bodyPr>
            <a:normAutofit/>
          </a:bodyPr>
          <a:lstStyle/>
          <a:p>
            <a:r>
              <a:rPr lang="ja-JP" altLang="en-US" sz="2000" dirty="0">
                <a:latin typeface="BIZ UDゴシック" panose="020B0400000000000000" pitchFamily="49" charset="-128"/>
                <a:ea typeface="BIZ UDゴシック" panose="020B0400000000000000" pitchFamily="49" charset="-128"/>
              </a:rPr>
              <a:t>地域社会における</a:t>
            </a:r>
            <a:r>
              <a:rPr lang="ja-JP" altLang="en-US" sz="2000" dirty="0" smtClean="0">
                <a:latin typeface="BIZ UDゴシック" panose="020B0400000000000000" pitchFamily="49" charset="-128"/>
                <a:ea typeface="BIZ UDゴシック" panose="020B0400000000000000" pitchFamily="49" charset="-128"/>
              </a:rPr>
              <a:t>責任</a:t>
            </a:r>
            <a:r>
              <a:rPr lang="ja-JP" altLang="en-US" sz="2000" dirty="0">
                <a:latin typeface="BIZ UDゴシック" panose="020B0400000000000000" pitchFamily="49" charset="-128"/>
                <a:ea typeface="BIZ UDゴシック" panose="020B0400000000000000" pitchFamily="49" charset="-128"/>
              </a:rPr>
              <a:t>を意識した</a:t>
            </a:r>
            <a:r>
              <a:rPr kumimoji="1" lang="ja-JP" altLang="en-US" sz="2000" dirty="0">
                <a:latin typeface="BIZ UDゴシック" panose="020B0400000000000000" pitchFamily="49" charset="-128"/>
                <a:ea typeface="BIZ UDゴシック" panose="020B0400000000000000" pitchFamily="49" charset="-128"/>
              </a:rPr>
              <a:t>運営と経</a:t>
            </a:r>
            <a:r>
              <a:rPr kumimoji="1" lang="ja-JP" altLang="en-US" sz="2000" dirty="0" smtClean="0">
                <a:latin typeface="BIZ UDゴシック" panose="020B0400000000000000" pitchFamily="49" charset="-128"/>
                <a:ea typeface="BIZ UDゴシック" panose="020B0400000000000000" pitchFamily="49" charset="-128"/>
              </a:rPr>
              <a:t>営が求められる。</a:t>
            </a:r>
            <a:endParaRPr kumimoji="1" lang="ja-JP" altLang="en-US" sz="2000" dirty="0">
              <a:latin typeface="BIZ UDゴシック" panose="020B0400000000000000" pitchFamily="49" charset="-128"/>
              <a:ea typeface="BIZ UDゴシック" panose="020B0400000000000000" pitchFamily="49" charset="-128"/>
            </a:endParaRPr>
          </a:p>
        </p:txBody>
      </p:sp>
      <p:sp>
        <p:nvSpPr>
          <p:cNvPr id="3" name="コンテンツ プレースホルダー 2">
            <a:extLst>
              <a:ext uri="{FF2B5EF4-FFF2-40B4-BE49-F238E27FC236}">
                <a16:creationId xmlns:a16="http://schemas.microsoft.com/office/drawing/2014/main" xmlns="" id="{F4C9C8CD-C8A6-EE49-8E04-210078D9EF01}"/>
              </a:ext>
            </a:extLst>
          </p:cNvPr>
          <p:cNvSpPr>
            <a:spLocks noGrp="1"/>
          </p:cNvSpPr>
          <p:nvPr>
            <p:ph idx="1"/>
          </p:nvPr>
        </p:nvSpPr>
        <p:spPr>
          <a:xfrm>
            <a:off x="503548" y="2492896"/>
            <a:ext cx="8229600" cy="3672408"/>
          </a:xfrm>
        </p:spPr>
        <p:txBody>
          <a:bodyPr>
            <a:normAutofit/>
          </a:bodyPr>
          <a:lstStyle/>
          <a:p>
            <a:pPr marL="109728" lvl="0" indent="0">
              <a:buNone/>
            </a:pPr>
            <a:r>
              <a:rPr lang="ja-JP" altLang="en-US" sz="2400" b="1" dirty="0" smtClean="0">
                <a:solidFill>
                  <a:srgbClr val="002060"/>
                </a:solidFill>
                <a:latin typeface="BIZ UDゴシック" panose="020B0400000000000000" pitchFamily="49" charset="-128"/>
                <a:ea typeface="BIZ UDゴシック" panose="020B0400000000000000" pitchFamily="49" charset="-128"/>
              </a:rPr>
              <a:t>❍安定した経営と質の高い支援</a:t>
            </a:r>
            <a:endParaRPr lang="en-US" altLang="ja-JP" sz="2400" b="1" dirty="0" smtClean="0">
              <a:solidFill>
                <a:srgbClr val="002060"/>
              </a:solidFill>
              <a:latin typeface="BIZ UDゴシック" panose="020B0400000000000000" pitchFamily="49" charset="-128"/>
              <a:ea typeface="BIZ UDゴシック" panose="020B0400000000000000" pitchFamily="49" charset="-128"/>
            </a:endParaRPr>
          </a:p>
          <a:p>
            <a:pPr marL="109728" lvl="0" indent="0">
              <a:buNone/>
            </a:pPr>
            <a:r>
              <a:rPr lang="ja-JP" altLang="en-US" sz="2400" dirty="0">
                <a:solidFill>
                  <a:srgbClr val="002060"/>
                </a:solidFill>
                <a:latin typeface="BIZ UDゴシック" panose="020B0400000000000000" pitchFamily="49" charset="-128"/>
                <a:ea typeface="BIZ UDゴシック" panose="020B0400000000000000" pitchFamily="49" charset="-128"/>
              </a:rPr>
              <a:t>　</a:t>
            </a:r>
            <a:r>
              <a:rPr lang="ja-JP" altLang="en-US" sz="2400" dirty="0" smtClean="0">
                <a:solidFill>
                  <a:srgbClr val="002060"/>
                </a:solidFill>
                <a:latin typeface="BIZ UDゴシック" panose="020B0400000000000000" pitchFamily="49" charset="-128"/>
                <a:ea typeface="BIZ UDゴシック" panose="020B0400000000000000" pitchFamily="49" charset="-128"/>
              </a:rPr>
              <a:t>　</a:t>
            </a:r>
            <a:r>
              <a:rPr lang="ja-JP" altLang="en-US" sz="2200" dirty="0" smtClean="0">
                <a:solidFill>
                  <a:srgbClr val="002060"/>
                </a:solidFill>
                <a:latin typeface="BIZ UDゴシック" panose="020B0400000000000000" pitchFamily="49" charset="-128"/>
                <a:ea typeface="BIZ UDゴシック" panose="020B0400000000000000" pitchFamily="49" charset="-128"/>
              </a:rPr>
              <a:t>専門性・緊急性・柔軟性</a:t>
            </a:r>
            <a:endParaRPr lang="en-US" altLang="ja-JP" sz="2400" dirty="0" smtClean="0">
              <a:solidFill>
                <a:srgbClr val="002060"/>
              </a:solidFill>
              <a:latin typeface="BIZ UDゴシック" panose="020B0400000000000000" pitchFamily="49" charset="-128"/>
              <a:ea typeface="BIZ UDゴシック" panose="020B0400000000000000" pitchFamily="49" charset="-128"/>
            </a:endParaRPr>
          </a:p>
          <a:p>
            <a:pPr marL="109728" lvl="0" indent="0">
              <a:buNone/>
            </a:pPr>
            <a:endParaRPr lang="en-US" altLang="ja-JP" sz="2400" dirty="0" smtClean="0">
              <a:solidFill>
                <a:srgbClr val="002060"/>
              </a:solidFill>
              <a:latin typeface="BIZ UDゴシック" panose="020B0400000000000000" pitchFamily="49" charset="-128"/>
              <a:ea typeface="BIZ UDゴシック" panose="020B0400000000000000" pitchFamily="49" charset="-128"/>
            </a:endParaRPr>
          </a:p>
          <a:p>
            <a:pPr marL="109728" lvl="0" indent="0">
              <a:buNone/>
            </a:pPr>
            <a:r>
              <a:rPr lang="ja-JP" altLang="en-US" sz="2400" b="1" dirty="0" smtClean="0">
                <a:solidFill>
                  <a:srgbClr val="002060"/>
                </a:solidFill>
                <a:latin typeface="BIZ UDゴシック" panose="020B0400000000000000" pitchFamily="49" charset="-128"/>
                <a:ea typeface="BIZ UDゴシック" panose="020B0400000000000000" pitchFamily="49" charset="-128"/>
              </a:rPr>
              <a:t>❍地域に根差した事業運営・社会貢献</a:t>
            </a:r>
            <a:endParaRPr lang="ja-JP" altLang="ja-JP" sz="2400" b="1" dirty="0">
              <a:solidFill>
                <a:srgbClr val="002060"/>
              </a:solidFill>
              <a:latin typeface="BIZ UDゴシック" panose="020B0400000000000000" pitchFamily="49" charset="-128"/>
              <a:ea typeface="BIZ UDゴシック" panose="020B0400000000000000" pitchFamily="49" charset="-128"/>
            </a:endParaRPr>
          </a:p>
          <a:p>
            <a:pPr marL="109728" lvl="0" indent="0">
              <a:buNone/>
            </a:pPr>
            <a:r>
              <a:rPr lang="ja-JP" altLang="en-US" sz="2400" dirty="0" smtClean="0">
                <a:solidFill>
                  <a:srgbClr val="002060"/>
                </a:solidFill>
                <a:latin typeface="BIZ UDゴシック" panose="020B0400000000000000" pitchFamily="49" charset="-128"/>
                <a:ea typeface="BIZ UDゴシック" panose="020B0400000000000000" pitchFamily="49" charset="-128"/>
              </a:rPr>
              <a:t>　　</a:t>
            </a:r>
            <a:r>
              <a:rPr lang="ja-JP" altLang="ja-JP" sz="2200" dirty="0" smtClean="0">
                <a:solidFill>
                  <a:srgbClr val="002060"/>
                </a:solidFill>
                <a:latin typeface="BIZ UDゴシック" panose="020B0400000000000000" pitchFamily="49" charset="-128"/>
                <a:ea typeface="BIZ UDゴシック" panose="020B0400000000000000" pitchFamily="49" charset="-128"/>
              </a:rPr>
              <a:t>法</a:t>
            </a:r>
            <a:r>
              <a:rPr lang="ja-JP" altLang="ja-JP" sz="2200" dirty="0">
                <a:solidFill>
                  <a:srgbClr val="002060"/>
                </a:solidFill>
                <a:latin typeface="BIZ UDゴシック" panose="020B0400000000000000" pitchFamily="49" charset="-128"/>
                <a:ea typeface="BIZ UDゴシック" panose="020B0400000000000000" pitchFamily="49" charset="-128"/>
              </a:rPr>
              <a:t>人理念や障害福祉計画等との連</a:t>
            </a:r>
            <a:r>
              <a:rPr lang="ja-JP" altLang="ja-JP" sz="2200" dirty="0" smtClean="0">
                <a:solidFill>
                  <a:srgbClr val="002060"/>
                </a:solidFill>
                <a:latin typeface="BIZ UDゴシック" panose="020B0400000000000000" pitchFamily="49" charset="-128"/>
                <a:ea typeface="BIZ UDゴシック" panose="020B0400000000000000" pitchFamily="49" charset="-128"/>
              </a:rPr>
              <a:t>動</a:t>
            </a:r>
            <a:r>
              <a:rPr lang="ja-JP" altLang="en-US" sz="2200" dirty="0" smtClean="0">
                <a:solidFill>
                  <a:srgbClr val="002060"/>
                </a:solidFill>
                <a:latin typeface="BIZ UDゴシック" panose="020B0400000000000000" pitchFamily="49" charset="-128"/>
                <a:ea typeface="BIZ UDゴシック" panose="020B0400000000000000" pitchFamily="49" charset="-128"/>
              </a:rPr>
              <a:t>した事業運営</a:t>
            </a:r>
            <a:endParaRPr lang="en-US" altLang="ja-JP" sz="2200" dirty="0" smtClean="0">
              <a:solidFill>
                <a:srgbClr val="002060"/>
              </a:solidFill>
              <a:latin typeface="BIZ UDゴシック" panose="020B0400000000000000" pitchFamily="49" charset="-128"/>
              <a:ea typeface="BIZ UDゴシック" panose="020B0400000000000000" pitchFamily="49" charset="-128"/>
            </a:endParaRPr>
          </a:p>
          <a:p>
            <a:pPr marL="109728" lvl="0" indent="0">
              <a:buNone/>
            </a:pPr>
            <a:r>
              <a:rPr lang="ja-JP" altLang="en-US" sz="2200" dirty="0" smtClean="0">
                <a:solidFill>
                  <a:srgbClr val="002060"/>
                </a:solidFill>
                <a:latin typeface="BIZ UDゴシック" panose="020B0400000000000000" pitchFamily="49" charset="-128"/>
                <a:ea typeface="BIZ UDゴシック" panose="020B0400000000000000" pitchFamily="49" charset="-128"/>
              </a:rPr>
              <a:t>　　</a:t>
            </a:r>
            <a:r>
              <a:rPr lang="ja-JP" altLang="ja-JP" sz="2200" dirty="0" smtClean="0">
                <a:solidFill>
                  <a:srgbClr val="002060"/>
                </a:solidFill>
                <a:latin typeface="BIZ UDゴシック" panose="020B0400000000000000" pitchFamily="49" charset="-128"/>
                <a:ea typeface="BIZ UDゴシック" panose="020B0400000000000000" pitchFamily="49" charset="-128"/>
              </a:rPr>
              <a:t>地域</a:t>
            </a:r>
            <a:r>
              <a:rPr lang="ja-JP" altLang="en-US" sz="2200" dirty="0" smtClean="0">
                <a:solidFill>
                  <a:srgbClr val="002060"/>
                </a:solidFill>
                <a:latin typeface="BIZ UDゴシック" panose="020B0400000000000000" pitchFamily="49" charset="-128"/>
                <a:ea typeface="BIZ UDゴシック" panose="020B0400000000000000" pitchFamily="49" charset="-128"/>
              </a:rPr>
              <a:t>における</a:t>
            </a:r>
            <a:r>
              <a:rPr lang="ja-JP" altLang="ja-JP" sz="2200" dirty="0" smtClean="0">
                <a:solidFill>
                  <a:srgbClr val="002060"/>
                </a:solidFill>
                <a:latin typeface="BIZ UDゴシック" panose="020B0400000000000000" pitchFamily="49" charset="-128"/>
                <a:ea typeface="BIZ UDゴシック" panose="020B0400000000000000" pitchFamily="49" charset="-128"/>
              </a:rPr>
              <a:t>法</a:t>
            </a:r>
            <a:r>
              <a:rPr lang="ja-JP" altLang="ja-JP" sz="2200" dirty="0">
                <a:solidFill>
                  <a:srgbClr val="002060"/>
                </a:solidFill>
                <a:latin typeface="BIZ UDゴシック" panose="020B0400000000000000" pitchFamily="49" charset="-128"/>
                <a:ea typeface="BIZ UDゴシック" panose="020B0400000000000000" pitchFamily="49" charset="-128"/>
              </a:rPr>
              <a:t>人の役割と責任を意識した活</a:t>
            </a:r>
            <a:r>
              <a:rPr lang="ja-JP" altLang="ja-JP" sz="2200" dirty="0" smtClean="0">
                <a:solidFill>
                  <a:srgbClr val="002060"/>
                </a:solidFill>
                <a:latin typeface="BIZ UDゴシック" panose="020B0400000000000000" pitchFamily="49" charset="-128"/>
                <a:ea typeface="BIZ UDゴシック" panose="020B0400000000000000" pitchFamily="49" charset="-128"/>
              </a:rPr>
              <a:t>動</a:t>
            </a:r>
            <a:endParaRPr lang="ja-JP" altLang="ja-JP" sz="2200" dirty="0">
              <a:solidFill>
                <a:srgbClr val="002060"/>
              </a:solidFill>
              <a:latin typeface="BIZ UDゴシック" panose="020B0400000000000000" pitchFamily="49" charset="-128"/>
              <a:ea typeface="BIZ UDゴシック" panose="020B0400000000000000" pitchFamily="49" charset="-128"/>
            </a:endParaRPr>
          </a:p>
          <a:p>
            <a:pPr marL="109728" indent="0">
              <a:buNone/>
            </a:pPr>
            <a:endParaRPr kumimoji="1" lang="en-US" altLang="ja-JP" sz="2400" dirty="0" smtClean="0">
              <a:solidFill>
                <a:srgbClr val="002060"/>
              </a:solidFill>
              <a:latin typeface="BIZ UDゴシック" panose="020B0400000000000000" pitchFamily="49" charset="-128"/>
              <a:ea typeface="BIZ UDゴシック" panose="020B0400000000000000" pitchFamily="49" charset="-128"/>
            </a:endParaRPr>
          </a:p>
          <a:p>
            <a:pPr marL="109728" indent="0">
              <a:buNone/>
            </a:pPr>
            <a:r>
              <a:rPr lang="ja-JP" altLang="en-US" sz="2400" b="1" dirty="0" smtClean="0">
                <a:solidFill>
                  <a:srgbClr val="002060"/>
                </a:solidFill>
                <a:latin typeface="BIZ UDゴシック" panose="020B0400000000000000" pitchFamily="49" charset="-128"/>
                <a:ea typeface="BIZ UDゴシック" panose="020B0400000000000000" pitchFamily="49" charset="-128"/>
              </a:rPr>
              <a:t>❍制</a:t>
            </a:r>
            <a:r>
              <a:rPr lang="ja-JP" altLang="en-US" sz="2400" b="1" dirty="0">
                <a:solidFill>
                  <a:srgbClr val="002060"/>
                </a:solidFill>
                <a:latin typeface="BIZ UDゴシック" panose="020B0400000000000000" pitchFamily="49" charset="-128"/>
                <a:ea typeface="BIZ UDゴシック" panose="020B0400000000000000" pitchFamily="49" charset="-128"/>
              </a:rPr>
              <a:t>度と地域をつな</a:t>
            </a:r>
            <a:r>
              <a:rPr lang="ja-JP" altLang="en-US" sz="2400" b="1" dirty="0" smtClean="0">
                <a:solidFill>
                  <a:srgbClr val="002060"/>
                </a:solidFill>
                <a:latin typeface="BIZ UDゴシック" panose="020B0400000000000000" pitchFamily="49" charset="-128"/>
                <a:ea typeface="BIZ UDゴシック" panose="020B0400000000000000" pitchFamily="49" charset="-128"/>
              </a:rPr>
              <a:t>ぐ機能</a:t>
            </a:r>
            <a:endParaRPr lang="en-US" altLang="ja-JP" sz="2400" b="1" dirty="0" smtClean="0">
              <a:solidFill>
                <a:srgbClr val="002060"/>
              </a:solidFill>
              <a:latin typeface="BIZ UDゴシック" panose="020B0400000000000000" pitchFamily="49" charset="-128"/>
              <a:ea typeface="BIZ UDゴシック" panose="020B0400000000000000" pitchFamily="49" charset="-128"/>
            </a:endParaRPr>
          </a:p>
          <a:p>
            <a:pPr marL="109728" indent="0">
              <a:buNone/>
            </a:pPr>
            <a:r>
              <a:rPr kumimoji="1" lang="ja-JP" altLang="en-US" sz="2400" dirty="0">
                <a:solidFill>
                  <a:srgbClr val="002060"/>
                </a:solidFill>
                <a:latin typeface="BIZ UDゴシック" panose="020B0400000000000000" pitchFamily="49" charset="-128"/>
                <a:ea typeface="BIZ UDゴシック" panose="020B0400000000000000" pitchFamily="49" charset="-128"/>
              </a:rPr>
              <a:t>　</a:t>
            </a:r>
            <a:r>
              <a:rPr kumimoji="1" lang="ja-JP" altLang="en-US" sz="2400" dirty="0" smtClean="0">
                <a:solidFill>
                  <a:srgbClr val="002060"/>
                </a:solidFill>
                <a:latin typeface="BIZ UDゴシック" panose="020B0400000000000000" pitchFamily="49" charset="-128"/>
                <a:ea typeface="BIZ UDゴシック" panose="020B0400000000000000" pitchFamily="49" charset="-128"/>
              </a:rPr>
              <a:t>　</a:t>
            </a:r>
            <a:r>
              <a:rPr kumimoji="1" lang="ja-JP" altLang="en-US" sz="2200" dirty="0" smtClean="0">
                <a:solidFill>
                  <a:srgbClr val="002060"/>
                </a:solidFill>
                <a:latin typeface="BIZ UDゴシック" panose="020B0400000000000000" pitchFamily="49" charset="-128"/>
                <a:ea typeface="BIZ UDゴシック" panose="020B0400000000000000" pitchFamily="49" charset="-128"/>
              </a:rPr>
              <a:t>協議会への参画、施策・取り組みへの提言</a:t>
            </a:r>
            <a:endParaRPr kumimoji="1" lang="ja-JP" altLang="en-US" sz="2200" dirty="0">
              <a:solidFill>
                <a:srgbClr val="002060"/>
              </a:solidFill>
              <a:latin typeface="BIZ UDゴシック" panose="020B0400000000000000" pitchFamily="49" charset="-128"/>
              <a:ea typeface="BIZ UDゴシック" panose="020B0400000000000000" pitchFamily="49" charset="-128"/>
            </a:endParaRPr>
          </a:p>
        </p:txBody>
      </p:sp>
      <p:sp>
        <p:nvSpPr>
          <p:cNvPr id="4" name="スライド番号プレースホルダー 3">
            <a:extLst>
              <a:ext uri="{FF2B5EF4-FFF2-40B4-BE49-F238E27FC236}">
                <a16:creationId xmlns:a16="http://schemas.microsoft.com/office/drawing/2014/main" xmlns="" id="{50B84C95-6F59-2045-917F-C56085F041B3}"/>
              </a:ext>
            </a:extLst>
          </p:cNvPr>
          <p:cNvSpPr>
            <a:spLocks noGrp="1"/>
          </p:cNvSpPr>
          <p:nvPr>
            <p:ph type="sldNum" sz="quarter" idx="12"/>
          </p:nvPr>
        </p:nvSpPr>
        <p:spPr/>
        <p:txBody>
          <a:bodyPr/>
          <a:lstStyle/>
          <a:p>
            <a:pPr>
              <a:defRPr/>
            </a:pPr>
            <a:fld id="{804D6B79-3AEB-42FE-A736-A41F7AEA0445}" type="slidenum">
              <a:rPr lang="en-US" altLang="ja-JP" smtClean="0"/>
              <a:pPr>
                <a:defRPr/>
              </a:pPr>
              <a:t>60</a:t>
            </a:fld>
            <a:endParaRPr lang="en-US" altLang="ja-JP"/>
          </a:p>
        </p:txBody>
      </p:sp>
      <p:sp>
        <p:nvSpPr>
          <p:cNvPr id="6" name="サブタイトル 2"/>
          <p:cNvSpPr txBox="1">
            <a:spLocks/>
          </p:cNvSpPr>
          <p:nvPr/>
        </p:nvSpPr>
        <p:spPr>
          <a:xfrm>
            <a:off x="141178" y="0"/>
            <a:ext cx="4618856" cy="465166"/>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a:lstStyle>
          <a:p>
            <a:pPr marL="109728" indent="0">
              <a:buNone/>
            </a:pPr>
            <a:r>
              <a:rPr lang="en-US" altLang="ja-JP" sz="1800" dirty="0" smtClean="0">
                <a:solidFill>
                  <a:schemeClr val="bg1"/>
                </a:solidFill>
                <a:latin typeface="BIZ UDPゴシック" panose="020B0400000000000000" pitchFamily="50" charset="-128"/>
                <a:ea typeface="BIZ UDPゴシック" panose="020B0400000000000000" pitchFamily="50" charset="-128"/>
              </a:rPr>
              <a:t>6.</a:t>
            </a:r>
            <a:r>
              <a:rPr lang="ja-JP" altLang="en-US" sz="1800" dirty="0" smtClean="0">
                <a:solidFill>
                  <a:schemeClr val="bg1"/>
                </a:solidFill>
                <a:latin typeface="BIZ UDPゴシック" panose="020B0400000000000000" pitchFamily="50" charset="-128"/>
                <a:ea typeface="BIZ UDPゴシック" panose="020B0400000000000000" pitchFamily="50" charset="-128"/>
              </a:rPr>
              <a:t>事業所の運営管理</a:t>
            </a:r>
            <a:endParaRPr lang="ja-JP" altLang="en-US" sz="1800" dirty="0">
              <a:solidFill>
                <a:schemeClr val="bg1"/>
              </a:solidFill>
            </a:endParaRPr>
          </a:p>
        </p:txBody>
      </p:sp>
      <p:sp>
        <p:nvSpPr>
          <p:cNvPr id="9" name="タイトル 1">
            <a:extLst>
              <a:ext uri="{FF2B5EF4-FFF2-40B4-BE49-F238E27FC236}">
                <a16:creationId xmlns:a16="http://schemas.microsoft.com/office/drawing/2014/main" xmlns="" id="{19C891C8-7C6F-3347-B7E4-A5DCDB7ED607}"/>
              </a:ext>
            </a:extLst>
          </p:cNvPr>
          <p:cNvSpPr txBox="1">
            <a:spLocks/>
          </p:cNvSpPr>
          <p:nvPr/>
        </p:nvSpPr>
        <p:spPr>
          <a:xfrm>
            <a:off x="581351" y="1056958"/>
            <a:ext cx="6654945" cy="643850"/>
          </a:xfrm>
          <a:prstGeom prst="rect">
            <a:avLst/>
          </a:prstGeom>
        </p:spPr>
        <p:txBody>
          <a:bodyPr>
            <a:no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en-US" sz="2400" b="1" dirty="0" smtClean="0">
                <a:solidFill>
                  <a:schemeClr val="accent4">
                    <a:lumMod val="50000"/>
                  </a:schemeClr>
                </a:solidFill>
                <a:latin typeface="BIZ UDPゴシック" panose="020B0400000000000000" pitchFamily="50" charset="-128"/>
                <a:ea typeface="BIZ UDPゴシック" panose="020B0400000000000000" pitchFamily="50" charset="-128"/>
              </a:rPr>
              <a:t>＜地域から求められる事業所の役割＞</a:t>
            </a:r>
            <a:endParaRPr lang="ja-JP" altLang="en-US" sz="2400" b="1" dirty="0">
              <a:solidFill>
                <a:schemeClr val="accent4">
                  <a:lumMod val="50000"/>
                </a:schemeClr>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xmlns="" id="{19C891C8-7C6F-3347-B7E4-A5DCDB7ED607}"/>
              </a:ext>
            </a:extLst>
          </p:cNvPr>
          <p:cNvSpPr txBox="1">
            <a:spLocks/>
          </p:cNvSpPr>
          <p:nvPr/>
        </p:nvSpPr>
        <p:spPr>
          <a:xfrm>
            <a:off x="611560" y="404664"/>
            <a:ext cx="8013576" cy="432048"/>
          </a:xfrm>
          <a:prstGeom prst="rect">
            <a:avLst/>
          </a:prstGeom>
        </p:spPr>
        <p:txBody>
          <a:bodyPr>
            <a:norm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en-US" sz="1400" dirty="0">
                <a:latin typeface="BIZ UDPゴシック" panose="020B0400000000000000" pitchFamily="50" charset="-128"/>
                <a:ea typeface="BIZ UDPゴシック" panose="020B0400000000000000" pitchFamily="50" charset="-128"/>
              </a:rPr>
              <a:t>（</a:t>
            </a:r>
            <a:r>
              <a:rPr lang="en-US" altLang="ja-JP" sz="1400" dirty="0">
                <a:latin typeface="BIZ UDPゴシック" panose="020B0400000000000000" pitchFamily="50" charset="-128"/>
                <a:ea typeface="BIZ UDPゴシック" panose="020B0400000000000000" pitchFamily="50" charset="-128"/>
              </a:rPr>
              <a:t>2</a:t>
            </a:r>
            <a:r>
              <a:rPr lang="ja-JP" altLang="en-US" sz="1400" dirty="0">
                <a:latin typeface="BIZ UDPゴシック" panose="020B0400000000000000" pitchFamily="50" charset="-128"/>
                <a:ea typeface="BIZ UDPゴシック" panose="020B0400000000000000" pitchFamily="50" charset="-128"/>
              </a:rPr>
              <a:t>）主任相談支援専門員の運営管理へのかかわり</a:t>
            </a:r>
          </a:p>
        </p:txBody>
      </p:sp>
    </p:spTree>
    <p:extLst>
      <p:ext uri="{BB962C8B-B14F-4D97-AF65-F5344CB8AC3E}">
        <p14:creationId xmlns:p14="http://schemas.microsoft.com/office/powerpoint/2010/main" val="411679153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xmlns="" id="{F4C9C8CD-C8A6-EE49-8E04-210078D9EF01}"/>
              </a:ext>
            </a:extLst>
          </p:cNvPr>
          <p:cNvSpPr>
            <a:spLocks noGrp="1"/>
          </p:cNvSpPr>
          <p:nvPr>
            <p:ph idx="1"/>
          </p:nvPr>
        </p:nvSpPr>
        <p:spPr>
          <a:xfrm>
            <a:off x="459259" y="2060848"/>
            <a:ext cx="8229600" cy="2952328"/>
          </a:xfrm>
        </p:spPr>
        <p:txBody>
          <a:bodyPr>
            <a:normAutofit/>
          </a:bodyPr>
          <a:lstStyle/>
          <a:p>
            <a:pPr lvl="0"/>
            <a:r>
              <a:rPr lang="ja-JP" altLang="ja-JP" sz="2400" dirty="0" smtClean="0">
                <a:solidFill>
                  <a:srgbClr val="002060"/>
                </a:solidFill>
                <a:latin typeface="BIZ UD明朝 Medium" panose="02020500000000000000" pitchFamily="17" charset="-128"/>
                <a:ea typeface="BIZ UD明朝 Medium" panose="02020500000000000000" pitchFamily="17" charset="-128"/>
              </a:rPr>
              <a:t>法</a:t>
            </a:r>
            <a:r>
              <a:rPr lang="ja-JP" altLang="ja-JP" sz="2400" dirty="0">
                <a:solidFill>
                  <a:srgbClr val="002060"/>
                </a:solidFill>
                <a:latin typeface="BIZ UD明朝 Medium" panose="02020500000000000000" pitchFamily="17" charset="-128"/>
                <a:ea typeface="BIZ UD明朝 Medium" panose="02020500000000000000" pitchFamily="17" charset="-128"/>
              </a:rPr>
              <a:t>人・事業所の壁を超え、計画性のある人材育成と運営管</a:t>
            </a:r>
            <a:r>
              <a:rPr lang="ja-JP" altLang="ja-JP" sz="2400" dirty="0" smtClean="0">
                <a:solidFill>
                  <a:srgbClr val="002060"/>
                </a:solidFill>
                <a:latin typeface="BIZ UD明朝 Medium" panose="02020500000000000000" pitchFamily="17" charset="-128"/>
                <a:ea typeface="BIZ UD明朝 Medium" panose="02020500000000000000" pitchFamily="17" charset="-128"/>
              </a:rPr>
              <a:t>理</a:t>
            </a:r>
            <a:endParaRPr lang="en-US" altLang="ja-JP" sz="2400" dirty="0" smtClean="0">
              <a:solidFill>
                <a:srgbClr val="002060"/>
              </a:solidFill>
              <a:latin typeface="BIZ UD明朝 Medium" panose="02020500000000000000" pitchFamily="17" charset="-128"/>
              <a:ea typeface="BIZ UD明朝 Medium" panose="02020500000000000000" pitchFamily="17" charset="-128"/>
            </a:endParaRPr>
          </a:p>
          <a:p>
            <a:pPr lvl="0"/>
            <a:endParaRPr lang="en-US" altLang="ja-JP" sz="2400" dirty="0" smtClean="0">
              <a:solidFill>
                <a:srgbClr val="002060"/>
              </a:solidFill>
              <a:latin typeface="BIZ UD明朝 Medium" panose="02020500000000000000" pitchFamily="17" charset="-128"/>
              <a:ea typeface="BIZ UD明朝 Medium" panose="02020500000000000000" pitchFamily="17" charset="-128"/>
            </a:endParaRPr>
          </a:p>
          <a:p>
            <a:pPr lvl="0"/>
            <a:r>
              <a:rPr lang="ja-JP" altLang="ja-JP" sz="2400" dirty="0" smtClean="0">
                <a:solidFill>
                  <a:srgbClr val="002060"/>
                </a:solidFill>
                <a:latin typeface="BIZ UD明朝 Medium" panose="02020500000000000000" pitchFamily="17" charset="-128"/>
                <a:ea typeface="BIZ UD明朝 Medium" panose="02020500000000000000" pitchFamily="17" charset="-128"/>
              </a:rPr>
              <a:t>地</a:t>
            </a:r>
            <a:r>
              <a:rPr lang="ja-JP" altLang="ja-JP" sz="2400" dirty="0">
                <a:solidFill>
                  <a:srgbClr val="002060"/>
                </a:solidFill>
                <a:latin typeface="BIZ UD明朝 Medium" panose="02020500000000000000" pitchFamily="17" charset="-128"/>
                <a:ea typeface="BIZ UD明朝 Medium" panose="02020500000000000000" pitchFamily="17" charset="-128"/>
              </a:rPr>
              <a:t>域全体の福祉の底上げを意識した活</a:t>
            </a:r>
            <a:r>
              <a:rPr lang="ja-JP" altLang="ja-JP" sz="2400" dirty="0" smtClean="0">
                <a:solidFill>
                  <a:srgbClr val="002060"/>
                </a:solidFill>
                <a:latin typeface="BIZ UD明朝 Medium" panose="02020500000000000000" pitchFamily="17" charset="-128"/>
                <a:ea typeface="BIZ UD明朝 Medium" panose="02020500000000000000" pitchFamily="17" charset="-128"/>
              </a:rPr>
              <a:t>動</a:t>
            </a:r>
            <a:endParaRPr lang="en-US" altLang="ja-JP" sz="2400" dirty="0">
              <a:solidFill>
                <a:srgbClr val="002060"/>
              </a:solidFill>
              <a:latin typeface="BIZ UD明朝 Medium" panose="02020500000000000000" pitchFamily="17" charset="-128"/>
              <a:ea typeface="BIZ UD明朝 Medium" panose="02020500000000000000" pitchFamily="17" charset="-128"/>
            </a:endParaRPr>
          </a:p>
          <a:p>
            <a:pPr marL="109728" lvl="0" indent="0">
              <a:buNone/>
            </a:pPr>
            <a:endParaRPr lang="ja-JP" altLang="ja-JP" sz="2400" dirty="0">
              <a:solidFill>
                <a:srgbClr val="002060"/>
              </a:solidFill>
              <a:latin typeface="BIZ UD明朝 Medium" panose="02020500000000000000" pitchFamily="17" charset="-128"/>
              <a:ea typeface="BIZ UD明朝 Medium" panose="02020500000000000000" pitchFamily="17" charset="-128"/>
            </a:endParaRPr>
          </a:p>
          <a:p>
            <a:pPr lvl="0"/>
            <a:r>
              <a:rPr lang="ja-JP" altLang="ja-JP" sz="2400" dirty="0">
                <a:solidFill>
                  <a:srgbClr val="002060"/>
                </a:solidFill>
                <a:latin typeface="BIZ UD明朝 Medium" panose="02020500000000000000" pitchFamily="17" charset="-128"/>
                <a:ea typeface="BIZ UD明朝 Medium" panose="02020500000000000000" pitchFamily="17" charset="-128"/>
              </a:rPr>
              <a:t>法人理念や障害福祉計画等との連動性ある運営管理</a:t>
            </a:r>
            <a:r>
              <a:rPr lang="ja-JP" altLang="ja-JP" sz="2400" dirty="0" smtClean="0">
                <a:solidFill>
                  <a:srgbClr val="002060"/>
                </a:solidFill>
                <a:latin typeface="BIZ UD明朝 Medium" panose="02020500000000000000" pitchFamily="17" charset="-128"/>
                <a:ea typeface="BIZ UD明朝 Medium" panose="02020500000000000000" pitchFamily="17" charset="-128"/>
              </a:rPr>
              <a:t>（</a:t>
            </a:r>
            <a:r>
              <a:rPr lang="ja-JP" altLang="en-US" sz="2400" dirty="0" smtClean="0">
                <a:solidFill>
                  <a:srgbClr val="002060"/>
                </a:solidFill>
                <a:latin typeface="BIZ UD明朝 Medium" panose="02020500000000000000" pitchFamily="17" charset="-128"/>
                <a:ea typeface="BIZ UD明朝 Medium" panose="02020500000000000000" pitchFamily="17" charset="-128"/>
              </a:rPr>
              <a:t>事業目的・</a:t>
            </a:r>
            <a:r>
              <a:rPr lang="ja-JP" altLang="ja-JP" sz="2400" dirty="0" smtClean="0">
                <a:solidFill>
                  <a:srgbClr val="002060"/>
                </a:solidFill>
                <a:latin typeface="BIZ UD明朝 Medium" panose="02020500000000000000" pitchFamily="17" charset="-128"/>
                <a:ea typeface="BIZ UD明朝 Medium" panose="02020500000000000000" pitchFamily="17" charset="-128"/>
              </a:rPr>
              <a:t>地域</a:t>
            </a:r>
            <a:r>
              <a:rPr lang="ja-JP" altLang="en-US" sz="2400" dirty="0" smtClean="0">
                <a:solidFill>
                  <a:srgbClr val="002060"/>
                </a:solidFill>
                <a:latin typeface="BIZ UD明朝 Medium" panose="02020500000000000000" pitchFamily="17" charset="-128"/>
                <a:ea typeface="BIZ UD明朝 Medium" panose="02020500000000000000" pitchFamily="17" charset="-128"/>
              </a:rPr>
              <a:t>貢献</a:t>
            </a:r>
            <a:r>
              <a:rPr lang="ja-JP" altLang="ja-JP" sz="2400" dirty="0" smtClean="0">
                <a:solidFill>
                  <a:srgbClr val="002060"/>
                </a:solidFill>
                <a:latin typeface="BIZ UD明朝 Medium" panose="02020500000000000000" pitchFamily="17" charset="-128"/>
                <a:ea typeface="BIZ UD明朝 Medium" panose="02020500000000000000" pitchFamily="17" charset="-128"/>
              </a:rPr>
              <a:t>の役割と責任）</a:t>
            </a:r>
            <a:endParaRPr kumimoji="1" lang="ja-JP" altLang="en-US" sz="2400" dirty="0">
              <a:solidFill>
                <a:srgbClr val="002060"/>
              </a:solidFill>
              <a:latin typeface="BIZ UD明朝 Medium" panose="02020500000000000000" pitchFamily="17" charset="-128"/>
              <a:ea typeface="BIZ UD明朝 Medium" panose="02020500000000000000" pitchFamily="17" charset="-128"/>
            </a:endParaRPr>
          </a:p>
        </p:txBody>
      </p:sp>
      <p:sp>
        <p:nvSpPr>
          <p:cNvPr id="4" name="スライド番号プレースホルダー 3">
            <a:extLst>
              <a:ext uri="{FF2B5EF4-FFF2-40B4-BE49-F238E27FC236}">
                <a16:creationId xmlns:a16="http://schemas.microsoft.com/office/drawing/2014/main" xmlns="" id="{50B84C95-6F59-2045-917F-C56085F041B3}"/>
              </a:ext>
            </a:extLst>
          </p:cNvPr>
          <p:cNvSpPr>
            <a:spLocks noGrp="1"/>
          </p:cNvSpPr>
          <p:nvPr>
            <p:ph type="sldNum" sz="quarter" idx="12"/>
          </p:nvPr>
        </p:nvSpPr>
        <p:spPr/>
        <p:txBody>
          <a:bodyPr/>
          <a:lstStyle/>
          <a:p>
            <a:pPr>
              <a:defRPr/>
            </a:pPr>
            <a:fld id="{804D6B79-3AEB-42FE-A736-A41F7AEA0445}" type="slidenum">
              <a:rPr lang="en-US" altLang="ja-JP" smtClean="0"/>
              <a:pPr>
                <a:defRPr/>
              </a:pPr>
              <a:t>61</a:t>
            </a:fld>
            <a:endParaRPr lang="en-US" altLang="ja-JP"/>
          </a:p>
        </p:txBody>
      </p:sp>
      <p:sp>
        <p:nvSpPr>
          <p:cNvPr id="5" name="Text Box 15">
            <a:extLst>
              <a:ext uri="{FF2B5EF4-FFF2-40B4-BE49-F238E27FC236}">
                <a16:creationId xmlns:a16="http://schemas.microsoft.com/office/drawing/2014/main" xmlns="" id="{BF3EC306-C088-2440-B035-3828688F78C2}"/>
              </a:ext>
            </a:extLst>
          </p:cNvPr>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6" name="サブタイトル 2"/>
          <p:cNvSpPr txBox="1">
            <a:spLocks/>
          </p:cNvSpPr>
          <p:nvPr/>
        </p:nvSpPr>
        <p:spPr>
          <a:xfrm>
            <a:off x="141178" y="0"/>
            <a:ext cx="4618856" cy="465166"/>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a:lstStyle>
          <a:p>
            <a:pPr marL="109728" indent="0">
              <a:buNone/>
            </a:pPr>
            <a:r>
              <a:rPr lang="en-US" altLang="ja-JP" sz="1800" dirty="0" smtClean="0">
                <a:solidFill>
                  <a:schemeClr val="bg1"/>
                </a:solidFill>
                <a:latin typeface="BIZ UDPゴシック" panose="020B0400000000000000" pitchFamily="50" charset="-128"/>
                <a:ea typeface="BIZ UDPゴシック" panose="020B0400000000000000" pitchFamily="50" charset="-128"/>
              </a:rPr>
              <a:t>6.</a:t>
            </a:r>
            <a:r>
              <a:rPr lang="ja-JP" altLang="en-US" sz="1800" dirty="0" smtClean="0">
                <a:solidFill>
                  <a:schemeClr val="bg1"/>
                </a:solidFill>
                <a:latin typeface="BIZ UDPゴシック" panose="020B0400000000000000" pitchFamily="50" charset="-128"/>
                <a:ea typeface="BIZ UDPゴシック" panose="020B0400000000000000" pitchFamily="50" charset="-128"/>
              </a:rPr>
              <a:t>事業所の運営管理</a:t>
            </a:r>
            <a:endParaRPr lang="ja-JP" altLang="en-US" sz="1800" dirty="0">
              <a:solidFill>
                <a:schemeClr val="bg1"/>
              </a:solidFill>
            </a:endParaRPr>
          </a:p>
        </p:txBody>
      </p:sp>
      <p:sp>
        <p:nvSpPr>
          <p:cNvPr id="9" name="タイトル 1">
            <a:extLst>
              <a:ext uri="{FF2B5EF4-FFF2-40B4-BE49-F238E27FC236}">
                <a16:creationId xmlns:a16="http://schemas.microsoft.com/office/drawing/2014/main" xmlns="" id="{19C891C8-7C6F-3347-B7E4-A5DCDB7ED607}"/>
              </a:ext>
            </a:extLst>
          </p:cNvPr>
          <p:cNvSpPr txBox="1">
            <a:spLocks/>
          </p:cNvSpPr>
          <p:nvPr/>
        </p:nvSpPr>
        <p:spPr>
          <a:xfrm>
            <a:off x="567271" y="1006138"/>
            <a:ext cx="8013576" cy="432048"/>
          </a:xfrm>
          <a:prstGeom prst="rect">
            <a:avLst/>
          </a:prstGeom>
        </p:spPr>
        <p:txBody>
          <a:bodyPr>
            <a:no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en-US" sz="2400" b="1" dirty="0" smtClean="0">
                <a:solidFill>
                  <a:schemeClr val="accent4">
                    <a:lumMod val="50000"/>
                  </a:schemeClr>
                </a:solidFill>
                <a:latin typeface="BIZ UDPゴシック" panose="020B0400000000000000" pitchFamily="50" charset="-128"/>
                <a:ea typeface="BIZ UDPゴシック" panose="020B0400000000000000" pitchFamily="50" charset="-128"/>
              </a:rPr>
              <a:t>＜事業所の運営管理と主任相談支援専門員＞</a:t>
            </a:r>
            <a:endParaRPr lang="ja-JP" altLang="en-US" sz="2400" b="1" dirty="0">
              <a:solidFill>
                <a:schemeClr val="accent4">
                  <a:lumMod val="50000"/>
                </a:schemeClr>
              </a:solidFill>
              <a:latin typeface="BIZ UDPゴシック" panose="020B0400000000000000" pitchFamily="50" charset="-128"/>
              <a:ea typeface="BIZ UDPゴシック" panose="020B0400000000000000" pitchFamily="50" charset="-128"/>
            </a:endParaRPr>
          </a:p>
        </p:txBody>
      </p:sp>
      <p:sp>
        <p:nvSpPr>
          <p:cNvPr id="10" name="タイトル 1">
            <a:extLst>
              <a:ext uri="{FF2B5EF4-FFF2-40B4-BE49-F238E27FC236}">
                <a16:creationId xmlns:a16="http://schemas.microsoft.com/office/drawing/2014/main" xmlns="" id="{19C891C8-7C6F-3347-B7E4-A5DCDB7ED607}"/>
              </a:ext>
            </a:extLst>
          </p:cNvPr>
          <p:cNvSpPr txBox="1">
            <a:spLocks/>
          </p:cNvSpPr>
          <p:nvPr/>
        </p:nvSpPr>
        <p:spPr>
          <a:xfrm>
            <a:off x="611560" y="404664"/>
            <a:ext cx="8013576" cy="432048"/>
          </a:xfrm>
          <a:prstGeom prst="rect">
            <a:avLst/>
          </a:prstGeom>
        </p:spPr>
        <p:txBody>
          <a:bodyPr>
            <a:norm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en-US" sz="1400" dirty="0">
                <a:latin typeface="BIZ UDPゴシック" panose="020B0400000000000000" pitchFamily="50" charset="-128"/>
                <a:ea typeface="BIZ UDPゴシック" panose="020B0400000000000000" pitchFamily="50" charset="-128"/>
              </a:rPr>
              <a:t>（</a:t>
            </a:r>
            <a:r>
              <a:rPr lang="en-US" altLang="ja-JP" sz="1400" dirty="0">
                <a:latin typeface="BIZ UDPゴシック" panose="020B0400000000000000" pitchFamily="50" charset="-128"/>
                <a:ea typeface="BIZ UDPゴシック" panose="020B0400000000000000" pitchFamily="50" charset="-128"/>
              </a:rPr>
              <a:t>2</a:t>
            </a:r>
            <a:r>
              <a:rPr lang="ja-JP" altLang="en-US" sz="1400" dirty="0">
                <a:latin typeface="BIZ UDPゴシック" panose="020B0400000000000000" pitchFamily="50" charset="-128"/>
                <a:ea typeface="BIZ UDPゴシック" panose="020B0400000000000000" pitchFamily="50" charset="-128"/>
              </a:rPr>
              <a:t>）主任相談支援専門員の運営管理へのかかわり</a:t>
            </a:r>
          </a:p>
          <a:p>
            <a:endParaRPr lang="en-US" altLang="ja-JP" sz="1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3492824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xmlns="" id="{50B84C95-6F59-2045-917F-C56085F041B3}"/>
              </a:ext>
            </a:extLst>
          </p:cNvPr>
          <p:cNvSpPr>
            <a:spLocks noGrp="1"/>
          </p:cNvSpPr>
          <p:nvPr>
            <p:ph type="sldNum" sz="quarter" idx="12"/>
          </p:nvPr>
        </p:nvSpPr>
        <p:spPr/>
        <p:txBody>
          <a:bodyPr/>
          <a:lstStyle/>
          <a:p>
            <a:pPr>
              <a:defRPr/>
            </a:pPr>
            <a:fld id="{804D6B79-3AEB-42FE-A736-A41F7AEA0445}" type="slidenum">
              <a:rPr lang="en-US" altLang="ja-JP" smtClean="0"/>
              <a:pPr>
                <a:defRPr/>
              </a:pPr>
              <a:t>62</a:t>
            </a:fld>
            <a:endParaRPr lang="en-US" altLang="ja-JP"/>
          </a:p>
        </p:txBody>
      </p:sp>
      <p:sp>
        <p:nvSpPr>
          <p:cNvPr id="5" name="Text Box 15">
            <a:extLst>
              <a:ext uri="{FF2B5EF4-FFF2-40B4-BE49-F238E27FC236}">
                <a16:creationId xmlns:a16="http://schemas.microsoft.com/office/drawing/2014/main" xmlns="" id="{BF3EC306-C088-2440-B035-3828688F78C2}"/>
              </a:ext>
            </a:extLst>
          </p:cNvPr>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6" name="サブタイトル 2"/>
          <p:cNvSpPr txBox="1">
            <a:spLocks/>
          </p:cNvSpPr>
          <p:nvPr/>
        </p:nvSpPr>
        <p:spPr>
          <a:xfrm>
            <a:off x="141178" y="0"/>
            <a:ext cx="4618856" cy="465166"/>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a:lstStyle>
          <a:p>
            <a:pPr marL="109728" indent="0">
              <a:buNone/>
            </a:pPr>
            <a:r>
              <a:rPr lang="en-US" altLang="ja-JP" sz="1800" dirty="0" smtClean="0">
                <a:solidFill>
                  <a:schemeClr val="bg1"/>
                </a:solidFill>
                <a:latin typeface="BIZ UDPゴシック" panose="020B0400000000000000" pitchFamily="50" charset="-128"/>
                <a:ea typeface="BIZ UDPゴシック" panose="020B0400000000000000" pitchFamily="50" charset="-128"/>
              </a:rPr>
              <a:t>6.</a:t>
            </a:r>
            <a:r>
              <a:rPr lang="ja-JP" altLang="en-US" sz="1800" dirty="0" smtClean="0">
                <a:solidFill>
                  <a:schemeClr val="bg1"/>
                </a:solidFill>
                <a:latin typeface="BIZ UDPゴシック" panose="020B0400000000000000" pitchFamily="50" charset="-128"/>
                <a:ea typeface="BIZ UDPゴシック" panose="020B0400000000000000" pitchFamily="50" charset="-128"/>
              </a:rPr>
              <a:t>事業所の運営管理</a:t>
            </a:r>
            <a:endParaRPr lang="ja-JP" altLang="en-US" sz="1800" dirty="0">
              <a:solidFill>
                <a:schemeClr val="bg1"/>
              </a:solidFill>
            </a:endParaRPr>
          </a:p>
        </p:txBody>
      </p:sp>
      <p:sp>
        <p:nvSpPr>
          <p:cNvPr id="9" name="タイトル 1">
            <a:extLst>
              <a:ext uri="{FF2B5EF4-FFF2-40B4-BE49-F238E27FC236}">
                <a16:creationId xmlns:a16="http://schemas.microsoft.com/office/drawing/2014/main" xmlns="" id="{19C891C8-7C6F-3347-B7E4-A5DCDB7ED607}"/>
              </a:ext>
            </a:extLst>
          </p:cNvPr>
          <p:cNvSpPr txBox="1">
            <a:spLocks/>
          </p:cNvSpPr>
          <p:nvPr/>
        </p:nvSpPr>
        <p:spPr>
          <a:xfrm>
            <a:off x="567271" y="1006138"/>
            <a:ext cx="8013576" cy="432048"/>
          </a:xfrm>
          <a:prstGeom prst="rect">
            <a:avLst/>
          </a:prstGeom>
        </p:spPr>
        <p:txBody>
          <a:bodyPr>
            <a:no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en-US" sz="2400" b="1" dirty="0" smtClean="0">
                <a:solidFill>
                  <a:schemeClr val="accent4">
                    <a:lumMod val="50000"/>
                  </a:schemeClr>
                </a:solidFill>
                <a:latin typeface="BIZ UDPゴシック" panose="020B0400000000000000" pitchFamily="50" charset="-128"/>
                <a:ea typeface="BIZ UDPゴシック" panose="020B0400000000000000" pitchFamily="50" charset="-128"/>
              </a:rPr>
              <a:t>＜事業所の運営管理と主任相談支援専門員＞</a:t>
            </a:r>
            <a:endParaRPr lang="ja-JP" altLang="en-US" sz="2400" b="1" dirty="0">
              <a:solidFill>
                <a:schemeClr val="accent4">
                  <a:lumMod val="50000"/>
                </a:schemeClr>
              </a:solidFill>
              <a:latin typeface="BIZ UDPゴシック" panose="020B0400000000000000" pitchFamily="50" charset="-128"/>
              <a:ea typeface="BIZ UDPゴシック" panose="020B0400000000000000" pitchFamily="50" charset="-128"/>
            </a:endParaRPr>
          </a:p>
        </p:txBody>
      </p:sp>
      <p:sp>
        <p:nvSpPr>
          <p:cNvPr id="11" name="タイトル 1">
            <a:extLst>
              <a:ext uri="{FF2B5EF4-FFF2-40B4-BE49-F238E27FC236}">
                <a16:creationId xmlns:a16="http://schemas.microsoft.com/office/drawing/2014/main" xmlns="" id="{5E33B080-8B14-8046-9483-C0C85DE49342}"/>
              </a:ext>
            </a:extLst>
          </p:cNvPr>
          <p:cNvSpPr txBox="1">
            <a:spLocks/>
          </p:cNvSpPr>
          <p:nvPr/>
        </p:nvSpPr>
        <p:spPr>
          <a:xfrm>
            <a:off x="567271" y="1612852"/>
            <a:ext cx="8229600" cy="4624460"/>
          </a:xfrm>
          <a:prstGeom prst="rect">
            <a:avLst/>
          </a:prstGeom>
        </p:spPr>
        <p:txBody>
          <a:bodyPr vert="horz" anchor="ctr">
            <a:no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ja-JP" sz="2400" b="1" dirty="0" smtClean="0">
                <a:latin typeface="BIZ UDゴシック" panose="020B0400000000000000" pitchFamily="49" charset="-128"/>
                <a:ea typeface="BIZ UDゴシック" panose="020B0400000000000000" pitchFamily="49" charset="-128"/>
              </a:rPr>
              <a:t>活動管理</a:t>
            </a:r>
            <a:r>
              <a:rPr lang="en-US" altLang="ja-JP" sz="2000" dirty="0" smtClean="0">
                <a:latin typeface="BIZ UDゴシック" panose="020B0400000000000000" pitchFamily="49" charset="-128"/>
                <a:ea typeface="BIZ UDゴシック" panose="020B0400000000000000" pitchFamily="49" charset="-128"/>
              </a:rPr>
              <a:t>‥‥</a:t>
            </a:r>
            <a:r>
              <a:rPr lang="ja-JP" altLang="en-US" sz="2000" dirty="0" smtClean="0">
                <a:latin typeface="BIZ UDゴシック" panose="020B0400000000000000" pitchFamily="49" charset="-128"/>
                <a:ea typeface="BIZ UDゴシック" panose="020B0400000000000000" pitchFamily="49" charset="-128"/>
              </a:rPr>
              <a:t>事業所の目的、目標に向けた事業計画</a:t>
            </a:r>
            <a:r>
              <a:rPr lang="ja-JP" altLang="ja-JP" sz="2000" dirty="0" smtClean="0">
                <a:latin typeface="BIZ UDゴシック" panose="020B0400000000000000" pitchFamily="49" charset="-128"/>
                <a:ea typeface="BIZ UDゴシック" panose="020B0400000000000000" pitchFamily="49" charset="-128"/>
              </a:rPr>
              <a:t>　</a:t>
            </a:r>
            <a:endParaRPr lang="en-US" altLang="ja-JP" sz="2000" dirty="0" smtClean="0">
              <a:latin typeface="BIZ UDゴシック" panose="020B0400000000000000" pitchFamily="49" charset="-128"/>
              <a:ea typeface="BIZ UDゴシック" panose="020B0400000000000000" pitchFamily="49" charset="-128"/>
            </a:endParaRPr>
          </a:p>
          <a:p>
            <a:r>
              <a:rPr lang="ja-JP" altLang="en-US" sz="2000" dirty="0" smtClean="0">
                <a:latin typeface="BIZ UDゴシック" panose="020B0400000000000000" pitchFamily="49" charset="-128"/>
                <a:ea typeface="BIZ UDゴシック" panose="020B0400000000000000" pitchFamily="49" charset="-128"/>
              </a:rPr>
              <a:t>　　　　　　　（地域や利用者が求めるもの）</a:t>
            </a:r>
            <a:endParaRPr lang="en-US" altLang="ja-JP" sz="2000" dirty="0" smtClean="0">
              <a:latin typeface="BIZ UDゴシック" panose="020B0400000000000000" pitchFamily="49" charset="-128"/>
              <a:ea typeface="BIZ UDゴシック" panose="020B0400000000000000" pitchFamily="49" charset="-128"/>
            </a:endParaRPr>
          </a:p>
          <a:p>
            <a:r>
              <a:rPr lang="ja-JP" altLang="en-US" sz="2000" dirty="0" smtClean="0">
                <a:latin typeface="BIZ UDゴシック" panose="020B0400000000000000" pitchFamily="49" charset="-128"/>
                <a:ea typeface="BIZ UDゴシック" panose="020B0400000000000000" pitchFamily="49" charset="-128"/>
              </a:rPr>
              <a:t>　　</a:t>
            </a:r>
            <a:endParaRPr lang="en-US" altLang="ja-JP" sz="2000" dirty="0" smtClean="0">
              <a:latin typeface="BIZ UDゴシック" panose="020B0400000000000000" pitchFamily="49" charset="-128"/>
              <a:ea typeface="BIZ UDゴシック" panose="020B0400000000000000" pitchFamily="49" charset="-128"/>
            </a:endParaRPr>
          </a:p>
          <a:p>
            <a:r>
              <a:rPr lang="ja-JP" altLang="ja-JP" sz="2400" b="1" dirty="0" smtClean="0">
                <a:latin typeface="BIZ UDゴシック" panose="020B0400000000000000" pitchFamily="49" charset="-128"/>
                <a:ea typeface="BIZ UDゴシック" panose="020B0400000000000000" pitchFamily="49" charset="-128"/>
              </a:rPr>
              <a:t>組織管理</a:t>
            </a:r>
            <a:r>
              <a:rPr lang="en-US" altLang="ja-JP" sz="2000" dirty="0" smtClean="0">
                <a:latin typeface="BIZ UDゴシック" panose="020B0400000000000000" pitchFamily="49" charset="-128"/>
                <a:ea typeface="BIZ UDゴシック" panose="020B0400000000000000" pitchFamily="49" charset="-128"/>
              </a:rPr>
              <a:t>‥‥</a:t>
            </a:r>
            <a:r>
              <a:rPr lang="ja-JP" altLang="en-US" sz="2000" dirty="0" smtClean="0">
                <a:latin typeface="BIZ UDゴシック" panose="020B0400000000000000" pitchFamily="49" charset="-128"/>
                <a:ea typeface="BIZ UDゴシック" panose="020B0400000000000000" pitchFamily="49" charset="-128"/>
              </a:rPr>
              <a:t>組織の理念、規範、人</a:t>
            </a:r>
            <a:r>
              <a:rPr lang="ja-JP" altLang="en-US" sz="2000" dirty="0">
                <a:latin typeface="BIZ UDゴシック" panose="020B0400000000000000" pitchFamily="49" charset="-128"/>
                <a:ea typeface="BIZ UDゴシック" panose="020B0400000000000000" pitchFamily="49" charset="-128"/>
              </a:rPr>
              <a:t>員確保、人材育成</a:t>
            </a:r>
            <a:endParaRPr lang="en-US" altLang="ja-JP" sz="2000" dirty="0" smtClean="0">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　</a:t>
            </a:r>
            <a:r>
              <a:rPr lang="ja-JP" altLang="en-US" sz="2000" dirty="0" smtClean="0">
                <a:latin typeface="BIZ UDゴシック" panose="020B0400000000000000" pitchFamily="49" charset="-128"/>
                <a:ea typeface="BIZ UDゴシック" panose="020B0400000000000000" pitchFamily="49" charset="-128"/>
              </a:rPr>
              <a:t>　　　　　　（組織としての意思決定、個人の権限）</a:t>
            </a:r>
            <a:endParaRPr lang="en-US" altLang="ja-JP" sz="2000" dirty="0" smtClean="0">
              <a:latin typeface="BIZ UDゴシック" panose="020B0400000000000000" pitchFamily="49" charset="-128"/>
              <a:ea typeface="BIZ UDゴシック" panose="020B0400000000000000" pitchFamily="49" charset="-128"/>
            </a:endParaRPr>
          </a:p>
          <a:p>
            <a:endParaRPr lang="en-US" altLang="ja-JP" sz="2000" dirty="0" smtClean="0">
              <a:latin typeface="BIZ UDゴシック" panose="020B0400000000000000" pitchFamily="49" charset="-128"/>
              <a:ea typeface="BIZ UDゴシック" panose="020B0400000000000000" pitchFamily="49" charset="-128"/>
            </a:endParaRPr>
          </a:p>
          <a:p>
            <a:r>
              <a:rPr lang="ja-JP" altLang="ja-JP" sz="2400" b="1" dirty="0" smtClean="0">
                <a:latin typeface="BIZ UDゴシック" panose="020B0400000000000000" pitchFamily="49" charset="-128"/>
                <a:ea typeface="BIZ UDゴシック" panose="020B0400000000000000" pitchFamily="49" charset="-128"/>
              </a:rPr>
              <a:t>経営管理</a:t>
            </a:r>
            <a:r>
              <a:rPr lang="en-US" altLang="ja-JP" sz="2000" dirty="0" smtClean="0">
                <a:latin typeface="BIZ UDゴシック" panose="020B0400000000000000" pitchFamily="49" charset="-128"/>
                <a:ea typeface="BIZ UDゴシック" panose="020B0400000000000000" pitchFamily="49" charset="-128"/>
              </a:rPr>
              <a:t>‥‥</a:t>
            </a:r>
            <a:r>
              <a:rPr lang="ja-JP" altLang="en-US" sz="2000" dirty="0">
                <a:latin typeface="BIZ UDゴシック" panose="020B0400000000000000" pitchFamily="49" charset="-128"/>
                <a:ea typeface="BIZ UDゴシック" panose="020B0400000000000000" pitchFamily="49" charset="-128"/>
              </a:rPr>
              <a:t>安定した経</a:t>
            </a:r>
            <a:r>
              <a:rPr lang="ja-JP" altLang="en-US" sz="2000" dirty="0" smtClean="0">
                <a:latin typeface="BIZ UDゴシック" panose="020B0400000000000000" pitchFamily="49" charset="-128"/>
                <a:ea typeface="BIZ UDゴシック" panose="020B0400000000000000" pitchFamily="49" charset="-128"/>
              </a:rPr>
              <a:t>営</a:t>
            </a:r>
            <a:endParaRPr lang="en-US" altLang="ja-JP" sz="2000" dirty="0" smtClean="0">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　</a:t>
            </a:r>
            <a:r>
              <a:rPr lang="ja-JP" altLang="en-US" sz="2000" dirty="0" smtClean="0">
                <a:latin typeface="BIZ UDゴシック" panose="020B0400000000000000" pitchFamily="49" charset="-128"/>
                <a:ea typeface="BIZ UDゴシック" panose="020B0400000000000000" pitchFamily="49" charset="-128"/>
              </a:rPr>
              <a:t>　　　　　　（</a:t>
            </a:r>
            <a:r>
              <a:rPr lang="ja-JP" altLang="en-US" sz="2000" dirty="0">
                <a:latin typeface="BIZ UDゴシック" panose="020B0400000000000000" pitchFamily="49" charset="-128"/>
                <a:ea typeface="BIZ UDゴシック" panose="020B0400000000000000" pitchFamily="49" charset="-128"/>
              </a:rPr>
              <a:t>人事、財務、事業管理のバランス</a:t>
            </a:r>
            <a:r>
              <a:rPr lang="ja-JP" altLang="en-US" sz="2000" dirty="0" smtClean="0">
                <a:latin typeface="BIZ UDゴシック" panose="020B0400000000000000" pitchFamily="49" charset="-128"/>
                <a:ea typeface="BIZ UDゴシック" panose="020B0400000000000000" pitchFamily="49" charset="-128"/>
              </a:rPr>
              <a:t>）</a:t>
            </a:r>
            <a:r>
              <a:rPr lang="ja-JP" altLang="ja-JP" sz="2000" dirty="0" smtClean="0">
                <a:latin typeface="BIZ UDゴシック" panose="020B0400000000000000" pitchFamily="49" charset="-128"/>
                <a:ea typeface="BIZ UDゴシック" panose="020B0400000000000000" pitchFamily="49" charset="-128"/>
              </a:rPr>
              <a:t/>
            </a:r>
            <a:br>
              <a:rPr lang="ja-JP" altLang="ja-JP" sz="2000" dirty="0" smtClean="0">
                <a:latin typeface="BIZ UDゴシック" panose="020B0400000000000000" pitchFamily="49" charset="-128"/>
                <a:ea typeface="BIZ UDゴシック" panose="020B0400000000000000" pitchFamily="49" charset="-128"/>
              </a:rPr>
            </a:br>
            <a:endParaRPr lang="en-US" altLang="ja-JP" sz="2000" b="1" dirty="0" smtClean="0">
              <a:latin typeface="BIZ UDゴシック" panose="020B0400000000000000" pitchFamily="49" charset="-128"/>
              <a:ea typeface="BIZ UDゴシック" panose="020B0400000000000000" pitchFamily="49" charset="-128"/>
            </a:endParaRPr>
          </a:p>
          <a:p>
            <a:r>
              <a:rPr lang="ja-JP" altLang="ja-JP" sz="2000" b="1" dirty="0" smtClean="0">
                <a:latin typeface="BIZ UDゴシック" panose="020B0400000000000000" pitchFamily="49" charset="-128"/>
                <a:ea typeface="BIZ UDゴシック" panose="020B0400000000000000" pitchFamily="49" charset="-128"/>
              </a:rPr>
              <a:t>リスクマネジメント</a:t>
            </a:r>
            <a:r>
              <a:rPr lang="en-US" altLang="ja-JP" sz="2000" dirty="0" smtClean="0">
                <a:latin typeface="BIZ UDゴシック" panose="020B0400000000000000" pitchFamily="49" charset="-128"/>
                <a:ea typeface="BIZ UDゴシック" panose="020B0400000000000000" pitchFamily="49" charset="-128"/>
              </a:rPr>
              <a:t>‥‥</a:t>
            </a:r>
            <a:r>
              <a:rPr lang="ja-JP" altLang="en-US" sz="2000" dirty="0" smtClean="0">
                <a:latin typeface="BIZ UDゴシック" panose="020B0400000000000000" pitchFamily="49" charset="-128"/>
                <a:ea typeface="BIZ UDゴシック" panose="020B0400000000000000" pitchFamily="49" charset="-128"/>
              </a:rPr>
              <a:t>職員自身のリスク・利用者を伴うリスク</a:t>
            </a:r>
            <a:endParaRPr lang="en-US" altLang="ja-JP" sz="2000" dirty="0" smtClean="0">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　</a:t>
            </a:r>
            <a:r>
              <a:rPr lang="ja-JP" altLang="en-US" sz="2000" dirty="0" smtClean="0">
                <a:latin typeface="BIZ UDゴシック" panose="020B0400000000000000" pitchFamily="49" charset="-128"/>
                <a:ea typeface="BIZ UDゴシック" panose="020B0400000000000000" pitchFamily="49" charset="-128"/>
              </a:rPr>
              <a:t>　　　　　　・災害、緊急時のリスク等</a:t>
            </a:r>
            <a:endParaRPr lang="en-US" altLang="ja-JP" sz="2000" dirty="0" smtClean="0">
              <a:latin typeface="BIZ UDゴシック" panose="020B0400000000000000" pitchFamily="49" charset="-128"/>
              <a:ea typeface="BIZ UDゴシック" panose="020B0400000000000000" pitchFamily="49" charset="-128"/>
            </a:endParaRPr>
          </a:p>
          <a:p>
            <a:endParaRPr lang="en-US" altLang="ja-JP" sz="2000" dirty="0" smtClean="0">
              <a:latin typeface="BIZ UDゴシック" panose="020B0400000000000000" pitchFamily="49" charset="-128"/>
              <a:ea typeface="BIZ UDゴシック" panose="020B0400000000000000" pitchFamily="49" charset="-128"/>
            </a:endParaRPr>
          </a:p>
          <a:p>
            <a:r>
              <a:rPr lang="ja-JP" altLang="en-US" sz="2400" b="1" dirty="0" smtClean="0">
                <a:latin typeface="BIZ UDゴシック" panose="020B0400000000000000" pitchFamily="49" charset="-128"/>
                <a:ea typeface="BIZ UDゴシック" panose="020B0400000000000000" pitchFamily="49" charset="-128"/>
              </a:rPr>
              <a:t>人</a:t>
            </a:r>
            <a:r>
              <a:rPr lang="ja-JP" altLang="en-US" sz="2400" b="1" dirty="0">
                <a:latin typeface="BIZ UDゴシック" panose="020B0400000000000000" pitchFamily="49" charset="-128"/>
                <a:ea typeface="BIZ UDゴシック" panose="020B0400000000000000" pitchFamily="49" charset="-128"/>
              </a:rPr>
              <a:t>材育</a:t>
            </a:r>
            <a:r>
              <a:rPr lang="ja-JP" altLang="en-US" sz="2400" b="1" dirty="0" smtClean="0">
                <a:latin typeface="BIZ UDゴシック" panose="020B0400000000000000" pitchFamily="49" charset="-128"/>
                <a:ea typeface="BIZ UDゴシック" panose="020B0400000000000000" pitchFamily="49" charset="-128"/>
              </a:rPr>
              <a:t>成</a:t>
            </a:r>
            <a:r>
              <a:rPr lang="en-US" altLang="ja-JP" sz="2000" dirty="0" smtClean="0">
                <a:latin typeface="BIZ UDゴシック" panose="020B0400000000000000" pitchFamily="49" charset="-128"/>
                <a:ea typeface="BIZ UDゴシック" panose="020B0400000000000000" pitchFamily="49" charset="-128"/>
              </a:rPr>
              <a:t>‥‥</a:t>
            </a:r>
            <a:r>
              <a:rPr lang="ja-JP" altLang="en-US" sz="2000" dirty="0" smtClean="0">
                <a:latin typeface="BIZ UDゴシック" panose="020B0400000000000000" pitchFamily="49" charset="-128"/>
                <a:ea typeface="BIZ UDゴシック" panose="020B0400000000000000" pitchFamily="49" charset="-128"/>
              </a:rPr>
              <a:t>支援スキルの向上　様々なニーズやリスクへの対応　　</a:t>
            </a:r>
            <a:r>
              <a:rPr lang="ja-JP" altLang="ja-JP" sz="2000" dirty="0" smtClean="0">
                <a:latin typeface="BIZ UDゴシック" panose="020B0400000000000000" pitchFamily="49" charset="-128"/>
                <a:ea typeface="BIZ UDゴシック" panose="020B0400000000000000" pitchFamily="49" charset="-128"/>
              </a:rPr>
              <a:t/>
            </a:r>
            <a:br>
              <a:rPr lang="ja-JP" altLang="ja-JP" sz="2000" dirty="0" smtClean="0">
                <a:latin typeface="BIZ UDゴシック" panose="020B0400000000000000" pitchFamily="49" charset="-128"/>
                <a:ea typeface="BIZ UDゴシック" panose="020B0400000000000000" pitchFamily="49" charset="-128"/>
              </a:rPr>
            </a:br>
            <a:r>
              <a:rPr lang="ja-JP" altLang="en-US" sz="2000" dirty="0" smtClean="0">
                <a:latin typeface="BIZ UDゴシック" panose="020B0400000000000000" pitchFamily="49" charset="-128"/>
                <a:ea typeface="BIZ UDゴシック" panose="020B0400000000000000" pitchFamily="49" charset="-128"/>
              </a:rPr>
              <a:t>　　　　　　　スーパービジョン</a:t>
            </a:r>
            <a:endParaRPr lang="ja-JP" altLang="en-US" sz="2000" dirty="0">
              <a:latin typeface="BIZ UDゴシック" panose="020B0400000000000000" pitchFamily="49" charset="-128"/>
              <a:ea typeface="BIZ UDゴシック" panose="020B0400000000000000" pitchFamily="49" charset="-128"/>
            </a:endParaRPr>
          </a:p>
        </p:txBody>
      </p:sp>
      <p:sp>
        <p:nvSpPr>
          <p:cNvPr id="12" name="タイトル 1">
            <a:extLst>
              <a:ext uri="{FF2B5EF4-FFF2-40B4-BE49-F238E27FC236}">
                <a16:creationId xmlns:a16="http://schemas.microsoft.com/office/drawing/2014/main" xmlns="" id="{19C891C8-7C6F-3347-B7E4-A5DCDB7ED607}"/>
              </a:ext>
            </a:extLst>
          </p:cNvPr>
          <p:cNvSpPr txBox="1">
            <a:spLocks/>
          </p:cNvSpPr>
          <p:nvPr/>
        </p:nvSpPr>
        <p:spPr>
          <a:xfrm>
            <a:off x="611560" y="404664"/>
            <a:ext cx="8013576" cy="432048"/>
          </a:xfrm>
          <a:prstGeom prst="rect">
            <a:avLst/>
          </a:prstGeom>
        </p:spPr>
        <p:txBody>
          <a:bodyPr>
            <a:norm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en-US" sz="1400" dirty="0">
                <a:latin typeface="BIZ UDPゴシック" panose="020B0400000000000000" pitchFamily="50" charset="-128"/>
                <a:ea typeface="BIZ UDPゴシック" panose="020B0400000000000000" pitchFamily="50" charset="-128"/>
              </a:rPr>
              <a:t>（</a:t>
            </a:r>
            <a:r>
              <a:rPr lang="en-US" altLang="ja-JP" sz="1400" dirty="0">
                <a:latin typeface="BIZ UDPゴシック" panose="020B0400000000000000" pitchFamily="50" charset="-128"/>
                <a:ea typeface="BIZ UDPゴシック" panose="020B0400000000000000" pitchFamily="50" charset="-128"/>
              </a:rPr>
              <a:t>2</a:t>
            </a:r>
            <a:r>
              <a:rPr lang="ja-JP" altLang="en-US" sz="1400" dirty="0">
                <a:latin typeface="BIZ UDPゴシック" panose="020B0400000000000000" pitchFamily="50" charset="-128"/>
                <a:ea typeface="BIZ UDPゴシック" panose="020B0400000000000000" pitchFamily="50" charset="-128"/>
              </a:rPr>
              <a:t>）主任相談支援専門員の運営管理へのかかわり</a:t>
            </a:r>
          </a:p>
          <a:p>
            <a:endParaRPr lang="en-US" altLang="ja-JP" sz="1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94045228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ctrTitle"/>
          </p:nvPr>
        </p:nvSpPr>
        <p:spPr>
          <a:xfrm>
            <a:off x="1547664" y="980728"/>
            <a:ext cx="5865912" cy="2448272"/>
          </a:xfrm>
        </p:spPr>
        <p:txBody>
          <a:bodyPr>
            <a:normAutofit/>
          </a:bodyPr>
          <a:lstStyle/>
          <a:p>
            <a:pPr algn="ctr" eaLnBrk="1" hangingPunct="1"/>
            <a:r>
              <a:rPr lang="ja-JP" altLang="en-US" dirty="0" smtClean="0">
                <a:latin typeface="BIZ UDPゴシック" panose="020B0400000000000000" pitchFamily="50" charset="-128"/>
                <a:ea typeface="BIZ UDPゴシック" panose="020B0400000000000000" pitchFamily="50" charset="-128"/>
              </a:rPr>
              <a:t>最後に</a:t>
            </a:r>
            <a:r>
              <a:rPr lang="en-US" altLang="ja-JP" sz="3200" dirty="0" smtClean="0">
                <a:latin typeface="BIZ UDPゴシック" panose="020B0400000000000000" pitchFamily="50" charset="-128"/>
                <a:ea typeface="BIZ UDPゴシック" panose="020B0400000000000000" pitchFamily="50" charset="-128"/>
              </a:rPr>
              <a:t/>
            </a:r>
            <a:br>
              <a:rPr lang="en-US" altLang="ja-JP" sz="3200" dirty="0" smtClean="0">
                <a:latin typeface="BIZ UDPゴシック" panose="020B0400000000000000" pitchFamily="50" charset="-128"/>
                <a:ea typeface="BIZ UDPゴシック" panose="020B0400000000000000" pitchFamily="50" charset="-128"/>
              </a:rPr>
            </a:br>
            <a:r>
              <a:rPr lang="en-US" altLang="ja-JP" sz="3200" dirty="0" smtClean="0">
                <a:latin typeface="BIZ UDPゴシック" panose="020B0400000000000000" pitchFamily="50" charset="-128"/>
                <a:ea typeface="BIZ UDPゴシック" panose="020B0400000000000000" pitchFamily="50" charset="-128"/>
              </a:rPr>
              <a:t/>
            </a:r>
            <a:br>
              <a:rPr lang="en-US" altLang="ja-JP" sz="3200" dirty="0" smtClean="0">
                <a:latin typeface="BIZ UDPゴシック" panose="020B0400000000000000" pitchFamily="50" charset="-128"/>
                <a:ea typeface="BIZ UDPゴシック" panose="020B0400000000000000" pitchFamily="50" charset="-128"/>
              </a:rPr>
            </a:br>
            <a:r>
              <a:rPr lang="ja-JP" altLang="en-US" sz="3200" dirty="0">
                <a:latin typeface="BIZ UDPゴシック" panose="020B0400000000000000" pitchFamily="50" charset="-128"/>
                <a:ea typeface="BIZ UDPゴシック" panose="020B0400000000000000" pitchFamily="50" charset="-128"/>
              </a:rPr>
              <a:t>＜</a:t>
            </a:r>
            <a:r>
              <a:rPr lang="ja-JP" altLang="en-US" sz="3200" dirty="0" smtClean="0">
                <a:latin typeface="BIZ UDPゴシック" panose="020B0400000000000000" pitchFamily="50" charset="-128"/>
                <a:ea typeface="BIZ UDPゴシック" panose="020B0400000000000000" pitchFamily="50" charset="-128"/>
              </a:rPr>
              <a:t>本</a:t>
            </a:r>
            <a:r>
              <a:rPr lang="ja-JP" altLang="en-US" sz="3200" dirty="0">
                <a:latin typeface="BIZ UDPゴシック" panose="020B0400000000000000" pitchFamily="50" charset="-128"/>
                <a:ea typeface="BIZ UDPゴシック" panose="020B0400000000000000" pitchFamily="50" charset="-128"/>
              </a:rPr>
              <a:t>科目のまと</a:t>
            </a:r>
            <a:r>
              <a:rPr lang="ja-JP" altLang="en-US" sz="3200" dirty="0" smtClean="0">
                <a:latin typeface="BIZ UDPゴシック" panose="020B0400000000000000" pitchFamily="50" charset="-128"/>
                <a:ea typeface="BIZ UDPゴシック" panose="020B0400000000000000" pitchFamily="50" charset="-128"/>
              </a:rPr>
              <a:t>め＞</a:t>
            </a:r>
            <a:endParaRPr lang="ja-JP" altLang="en-US" sz="32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 xmlns:a16="http://schemas.microsoft.com/office/drawing/2014/main" id="{8CEBB0B5-DB62-4E61-9B42-B7431B146143}"/>
              </a:ext>
            </a:extLst>
          </p:cNvPr>
          <p:cNvSpPr>
            <a:spLocks noGrp="1"/>
          </p:cNvSpPr>
          <p:nvPr>
            <p:ph type="sldNum" sz="quarter" idx="12"/>
          </p:nvPr>
        </p:nvSpPr>
        <p:spPr/>
        <p:txBody>
          <a:bodyPr/>
          <a:lstStyle/>
          <a:p>
            <a:pPr>
              <a:defRPr/>
            </a:pPr>
            <a:fld id="{804D6B79-3AEB-42FE-A736-A41F7AEA0445}" type="slidenum">
              <a:rPr lang="en-US" altLang="ja-JP" smtClean="0"/>
              <a:pPr>
                <a:defRPr/>
              </a:pPr>
              <a:t>63</a:t>
            </a:fld>
            <a:endParaRPr lang="en-US" altLang="ja-JP"/>
          </a:p>
        </p:txBody>
      </p:sp>
    </p:spTree>
    <p:extLst>
      <p:ext uri="{BB962C8B-B14F-4D97-AF65-F5344CB8AC3E}">
        <p14:creationId xmlns:p14="http://schemas.microsoft.com/office/powerpoint/2010/main" val="405792957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3528" y="1484784"/>
            <a:ext cx="8373616" cy="4536504"/>
          </a:xfrm>
        </p:spPr>
        <p:txBody>
          <a:bodyPr>
            <a:noAutofit/>
          </a:bodyPr>
          <a:lstStyle/>
          <a:p>
            <a:pPr marL="109728" indent="0">
              <a:lnSpc>
                <a:spcPct val="100000"/>
              </a:lnSpc>
              <a:buNone/>
            </a:pPr>
            <a:r>
              <a:rPr lang="ja-JP" altLang="en-US" sz="2200" dirty="0" smtClean="0">
                <a:latin typeface="BIZ UD明朝 Medium" panose="02020500000000000000" pitchFamily="17" charset="-128"/>
                <a:ea typeface="BIZ UD明朝 Medium" panose="02020500000000000000" pitchFamily="17" charset="-128"/>
                <a:cs typeface="HGSMinchoE" charset="-128"/>
              </a:rPr>
              <a:t>　</a:t>
            </a:r>
            <a:r>
              <a:rPr lang="ja-JP" altLang="ja-JP" sz="2200" dirty="0" smtClean="0">
                <a:latin typeface="BIZ UD明朝 Medium" panose="02020500000000000000" pitchFamily="17" charset="-128"/>
                <a:ea typeface="BIZ UD明朝 Medium" panose="02020500000000000000" pitchFamily="17" charset="-128"/>
                <a:cs typeface="HGSMinchoE" charset="-128"/>
              </a:rPr>
              <a:t>法</a:t>
            </a:r>
            <a:r>
              <a:rPr lang="ja-JP" altLang="ja-JP" sz="2200" dirty="0">
                <a:latin typeface="BIZ UD明朝 Medium" panose="02020500000000000000" pitchFamily="17" charset="-128"/>
                <a:ea typeface="BIZ UD明朝 Medium" panose="02020500000000000000" pitchFamily="17" charset="-128"/>
                <a:cs typeface="HGSMinchoE" charset="-128"/>
              </a:rPr>
              <a:t>律</a:t>
            </a:r>
            <a:r>
              <a:rPr lang="ja-JP" altLang="en-US" sz="2200" dirty="0">
                <a:latin typeface="BIZ UD明朝 Medium" panose="02020500000000000000" pitchFamily="17" charset="-128"/>
                <a:ea typeface="BIZ UD明朝 Medium" panose="02020500000000000000" pitchFamily="17" charset="-128"/>
                <a:cs typeface="HGSMinchoE" charset="-128"/>
              </a:rPr>
              <a:t>だけでは変われない（</a:t>
            </a:r>
            <a:r>
              <a:rPr lang="ja-JP" altLang="ja-JP" sz="2200" dirty="0">
                <a:latin typeface="BIZ UD明朝 Medium" panose="02020500000000000000" pitchFamily="17" charset="-128"/>
                <a:ea typeface="BIZ UD明朝 Medium" panose="02020500000000000000" pitchFamily="17" charset="-128"/>
                <a:cs typeface="HGSMinchoE" charset="-128"/>
              </a:rPr>
              <a:t>私たち一人ひとりが変わる</a:t>
            </a:r>
            <a:r>
              <a:rPr lang="ja-JP" altLang="en-US" sz="2200" dirty="0">
                <a:latin typeface="BIZ UD明朝 Medium" panose="02020500000000000000" pitchFamily="17" charset="-128"/>
                <a:ea typeface="BIZ UD明朝 Medium" panose="02020500000000000000" pitchFamily="17" charset="-128"/>
                <a:cs typeface="HGSMinchoE" charset="-128"/>
              </a:rPr>
              <a:t>こと</a:t>
            </a:r>
            <a:r>
              <a:rPr lang="ja-JP" altLang="en-US" sz="2200" dirty="0" smtClean="0">
                <a:latin typeface="BIZ UD明朝 Medium" panose="02020500000000000000" pitchFamily="17" charset="-128"/>
                <a:ea typeface="BIZ UD明朝 Medium" panose="02020500000000000000" pitchFamily="17" charset="-128"/>
                <a:cs typeface="HGSMinchoE" charset="-128"/>
              </a:rPr>
              <a:t>）</a:t>
            </a:r>
            <a:endParaRPr lang="en-US" altLang="ja-JP" sz="2200" dirty="0" smtClean="0">
              <a:latin typeface="BIZ UD明朝 Medium" panose="02020500000000000000" pitchFamily="17" charset="-128"/>
              <a:ea typeface="BIZ UD明朝 Medium" panose="02020500000000000000" pitchFamily="17" charset="-128"/>
              <a:cs typeface="HGSMinchoE" charset="-128"/>
            </a:endParaRPr>
          </a:p>
          <a:p>
            <a:pPr marL="109728" indent="0">
              <a:lnSpc>
                <a:spcPct val="100000"/>
              </a:lnSpc>
              <a:buNone/>
            </a:pPr>
            <a:endParaRPr lang="en-US" altLang="ja-JP" sz="2200" dirty="0">
              <a:latin typeface="BIZ UD明朝 Medium" panose="02020500000000000000" pitchFamily="17" charset="-128"/>
              <a:ea typeface="BIZ UD明朝 Medium" panose="02020500000000000000" pitchFamily="17" charset="-128"/>
              <a:cs typeface="HGSMinchoE" charset="-128"/>
            </a:endParaRPr>
          </a:p>
          <a:p>
            <a:pPr marL="109728" indent="0">
              <a:lnSpc>
                <a:spcPct val="100000"/>
              </a:lnSpc>
              <a:buNone/>
            </a:pPr>
            <a:r>
              <a:rPr lang="ja-JP" altLang="en-US" sz="2200" dirty="0" smtClean="0">
                <a:latin typeface="BIZ UD明朝 Medium" panose="02020500000000000000" pitchFamily="17" charset="-128"/>
                <a:ea typeface="BIZ UD明朝 Medium" panose="02020500000000000000" pitchFamily="17" charset="-128"/>
                <a:cs typeface="HGSMinchoE" charset="-128"/>
              </a:rPr>
              <a:t>　事</a:t>
            </a:r>
            <a:r>
              <a:rPr lang="ja-JP" altLang="en-US" sz="2200" dirty="0">
                <a:latin typeface="BIZ UD明朝 Medium" panose="02020500000000000000" pitchFamily="17" charset="-128"/>
                <a:ea typeface="BIZ UD明朝 Medium" panose="02020500000000000000" pitchFamily="17" charset="-128"/>
                <a:cs typeface="HGSMinchoE" charset="-128"/>
              </a:rPr>
              <a:t>業の運営を通じて、</a:t>
            </a:r>
            <a:r>
              <a:rPr lang="ja-JP" altLang="ja-JP" sz="2200" dirty="0">
                <a:latin typeface="BIZ UD明朝 Medium" panose="02020500000000000000" pitchFamily="17" charset="-128"/>
                <a:ea typeface="BIZ UD明朝 Medium" panose="02020500000000000000" pitchFamily="17" charset="-128"/>
                <a:cs typeface="HGSMinchoE" charset="-128"/>
              </a:rPr>
              <a:t>日本の社会福祉の位置づけや医療・教育・社会保障のコンセプトを変えていくということに挑戦している</a:t>
            </a:r>
            <a:endParaRPr lang="en-US" altLang="ja-JP" sz="2200" dirty="0">
              <a:latin typeface="BIZ UD明朝 Medium" panose="02020500000000000000" pitchFamily="17" charset="-128"/>
              <a:ea typeface="BIZ UD明朝 Medium" panose="02020500000000000000" pitchFamily="17" charset="-128"/>
              <a:cs typeface="HGSMinchoE" charset="-128"/>
            </a:endParaRPr>
          </a:p>
          <a:p>
            <a:pPr marL="109728" indent="0">
              <a:buNone/>
            </a:pPr>
            <a:r>
              <a:rPr lang="ja-JP" altLang="en-US" sz="2200" dirty="0" smtClean="0">
                <a:latin typeface="BIZ UD明朝 Medium" panose="02020500000000000000" pitchFamily="17" charset="-128"/>
                <a:ea typeface="BIZ UD明朝 Medium" panose="02020500000000000000" pitchFamily="17" charset="-128"/>
                <a:cs typeface="HGSMinchoE" charset="-128"/>
              </a:rPr>
              <a:t>　</a:t>
            </a:r>
            <a:r>
              <a:rPr lang="ja-JP" altLang="ja-JP" sz="2200" dirty="0" smtClean="0">
                <a:latin typeface="BIZ UD明朝 Medium" panose="02020500000000000000" pitchFamily="17" charset="-128"/>
                <a:ea typeface="BIZ UD明朝 Medium" panose="02020500000000000000" pitchFamily="17" charset="-128"/>
                <a:cs typeface="HGSMinchoE" charset="-128"/>
              </a:rPr>
              <a:t>国</a:t>
            </a:r>
            <a:r>
              <a:rPr lang="ja-JP" altLang="ja-JP" sz="2200" dirty="0">
                <a:latin typeface="BIZ UD明朝 Medium" panose="02020500000000000000" pitchFamily="17" charset="-128"/>
                <a:ea typeface="BIZ UD明朝 Medium" panose="02020500000000000000" pitchFamily="17" charset="-128"/>
                <a:cs typeface="HGSMinchoE" charset="-128"/>
              </a:rPr>
              <a:t>の大きな方針を受けて、</a:t>
            </a:r>
            <a:r>
              <a:rPr lang="ja-JP" altLang="ja-JP" sz="2200" dirty="0">
                <a:solidFill>
                  <a:srgbClr val="FF0000"/>
                </a:solidFill>
                <a:latin typeface="BIZ UD明朝 Medium" panose="02020500000000000000" pitchFamily="17" charset="-128"/>
                <a:ea typeface="BIZ UD明朝 Medium" panose="02020500000000000000" pitchFamily="17" charset="-128"/>
                <a:cs typeface="HGSMinchoE" charset="-128"/>
              </a:rPr>
              <a:t>各市町村は地元のさまざまな関係者や地域の可能性を信じ</a:t>
            </a:r>
            <a:r>
              <a:rPr lang="ja-JP" altLang="en-US" sz="2200" dirty="0">
                <a:solidFill>
                  <a:srgbClr val="FF0000"/>
                </a:solidFill>
                <a:latin typeface="BIZ UD明朝 Medium" panose="02020500000000000000" pitchFamily="17" charset="-128"/>
                <a:ea typeface="BIZ UD明朝 Medium" panose="02020500000000000000" pitchFamily="17" charset="-128"/>
                <a:cs typeface="HGSMinchoE" charset="-128"/>
              </a:rPr>
              <a:t>られる</a:t>
            </a:r>
            <a:r>
              <a:rPr lang="ja-JP" altLang="en-US" sz="2200" dirty="0" smtClean="0">
                <a:solidFill>
                  <a:srgbClr val="FF0000"/>
                </a:solidFill>
                <a:latin typeface="BIZ UD明朝 Medium" panose="02020500000000000000" pitchFamily="17" charset="-128"/>
                <a:ea typeface="BIZ UD明朝 Medium" panose="02020500000000000000" pitchFamily="17" charset="-128"/>
                <a:cs typeface="HGSMinchoE" charset="-128"/>
              </a:rPr>
              <a:t>か</a:t>
            </a:r>
            <a:endParaRPr lang="en-US" altLang="ja-JP" sz="2200" dirty="0" smtClean="0">
              <a:solidFill>
                <a:srgbClr val="FF0000"/>
              </a:solidFill>
              <a:latin typeface="BIZ UD明朝 Medium" panose="02020500000000000000" pitchFamily="17" charset="-128"/>
              <a:ea typeface="BIZ UD明朝 Medium" panose="02020500000000000000" pitchFamily="17" charset="-128"/>
              <a:cs typeface="HGSMinchoE" charset="-128"/>
            </a:endParaRPr>
          </a:p>
          <a:p>
            <a:pPr marL="109728" indent="0">
              <a:buNone/>
            </a:pPr>
            <a:endParaRPr lang="en-US" altLang="ja-JP" sz="2200" dirty="0">
              <a:solidFill>
                <a:srgbClr val="FF0000"/>
              </a:solidFill>
              <a:latin typeface="BIZ UD明朝 Medium" panose="02020500000000000000" pitchFamily="17" charset="-128"/>
              <a:ea typeface="BIZ UD明朝 Medium" panose="02020500000000000000" pitchFamily="17" charset="-128"/>
              <a:cs typeface="HGSMinchoE" charset="-128"/>
            </a:endParaRPr>
          </a:p>
          <a:p>
            <a:pPr marL="109728" indent="0">
              <a:lnSpc>
                <a:spcPct val="100000"/>
              </a:lnSpc>
              <a:buNone/>
            </a:pPr>
            <a:r>
              <a:rPr lang="ja-JP" altLang="en-US" sz="2200" dirty="0" smtClean="0">
                <a:latin typeface="BIZ UD明朝 Medium" panose="02020500000000000000" pitchFamily="17" charset="-128"/>
                <a:ea typeface="BIZ UD明朝 Medium" panose="02020500000000000000" pitchFamily="17" charset="-128"/>
                <a:cs typeface="HGSMinchoE" charset="-128"/>
              </a:rPr>
              <a:t>　</a:t>
            </a:r>
            <a:r>
              <a:rPr lang="ja-JP" altLang="ja-JP" sz="2200" dirty="0" smtClean="0">
                <a:latin typeface="BIZ UD明朝 Medium" panose="02020500000000000000" pitchFamily="17" charset="-128"/>
                <a:ea typeface="BIZ UD明朝 Medium" panose="02020500000000000000" pitchFamily="17" charset="-128"/>
                <a:cs typeface="HGSMinchoE" charset="-128"/>
              </a:rPr>
              <a:t>地</a:t>
            </a:r>
            <a:r>
              <a:rPr lang="ja-JP" altLang="ja-JP" sz="2200" dirty="0">
                <a:latin typeface="BIZ UD明朝 Medium" panose="02020500000000000000" pitchFamily="17" charset="-128"/>
                <a:ea typeface="BIZ UD明朝 Medium" panose="02020500000000000000" pitchFamily="17" charset="-128"/>
                <a:cs typeface="HGSMinchoE" charset="-128"/>
              </a:rPr>
              <a:t>域社会で尊厳ある生活と人生を支える視点を持って、</a:t>
            </a:r>
            <a:r>
              <a:rPr lang="ja-JP" altLang="ja-JP" sz="2200" dirty="0">
                <a:solidFill>
                  <a:srgbClr val="FF0000"/>
                </a:solidFill>
                <a:latin typeface="BIZ UD明朝 Medium" panose="02020500000000000000" pitchFamily="17" charset="-128"/>
                <a:ea typeface="BIZ UD明朝 Medium" panose="02020500000000000000" pitchFamily="17" charset="-128"/>
                <a:cs typeface="HGSMinchoE" charset="-128"/>
              </a:rPr>
              <a:t>「生活のしづらさ」といった個別のニーズに対応することが支援の基礎にあるべき</a:t>
            </a:r>
            <a:r>
              <a:rPr lang="ja-JP" altLang="en-US" sz="2200" dirty="0">
                <a:solidFill>
                  <a:srgbClr val="FF0000"/>
                </a:solidFill>
                <a:latin typeface="BIZ UD明朝 Medium" panose="02020500000000000000" pitchFamily="17" charset="-128"/>
                <a:ea typeface="BIZ UD明朝 Medium" panose="02020500000000000000" pitchFamily="17" charset="-128"/>
                <a:cs typeface="HGSMinchoE" charset="-128"/>
              </a:rPr>
              <a:t>ではないだろうか</a:t>
            </a:r>
            <a:endParaRPr lang="en-US" altLang="ja-JP" sz="2200" dirty="0">
              <a:solidFill>
                <a:srgbClr val="FF0000"/>
              </a:solidFill>
              <a:latin typeface="BIZ UD明朝 Medium" panose="02020500000000000000" pitchFamily="17" charset="-128"/>
              <a:ea typeface="BIZ UD明朝 Medium" panose="02020500000000000000" pitchFamily="17" charset="-128"/>
              <a:cs typeface="HGSMinchoE" charset="-128"/>
            </a:endParaRPr>
          </a:p>
        </p:txBody>
      </p:sp>
      <p:sp>
        <p:nvSpPr>
          <p:cNvPr id="4" name="Text Box 15">
            <a:extLst>
              <a:ext uri="{FF2B5EF4-FFF2-40B4-BE49-F238E27FC236}">
                <a16:creationId xmlns:a16="http://schemas.microsoft.com/office/drawing/2014/main" xmlns="" id="{7BA4DE95-EE8B-5240-98BF-D51D20853A82}"/>
              </a:ext>
            </a:extLst>
          </p:cNvPr>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5" name="サブタイトル 2"/>
          <p:cNvSpPr txBox="1">
            <a:spLocks/>
          </p:cNvSpPr>
          <p:nvPr/>
        </p:nvSpPr>
        <p:spPr>
          <a:xfrm>
            <a:off x="141178" y="0"/>
            <a:ext cx="4618856" cy="465166"/>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a:lstStyle>
          <a:p>
            <a:pPr marL="109728" indent="0">
              <a:buNone/>
            </a:pPr>
            <a:r>
              <a:rPr lang="ja-JP" altLang="en-US" sz="1800" dirty="0" smtClean="0">
                <a:solidFill>
                  <a:schemeClr val="bg1"/>
                </a:solidFill>
              </a:rPr>
              <a:t>最後に</a:t>
            </a:r>
            <a:endParaRPr lang="ja-JP" altLang="en-US" sz="1800" dirty="0">
              <a:solidFill>
                <a:schemeClr val="bg1"/>
              </a:solidFill>
            </a:endParaRPr>
          </a:p>
        </p:txBody>
      </p:sp>
    </p:spTree>
    <p:extLst>
      <p:ext uri="{BB962C8B-B14F-4D97-AF65-F5344CB8AC3E}">
        <p14:creationId xmlns:p14="http://schemas.microsoft.com/office/powerpoint/2010/main" val="71579062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2"/>
          <p:cNvSpPr txBox="1">
            <a:spLocks/>
          </p:cNvSpPr>
          <p:nvPr/>
        </p:nvSpPr>
        <p:spPr>
          <a:xfrm>
            <a:off x="467544" y="1052737"/>
            <a:ext cx="8208912" cy="3600399"/>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indent="0" algn="ctr">
              <a:lnSpc>
                <a:spcPct val="100000"/>
              </a:lnSpc>
              <a:buNone/>
            </a:pPr>
            <a:r>
              <a:rPr lang="ja-JP" altLang="ja-JP" dirty="0">
                <a:solidFill>
                  <a:schemeClr val="tx1"/>
                </a:solidFill>
                <a:latin typeface="BIZ UD明朝 Medium" panose="02020500000000000000" pitchFamily="17" charset="-128"/>
                <a:ea typeface="BIZ UD明朝 Medium" panose="02020500000000000000" pitchFamily="17" charset="-128"/>
                <a:cs typeface="HGSMinchoE" charset="-128"/>
              </a:rPr>
              <a:t>他人から見れば</a:t>
            </a:r>
            <a:r>
              <a:rPr lang="ja-JP" altLang="ja-JP" dirty="0" smtClean="0">
                <a:solidFill>
                  <a:schemeClr val="tx1"/>
                </a:solidFill>
                <a:latin typeface="BIZ UD明朝 Medium" panose="02020500000000000000" pitchFamily="17" charset="-128"/>
                <a:ea typeface="BIZ UD明朝 Medium" panose="02020500000000000000" pitchFamily="17" charset="-128"/>
                <a:cs typeface="HGSMinchoE" charset="-128"/>
              </a:rPr>
              <a:t>、</a:t>
            </a:r>
            <a:r>
              <a:rPr lang="ja-JP" altLang="ja-JP" dirty="0" smtClean="0">
                <a:solidFill>
                  <a:srgbClr val="FF0000"/>
                </a:solidFill>
                <a:latin typeface="BIZ UD明朝 Medium" panose="02020500000000000000" pitchFamily="17" charset="-128"/>
                <a:ea typeface="BIZ UD明朝 Medium" panose="02020500000000000000" pitchFamily="17" charset="-128"/>
                <a:cs typeface="HGSMinchoE" charset="-128"/>
              </a:rPr>
              <a:t>ち</a:t>
            </a:r>
            <a:r>
              <a:rPr lang="ja-JP" altLang="ja-JP" dirty="0">
                <a:solidFill>
                  <a:srgbClr val="FF0000"/>
                </a:solidFill>
                <a:latin typeface="BIZ UD明朝 Medium" panose="02020500000000000000" pitchFamily="17" charset="-128"/>
                <a:ea typeface="BIZ UD明朝 Medium" panose="02020500000000000000" pitchFamily="17" charset="-128"/>
                <a:cs typeface="HGSMinchoE" charset="-128"/>
              </a:rPr>
              <a:t>っぽけで些細なこ</a:t>
            </a:r>
            <a:r>
              <a:rPr lang="ja-JP" altLang="ja-JP" dirty="0" smtClean="0">
                <a:solidFill>
                  <a:srgbClr val="FF0000"/>
                </a:solidFill>
                <a:latin typeface="BIZ UD明朝 Medium" panose="02020500000000000000" pitchFamily="17" charset="-128"/>
                <a:ea typeface="BIZ UD明朝 Medium" panose="02020500000000000000" pitchFamily="17" charset="-128"/>
                <a:cs typeface="HGSMinchoE" charset="-128"/>
              </a:rPr>
              <a:t>と</a:t>
            </a:r>
            <a:endParaRPr lang="en-US" altLang="ja-JP" dirty="0">
              <a:solidFill>
                <a:srgbClr val="FF0000"/>
              </a:solidFill>
              <a:latin typeface="BIZ UD明朝 Medium" panose="02020500000000000000" pitchFamily="17" charset="-128"/>
              <a:ea typeface="BIZ UD明朝 Medium" panose="02020500000000000000" pitchFamily="17" charset="-128"/>
              <a:cs typeface="HGSMinchoE" charset="-128"/>
            </a:endParaRPr>
          </a:p>
          <a:p>
            <a:pPr marL="0" indent="0" algn="ctr">
              <a:lnSpc>
                <a:spcPct val="100000"/>
              </a:lnSpc>
              <a:buNone/>
            </a:pPr>
            <a:r>
              <a:rPr lang="ja-JP" altLang="en-US" dirty="0" smtClean="0">
                <a:solidFill>
                  <a:srgbClr val="FF0000"/>
                </a:solidFill>
                <a:latin typeface="BIZ UD明朝 Medium" panose="02020500000000000000" pitchFamily="17" charset="-128"/>
                <a:ea typeface="BIZ UD明朝 Medium" panose="02020500000000000000" pitchFamily="17" charset="-128"/>
                <a:cs typeface="HGSMinchoE" charset="-128"/>
              </a:rPr>
              <a:t>そこに</a:t>
            </a:r>
            <a:r>
              <a:rPr lang="ja-JP" altLang="ja-JP" dirty="0" smtClean="0">
                <a:solidFill>
                  <a:srgbClr val="FF0000"/>
                </a:solidFill>
                <a:latin typeface="BIZ UD明朝 Medium" panose="02020500000000000000" pitchFamily="17" charset="-128"/>
                <a:ea typeface="BIZ UD明朝 Medium" panose="02020500000000000000" pitchFamily="17" charset="-128"/>
                <a:cs typeface="HGSMinchoE" charset="-128"/>
              </a:rPr>
              <a:t>価</a:t>
            </a:r>
            <a:r>
              <a:rPr lang="ja-JP" altLang="ja-JP" dirty="0">
                <a:solidFill>
                  <a:srgbClr val="FF0000"/>
                </a:solidFill>
                <a:latin typeface="BIZ UD明朝 Medium" panose="02020500000000000000" pitchFamily="17" charset="-128"/>
                <a:ea typeface="BIZ UD明朝 Medium" panose="02020500000000000000" pitchFamily="17" charset="-128"/>
                <a:cs typeface="HGSMinchoE" charset="-128"/>
              </a:rPr>
              <a:t>値を見出し</a:t>
            </a:r>
            <a:r>
              <a:rPr lang="ja-JP" altLang="ja-JP" dirty="0" smtClean="0">
                <a:solidFill>
                  <a:srgbClr val="FF0000"/>
                </a:solidFill>
                <a:latin typeface="BIZ UD明朝 Medium" panose="02020500000000000000" pitchFamily="17" charset="-128"/>
                <a:ea typeface="BIZ UD明朝 Medium" panose="02020500000000000000" pitchFamily="17" charset="-128"/>
                <a:cs typeface="HGSMinchoE" charset="-128"/>
              </a:rPr>
              <a:t>、そ</a:t>
            </a:r>
            <a:r>
              <a:rPr lang="ja-JP" altLang="ja-JP" dirty="0">
                <a:solidFill>
                  <a:srgbClr val="FF0000"/>
                </a:solidFill>
                <a:latin typeface="BIZ UD明朝 Medium" panose="02020500000000000000" pitchFamily="17" charset="-128"/>
                <a:ea typeface="BIZ UD明朝 Medium" panose="02020500000000000000" pitchFamily="17" charset="-128"/>
                <a:cs typeface="HGSMinchoE" charset="-128"/>
              </a:rPr>
              <a:t>の価値を共</a:t>
            </a:r>
            <a:r>
              <a:rPr lang="ja-JP" altLang="ja-JP" dirty="0" smtClean="0">
                <a:solidFill>
                  <a:srgbClr val="FF0000"/>
                </a:solidFill>
                <a:latin typeface="BIZ UD明朝 Medium" panose="02020500000000000000" pitchFamily="17" charset="-128"/>
                <a:ea typeface="BIZ UD明朝 Medium" panose="02020500000000000000" pitchFamily="17" charset="-128"/>
                <a:cs typeface="HGSMinchoE" charset="-128"/>
              </a:rPr>
              <a:t>有</a:t>
            </a:r>
            <a:r>
              <a:rPr lang="ja-JP" altLang="en-US" dirty="0" smtClean="0">
                <a:solidFill>
                  <a:srgbClr val="FF0000"/>
                </a:solidFill>
                <a:latin typeface="BIZ UD明朝 Medium" panose="02020500000000000000" pitchFamily="17" charset="-128"/>
                <a:ea typeface="BIZ UD明朝 Medium" panose="02020500000000000000" pitchFamily="17" charset="-128"/>
                <a:cs typeface="HGSMinchoE" charset="-128"/>
              </a:rPr>
              <a:t>し</a:t>
            </a:r>
            <a:r>
              <a:rPr lang="ja-JP" altLang="ja-JP" dirty="0" smtClean="0">
                <a:solidFill>
                  <a:srgbClr val="FF0000"/>
                </a:solidFill>
                <a:latin typeface="BIZ UD明朝 Medium" panose="02020500000000000000" pitchFamily="17" charset="-128"/>
                <a:ea typeface="BIZ UD明朝 Medium" panose="02020500000000000000" pitchFamily="17" charset="-128"/>
                <a:cs typeface="HGSMinchoE" charset="-128"/>
              </a:rPr>
              <a:t>支</a:t>
            </a:r>
            <a:r>
              <a:rPr lang="ja-JP" altLang="ja-JP" dirty="0">
                <a:solidFill>
                  <a:srgbClr val="FF0000"/>
                </a:solidFill>
                <a:latin typeface="BIZ UD明朝 Medium" panose="02020500000000000000" pitchFamily="17" charset="-128"/>
                <a:ea typeface="BIZ UD明朝 Medium" panose="02020500000000000000" pitchFamily="17" charset="-128"/>
                <a:cs typeface="HGSMinchoE" charset="-128"/>
              </a:rPr>
              <a:t>え合</a:t>
            </a:r>
            <a:r>
              <a:rPr lang="ja-JP" altLang="ja-JP" dirty="0" smtClean="0">
                <a:solidFill>
                  <a:srgbClr val="FF0000"/>
                </a:solidFill>
                <a:latin typeface="BIZ UD明朝 Medium" panose="02020500000000000000" pitchFamily="17" charset="-128"/>
                <a:ea typeface="BIZ UD明朝 Medium" panose="02020500000000000000" pitchFamily="17" charset="-128"/>
                <a:cs typeface="HGSMinchoE" charset="-128"/>
              </a:rPr>
              <a:t>う</a:t>
            </a:r>
            <a:r>
              <a:rPr lang="ja-JP" altLang="en-US" dirty="0" smtClean="0">
                <a:solidFill>
                  <a:srgbClr val="FF0000"/>
                </a:solidFill>
                <a:latin typeface="BIZ UD明朝 Medium" panose="02020500000000000000" pitchFamily="17" charset="-128"/>
                <a:ea typeface="BIZ UD明朝 Medium" panose="02020500000000000000" pitchFamily="17" charset="-128"/>
                <a:cs typeface="HGSMinchoE" charset="-128"/>
              </a:rPr>
              <a:t>　</a:t>
            </a:r>
            <a:endParaRPr lang="en-US" altLang="ja-JP" dirty="0" smtClean="0">
              <a:solidFill>
                <a:srgbClr val="FF0000"/>
              </a:solidFill>
              <a:latin typeface="BIZ UD明朝 Medium" panose="02020500000000000000" pitchFamily="17" charset="-128"/>
              <a:ea typeface="BIZ UD明朝 Medium" panose="02020500000000000000" pitchFamily="17" charset="-128"/>
              <a:cs typeface="HGSMinchoE" charset="-128"/>
            </a:endParaRPr>
          </a:p>
          <a:p>
            <a:pPr marL="0" indent="0" algn="ctr">
              <a:lnSpc>
                <a:spcPct val="100000"/>
              </a:lnSpc>
              <a:buNone/>
            </a:pPr>
            <a:r>
              <a:rPr lang="ja-JP" altLang="en-US" dirty="0">
                <a:solidFill>
                  <a:srgbClr val="FF0000"/>
                </a:solidFill>
                <a:latin typeface="BIZ UD明朝 Medium" panose="02020500000000000000" pitchFamily="17" charset="-128"/>
                <a:ea typeface="BIZ UD明朝 Medium" panose="02020500000000000000" pitchFamily="17" charset="-128"/>
                <a:cs typeface="HGSMinchoE" charset="-128"/>
              </a:rPr>
              <a:t>そのための</a:t>
            </a:r>
            <a:r>
              <a:rPr lang="ja-JP" altLang="ja-JP" dirty="0" smtClean="0">
                <a:solidFill>
                  <a:srgbClr val="FF0000"/>
                </a:solidFill>
                <a:latin typeface="BIZ UD明朝 Medium" panose="02020500000000000000" pitchFamily="17" charset="-128"/>
                <a:ea typeface="BIZ UD明朝 Medium" panose="02020500000000000000" pitchFamily="17" charset="-128"/>
                <a:cs typeface="HGSMinchoE" charset="-128"/>
              </a:rPr>
              <a:t>仕</a:t>
            </a:r>
            <a:r>
              <a:rPr lang="ja-JP" altLang="ja-JP" dirty="0">
                <a:solidFill>
                  <a:srgbClr val="FF0000"/>
                </a:solidFill>
                <a:latin typeface="BIZ UD明朝 Medium" panose="02020500000000000000" pitchFamily="17" charset="-128"/>
                <a:ea typeface="BIZ UD明朝 Medium" panose="02020500000000000000" pitchFamily="17" charset="-128"/>
                <a:cs typeface="HGSMinchoE" charset="-128"/>
              </a:rPr>
              <a:t>組</a:t>
            </a:r>
            <a:r>
              <a:rPr lang="ja-JP" altLang="ja-JP" dirty="0" smtClean="0">
                <a:solidFill>
                  <a:srgbClr val="FF0000"/>
                </a:solidFill>
                <a:latin typeface="BIZ UD明朝 Medium" panose="02020500000000000000" pitchFamily="17" charset="-128"/>
                <a:ea typeface="BIZ UD明朝 Medium" panose="02020500000000000000" pitchFamily="17" charset="-128"/>
                <a:cs typeface="HGSMinchoE" charset="-128"/>
              </a:rPr>
              <a:t>み</a:t>
            </a:r>
            <a:r>
              <a:rPr lang="ja-JP" altLang="en-US" dirty="0" smtClean="0">
                <a:solidFill>
                  <a:srgbClr val="FF0000"/>
                </a:solidFill>
                <a:latin typeface="BIZ UD明朝 Medium" panose="02020500000000000000" pitchFamily="17" charset="-128"/>
                <a:ea typeface="BIZ UD明朝 Medium" panose="02020500000000000000" pitchFamily="17" charset="-128"/>
                <a:cs typeface="HGSMinchoE" charset="-128"/>
              </a:rPr>
              <a:t>を作ること</a:t>
            </a:r>
            <a:endParaRPr lang="en-US" altLang="ja-JP" dirty="0" smtClean="0">
              <a:solidFill>
                <a:schemeClr val="tx1"/>
              </a:solidFill>
              <a:latin typeface="BIZ UD明朝 Medium" panose="02020500000000000000" pitchFamily="17" charset="-128"/>
              <a:ea typeface="BIZ UD明朝 Medium" panose="02020500000000000000" pitchFamily="17" charset="-128"/>
              <a:cs typeface="HGSMinchoE" charset="-128"/>
            </a:endParaRPr>
          </a:p>
          <a:p>
            <a:pPr marL="0" indent="0" algn="ctr">
              <a:lnSpc>
                <a:spcPct val="100000"/>
              </a:lnSpc>
              <a:buNone/>
            </a:pPr>
            <a:r>
              <a:rPr lang="ja-JP" altLang="en-US" dirty="0" smtClean="0">
                <a:solidFill>
                  <a:schemeClr val="tx1"/>
                </a:solidFill>
                <a:latin typeface="BIZ UD明朝 Medium" panose="02020500000000000000" pitchFamily="17" charset="-128"/>
                <a:ea typeface="BIZ UD明朝 Medium" panose="02020500000000000000" pitchFamily="17" charset="-128"/>
                <a:cs typeface="HGSMinchoE" charset="-128"/>
              </a:rPr>
              <a:t>それが</a:t>
            </a:r>
            <a:r>
              <a:rPr lang="ja-JP" altLang="ja-JP" dirty="0" smtClean="0">
                <a:solidFill>
                  <a:schemeClr val="tx1"/>
                </a:solidFill>
                <a:latin typeface="BIZ UD明朝 Medium" panose="02020500000000000000" pitchFamily="17" charset="-128"/>
                <a:ea typeface="BIZ UD明朝 Medium" panose="02020500000000000000" pitchFamily="17" charset="-128"/>
                <a:cs typeface="HGSMinchoE" charset="-128"/>
              </a:rPr>
              <a:t>支</a:t>
            </a:r>
            <a:r>
              <a:rPr lang="ja-JP" altLang="ja-JP" dirty="0">
                <a:solidFill>
                  <a:schemeClr val="tx1"/>
                </a:solidFill>
                <a:latin typeface="BIZ UD明朝 Medium" panose="02020500000000000000" pitchFamily="17" charset="-128"/>
                <a:ea typeface="BIZ UD明朝 Medium" panose="02020500000000000000" pitchFamily="17" charset="-128"/>
                <a:cs typeface="HGSMinchoE" charset="-128"/>
              </a:rPr>
              <a:t>援の発展・深化の結果となり</a:t>
            </a:r>
            <a:r>
              <a:rPr lang="ja-JP" altLang="ja-JP" dirty="0" smtClean="0">
                <a:solidFill>
                  <a:schemeClr val="tx1"/>
                </a:solidFill>
                <a:latin typeface="BIZ UD明朝 Medium" panose="02020500000000000000" pitchFamily="17" charset="-128"/>
                <a:ea typeface="BIZ UD明朝 Medium" panose="02020500000000000000" pitchFamily="17" charset="-128"/>
                <a:cs typeface="HGSMinchoE" charset="-128"/>
              </a:rPr>
              <a:t>、</a:t>
            </a:r>
            <a:endParaRPr lang="en-US" altLang="ja-JP" dirty="0" smtClean="0">
              <a:solidFill>
                <a:schemeClr val="tx1"/>
              </a:solidFill>
              <a:latin typeface="BIZ UD明朝 Medium" panose="02020500000000000000" pitchFamily="17" charset="-128"/>
              <a:ea typeface="BIZ UD明朝 Medium" panose="02020500000000000000" pitchFamily="17" charset="-128"/>
              <a:cs typeface="HGSMinchoE" charset="-128"/>
            </a:endParaRPr>
          </a:p>
          <a:p>
            <a:pPr marL="0" indent="0" algn="ctr">
              <a:lnSpc>
                <a:spcPct val="100000"/>
              </a:lnSpc>
              <a:buNone/>
            </a:pPr>
            <a:r>
              <a:rPr lang="ja-JP" altLang="ja-JP" dirty="0" smtClean="0">
                <a:solidFill>
                  <a:schemeClr val="tx1"/>
                </a:solidFill>
                <a:latin typeface="BIZ UD明朝 Medium" panose="02020500000000000000" pitchFamily="17" charset="-128"/>
                <a:ea typeface="BIZ UD明朝 Medium" panose="02020500000000000000" pitchFamily="17" charset="-128"/>
                <a:cs typeface="HGSMinchoE" charset="-128"/>
              </a:rPr>
              <a:t>分</a:t>
            </a:r>
            <a:r>
              <a:rPr lang="ja-JP" altLang="ja-JP" dirty="0">
                <a:solidFill>
                  <a:schemeClr val="tx1"/>
                </a:solidFill>
                <a:latin typeface="BIZ UD明朝 Medium" panose="02020500000000000000" pitchFamily="17" charset="-128"/>
                <a:ea typeface="BIZ UD明朝 Medium" panose="02020500000000000000" pitchFamily="17" charset="-128"/>
                <a:cs typeface="HGSMinchoE" charset="-128"/>
              </a:rPr>
              <a:t>野や領域を越えた連携・協働</a:t>
            </a:r>
            <a:r>
              <a:rPr lang="ja-JP" altLang="ja-JP" dirty="0" smtClean="0">
                <a:solidFill>
                  <a:schemeClr val="tx1"/>
                </a:solidFill>
                <a:latin typeface="BIZ UD明朝 Medium" panose="02020500000000000000" pitchFamily="17" charset="-128"/>
                <a:ea typeface="BIZ UD明朝 Medium" panose="02020500000000000000" pitchFamily="17" charset="-128"/>
                <a:cs typeface="HGSMinchoE" charset="-128"/>
              </a:rPr>
              <a:t>が「</a:t>
            </a:r>
            <a:r>
              <a:rPr lang="ja-JP" altLang="ja-JP" dirty="0">
                <a:solidFill>
                  <a:schemeClr val="tx1"/>
                </a:solidFill>
                <a:latin typeface="BIZ UD明朝 Medium" panose="02020500000000000000" pitchFamily="17" charset="-128"/>
                <a:ea typeface="BIZ UD明朝 Medium" panose="02020500000000000000" pitchFamily="17" charset="-128"/>
                <a:cs typeface="HGSMinchoE" charset="-128"/>
              </a:rPr>
              <a:t>共生社会」の実現へ</a:t>
            </a:r>
            <a:r>
              <a:rPr lang="ja-JP" altLang="ja-JP" dirty="0" smtClean="0">
                <a:solidFill>
                  <a:schemeClr val="tx1"/>
                </a:solidFill>
                <a:latin typeface="BIZ UD明朝 Medium" panose="02020500000000000000" pitchFamily="17" charset="-128"/>
                <a:ea typeface="BIZ UD明朝 Medium" panose="02020500000000000000" pitchFamily="17" charset="-128"/>
                <a:cs typeface="HGSMinchoE" charset="-128"/>
              </a:rPr>
              <a:t>の</a:t>
            </a:r>
            <a:endParaRPr lang="en-US" altLang="ja-JP" dirty="0" smtClean="0">
              <a:solidFill>
                <a:schemeClr val="tx1"/>
              </a:solidFill>
              <a:latin typeface="BIZ UD明朝 Medium" panose="02020500000000000000" pitchFamily="17" charset="-128"/>
              <a:ea typeface="BIZ UD明朝 Medium" panose="02020500000000000000" pitchFamily="17" charset="-128"/>
              <a:cs typeface="HGSMinchoE" charset="-128"/>
            </a:endParaRPr>
          </a:p>
          <a:p>
            <a:pPr marL="0" indent="0" algn="ctr">
              <a:lnSpc>
                <a:spcPct val="100000"/>
              </a:lnSpc>
              <a:buNone/>
            </a:pPr>
            <a:r>
              <a:rPr lang="ja-JP" altLang="ja-JP" dirty="0" smtClean="0">
                <a:solidFill>
                  <a:schemeClr val="tx1"/>
                </a:solidFill>
                <a:latin typeface="BIZ UD明朝 Medium" panose="02020500000000000000" pitchFamily="17" charset="-128"/>
                <a:ea typeface="BIZ UD明朝 Medium" panose="02020500000000000000" pitchFamily="17" charset="-128"/>
                <a:cs typeface="HGSMinchoE" charset="-128"/>
              </a:rPr>
              <a:t>あ</a:t>
            </a:r>
            <a:r>
              <a:rPr lang="ja-JP" altLang="ja-JP" dirty="0">
                <a:solidFill>
                  <a:schemeClr val="tx1"/>
                </a:solidFill>
                <a:latin typeface="BIZ UD明朝 Medium" panose="02020500000000000000" pitchFamily="17" charset="-128"/>
                <a:ea typeface="BIZ UD明朝 Medium" panose="02020500000000000000" pitchFamily="17" charset="-128"/>
                <a:cs typeface="HGSMinchoE" charset="-128"/>
              </a:rPr>
              <a:t>るべき</a:t>
            </a:r>
            <a:r>
              <a:rPr lang="ja-JP" altLang="ja-JP" dirty="0" smtClean="0">
                <a:solidFill>
                  <a:schemeClr val="tx1"/>
                </a:solidFill>
                <a:latin typeface="BIZ UD明朝 Medium" panose="02020500000000000000" pitchFamily="17" charset="-128"/>
                <a:ea typeface="BIZ UD明朝 Medium" panose="02020500000000000000" pitchFamily="17" charset="-128"/>
                <a:cs typeface="HGSMinchoE" charset="-128"/>
              </a:rPr>
              <a:t>姿の</a:t>
            </a:r>
            <a:r>
              <a:rPr lang="ja-JP" altLang="ja-JP" dirty="0">
                <a:solidFill>
                  <a:schemeClr val="tx1"/>
                </a:solidFill>
                <a:latin typeface="BIZ UD明朝 Medium" panose="02020500000000000000" pitchFamily="17" charset="-128"/>
                <a:ea typeface="BIZ UD明朝 Medium" panose="02020500000000000000" pitchFamily="17" charset="-128"/>
                <a:cs typeface="HGSMinchoE" charset="-128"/>
              </a:rPr>
              <a:t>ように思えま</a:t>
            </a:r>
            <a:r>
              <a:rPr lang="ja-JP" altLang="ja-JP" dirty="0" smtClean="0">
                <a:solidFill>
                  <a:schemeClr val="tx1"/>
                </a:solidFill>
                <a:latin typeface="BIZ UD明朝 Medium" panose="02020500000000000000" pitchFamily="17" charset="-128"/>
                <a:ea typeface="BIZ UD明朝 Medium" panose="02020500000000000000" pitchFamily="17" charset="-128"/>
                <a:cs typeface="HGSMinchoE" charset="-128"/>
              </a:rPr>
              <a:t>す</a:t>
            </a:r>
            <a:endParaRPr lang="ja-JP" altLang="ja-JP" dirty="0">
              <a:solidFill>
                <a:schemeClr val="tx1"/>
              </a:solidFill>
              <a:latin typeface="BIZ UD明朝 Medium" panose="02020500000000000000" pitchFamily="17" charset="-128"/>
              <a:ea typeface="BIZ UD明朝 Medium" panose="02020500000000000000" pitchFamily="17" charset="-128"/>
              <a:cs typeface="HGSMinchoE" charset="-128"/>
            </a:endParaRPr>
          </a:p>
          <a:p>
            <a:pPr marL="0" indent="0" algn="ctr">
              <a:lnSpc>
                <a:spcPct val="100000"/>
              </a:lnSpc>
              <a:buNone/>
            </a:pPr>
            <a:endParaRPr lang="ja-JP" altLang="en-US" dirty="0">
              <a:solidFill>
                <a:schemeClr val="tx1"/>
              </a:solidFill>
              <a:latin typeface="BIZ UD明朝 Medium" panose="02020500000000000000" pitchFamily="17" charset="-128"/>
              <a:ea typeface="BIZ UD明朝 Medium" panose="02020500000000000000" pitchFamily="17" charset="-128"/>
              <a:cs typeface="HGSMinchoE" charset="-128"/>
            </a:endParaRPr>
          </a:p>
          <a:p>
            <a:pPr marL="0" indent="0" algn="ctr">
              <a:lnSpc>
                <a:spcPct val="100000"/>
              </a:lnSpc>
              <a:buNone/>
            </a:pPr>
            <a:endParaRPr lang="ja-JP" altLang="en-US" sz="1100" dirty="0">
              <a:solidFill>
                <a:schemeClr val="tx1"/>
              </a:solidFill>
              <a:latin typeface="BIZ UD明朝 Medium" panose="02020500000000000000" pitchFamily="17" charset="-128"/>
              <a:ea typeface="BIZ UD明朝 Medium" panose="02020500000000000000" pitchFamily="17" charset="-128"/>
            </a:endParaRPr>
          </a:p>
        </p:txBody>
      </p:sp>
      <p:sp>
        <p:nvSpPr>
          <p:cNvPr id="3" name="Text Box 15">
            <a:extLst>
              <a:ext uri="{FF2B5EF4-FFF2-40B4-BE49-F238E27FC236}">
                <a16:creationId xmlns:a16="http://schemas.microsoft.com/office/drawing/2014/main" xmlns="" id="{9FE0526A-8621-BA47-B01E-A20277EBA95B}"/>
              </a:ext>
            </a:extLst>
          </p:cNvPr>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4" name="サブタイトル 2"/>
          <p:cNvSpPr txBox="1">
            <a:spLocks/>
          </p:cNvSpPr>
          <p:nvPr/>
        </p:nvSpPr>
        <p:spPr>
          <a:xfrm>
            <a:off x="141178" y="0"/>
            <a:ext cx="4618856" cy="465166"/>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a:lstStyle>
          <a:p>
            <a:pPr marL="109728" indent="0">
              <a:buNone/>
            </a:pPr>
            <a:r>
              <a:rPr lang="ja-JP" altLang="en-US" sz="1800" dirty="0" smtClean="0">
                <a:solidFill>
                  <a:schemeClr val="bg1"/>
                </a:solidFill>
              </a:rPr>
              <a:t>最後に</a:t>
            </a:r>
            <a:endParaRPr lang="ja-JP" altLang="en-US" sz="1800" dirty="0">
              <a:solidFill>
                <a:schemeClr val="bg1"/>
              </a:solidFill>
            </a:endParaRPr>
          </a:p>
        </p:txBody>
      </p:sp>
      <p:sp>
        <p:nvSpPr>
          <p:cNvPr id="6" name="利用者を信じること…"/>
          <p:cNvSpPr txBox="1">
            <a:spLocks/>
          </p:cNvSpPr>
          <p:nvPr/>
        </p:nvSpPr>
        <p:spPr>
          <a:xfrm>
            <a:off x="503548" y="4437112"/>
            <a:ext cx="8136904" cy="1224136"/>
          </a:xfrm>
          <a:prstGeom prst="rect">
            <a:avLst/>
          </a:prstGeom>
        </p:spPr>
        <p:txBody>
          <a:bodyPr vert="horz" anchor="ctr">
            <a:noAutofit/>
          </a:bodyPr>
          <a:lstStyle>
            <a:lvl1pPr algn="l" rtl="0" eaLnBrk="1" latinLnBrk="0" hangingPunct="1">
              <a:spcBef>
                <a:spcPct val="0"/>
              </a:spcBef>
              <a:buNone/>
              <a:defRPr kumimoji="1" sz="4000" kern="1200">
                <a:solidFill>
                  <a:schemeClr val="tx2"/>
                </a:solidFill>
                <a:latin typeface="+mj-lt"/>
                <a:ea typeface="+mj-ea"/>
                <a:cs typeface="+mj-cs"/>
              </a:defRPr>
            </a:lvl1pPr>
          </a:lstStyle>
          <a:p>
            <a:pPr algn="ctr">
              <a:lnSpc>
                <a:spcPct val="150000"/>
              </a:lnSpc>
              <a:defRPr>
                <a:latin typeface="HGPMinchoE"/>
                <a:ea typeface="HGPMinchoE"/>
                <a:cs typeface="HGPMinchoE"/>
                <a:sym typeface="HGPMinchoE"/>
              </a:defRPr>
            </a:pPr>
            <a:r>
              <a:rPr lang="ja-JP" altLang="en-US" sz="2400" smtClean="0">
                <a:latin typeface="+mn-lt"/>
                <a:ea typeface="+mn-ea"/>
                <a:cs typeface="HGPMinchoE"/>
                <a:sym typeface="HGPMinchoE"/>
              </a:rPr>
              <a:t>利用者を信じ、仲間を信じ</a:t>
            </a:r>
            <a:br>
              <a:rPr lang="ja-JP" altLang="en-US" sz="2400" smtClean="0">
                <a:latin typeface="+mn-lt"/>
                <a:ea typeface="+mn-ea"/>
                <a:cs typeface="HGPMinchoE"/>
                <a:sym typeface="HGPMinchoE"/>
              </a:rPr>
            </a:br>
            <a:r>
              <a:rPr lang="ja-JP" altLang="en-US" sz="2400" smtClean="0">
                <a:latin typeface="+mn-lt"/>
                <a:ea typeface="+mn-ea"/>
                <a:cs typeface="HGPMinchoE"/>
                <a:sym typeface="HGPMinchoE"/>
              </a:rPr>
              <a:t>地域を信じること</a:t>
            </a:r>
            <a:endParaRPr lang="ja-JP" altLang="en-US" sz="2400" dirty="0">
              <a:latin typeface="+mn-lt"/>
              <a:ea typeface="+mn-ea"/>
              <a:cs typeface="HGPMinchoE"/>
              <a:sym typeface="HGPMinchoE"/>
            </a:endParaRPr>
          </a:p>
        </p:txBody>
      </p:sp>
    </p:spTree>
    <p:extLst>
      <p:ext uri="{BB962C8B-B14F-4D97-AF65-F5344CB8AC3E}">
        <p14:creationId xmlns:p14="http://schemas.microsoft.com/office/powerpoint/2010/main" val="244002438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179512" y="476672"/>
            <a:ext cx="4896544" cy="432048"/>
          </a:xfrm>
        </p:spPr>
        <p:txBody>
          <a:bodyPr>
            <a:normAutofit fontScale="90000"/>
          </a:bodyPr>
          <a:lstStyle/>
          <a:p>
            <a:pPr algn="ctr" eaLnBrk="1" hangingPunct="1"/>
            <a:r>
              <a:rPr lang="ja-JP" altLang="en-US" sz="2400" dirty="0">
                <a:latin typeface="BIZ UDPゴシック" panose="020B0400000000000000" pitchFamily="50" charset="-128"/>
                <a:ea typeface="BIZ UDPゴシック" panose="020B0400000000000000" pitchFamily="50" charset="-128"/>
              </a:rPr>
              <a:t>本科目のまとめ</a:t>
            </a:r>
          </a:p>
        </p:txBody>
      </p:sp>
      <p:sp>
        <p:nvSpPr>
          <p:cNvPr id="3" name="コンテンツ プレースホルダー 2"/>
          <p:cNvSpPr>
            <a:spLocks noGrp="1"/>
          </p:cNvSpPr>
          <p:nvPr>
            <p:ph idx="1"/>
          </p:nvPr>
        </p:nvSpPr>
        <p:spPr>
          <a:xfrm>
            <a:off x="467544" y="1340768"/>
            <a:ext cx="8229600" cy="4945736"/>
          </a:xfrm>
        </p:spPr>
        <p:txBody>
          <a:bodyPr>
            <a:noAutofit/>
          </a:bodyPr>
          <a:lstStyle/>
          <a:p>
            <a:pPr marL="0" indent="0">
              <a:lnSpc>
                <a:spcPct val="110000"/>
              </a:lnSpc>
              <a:buNone/>
            </a:pPr>
            <a:r>
              <a:rPr lang="ja-JP" altLang="en-US" dirty="0" smtClean="0">
                <a:latin typeface="UD デジタル 教科書体 NK" panose="02020400000000000000" pitchFamily="18" charset="-128"/>
                <a:ea typeface="UD デジタル 教科書体 NK" panose="02020400000000000000" pitchFamily="18" charset="-128"/>
              </a:rPr>
              <a:t>　</a:t>
            </a:r>
            <a:r>
              <a:rPr lang="ja-JP" altLang="ja-JP" dirty="0" smtClean="0">
                <a:latin typeface="UD デジタル 教科書体 NK" panose="02020400000000000000" pitchFamily="18" charset="-128"/>
                <a:ea typeface="UD デジタル 教科書体 NK" panose="02020400000000000000" pitchFamily="18" charset="-128"/>
              </a:rPr>
              <a:t>主</a:t>
            </a:r>
            <a:r>
              <a:rPr lang="ja-JP" altLang="ja-JP" dirty="0">
                <a:latin typeface="UD デジタル 教科書体 NK" panose="02020400000000000000" pitchFamily="18" charset="-128"/>
                <a:ea typeface="UD デジタル 教科書体 NK" panose="02020400000000000000" pitchFamily="18" charset="-128"/>
              </a:rPr>
              <a:t>任相談支援専門員として基本となる責務</a:t>
            </a:r>
            <a:r>
              <a:rPr lang="ja-JP" altLang="en-US" dirty="0">
                <a:latin typeface="UD デジタル 教科書体 NK" panose="02020400000000000000" pitchFamily="18" charset="-128"/>
                <a:ea typeface="UD デジタル 教科書体 NK" panose="02020400000000000000" pitchFamily="18" charset="-128"/>
              </a:rPr>
              <a:t>や知識、技術</a:t>
            </a:r>
            <a:r>
              <a:rPr lang="ja-JP" altLang="ja-JP" dirty="0">
                <a:latin typeface="UD デジタル 教科書体 NK" panose="02020400000000000000" pitchFamily="18" charset="-128"/>
                <a:ea typeface="UD デジタル 教科書体 NK" panose="02020400000000000000" pitchFamily="18" charset="-128"/>
              </a:rPr>
              <a:t>の全体像を理解し、各論のための導入となることをねらいと</a:t>
            </a:r>
            <a:r>
              <a:rPr lang="ja-JP" altLang="en-US" dirty="0">
                <a:latin typeface="UD デジタル 教科書体 NK" panose="02020400000000000000" pitchFamily="18" charset="-128"/>
                <a:ea typeface="UD デジタル 教科書体 NK" panose="02020400000000000000" pitchFamily="18" charset="-128"/>
              </a:rPr>
              <a:t>した</a:t>
            </a:r>
            <a:r>
              <a:rPr lang="ja-JP" altLang="en-US" dirty="0" smtClean="0">
                <a:latin typeface="UD デジタル 教科書体 NK" panose="02020400000000000000" pitchFamily="18" charset="-128"/>
                <a:ea typeface="UD デジタル 教科書体 NK" panose="02020400000000000000" pitchFamily="18" charset="-128"/>
              </a:rPr>
              <a:t>。</a:t>
            </a:r>
            <a:endParaRPr lang="en-US" altLang="ja-JP" dirty="0" smtClean="0">
              <a:latin typeface="UD デジタル 教科書体 NK" panose="02020400000000000000" pitchFamily="18" charset="-128"/>
              <a:ea typeface="UD デジタル 教科書体 NK" panose="02020400000000000000" pitchFamily="18" charset="-128"/>
            </a:endParaRPr>
          </a:p>
          <a:p>
            <a:pPr marL="0" indent="0">
              <a:lnSpc>
                <a:spcPct val="110000"/>
              </a:lnSpc>
              <a:buNone/>
            </a:pPr>
            <a:endParaRPr lang="en-US" altLang="ja-JP" dirty="0">
              <a:solidFill>
                <a:srgbClr val="002060"/>
              </a:solidFill>
              <a:latin typeface="BIZ UDPゴシック" panose="020B0400000000000000" pitchFamily="50" charset="-128"/>
              <a:ea typeface="BIZ UDPゴシック" panose="020B0400000000000000" pitchFamily="50" charset="-128"/>
            </a:endParaRPr>
          </a:p>
          <a:p>
            <a:pPr marL="441325" indent="0">
              <a:lnSpc>
                <a:spcPct val="150000"/>
              </a:lnSpc>
              <a:buNone/>
            </a:pPr>
            <a:r>
              <a:rPr lang="ja-JP" altLang="en-US" sz="2400" dirty="0">
                <a:solidFill>
                  <a:srgbClr val="002060"/>
                </a:solidFill>
                <a:latin typeface="BIZ UDPゴシック" panose="020B0400000000000000" pitchFamily="50" charset="-128"/>
                <a:ea typeface="BIZ UDPゴシック" panose="020B0400000000000000" pitchFamily="50" charset="-128"/>
              </a:rPr>
              <a:t>○主任相談支援専門員創設の経緯</a:t>
            </a:r>
          </a:p>
          <a:p>
            <a:pPr marL="441325" indent="0">
              <a:lnSpc>
                <a:spcPct val="150000"/>
              </a:lnSpc>
              <a:buNone/>
            </a:pPr>
            <a:r>
              <a:rPr lang="ja-JP" altLang="en-US" sz="2400" dirty="0">
                <a:solidFill>
                  <a:srgbClr val="002060"/>
                </a:solidFill>
                <a:latin typeface="BIZ UDPゴシック" panose="020B0400000000000000" pitchFamily="50" charset="-128"/>
                <a:ea typeface="BIZ UDPゴシック" panose="020B0400000000000000" pitchFamily="50" charset="-128"/>
              </a:rPr>
              <a:t>○報酬加算と地域から求められる役割や責務</a:t>
            </a:r>
          </a:p>
          <a:p>
            <a:pPr marL="441325" indent="0">
              <a:lnSpc>
                <a:spcPct val="150000"/>
              </a:lnSpc>
              <a:buNone/>
            </a:pPr>
            <a:r>
              <a:rPr lang="ja-JP" altLang="en-US" sz="2400" dirty="0">
                <a:solidFill>
                  <a:srgbClr val="002060"/>
                </a:solidFill>
                <a:latin typeface="BIZ UDPゴシック" panose="020B0400000000000000" pitchFamily="50" charset="-128"/>
                <a:ea typeface="BIZ UDPゴシック" panose="020B0400000000000000" pitchFamily="50" charset="-128"/>
              </a:rPr>
              <a:t>○基幹相談支援センターと主任相談支援専門員に求められる知識や技術（人材育成、地域づくり、権利擁護など）</a:t>
            </a:r>
          </a:p>
          <a:p>
            <a:pPr marL="441325" indent="0">
              <a:lnSpc>
                <a:spcPct val="150000"/>
              </a:lnSpc>
              <a:buNone/>
            </a:pPr>
            <a:r>
              <a:rPr lang="ja-JP" altLang="en-US" sz="2400" dirty="0">
                <a:solidFill>
                  <a:srgbClr val="002060"/>
                </a:solidFill>
                <a:latin typeface="BIZ UDPゴシック" panose="020B0400000000000000" pitchFamily="50" charset="-128"/>
                <a:ea typeface="BIZ UDPゴシック" panose="020B0400000000000000" pitchFamily="50" charset="-128"/>
              </a:rPr>
              <a:t>○運営管理</a:t>
            </a:r>
            <a:endParaRPr lang="ja-JP" altLang="en-US" sz="2400" dirty="0">
              <a:solidFill>
                <a:srgbClr val="002060"/>
              </a:solidFill>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 xmlns:a16="http://schemas.microsoft.com/office/drawing/2014/main" id="{8CEBB0B5-DB62-4E61-9B42-B7431B146143}"/>
              </a:ext>
            </a:extLst>
          </p:cNvPr>
          <p:cNvSpPr>
            <a:spLocks noGrp="1"/>
          </p:cNvSpPr>
          <p:nvPr>
            <p:ph type="sldNum" sz="quarter" idx="12"/>
          </p:nvPr>
        </p:nvSpPr>
        <p:spPr/>
        <p:txBody>
          <a:bodyPr/>
          <a:lstStyle/>
          <a:p>
            <a:pPr>
              <a:defRPr/>
            </a:pPr>
            <a:fld id="{804D6B79-3AEB-42FE-A736-A41F7AEA0445}" type="slidenum">
              <a:rPr lang="en-US" altLang="ja-JP" smtClean="0"/>
              <a:pPr>
                <a:defRPr/>
              </a:pPr>
              <a:t>66</a:t>
            </a:fld>
            <a:endParaRPr lang="en-US" altLang="ja-JP"/>
          </a:p>
        </p:txBody>
      </p:sp>
    </p:spTree>
    <p:extLst>
      <p:ext uri="{BB962C8B-B14F-4D97-AF65-F5344CB8AC3E}">
        <p14:creationId xmlns:p14="http://schemas.microsoft.com/office/powerpoint/2010/main" val="42578896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1052736"/>
            <a:ext cx="6967736" cy="504056"/>
          </a:xfrm>
        </p:spPr>
        <p:txBody>
          <a:bodyPr>
            <a:normAutofit/>
          </a:bodyPr>
          <a:lstStyle/>
          <a:p>
            <a:pPr eaLnBrk="1" fontAlgn="auto" hangingPunct="1">
              <a:spcAft>
                <a:spcPts val="0"/>
              </a:spcAft>
              <a:defRPr/>
            </a:pPr>
            <a:r>
              <a:rPr lang="ja-JP" altLang="en-US" sz="2400" b="1" dirty="0" smtClean="0">
                <a:solidFill>
                  <a:schemeClr val="accent4">
                    <a:lumMod val="75000"/>
                  </a:schemeClr>
                </a:solidFill>
                <a:latin typeface="BIZ UDゴシック" panose="020B0400000000000000" pitchFamily="49" charset="-128"/>
                <a:ea typeface="BIZ UDゴシック" panose="020B0400000000000000" pitchFamily="49" charset="-128"/>
                <a:cs typeface="HGPMinchoE" charset="-128"/>
              </a:rPr>
              <a:t>＜</a:t>
            </a:r>
            <a:r>
              <a:rPr lang="ja-JP" altLang="ja-JP" sz="2400" b="1" dirty="0" smtClean="0">
                <a:solidFill>
                  <a:schemeClr val="accent4">
                    <a:lumMod val="75000"/>
                  </a:schemeClr>
                </a:solidFill>
                <a:latin typeface="BIZ UDゴシック" panose="020B0400000000000000" pitchFamily="49" charset="-128"/>
                <a:ea typeface="BIZ UDゴシック" panose="020B0400000000000000" pitchFamily="49" charset="-128"/>
                <a:cs typeface="HGPMinchoE" charset="-128"/>
              </a:rPr>
              <a:t>相</a:t>
            </a:r>
            <a:r>
              <a:rPr lang="ja-JP" altLang="ja-JP" sz="2400" b="1" dirty="0">
                <a:solidFill>
                  <a:schemeClr val="accent4">
                    <a:lumMod val="75000"/>
                  </a:schemeClr>
                </a:solidFill>
                <a:latin typeface="BIZ UDゴシック" panose="020B0400000000000000" pitchFamily="49" charset="-128"/>
                <a:ea typeface="BIZ UDゴシック" panose="020B0400000000000000" pitchFamily="49" charset="-128"/>
                <a:cs typeface="HGPMinchoE" charset="-128"/>
              </a:rPr>
              <a:t>談支援事業の変</a:t>
            </a:r>
            <a:r>
              <a:rPr lang="ja-JP" altLang="ja-JP" sz="2400" b="1" dirty="0" smtClean="0">
                <a:solidFill>
                  <a:schemeClr val="accent4">
                    <a:lumMod val="75000"/>
                  </a:schemeClr>
                </a:solidFill>
                <a:latin typeface="BIZ UDゴシック" panose="020B0400000000000000" pitchFamily="49" charset="-128"/>
                <a:ea typeface="BIZ UDゴシック" panose="020B0400000000000000" pitchFamily="49" charset="-128"/>
                <a:cs typeface="HGPMinchoE" charset="-128"/>
              </a:rPr>
              <a:t>遷</a:t>
            </a:r>
            <a:r>
              <a:rPr lang="ja-JP" altLang="en-US" sz="2400" b="1" dirty="0" smtClean="0">
                <a:solidFill>
                  <a:schemeClr val="accent4">
                    <a:lumMod val="75000"/>
                  </a:schemeClr>
                </a:solidFill>
                <a:latin typeface="BIZ UDゴシック" panose="020B0400000000000000" pitchFamily="49" charset="-128"/>
                <a:ea typeface="BIZ UDゴシック" panose="020B0400000000000000" pitchFamily="49" charset="-128"/>
                <a:cs typeface="HGPMinchoE" charset="-128"/>
              </a:rPr>
              <a:t>＞</a:t>
            </a:r>
            <a:endParaRPr lang="ja-JP" altLang="en-US" sz="2400" b="1" dirty="0">
              <a:solidFill>
                <a:schemeClr val="accent4">
                  <a:lumMod val="75000"/>
                </a:schemeClr>
              </a:solidFill>
              <a:latin typeface="BIZ UDゴシック" panose="020B0400000000000000" pitchFamily="49" charset="-128"/>
              <a:ea typeface="BIZ UDゴシック" panose="020B0400000000000000" pitchFamily="49" charset="-128"/>
              <a:cs typeface="HGPMinchoE" charset="-128"/>
            </a:endParaRPr>
          </a:p>
        </p:txBody>
      </p:sp>
      <p:sp>
        <p:nvSpPr>
          <p:cNvPr id="3" name="コンテンツ プレースホルダー 2"/>
          <p:cNvSpPr>
            <a:spLocks noGrp="1"/>
          </p:cNvSpPr>
          <p:nvPr>
            <p:ph idx="1"/>
          </p:nvPr>
        </p:nvSpPr>
        <p:spPr>
          <a:xfrm>
            <a:off x="971600" y="1844824"/>
            <a:ext cx="7875425" cy="4392489"/>
          </a:xfrm>
        </p:spPr>
        <p:txBody>
          <a:bodyPr rtlCol="0">
            <a:noAutofit/>
          </a:bodyPr>
          <a:lstStyle/>
          <a:p>
            <a:pPr marL="0" indent="0" eaLnBrk="1" fontAlgn="auto" hangingPunct="1">
              <a:buNone/>
              <a:defRPr/>
            </a:pPr>
            <a:r>
              <a:rPr lang="en-US" altLang="ja-JP" sz="1800" dirty="0">
                <a:latin typeface="BIZ UDゴシック" panose="020B0400000000000000" pitchFamily="49" charset="-128"/>
                <a:ea typeface="BIZ UDゴシック" panose="020B0400000000000000" pitchFamily="49" charset="-128"/>
                <a:cs typeface="HGPMinchoE" charset="-128"/>
              </a:rPr>
              <a:t>(1990</a:t>
            </a:r>
            <a:r>
              <a:rPr lang="ja-JP" altLang="ja-JP" sz="1800" dirty="0">
                <a:latin typeface="BIZ UDゴシック" panose="020B0400000000000000" pitchFamily="49" charset="-128"/>
                <a:ea typeface="BIZ UDゴシック" panose="020B0400000000000000" pitchFamily="49" charset="-128"/>
                <a:cs typeface="HGPMinchoE" charset="-128"/>
              </a:rPr>
              <a:t>年</a:t>
            </a:r>
            <a:r>
              <a:rPr lang="en-US" altLang="ja-JP" sz="1800" dirty="0">
                <a:latin typeface="BIZ UDゴシック" panose="020B0400000000000000" pitchFamily="49" charset="-128"/>
                <a:ea typeface="BIZ UDゴシック" panose="020B0400000000000000" pitchFamily="49" charset="-128"/>
                <a:cs typeface="HGPMinchoE" charset="-128"/>
              </a:rPr>
              <a:t>)</a:t>
            </a:r>
            <a:r>
              <a:rPr lang="ja-JP" altLang="ja-JP" sz="1800" dirty="0">
                <a:latin typeface="BIZ UDゴシック" panose="020B0400000000000000" pitchFamily="49" charset="-128"/>
                <a:ea typeface="BIZ UDゴシック" panose="020B0400000000000000" pitchFamily="49" charset="-128"/>
                <a:cs typeface="HGPMinchoE" charset="-128"/>
              </a:rPr>
              <a:t>　地域療育拠点施設事業</a:t>
            </a:r>
            <a:r>
              <a:rPr lang="en-US" altLang="ja-JP" sz="1800" dirty="0">
                <a:latin typeface="BIZ UDゴシック" panose="020B0400000000000000" pitchFamily="49" charset="-128"/>
                <a:ea typeface="BIZ UDゴシック" panose="020B0400000000000000" pitchFamily="49" charset="-128"/>
                <a:cs typeface="HGPMinchoE" charset="-128"/>
              </a:rPr>
              <a:t>(</a:t>
            </a:r>
            <a:r>
              <a:rPr lang="ja-JP" altLang="ja-JP" sz="1800" dirty="0">
                <a:latin typeface="BIZ UDゴシック" panose="020B0400000000000000" pitchFamily="49" charset="-128"/>
                <a:ea typeface="BIZ UDゴシック" panose="020B0400000000000000" pitchFamily="49" charset="-128"/>
                <a:cs typeface="HGPMinchoE" charset="-128"/>
              </a:rPr>
              <a:t>知的障害分野</a:t>
            </a:r>
            <a:r>
              <a:rPr lang="en-US" altLang="ja-JP" sz="1800" dirty="0">
                <a:latin typeface="BIZ UDゴシック" panose="020B0400000000000000" pitchFamily="49" charset="-128"/>
                <a:ea typeface="BIZ UDゴシック" panose="020B0400000000000000" pitchFamily="49" charset="-128"/>
                <a:cs typeface="HGPMinchoE" charset="-128"/>
              </a:rPr>
              <a:t>) </a:t>
            </a:r>
            <a:r>
              <a:rPr lang="ja-JP" altLang="ja-JP" sz="1800" dirty="0">
                <a:latin typeface="BIZ UDゴシック" panose="020B0400000000000000" pitchFamily="49" charset="-128"/>
                <a:ea typeface="BIZ UDゴシック" panose="020B0400000000000000" pitchFamily="49" charset="-128"/>
                <a:cs typeface="HGPMinchoE" charset="-128"/>
              </a:rPr>
              <a:t>　 </a:t>
            </a:r>
          </a:p>
          <a:p>
            <a:pPr marL="0" indent="0" eaLnBrk="1" fontAlgn="auto" hangingPunct="1">
              <a:buNone/>
              <a:defRPr/>
            </a:pPr>
            <a:r>
              <a:rPr lang="en-US" altLang="ja-JP" sz="1800" dirty="0">
                <a:latin typeface="BIZ UDゴシック" panose="020B0400000000000000" pitchFamily="49" charset="-128"/>
                <a:ea typeface="BIZ UDゴシック" panose="020B0400000000000000" pitchFamily="49" charset="-128"/>
                <a:cs typeface="HGPMinchoE" charset="-128"/>
              </a:rPr>
              <a:t>(1996</a:t>
            </a:r>
            <a:r>
              <a:rPr lang="ja-JP" altLang="ja-JP" sz="1800" dirty="0">
                <a:latin typeface="BIZ UDゴシック" panose="020B0400000000000000" pitchFamily="49" charset="-128"/>
                <a:ea typeface="BIZ UDゴシック" panose="020B0400000000000000" pitchFamily="49" charset="-128"/>
                <a:cs typeface="HGPMinchoE" charset="-128"/>
              </a:rPr>
              <a:t>年</a:t>
            </a:r>
            <a:r>
              <a:rPr lang="en-US" altLang="ja-JP" sz="1800" dirty="0">
                <a:latin typeface="BIZ UDゴシック" panose="020B0400000000000000" pitchFamily="49" charset="-128"/>
                <a:ea typeface="BIZ UDゴシック" panose="020B0400000000000000" pitchFamily="49" charset="-128"/>
                <a:cs typeface="HGPMinchoE" charset="-128"/>
              </a:rPr>
              <a:t>)</a:t>
            </a:r>
            <a:r>
              <a:rPr lang="ja-JP" altLang="ja-JP" sz="1800" dirty="0">
                <a:latin typeface="BIZ UDゴシック" panose="020B0400000000000000" pitchFamily="49" charset="-128"/>
                <a:ea typeface="BIZ UDゴシック" panose="020B0400000000000000" pitchFamily="49" charset="-128"/>
                <a:cs typeface="HGPMinchoE" charset="-128"/>
              </a:rPr>
              <a:t>　市町村障害者生活支援事業</a:t>
            </a:r>
            <a:r>
              <a:rPr lang="en-US" altLang="ja-JP" sz="1800" dirty="0">
                <a:latin typeface="BIZ UDゴシック" panose="020B0400000000000000" pitchFamily="49" charset="-128"/>
                <a:ea typeface="BIZ UDゴシック" panose="020B0400000000000000" pitchFamily="49" charset="-128"/>
                <a:cs typeface="HGPMinchoE" charset="-128"/>
              </a:rPr>
              <a:t>(</a:t>
            </a:r>
            <a:r>
              <a:rPr lang="ja-JP" altLang="ja-JP" sz="1800" dirty="0">
                <a:latin typeface="BIZ UDゴシック" panose="020B0400000000000000" pitchFamily="49" charset="-128"/>
                <a:ea typeface="BIZ UDゴシック" panose="020B0400000000000000" pitchFamily="49" charset="-128"/>
                <a:cs typeface="HGPMinchoE" charset="-128"/>
              </a:rPr>
              <a:t>身体障害分野</a:t>
            </a:r>
            <a:r>
              <a:rPr lang="en-US" altLang="ja-JP" sz="1800" dirty="0">
                <a:latin typeface="BIZ UDゴシック" panose="020B0400000000000000" pitchFamily="49" charset="-128"/>
                <a:ea typeface="BIZ UDゴシック" panose="020B0400000000000000" pitchFamily="49" charset="-128"/>
                <a:cs typeface="HGPMinchoE" charset="-128"/>
              </a:rPr>
              <a:t>) </a:t>
            </a:r>
            <a:endParaRPr lang="ja-JP" altLang="ja-JP" sz="1800" dirty="0">
              <a:latin typeface="BIZ UDゴシック" panose="020B0400000000000000" pitchFamily="49" charset="-128"/>
              <a:ea typeface="BIZ UDゴシック" panose="020B0400000000000000" pitchFamily="49" charset="-128"/>
              <a:cs typeface="HGPMinchoE" charset="-128"/>
            </a:endParaRPr>
          </a:p>
          <a:p>
            <a:pPr marL="0" indent="0" eaLnBrk="1" fontAlgn="auto" hangingPunct="1">
              <a:buNone/>
              <a:defRPr/>
            </a:pPr>
            <a:r>
              <a:rPr lang="ja-JP" altLang="ja-JP" sz="1800" dirty="0">
                <a:latin typeface="BIZ UDゴシック" panose="020B0400000000000000" pitchFamily="49" charset="-128"/>
                <a:ea typeface="BIZ UDゴシック" panose="020B0400000000000000" pitchFamily="49" charset="-128"/>
                <a:cs typeface="HGPMinchoE" charset="-128"/>
              </a:rPr>
              <a:t>　　　　</a:t>
            </a:r>
            <a:r>
              <a:rPr lang="en-US" altLang="ja-JP" sz="1800" dirty="0">
                <a:latin typeface="BIZ UDゴシック" panose="020B0400000000000000" pitchFamily="49" charset="-128"/>
                <a:ea typeface="BIZ UDゴシック" panose="020B0400000000000000" pitchFamily="49" charset="-128"/>
                <a:cs typeface="HGPMinchoE" charset="-128"/>
              </a:rPr>
              <a:t>  </a:t>
            </a:r>
            <a:r>
              <a:rPr lang="ja-JP" altLang="ja-JP" sz="1800" dirty="0" smtClean="0">
                <a:latin typeface="BIZ UDゴシック" panose="020B0400000000000000" pitchFamily="49" charset="-128"/>
                <a:ea typeface="BIZ UDゴシック" panose="020B0400000000000000" pitchFamily="49" charset="-128"/>
                <a:cs typeface="HGPMinchoE" charset="-128"/>
              </a:rPr>
              <a:t>障</a:t>
            </a:r>
            <a:r>
              <a:rPr lang="ja-JP" altLang="ja-JP" sz="1800" dirty="0">
                <a:latin typeface="BIZ UDゴシック" panose="020B0400000000000000" pitchFamily="49" charset="-128"/>
                <a:ea typeface="BIZ UDゴシック" panose="020B0400000000000000" pitchFamily="49" charset="-128"/>
                <a:cs typeface="HGPMinchoE" charset="-128"/>
              </a:rPr>
              <a:t>害児・者地域療育等支援事業</a:t>
            </a:r>
            <a:r>
              <a:rPr lang="en-US" altLang="ja-JP" sz="1800" dirty="0">
                <a:latin typeface="BIZ UDゴシック" panose="020B0400000000000000" pitchFamily="49" charset="-128"/>
                <a:ea typeface="BIZ UDゴシック" panose="020B0400000000000000" pitchFamily="49" charset="-128"/>
                <a:cs typeface="HGPMinchoE" charset="-128"/>
              </a:rPr>
              <a:t>(</a:t>
            </a:r>
            <a:r>
              <a:rPr lang="ja-JP" altLang="ja-JP" sz="1800" dirty="0">
                <a:latin typeface="BIZ UDゴシック" panose="020B0400000000000000" pitchFamily="49" charset="-128"/>
                <a:ea typeface="BIZ UDゴシック" panose="020B0400000000000000" pitchFamily="49" charset="-128"/>
                <a:cs typeface="HGPMinchoE" charset="-128"/>
              </a:rPr>
              <a:t>知的障害分野</a:t>
            </a:r>
            <a:r>
              <a:rPr lang="en-US" altLang="ja-JP" sz="1800" dirty="0">
                <a:latin typeface="BIZ UDゴシック" panose="020B0400000000000000" pitchFamily="49" charset="-128"/>
                <a:ea typeface="BIZ UDゴシック" panose="020B0400000000000000" pitchFamily="49" charset="-128"/>
                <a:cs typeface="HGPMinchoE" charset="-128"/>
              </a:rPr>
              <a:t>)</a:t>
            </a:r>
            <a:endParaRPr lang="ja-JP" altLang="ja-JP" sz="1800" dirty="0">
              <a:latin typeface="BIZ UDゴシック" panose="020B0400000000000000" pitchFamily="49" charset="-128"/>
              <a:ea typeface="BIZ UDゴシック" panose="020B0400000000000000" pitchFamily="49" charset="-128"/>
              <a:cs typeface="HGPMinchoE" charset="-128"/>
            </a:endParaRPr>
          </a:p>
          <a:p>
            <a:pPr marL="0" indent="0" eaLnBrk="1" fontAlgn="auto" hangingPunct="1">
              <a:buNone/>
              <a:defRPr/>
            </a:pPr>
            <a:r>
              <a:rPr lang="ja-JP" altLang="ja-JP" sz="1800" dirty="0">
                <a:latin typeface="BIZ UDゴシック" panose="020B0400000000000000" pitchFamily="49" charset="-128"/>
                <a:ea typeface="BIZ UDゴシック" panose="020B0400000000000000" pitchFamily="49" charset="-128"/>
                <a:cs typeface="HGPMinchoE" charset="-128"/>
              </a:rPr>
              <a:t>　　　　</a:t>
            </a:r>
            <a:r>
              <a:rPr lang="en-US" altLang="ja-JP" sz="1800" dirty="0">
                <a:latin typeface="BIZ UDゴシック" panose="020B0400000000000000" pitchFamily="49" charset="-128"/>
                <a:ea typeface="BIZ UDゴシック" panose="020B0400000000000000" pitchFamily="49" charset="-128"/>
                <a:cs typeface="HGPMinchoE" charset="-128"/>
              </a:rPr>
              <a:t>  </a:t>
            </a:r>
            <a:r>
              <a:rPr lang="ja-JP" altLang="ja-JP" sz="1800" dirty="0" smtClean="0">
                <a:latin typeface="BIZ UDゴシック" panose="020B0400000000000000" pitchFamily="49" charset="-128"/>
                <a:ea typeface="BIZ UDゴシック" panose="020B0400000000000000" pitchFamily="49" charset="-128"/>
                <a:cs typeface="HGPMinchoE" charset="-128"/>
              </a:rPr>
              <a:t>精</a:t>
            </a:r>
            <a:r>
              <a:rPr lang="ja-JP" altLang="ja-JP" sz="1800" dirty="0">
                <a:latin typeface="BIZ UDゴシック" panose="020B0400000000000000" pitchFamily="49" charset="-128"/>
                <a:ea typeface="BIZ UDゴシック" panose="020B0400000000000000" pitchFamily="49" charset="-128"/>
                <a:cs typeface="HGPMinchoE" charset="-128"/>
              </a:rPr>
              <a:t>神障害者地域生活支援センター事業</a:t>
            </a:r>
            <a:r>
              <a:rPr lang="en-US" altLang="ja-JP" sz="1800" dirty="0">
                <a:latin typeface="BIZ UDゴシック" panose="020B0400000000000000" pitchFamily="49" charset="-128"/>
                <a:ea typeface="BIZ UDゴシック" panose="020B0400000000000000" pitchFamily="49" charset="-128"/>
                <a:cs typeface="HGPMinchoE" charset="-128"/>
              </a:rPr>
              <a:t> (</a:t>
            </a:r>
            <a:r>
              <a:rPr lang="ja-JP" altLang="ja-JP" sz="1800" dirty="0">
                <a:latin typeface="BIZ UDゴシック" panose="020B0400000000000000" pitchFamily="49" charset="-128"/>
                <a:ea typeface="BIZ UDゴシック" panose="020B0400000000000000" pitchFamily="49" charset="-128"/>
                <a:cs typeface="HGPMinchoE" charset="-128"/>
              </a:rPr>
              <a:t>精神障害分野</a:t>
            </a:r>
            <a:r>
              <a:rPr lang="en-US" altLang="ja-JP" sz="1800" dirty="0">
                <a:latin typeface="BIZ UDゴシック" panose="020B0400000000000000" pitchFamily="49" charset="-128"/>
                <a:ea typeface="BIZ UDゴシック" panose="020B0400000000000000" pitchFamily="49" charset="-128"/>
                <a:cs typeface="HGPMinchoE" charset="-128"/>
              </a:rPr>
              <a:t>) </a:t>
            </a:r>
            <a:endParaRPr lang="ja-JP" altLang="ja-JP" sz="1800" dirty="0">
              <a:latin typeface="BIZ UDゴシック" panose="020B0400000000000000" pitchFamily="49" charset="-128"/>
              <a:ea typeface="BIZ UDゴシック" panose="020B0400000000000000" pitchFamily="49" charset="-128"/>
              <a:cs typeface="HGPMinchoE" charset="-128"/>
            </a:endParaRPr>
          </a:p>
          <a:p>
            <a:pPr marL="0" indent="0" eaLnBrk="1" fontAlgn="auto" hangingPunct="1">
              <a:buNone/>
              <a:defRPr/>
            </a:pPr>
            <a:r>
              <a:rPr lang="en-US" altLang="ja-JP" sz="1800" dirty="0">
                <a:latin typeface="BIZ UDゴシック" panose="020B0400000000000000" pitchFamily="49" charset="-128"/>
                <a:ea typeface="BIZ UDゴシック" panose="020B0400000000000000" pitchFamily="49" charset="-128"/>
                <a:cs typeface="HGPMinchoE" charset="-128"/>
              </a:rPr>
              <a:t>(2006</a:t>
            </a:r>
            <a:r>
              <a:rPr lang="ja-JP" altLang="ja-JP" sz="1800" dirty="0">
                <a:latin typeface="BIZ UDゴシック" panose="020B0400000000000000" pitchFamily="49" charset="-128"/>
                <a:ea typeface="BIZ UDゴシック" panose="020B0400000000000000" pitchFamily="49" charset="-128"/>
                <a:cs typeface="HGPMinchoE" charset="-128"/>
              </a:rPr>
              <a:t>年</a:t>
            </a:r>
            <a:r>
              <a:rPr lang="en-US" altLang="ja-JP" sz="1800" dirty="0">
                <a:latin typeface="BIZ UDゴシック" panose="020B0400000000000000" pitchFamily="49" charset="-128"/>
                <a:ea typeface="BIZ UDゴシック" panose="020B0400000000000000" pitchFamily="49" charset="-128"/>
                <a:cs typeface="HGPMinchoE" charset="-128"/>
              </a:rPr>
              <a:t>)</a:t>
            </a:r>
            <a:r>
              <a:rPr lang="ja-JP" altLang="ja-JP" sz="1800" dirty="0">
                <a:latin typeface="BIZ UDゴシック" panose="020B0400000000000000" pitchFamily="49" charset="-128"/>
                <a:ea typeface="BIZ UDゴシック" panose="020B0400000000000000" pitchFamily="49" charset="-128"/>
                <a:cs typeface="HGPMinchoE" charset="-128"/>
              </a:rPr>
              <a:t>　相談支援事業</a:t>
            </a:r>
            <a:r>
              <a:rPr lang="en-US" altLang="ja-JP" sz="1800" dirty="0">
                <a:latin typeface="BIZ UDゴシック" panose="020B0400000000000000" pitchFamily="49" charset="-128"/>
                <a:ea typeface="BIZ UDゴシック" panose="020B0400000000000000" pitchFamily="49" charset="-128"/>
                <a:cs typeface="HGPMinchoE" charset="-128"/>
              </a:rPr>
              <a:t>(</a:t>
            </a:r>
            <a:r>
              <a:rPr lang="ja-JP" altLang="ja-JP" sz="1800" dirty="0">
                <a:latin typeface="BIZ UDゴシック" panose="020B0400000000000000" pitchFamily="49" charset="-128"/>
                <a:ea typeface="BIZ UDゴシック" panose="020B0400000000000000" pitchFamily="49" charset="-128"/>
                <a:cs typeface="HGPMinchoE" charset="-128"/>
              </a:rPr>
              <a:t>障害者自立支援法により三障害一元化</a:t>
            </a:r>
            <a:r>
              <a:rPr lang="en-US" altLang="ja-JP" sz="1800" dirty="0">
                <a:latin typeface="BIZ UDゴシック" panose="020B0400000000000000" pitchFamily="49" charset="-128"/>
                <a:ea typeface="BIZ UDゴシック" panose="020B0400000000000000" pitchFamily="49" charset="-128"/>
                <a:cs typeface="HGPMinchoE" charset="-128"/>
              </a:rPr>
              <a:t>) </a:t>
            </a:r>
            <a:endParaRPr lang="ja-JP" altLang="ja-JP" sz="1800" dirty="0">
              <a:latin typeface="BIZ UDゴシック" panose="020B0400000000000000" pitchFamily="49" charset="-128"/>
              <a:ea typeface="BIZ UDゴシック" panose="020B0400000000000000" pitchFamily="49" charset="-128"/>
              <a:cs typeface="HGPMinchoE" charset="-128"/>
            </a:endParaRPr>
          </a:p>
          <a:p>
            <a:pPr marL="0" indent="0" eaLnBrk="1" fontAlgn="auto" hangingPunct="1">
              <a:buNone/>
              <a:defRPr/>
            </a:pPr>
            <a:r>
              <a:rPr lang="en-US" altLang="ja-JP" sz="1800" dirty="0">
                <a:latin typeface="BIZ UDゴシック" panose="020B0400000000000000" pitchFamily="49" charset="-128"/>
                <a:ea typeface="BIZ UDゴシック" panose="020B0400000000000000" pitchFamily="49" charset="-128"/>
                <a:cs typeface="HGPMinchoE" charset="-128"/>
              </a:rPr>
              <a:t>(2012</a:t>
            </a:r>
            <a:r>
              <a:rPr lang="ja-JP" altLang="ja-JP" sz="1800" dirty="0">
                <a:latin typeface="BIZ UDゴシック" panose="020B0400000000000000" pitchFamily="49" charset="-128"/>
                <a:ea typeface="BIZ UDゴシック" panose="020B0400000000000000" pitchFamily="49" charset="-128"/>
                <a:cs typeface="HGPMinchoE" charset="-128"/>
              </a:rPr>
              <a:t>年</a:t>
            </a:r>
            <a:r>
              <a:rPr lang="en-US" altLang="ja-JP" sz="1800" dirty="0">
                <a:latin typeface="BIZ UDゴシック" panose="020B0400000000000000" pitchFamily="49" charset="-128"/>
                <a:ea typeface="BIZ UDゴシック" panose="020B0400000000000000" pitchFamily="49" charset="-128"/>
                <a:cs typeface="HGPMinchoE" charset="-128"/>
              </a:rPr>
              <a:t>)</a:t>
            </a:r>
            <a:r>
              <a:rPr lang="ja-JP" altLang="ja-JP" sz="1800" dirty="0">
                <a:latin typeface="BIZ UDゴシック" panose="020B0400000000000000" pitchFamily="49" charset="-128"/>
                <a:ea typeface="BIZ UDゴシック" panose="020B0400000000000000" pitchFamily="49" charset="-128"/>
                <a:cs typeface="HGPMinchoE" charset="-128"/>
              </a:rPr>
              <a:t>　相談支援事業の機能分</a:t>
            </a:r>
            <a:r>
              <a:rPr lang="ja-JP" altLang="ja-JP" sz="1800" dirty="0" smtClean="0">
                <a:latin typeface="BIZ UDゴシック" panose="020B0400000000000000" pitchFamily="49" charset="-128"/>
                <a:ea typeface="BIZ UDゴシック" panose="020B0400000000000000" pitchFamily="49" charset="-128"/>
                <a:cs typeface="HGPMinchoE" charset="-128"/>
              </a:rPr>
              <a:t>化</a:t>
            </a:r>
            <a:endParaRPr lang="en-US" altLang="ja-JP" sz="1800" dirty="0" smtClean="0">
              <a:latin typeface="BIZ UDゴシック" panose="020B0400000000000000" pitchFamily="49" charset="-128"/>
              <a:ea typeface="BIZ UDゴシック" panose="020B0400000000000000" pitchFamily="49" charset="-128"/>
              <a:cs typeface="HGPMinchoE" charset="-128"/>
            </a:endParaRPr>
          </a:p>
          <a:p>
            <a:pPr marL="0" indent="0" eaLnBrk="1" fontAlgn="auto" hangingPunct="1">
              <a:buNone/>
              <a:defRPr/>
            </a:pPr>
            <a:r>
              <a:rPr lang="ja-JP" altLang="en-US" sz="1800" dirty="0">
                <a:latin typeface="BIZ UDゴシック" panose="020B0400000000000000" pitchFamily="49" charset="-128"/>
                <a:ea typeface="BIZ UDゴシック" panose="020B0400000000000000" pitchFamily="49" charset="-128"/>
                <a:cs typeface="HGPMinchoE" charset="-128"/>
              </a:rPr>
              <a:t>　</a:t>
            </a:r>
            <a:r>
              <a:rPr lang="ja-JP" altLang="en-US" sz="1800" dirty="0" smtClean="0">
                <a:latin typeface="BIZ UDゴシック" panose="020B0400000000000000" pitchFamily="49" charset="-128"/>
                <a:ea typeface="BIZ UDゴシック" panose="020B0400000000000000" pitchFamily="49" charset="-128"/>
                <a:cs typeface="HGPMinchoE" charset="-128"/>
              </a:rPr>
              <a:t>　　　　　　</a:t>
            </a:r>
            <a:r>
              <a:rPr lang="ja-JP" altLang="ja-JP" sz="1800" dirty="0" smtClean="0">
                <a:latin typeface="BIZ UDゴシック" panose="020B0400000000000000" pitchFamily="49" charset="-128"/>
                <a:ea typeface="BIZ UDゴシック" panose="020B0400000000000000" pitchFamily="49" charset="-128"/>
                <a:cs typeface="HGPMinchoE" charset="-128"/>
              </a:rPr>
              <a:t>計画</a:t>
            </a:r>
            <a:r>
              <a:rPr lang="ja-JP" altLang="en-US" sz="1800" dirty="0" smtClean="0">
                <a:latin typeface="BIZ UDゴシック" panose="020B0400000000000000" pitchFamily="49" charset="-128"/>
                <a:ea typeface="BIZ UDゴシック" panose="020B0400000000000000" pitchFamily="49" charset="-128"/>
                <a:cs typeface="HGPMinchoE" charset="-128"/>
              </a:rPr>
              <a:t>、</a:t>
            </a:r>
            <a:r>
              <a:rPr lang="ja-JP" altLang="ja-JP" sz="1800" dirty="0" smtClean="0">
                <a:latin typeface="BIZ UDゴシック" panose="020B0400000000000000" pitchFamily="49" charset="-128"/>
                <a:ea typeface="BIZ UDゴシック" panose="020B0400000000000000" pitchFamily="49" charset="-128"/>
                <a:cs typeface="HGPMinchoE" charset="-128"/>
              </a:rPr>
              <a:t>地</a:t>
            </a:r>
            <a:r>
              <a:rPr lang="ja-JP" altLang="ja-JP" sz="1800" dirty="0">
                <a:latin typeface="BIZ UDゴシック" panose="020B0400000000000000" pitchFamily="49" charset="-128"/>
                <a:ea typeface="BIZ UDゴシック" panose="020B0400000000000000" pitchFamily="49" charset="-128"/>
                <a:cs typeface="HGPMinchoE" charset="-128"/>
              </a:rPr>
              <a:t>域移</a:t>
            </a:r>
            <a:r>
              <a:rPr lang="ja-JP" altLang="ja-JP" sz="1800" dirty="0" smtClean="0">
                <a:latin typeface="BIZ UDゴシック" panose="020B0400000000000000" pitchFamily="49" charset="-128"/>
                <a:ea typeface="BIZ UDゴシック" panose="020B0400000000000000" pitchFamily="49" charset="-128"/>
                <a:cs typeface="HGPMinchoE" charset="-128"/>
              </a:rPr>
              <a:t>行</a:t>
            </a:r>
            <a:r>
              <a:rPr lang="ja-JP" altLang="en-US" sz="1800" dirty="0" smtClean="0">
                <a:latin typeface="BIZ UDゴシック" panose="020B0400000000000000" pitchFamily="49" charset="-128"/>
                <a:ea typeface="BIZ UDゴシック" panose="020B0400000000000000" pitchFamily="49" charset="-128"/>
                <a:cs typeface="HGPMinchoE" charset="-128"/>
              </a:rPr>
              <a:t>・</a:t>
            </a:r>
            <a:r>
              <a:rPr lang="ja-JP" altLang="ja-JP" sz="1800" dirty="0" smtClean="0">
                <a:latin typeface="BIZ UDゴシック" panose="020B0400000000000000" pitchFamily="49" charset="-128"/>
                <a:ea typeface="BIZ UDゴシック" panose="020B0400000000000000" pitchFamily="49" charset="-128"/>
                <a:cs typeface="HGPMinchoE" charset="-128"/>
              </a:rPr>
              <a:t>定着</a:t>
            </a:r>
            <a:r>
              <a:rPr lang="ja-JP" altLang="en-US" sz="1800" dirty="0" smtClean="0">
                <a:latin typeface="BIZ UDゴシック" panose="020B0400000000000000" pitchFamily="49" charset="-128"/>
                <a:ea typeface="BIZ UDゴシック" panose="020B0400000000000000" pitchFamily="49" charset="-128"/>
                <a:cs typeface="HGPMinchoE" charset="-128"/>
              </a:rPr>
              <a:t>、</a:t>
            </a:r>
            <a:r>
              <a:rPr lang="ja-JP" altLang="ja-JP" sz="1800" dirty="0" smtClean="0">
                <a:latin typeface="BIZ UDゴシック" panose="020B0400000000000000" pitchFamily="49" charset="-128"/>
                <a:ea typeface="BIZ UDゴシック" panose="020B0400000000000000" pitchFamily="49" charset="-128"/>
                <a:cs typeface="HGPMinchoE" charset="-128"/>
              </a:rPr>
              <a:t>児童</a:t>
            </a:r>
            <a:r>
              <a:rPr lang="ja-JP" altLang="en-US" sz="1800" dirty="0" smtClean="0">
                <a:latin typeface="BIZ UDゴシック" panose="020B0400000000000000" pitchFamily="49" charset="-128"/>
                <a:ea typeface="BIZ UDゴシック" panose="020B0400000000000000" pitchFamily="49" charset="-128"/>
                <a:cs typeface="HGPMinchoE" charset="-128"/>
              </a:rPr>
              <a:t>、</a:t>
            </a:r>
            <a:r>
              <a:rPr lang="ja-JP" altLang="ja-JP" sz="1800" dirty="0" smtClean="0">
                <a:latin typeface="BIZ UDゴシック" panose="020B0400000000000000" pitchFamily="49" charset="-128"/>
                <a:ea typeface="BIZ UDゴシック" panose="020B0400000000000000" pitchFamily="49" charset="-128"/>
                <a:cs typeface="HGPMinchoE" charset="-128"/>
              </a:rPr>
              <a:t>基</a:t>
            </a:r>
            <a:r>
              <a:rPr lang="ja-JP" altLang="ja-JP" sz="1800" dirty="0">
                <a:latin typeface="BIZ UDゴシック" panose="020B0400000000000000" pitchFamily="49" charset="-128"/>
                <a:ea typeface="BIZ UDゴシック" panose="020B0400000000000000" pitchFamily="49" charset="-128"/>
                <a:cs typeface="HGPMinchoE" charset="-128"/>
              </a:rPr>
              <a:t>幹</a:t>
            </a:r>
          </a:p>
          <a:p>
            <a:pPr marL="0" indent="0" eaLnBrk="1" fontAlgn="auto" hangingPunct="1">
              <a:buNone/>
              <a:defRPr/>
            </a:pPr>
            <a:r>
              <a:rPr lang="en-US" altLang="ja-JP" sz="1800" dirty="0" smtClean="0">
                <a:latin typeface="BIZ UDゴシック" panose="020B0400000000000000" pitchFamily="49" charset="-128"/>
                <a:ea typeface="BIZ UDゴシック" panose="020B0400000000000000" pitchFamily="49" charset="-128"/>
                <a:cs typeface="HGPMinchoE" charset="-128"/>
              </a:rPr>
              <a:t>(</a:t>
            </a:r>
            <a:r>
              <a:rPr lang="en-US" altLang="ja-JP" sz="1800" dirty="0">
                <a:latin typeface="BIZ UDゴシック" panose="020B0400000000000000" pitchFamily="49" charset="-128"/>
                <a:ea typeface="BIZ UDゴシック" panose="020B0400000000000000" pitchFamily="49" charset="-128"/>
                <a:cs typeface="HGPMinchoE" charset="-128"/>
              </a:rPr>
              <a:t>2015</a:t>
            </a:r>
            <a:r>
              <a:rPr lang="ja-JP" altLang="ja-JP" sz="1800" dirty="0">
                <a:latin typeface="BIZ UDゴシック" panose="020B0400000000000000" pitchFamily="49" charset="-128"/>
                <a:ea typeface="BIZ UDゴシック" panose="020B0400000000000000" pitchFamily="49" charset="-128"/>
                <a:cs typeface="HGPMinchoE" charset="-128"/>
              </a:rPr>
              <a:t>年</a:t>
            </a:r>
            <a:r>
              <a:rPr lang="en-US" altLang="ja-JP" sz="1800" dirty="0">
                <a:latin typeface="BIZ UDゴシック" panose="020B0400000000000000" pitchFamily="49" charset="-128"/>
                <a:ea typeface="BIZ UDゴシック" panose="020B0400000000000000" pitchFamily="49" charset="-128"/>
                <a:cs typeface="HGPMinchoE" charset="-128"/>
              </a:rPr>
              <a:t>)</a:t>
            </a:r>
            <a:r>
              <a:rPr lang="ja-JP" altLang="en-US" sz="1800" dirty="0">
                <a:latin typeface="BIZ UDゴシック" panose="020B0400000000000000" pitchFamily="49" charset="-128"/>
                <a:ea typeface="BIZ UDゴシック" panose="020B0400000000000000" pitchFamily="49" charset="-128"/>
                <a:cs typeface="HGPMinchoE" charset="-128"/>
              </a:rPr>
              <a:t>  </a:t>
            </a:r>
            <a:r>
              <a:rPr lang="ja-JP" altLang="ja-JP" sz="1800" dirty="0">
                <a:latin typeface="BIZ UDゴシック" panose="020B0400000000000000" pitchFamily="49" charset="-128"/>
                <a:ea typeface="BIZ UDゴシック" panose="020B0400000000000000" pitchFamily="49" charset="-128"/>
                <a:cs typeface="HGPMinchoE" charset="-128"/>
              </a:rPr>
              <a:t>生活困窮者自立支援事業</a:t>
            </a:r>
            <a:endParaRPr lang="en-US" altLang="ja-JP" sz="1800" dirty="0">
              <a:latin typeface="BIZ UDゴシック" panose="020B0400000000000000" pitchFamily="49" charset="-128"/>
              <a:ea typeface="BIZ UDゴシック" panose="020B0400000000000000" pitchFamily="49" charset="-128"/>
              <a:cs typeface="HGPMinchoE" charset="-128"/>
            </a:endParaRPr>
          </a:p>
          <a:p>
            <a:pPr marL="0" indent="0" eaLnBrk="1" fontAlgn="auto" hangingPunct="1">
              <a:buNone/>
              <a:defRPr/>
            </a:pPr>
            <a:r>
              <a:rPr lang="ja-JP" altLang="en-US" sz="1800" dirty="0">
                <a:latin typeface="BIZ UDゴシック" panose="020B0400000000000000" pitchFamily="49" charset="-128"/>
                <a:ea typeface="BIZ UDゴシック" panose="020B0400000000000000" pitchFamily="49" charset="-128"/>
                <a:cs typeface="HGPMinchoE" charset="-128"/>
              </a:rPr>
              <a:t>　　　　　　</a:t>
            </a:r>
            <a:r>
              <a:rPr lang="ja-JP" altLang="ja-JP" sz="1800" dirty="0">
                <a:latin typeface="BIZ UDゴシック" panose="020B0400000000000000" pitchFamily="49" charset="-128"/>
                <a:ea typeface="BIZ UDゴシック" panose="020B0400000000000000" pitchFamily="49" charset="-128"/>
                <a:cs typeface="HGPMinchoE" charset="-128"/>
              </a:rPr>
              <a:t>　（※対象者に障害のある方が想定できる）</a:t>
            </a:r>
          </a:p>
          <a:p>
            <a:pPr marL="0" indent="0" eaLnBrk="1" fontAlgn="auto" hangingPunct="1">
              <a:buNone/>
              <a:defRPr/>
            </a:pPr>
            <a:r>
              <a:rPr lang="en-US" altLang="ja-JP" sz="1800" dirty="0">
                <a:latin typeface="BIZ UDゴシック" panose="020B0400000000000000" pitchFamily="49" charset="-128"/>
                <a:ea typeface="BIZ UDゴシック" panose="020B0400000000000000" pitchFamily="49" charset="-128"/>
                <a:cs typeface="HGPMinchoE" charset="-128"/>
              </a:rPr>
              <a:t>(</a:t>
            </a:r>
            <a:r>
              <a:rPr lang="ja-JP" altLang="ja-JP" sz="1800" dirty="0" smtClean="0">
                <a:latin typeface="BIZ UDゴシック" panose="020B0400000000000000" pitchFamily="49" charset="-128"/>
                <a:ea typeface="BIZ UDゴシック" panose="020B0400000000000000" pitchFamily="49" charset="-128"/>
                <a:cs typeface="HGPMinchoE" charset="-128"/>
              </a:rPr>
              <a:t>現</a:t>
            </a:r>
            <a:r>
              <a:rPr lang="ja-JP" altLang="en-US" sz="1800" dirty="0" smtClean="0">
                <a:latin typeface="BIZ UDゴシック" panose="020B0400000000000000" pitchFamily="49" charset="-128"/>
                <a:ea typeface="BIZ UDゴシック" panose="020B0400000000000000" pitchFamily="49" charset="-128"/>
                <a:cs typeface="HGPMinchoE" charset="-128"/>
              </a:rPr>
              <a:t>　</a:t>
            </a:r>
            <a:r>
              <a:rPr lang="ja-JP" altLang="ja-JP" sz="1800" dirty="0" smtClean="0">
                <a:latin typeface="BIZ UDゴシック" panose="020B0400000000000000" pitchFamily="49" charset="-128"/>
                <a:ea typeface="BIZ UDゴシック" panose="020B0400000000000000" pitchFamily="49" charset="-128"/>
                <a:cs typeface="HGPMinchoE" charset="-128"/>
              </a:rPr>
              <a:t>在）</a:t>
            </a:r>
            <a:r>
              <a:rPr lang="en-US" altLang="ja-JP" sz="1800" dirty="0" smtClean="0">
                <a:latin typeface="BIZ UDゴシック" panose="020B0400000000000000" pitchFamily="49" charset="-128"/>
                <a:ea typeface="BIZ UDゴシック" panose="020B0400000000000000" pitchFamily="49" charset="-128"/>
                <a:cs typeface="HGPMinchoE" charset="-128"/>
              </a:rPr>
              <a:t> </a:t>
            </a:r>
            <a:r>
              <a:rPr lang="ja-JP" altLang="ja-JP" sz="1800" dirty="0" smtClean="0">
                <a:latin typeface="BIZ UDゴシック" panose="020B0400000000000000" pitchFamily="49" charset="-128"/>
                <a:ea typeface="BIZ UDゴシック" panose="020B0400000000000000" pitchFamily="49" charset="-128"/>
                <a:cs typeface="HGPMinchoE" charset="-128"/>
              </a:rPr>
              <a:t>量</a:t>
            </a:r>
            <a:r>
              <a:rPr lang="ja-JP" altLang="ja-JP" sz="1800" dirty="0">
                <a:latin typeface="BIZ UDゴシック" panose="020B0400000000000000" pitchFamily="49" charset="-128"/>
                <a:ea typeface="BIZ UDゴシック" panose="020B0400000000000000" pitchFamily="49" charset="-128"/>
                <a:cs typeface="HGPMinchoE" charset="-128"/>
              </a:rPr>
              <a:t>から</a:t>
            </a:r>
            <a:r>
              <a:rPr lang="ja-JP" altLang="ja-JP" sz="1800" dirty="0" smtClean="0">
                <a:latin typeface="BIZ UDゴシック" panose="020B0400000000000000" pitchFamily="49" charset="-128"/>
                <a:ea typeface="BIZ UDゴシック" panose="020B0400000000000000" pitchFamily="49" charset="-128"/>
                <a:cs typeface="HGPMinchoE" charset="-128"/>
              </a:rPr>
              <a:t>質</a:t>
            </a:r>
            <a:r>
              <a:rPr lang="ja-JP" altLang="en-US" sz="1800" dirty="0" smtClean="0">
                <a:latin typeface="BIZ UDゴシック" panose="020B0400000000000000" pitchFamily="49" charset="-128"/>
                <a:ea typeface="BIZ UDゴシック" panose="020B0400000000000000" pitchFamily="49" charset="-128"/>
                <a:cs typeface="HGPMinchoE" charset="-128"/>
              </a:rPr>
              <a:t>へ</a:t>
            </a:r>
            <a:endParaRPr lang="en-US" altLang="ja-JP" sz="1800" dirty="0" smtClean="0">
              <a:latin typeface="BIZ UDゴシック" panose="020B0400000000000000" pitchFamily="49" charset="-128"/>
              <a:ea typeface="BIZ UDゴシック" panose="020B0400000000000000" pitchFamily="49" charset="-128"/>
              <a:cs typeface="HGPMinchoE" charset="-128"/>
            </a:endParaRPr>
          </a:p>
          <a:p>
            <a:pPr marL="0" indent="0" eaLnBrk="1" fontAlgn="auto" hangingPunct="1">
              <a:buNone/>
              <a:defRPr/>
            </a:pPr>
            <a:r>
              <a:rPr lang="en-US" altLang="ja-JP" sz="1800" dirty="0" smtClean="0">
                <a:latin typeface="BIZ UDゴシック" panose="020B0400000000000000" pitchFamily="49" charset="-128"/>
                <a:ea typeface="BIZ UDゴシック" panose="020B0400000000000000" pitchFamily="49" charset="-128"/>
                <a:cs typeface="HGPMinchoE" charset="-128"/>
              </a:rPr>
              <a:t>                 </a:t>
            </a:r>
            <a:r>
              <a:rPr lang="ja-JP" altLang="en-US" sz="1800" dirty="0" smtClean="0">
                <a:latin typeface="BIZ UDゴシック" panose="020B0400000000000000" pitchFamily="49" charset="-128"/>
                <a:ea typeface="BIZ UDゴシック" panose="020B0400000000000000" pitchFamily="49" charset="-128"/>
                <a:cs typeface="HGPMinchoE" charset="-128"/>
              </a:rPr>
              <a:t>⇓</a:t>
            </a:r>
            <a:endParaRPr lang="en-US" altLang="ja-JP" sz="1800" dirty="0" smtClean="0">
              <a:latin typeface="BIZ UDゴシック" panose="020B0400000000000000" pitchFamily="49" charset="-128"/>
              <a:ea typeface="BIZ UDゴシック" panose="020B0400000000000000" pitchFamily="49" charset="-128"/>
              <a:cs typeface="HGPMinchoE" charset="-128"/>
            </a:endParaRPr>
          </a:p>
          <a:p>
            <a:pPr marL="0" indent="0" eaLnBrk="1" fontAlgn="auto" hangingPunct="1">
              <a:buNone/>
              <a:defRPr/>
            </a:pPr>
            <a:r>
              <a:rPr lang="en-US" altLang="ja-JP" sz="1800" dirty="0">
                <a:latin typeface="BIZ UDゴシック" panose="020B0400000000000000" pitchFamily="49" charset="-128"/>
                <a:ea typeface="BIZ UDゴシック" panose="020B0400000000000000" pitchFamily="49" charset="-128"/>
                <a:cs typeface="HGPMinchoE" charset="-128"/>
              </a:rPr>
              <a:t> </a:t>
            </a:r>
            <a:r>
              <a:rPr lang="en-US" altLang="ja-JP" sz="1800" dirty="0" smtClean="0">
                <a:latin typeface="BIZ UDゴシック" panose="020B0400000000000000" pitchFamily="49" charset="-128"/>
                <a:ea typeface="BIZ UDゴシック" panose="020B0400000000000000" pitchFamily="49" charset="-128"/>
                <a:cs typeface="HGPMinchoE" charset="-128"/>
              </a:rPr>
              <a:t>        </a:t>
            </a:r>
            <a:r>
              <a:rPr lang="ja-JP" altLang="ja-JP" sz="1800" dirty="0" smtClean="0">
                <a:latin typeface="BIZ UDゴシック" panose="020B0400000000000000" pitchFamily="49" charset="-128"/>
                <a:ea typeface="BIZ UDゴシック" panose="020B0400000000000000" pitchFamily="49" charset="-128"/>
                <a:cs typeface="HGPMinchoE" charset="-128"/>
              </a:rPr>
              <a:t>基</a:t>
            </a:r>
            <a:r>
              <a:rPr lang="ja-JP" altLang="ja-JP" sz="1800" dirty="0">
                <a:latin typeface="BIZ UDゴシック" panose="020B0400000000000000" pitchFamily="49" charset="-128"/>
                <a:ea typeface="BIZ UDゴシック" panose="020B0400000000000000" pitchFamily="49" charset="-128"/>
                <a:cs typeface="HGPMinchoE" charset="-128"/>
              </a:rPr>
              <a:t>幹型相談支援センター設置と主任相談支援専門員の養成へ</a:t>
            </a:r>
          </a:p>
          <a:p>
            <a:pPr marL="0" indent="0" eaLnBrk="1" fontAlgn="auto" hangingPunct="1">
              <a:buNone/>
              <a:defRPr/>
            </a:pPr>
            <a:endParaRPr lang="ja-JP" altLang="en-US" sz="1800" dirty="0">
              <a:latin typeface="BIZ UDゴシック" panose="020B0400000000000000" pitchFamily="49" charset="-128"/>
              <a:ea typeface="BIZ UDゴシック" panose="020B0400000000000000" pitchFamily="49" charset="-128"/>
              <a:cs typeface="HGPMinchoE" charset="-128"/>
            </a:endParaRPr>
          </a:p>
        </p:txBody>
      </p:sp>
      <p:sp>
        <p:nvSpPr>
          <p:cNvPr id="4" name="Text Box 15">
            <a:extLst>
              <a:ext uri="{FF2B5EF4-FFF2-40B4-BE49-F238E27FC236}">
                <a16:creationId xmlns:a16="http://schemas.microsoft.com/office/drawing/2014/main" xmlns="" id="{A4BE88E5-880F-8F4A-BDD4-E7E96F12A5A7}"/>
              </a:ext>
            </a:extLst>
          </p:cNvPr>
          <p:cNvSpPr txBox="1">
            <a:spLocks noChangeArrowheads="1"/>
          </p:cNvSpPr>
          <p:nvPr/>
        </p:nvSpPr>
        <p:spPr bwMode="auto">
          <a:xfrm>
            <a:off x="107504" y="6525345"/>
            <a:ext cx="3600400" cy="461665"/>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令和元年度主任相談支援専門員養成研修一部追記</a:t>
            </a:r>
            <a:endParaRPr lang="en-US" altLang="ja-JP" sz="1200" i="1" dirty="0">
              <a:latin typeface="ＭＳ Ｐ明朝" panose="02020600040205080304" pitchFamily="18" charset="-128"/>
              <a:ea typeface="ＭＳ Ｐ明朝" panose="02020600040205080304" pitchFamily="18" charset="-128"/>
            </a:endParaRPr>
          </a:p>
          <a:p>
            <a:endParaRPr lang="en-US" altLang="ja-JP" sz="1200" i="1" dirty="0">
              <a:latin typeface="ＭＳ Ｐ明朝" panose="02020600040205080304" pitchFamily="18" charset="-128"/>
              <a:ea typeface="ＭＳ Ｐ明朝" panose="02020600040205080304" pitchFamily="18" charset="-128"/>
            </a:endParaRPr>
          </a:p>
        </p:txBody>
      </p:sp>
      <p:sp>
        <p:nvSpPr>
          <p:cNvPr id="7" name="正方形/長方形 6"/>
          <p:cNvSpPr/>
          <p:nvPr/>
        </p:nvSpPr>
        <p:spPr>
          <a:xfrm>
            <a:off x="107504" y="53120"/>
            <a:ext cx="3804247" cy="369332"/>
          </a:xfrm>
          <a:prstGeom prst="rect">
            <a:avLst/>
          </a:prstGeom>
        </p:spPr>
        <p:txBody>
          <a:bodyPr wrap="none">
            <a:spAutoFit/>
          </a:bodyPr>
          <a:lstStyle/>
          <a:p>
            <a:r>
              <a:rPr lang="ja-JP" altLang="en-US" b="1" dirty="0" smtClean="0">
                <a:solidFill>
                  <a:schemeClr val="bg1"/>
                </a:solidFill>
                <a:latin typeface="BIZ UDPゴシック" panose="020B0400000000000000" pitchFamily="50" charset="-128"/>
                <a:ea typeface="BIZ UDPゴシック" panose="020B0400000000000000" pitchFamily="50" charset="-128"/>
              </a:rPr>
              <a:t>１．</a:t>
            </a:r>
            <a:r>
              <a:rPr lang="ja-JP" altLang="ja-JP" b="1" dirty="0" smtClean="0">
                <a:solidFill>
                  <a:schemeClr val="bg1"/>
                </a:solidFill>
                <a:latin typeface="BIZ UDPゴシック" panose="020B0400000000000000" pitchFamily="50" charset="-128"/>
                <a:ea typeface="BIZ UDPゴシック" panose="020B0400000000000000" pitchFamily="50" charset="-128"/>
              </a:rPr>
              <a:t>主</a:t>
            </a:r>
            <a:r>
              <a:rPr lang="ja-JP" altLang="ja-JP" b="1" dirty="0">
                <a:solidFill>
                  <a:schemeClr val="bg1"/>
                </a:solidFill>
                <a:latin typeface="BIZ UDPゴシック" panose="020B0400000000000000" pitchFamily="50" charset="-128"/>
                <a:ea typeface="BIZ UDPゴシック" panose="020B0400000000000000" pitchFamily="50" charset="-128"/>
              </a:rPr>
              <a:t>任相談支援専門員創設の経</a:t>
            </a:r>
            <a:r>
              <a:rPr lang="ja-JP" altLang="ja-JP" b="1" dirty="0" smtClean="0">
                <a:solidFill>
                  <a:schemeClr val="bg1"/>
                </a:solidFill>
                <a:latin typeface="BIZ UDPゴシック" panose="020B0400000000000000" pitchFamily="50" charset="-128"/>
                <a:ea typeface="BIZ UDPゴシック" panose="020B0400000000000000" pitchFamily="50" charset="-128"/>
              </a:rPr>
              <a:t>緯</a:t>
            </a:r>
            <a:endParaRPr lang="ja-JP" altLang="en-US" dirty="0">
              <a:solidFill>
                <a:schemeClr val="bg1"/>
              </a:solidFill>
            </a:endParaRPr>
          </a:p>
        </p:txBody>
      </p:sp>
      <p:sp>
        <p:nvSpPr>
          <p:cNvPr id="9" name="タイトル 1"/>
          <p:cNvSpPr txBox="1">
            <a:spLocks/>
          </p:cNvSpPr>
          <p:nvPr/>
        </p:nvSpPr>
        <p:spPr>
          <a:xfrm>
            <a:off x="107504" y="404664"/>
            <a:ext cx="8739521" cy="414260"/>
          </a:xfrm>
          <a:prstGeom prst="rect">
            <a:avLst/>
          </a:prstGeom>
        </p:spPr>
        <p:txBody>
          <a:bodyPr vert="horz" anchor="ctr">
            <a:norm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ja-JP" sz="1400" dirty="0" smtClean="0">
                <a:solidFill>
                  <a:schemeClr val="accent6">
                    <a:lumMod val="50000"/>
                  </a:schemeClr>
                </a:solidFill>
              </a:rPr>
              <a:t>（１）</a:t>
            </a:r>
            <a:r>
              <a:rPr lang="ja-JP" altLang="en-US" sz="1400" dirty="0">
                <a:latin typeface="BIZ UDゴシック" panose="020B0400000000000000" pitchFamily="49" charset="-128"/>
                <a:ea typeface="BIZ UDゴシック" panose="020B0400000000000000" pitchFamily="49" charset="-128"/>
              </a:rPr>
              <a:t>障害者施策の変遷と相談支援専門員</a:t>
            </a:r>
            <a:endParaRPr lang="ja-JP" altLang="en-US" sz="1400" dirty="0">
              <a:solidFill>
                <a:schemeClr val="accent6">
                  <a:lumMod val="50000"/>
                </a:schemeClr>
              </a:solidFill>
            </a:endParaRPr>
          </a:p>
        </p:txBody>
      </p:sp>
    </p:spTree>
    <p:extLst>
      <p:ext uri="{BB962C8B-B14F-4D97-AF65-F5344CB8AC3E}">
        <p14:creationId xmlns:p14="http://schemas.microsoft.com/office/powerpoint/2010/main" val="286072809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xmlns="" id="{C2ED0265-1327-EC32-8D12-43DEAE7DEC8B}"/>
              </a:ext>
            </a:extLst>
          </p:cNvPr>
          <p:cNvSpPr/>
          <p:nvPr/>
        </p:nvSpPr>
        <p:spPr>
          <a:xfrm>
            <a:off x="107505" y="803025"/>
            <a:ext cx="6390556" cy="4642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2000" b="1" dirty="0" smtClean="0">
                <a:ln w="18000">
                  <a:noFill/>
                  <a:prstDash val="solid"/>
                  <a:miter lim="800000"/>
                </a:ln>
                <a:solidFill>
                  <a:schemeClr val="accent4">
                    <a:lumMod val="75000"/>
                  </a:schemeClr>
                </a:solidFill>
                <a:latin typeface="BIZ UDPゴシック" panose="020B0400000000000000" pitchFamily="50" charset="-128"/>
                <a:ea typeface="BIZ UDPゴシック" panose="020B0400000000000000" pitchFamily="50" charset="-128"/>
              </a:rPr>
              <a:t>＜障</a:t>
            </a:r>
            <a:r>
              <a:rPr lang="ja-JP" altLang="en-US" sz="2000" b="1" dirty="0">
                <a:ln w="18000">
                  <a:noFill/>
                  <a:prstDash val="solid"/>
                  <a:miter lim="800000"/>
                </a:ln>
                <a:solidFill>
                  <a:schemeClr val="accent4">
                    <a:lumMod val="75000"/>
                  </a:schemeClr>
                </a:solidFill>
                <a:latin typeface="BIZ UDPゴシック" panose="020B0400000000000000" pitchFamily="50" charset="-128"/>
                <a:ea typeface="BIZ UDPゴシック" panose="020B0400000000000000" pitchFamily="50" charset="-128"/>
              </a:rPr>
              <a:t>害福祉分野における相談支援の歴</a:t>
            </a:r>
            <a:r>
              <a:rPr lang="ja-JP" altLang="en-US" sz="2000" b="1" dirty="0" smtClean="0">
                <a:ln w="18000">
                  <a:noFill/>
                  <a:prstDash val="solid"/>
                  <a:miter lim="800000"/>
                </a:ln>
                <a:solidFill>
                  <a:schemeClr val="accent4">
                    <a:lumMod val="75000"/>
                  </a:schemeClr>
                </a:solidFill>
                <a:latin typeface="BIZ UDPゴシック" panose="020B0400000000000000" pitchFamily="50" charset="-128"/>
                <a:ea typeface="BIZ UDPゴシック" panose="020B0400000000000000" pitchFamily="50" charset="-128"/>
              </a:rPr>
              <a:t>史＞</a:t>
            </a:r>
            <a:endParaRPr lang="ja-JP" altLang="en-US" sz="2000" b="1" dirty="0">
              <a:ln w="18000">
                <a:noFill/>
                <a:prstDash val="solid"/>
                <a:miter lim="800000"/>
              </a:ln>
              <a:solidFill>
                <a:schemeClr val="accent4">
                  <a:lumMod val="75000"/>
                </a:schemeClr>
              </a:solidFill>
              <a:latin typeface="BIZ UDPゴシック" panose="020B0400000000000000" pitchFamily="50" charset="-128"/>
              <a:ea typeface="BIZ UDPゴシック" panose="020B0400000000000000" pitchFamily="50" charset="-128"/>
            </a:endParaRPr>
          </a:p>
        </p:txBody>
      </p:sp>
      <p:graphicFrame>
        <p:nvGraphicFramePr>
          <p:cNvPr id="7" name="表 6">
            <a:extLst>
              <a:ext uri="{FF2B5EF4-FFF2-40B4-BE49-F238E27FC236}">
                <a16:creationId xmlns:a16="http://schemas.microsoft.com/office/drawing/2014/main" xmlns="" id="{90E01AD8-798B-15F6-63D3-DCBDE3865D91}"/>
              </a:ext>
            </a:extLst>
          </p:cNvPr>
          <p:cNvGraphicFramePr>
            <a:graphicFrameLocks noGrp="1"/>
          </p:cNvGraphicFramePr>
          <p:nvPr>
            <p:extLst>
              <p:ext uri="{D42A27DB-BD31-4B8C-83A1-F6EECF244321}">
                <p14:modId xmlns:p14="http://schemas.microsoft.com/office/powerpoint/2010/main" val="2523252455"/>
              </p:ext>
            </p:extLst>
          </p:nvPr>
        </p:nvGraphicFramePr>
        <p:xfrm>
          <a:off x="0" y="1268761"/>
          <a:ext cx="9125033" cy="1932030"/>
        </p:xfrm>
        <a:graphic>
          <a:graphicData uri="http://schemas.openxmlformats.org/drawingml/2006/table">
            <a:tbl>
              <a:tblPr firstRow="1" bandRow="1">
                <a:tableStyleId>{5C22544A-7EE6-4342-B048-85BDC9FD1C3A}</a:tableStyleId>
              </a:tblPr>
              <a:tblGrid>
                <a:gridCol w="9125033">
                  <a:extLst>
                    <a:ext uri="{9D8B030D-6E8A-4147-A177-3AD203B41FA5}">
                      <a16:colId xmlns:a16="http://schemas.microsoft.com/office/drawing/2014/main" xmlns="" val="1719305958"/>
                    </a:ext>
                  </a:extLst>
                </a:gridCol>
              </a:tblGrid>
              <a:tr h="517392">
                <a:tc>
                  <a:txBody>
                    <a:bodyPr/>
                    <a:lstStyle/>
                    <a:p>
                      <a:r>
                        <a:rPr kumimoji="1" lang="ja-JP" altLang="en-US" sz="1200" dirty="0"/>
                        <a:t>　　　　　　 </a:t>
                      </a:r>
                      <a:r>
                        <a:rPr kumimoji="1" lang="en-US" altLang="ja-JP" sz="1400" dirty="0"/>
                        <a:t>【</a:t>
                      </a:r>
                      <a:r>
                        <a:rPr kumimoji="1" lang="ja-JP" altLang="en-US" sz="1400" dirty="0"/>
                        <a:t>第１段階</a:t>
                      </a:r>
                      <a:r>
                        <a:rPr kumimoji="1" lang="en-US" altLang="ja-JP" sz="1400" dirty="0"/>
                        <a:t>】</a:t>
                      </a:r>
                      <a:r>
                        <a:rPr kumimoji="1" lang="ja-JP" altLang="en-US" sz="1400" dirty="0"/>
                        <a:t>障害福祉分野における相談支援の誕生</a:t>
                      </a:r>
                    </a:p>
                  </a:txBody>
                  <a:tcPr marL="68580" marR="68580" marT="34291" marB="34291" anchor="ctr"/>
                </a:tc>
                <a:extLst>
                  <a:ext uri="{0D108BD9-81ED-4DB2-BD59-A6C34878D82A}">
                    <a16:rowId xmlns:a16="http://schemas.microsoft.com/office/drawing/2014/main" xmlns="" val="967446238"/>
                  </a:ext>
                </a:extLst>
              </a:tr>
              <a:tr h="1414638">
                <a:tc>
                  <a:txBody>
                    <a:bodyPr/>
                    <a:lstStyle/>
                    <a:p>
                      <a:endParaRPr kumimoji="1" lang="ja-JP" altLang="en-US" sz="1400" dirty="0"/>
                    </a:p>
                  </a:txBody>
                  <a:tcPr marL="68580" marR="68580" marT="34291" marB="34291">
                    <a:solidFill>
                      <a:schemeClr val="accent5">
                        <a:lumMod val="20000"/>
                        <a:lumOff val="80000"/>
                      </a:schemeClr>
                    </a:solidFill>
                  </a:tcPr>
                </a:tc>
                <a:extLst>
                  <a:ext uri="{0D108BD9-81ED-4DB2-BD59-A6C34878D82A}">
                    <a16:rowId xmlns:a16="http://schemas.microsoft.com/office/drawing/2014/main" xmlns="" val="1350533491"/>
                  </a:ext>
                </a:extLst>
              </a:tr>
            </a:tbl>
          </a:graphicData>
        </a:graphic>
      </p:graphicFrame>
      <p:graphicFrame>
        <p:nvGraphicFramePr>
          <p:cNvPr id="8" name="表 7">
            <a:extLst>
              <a:ext uri="{FF2B5EF4-FFF2-40B4-BE49-F238E27FC236}">
                <a16:creationId xmlns:a16="http://schemas.microsoft.com/office/drawing/2014/main" xmlns="" id="{DF73D261-D218-6F97-599C-79DC430B2F44}"/>
              </a:ext>
            </a:extLst>
          </p:cNvPr>
          <p:cNvGraphicFramePr>
            <a:graphicFrameLocks noGrp="1"/>
          </p:cNvGraphicFramePr>
          <p:nvPr>
            <p:extLst>
              <p:ext uri="{D42A27DB-BD31-4B8C-83A1-F6EECF244321}">
                <p14:modId xmlns:p14="http://schemas.microsoft.com/office/powerpoint/2010/main" val="1591430725"/>
              </p:ext>
            </p:extLst>
          </p:nvPr>
        </p:nvGraphicFramePr>
        <p:xfrm>
          <a:off x="0" y="3121264"/>
          <a:ext cx="9125034" cy="1404633"/>
        </p:xfrm>
        <a:graphic>
          <a:graphicData uri="http://schemas.openxmlformats.org/drawingml/2006/table">
            <a:tbl>
              <a:tblPr firstRow="1" bandRow="1">
                <a:tableStyleId>{5C22544A-7EE6-4342-B048-85BDC9FD1C3A}</a:tableStyleId>
              </a:tblPr>
              <a:tblGrid>
                <a:gridCol w="9125034">
                  <a:extLst>
                    <a:ext uri="{9D8B030D-6E8A-4147-A177-3AD203B41FA5}">
                      <a16:colId xmlns:a16="http://schemas.microsoft.com/office/drawing/2014/main" xmlns="" val="4039082193"/>
                    </a:ext>
                  </a:extLst>
                </a:gridCol>
              </a:tblGrid>
              <a:tr h="340678">
                <a:tc>
                  <a:txBody>
                    <a:bodyPr/>
                    <a:lstStyle/>
                    <a:p>
                      <a:r>
                        <a:rPr kumimoji="1" lang="ja-JP" altLang="en-US" sz="1200" dirty="0"/>
                        <a:t>　　　　　　 </a:t>
                      </a:r>
                      <a:r>
                        <a:rPr kumimoji="1" lang="en-US" altLang="ja-JP" sz="1400" dirty="0"/>
                        <a:t>【</a:t>
                      </a:r>
                      <a:r>
                        <a:rPr kumimoji="1" lang="ja-JP" altLang="en-US" sz="1400" dirty="0"/>
                        <a:t>第２段階</a:t>
                      </a:r>
                      <a:r>
                        <a:rPr kumimoji="1" lang="en-US" altLang="ja-JP" sz="1400" dirty="0"/>
                        <a:t>】</a:t>
                      </a:r>
                      <a:r>
                        <a:rPr kumimoji="1" lang="ja-JP" altLang="en-US" sz="1400" dirty="0"/>
                        <a:t>相談支援の法定化（障害者自立支援法）</a:t>
                      </a:r>
                    </a:p>
                  </a:txBody>
                  <a:tcPr marL="68580" marR="68580" marT="34291" marB="34291" anchor="ctr"/>
                </a:tc>
                <a:extLst>
                  <a:ext uri="{0D108BD9-81ED-4DB2-BD59-A6C34878D82A}">
                    <a16:rowId xmlns:a16="http://schemas.microsoft.com/office/drawing/2014/main" xmlns="" val="1544038075"/>
                  </a:ext>
                </a:extLst>
              </a:tr>
              <a:tr h="1063955">
                <a:tc>
                  <a:txBody>
                    <a:bodyPr/>
                    <a:lstStyle/>
                    <a:p>
                      <a:endParaRPr kumimoji="1" lang="ja-JP" altLang="en-US" sz="1400" dirty="0"/>
                    </a:p>
                  </a:txBody>
                  <a:tcPr marL="68580" marR="68580" marT="34291" marB="34291">
                    <a:solidFill>
                      <a:schemeClr val="accent5">
                        <a:lumMod val="20000"/>
                        <a:lumOff val="80000"/>
                      </a:schemeClr>
                    </a:solidFill>
                  </a:tcPr>
                </a:tc>
                <a:extLst>
                  <a:ext uri="{0D108BD9-81ED-4DB2-BD59-A6C34878D82A}">
                    <a16:rowId xmlns:a16="http://schemas.microsoft.com/office/drawing/2014/main" xmlns="" val="399754516"/>
                  </a:ext>
                </a:extLst>
              </a:tr>
            </a:tbl>
          </a:graphicData>
        </a:graphic>
      </p:graphicFrame>
      <p:graphicFrame>
        <p:nvGraphicFramePr>
          <p:cNvPr id="9" name="表 8">
            <a:extLst>
              <a:ext uri="{FF2B5EF4-FFF2-40B4-BE49-F238E27FC236}">
                <a16:creationId xmlns:a16="http://schemas.microsoft.com/office/drawing/2014/main" xmlns="" id="{C7FA342B-C7CB-6004-0969-71E44F31B780}"/>
              </a:ext>
            </a:extLst>
          </p:cNvPr>
          <p:cNvGraphicFramePr>
            <a:graphicFrameLocks noGrp="1"/>
          </p:cNvGraphicFramePr>
          <p:nvPr>
            <p:extLst>
              <p:ext uri="{D42A27DB-BD31-4B8C-83A1-F6EECF244321}">
                <p14:modId xmlns:p14="http://schemas.microsoft.com/office/powerpoint/2010/main" val="1926894810"/>
              </p:ext>
            </p:extLst>
          </p:nvPr>
        </p:nvGraphicFramePr>
        <p:xfrm>
          <a:off x="0" y="4564835"/>
          <a:ext cx="9125033" cy="2245334"/>
        </p:xfrm>
        <a:graphic>
          <a:graphicData uri="http://schemas.openxmlformats.org/drawingml/2006/table">
            <a:tbl>
              <a:tblPr firstRow="1" bandRow="1">
                <a:tableStyleId>{5C22544A-7EE6-4342-B048-85BDC9FD1C3A}</a:tableStyleId>
              </a:tblPr>
              <a:tblGrid>
                <a:gridCol w="9125033">
                  <a:extLst>
                    <a:ext uri="{9D8B030D-6E8A-4147-A177-3AD203B41FA5}">
                      <a16:colId xmlns:a16="http://schemas.microsoft.com/office/drawing/2014/main" xmlns="" val="2441516922"/>
                    </a:ext>
                  </a:extLst>
                </a:gridCol>
              </a:tblGrid>
              <a:tr h="323188">
                <a:tc>
                  <a:txBody>
                    <a:bodyPr/>
                    <a:lstStyle/>
                    <a:p>
                      <a:r>
                        <a:rPr kumimoji="1" lang="ja-JP" altLang="en-US" sz="1200" dirty="0"/>
                        <a:t>　　　　　　 </a:t>
                      </a:r>
                      <a:r>
                        <a:rPr kumimoji="1" lang="en-US" altLang="ja-JP" sz="1400" dirty="0"/>
                        <a:t>【</a:t>
                      </a:r>
                      <a:r>
                        <a:rPr kumimoji="1" lang="ja-JP" altLang="en-US" sz="1400" dirty="0"/>
                        <a:t>第３段階</a:t>
                      </a:r>
                      <a:r>
                        <a:rPr kumimoji="1" lang="en-US" altLang="ja-JP" sz="1400" dirty="0"/>
                        <a:t>】</a:t>
                      </a:r>
                      <a:r>
                        <a:rPr kumimoji="1" lang="ja-JP" altLang="en-US" sz="1400" dirty="0"/>
                        <a:t>「相談支援の充実・強化」（障害者自立支援法改正法以降）</a:t>
                      </a:r>
                    </a:p>
                  </a:txBody>
                  <a:tcPr marL="68580" marR="68580" marT="34291" marB="34291" anchor="ctr"/>
                </a:tc>
                <a:extLst>
                  <a:ext uri="{0D108BD9-81ED-4DB2-BD59-A6C34878D82A}">
                    <a16:rowId xmlns:a16="http://schemas.microsoft.com/office/drawing/2014/main" xmlns="" val="2142083471"/>
                  </a:ext>
                </a:extLst>
              </a:tr>
              <a:tr h="1922146">
                <a:tc>
                  <a:txBody>
                    <a:bodyPr/>
                    <a:lstStyle/>
                    <a:p>
                      <a:endParaRPr kumimoji="1" lang="ja-JP" altLang="en-US" sz="1400" dirty="0"/>
                    </a:p>
                  </a:txBody>
                  <a:tcPr marL="68580" marR="68580" marT="34291" marB="34291">
                    <a:solidFill>
                      <a:schemeClr val="accent5">
                        <a:lumMod val="20000"/>
                        <a:lumOff val="80000"/>
                      </a:schemeClr>
                    </a:solidFill>
                  </a:tcPr>
                </a:tc>
                <a:extLst>
                  <a:ext uri="{0D108BD9-81ED-4DB2-BD59-A6C34878D82A}">
                    <a16:rowId xmlns:a16="http://schemas.microsoft.com/office/drawing/2014/main" xmlns="" val="1566015698"/>
                  </a:ext>
                </a:extLst>
              </a:tr>
            </a:tbl>
          </a:graphicData>
        </a:graphic>
      </p:graphicFrame>
      <p:sp>
        <p:nvSpPr>
          <p:cNvPr id="10" name="矢印: 上下 9">
            <a:extLst>
              <a:ext uri="{FF2B5EF4-FFF2-40B4-BE49-F238E27FC236}">
                <a16:creationId xmlns:a16="http://schemas.microsoft.com/office/drawing/2014/main" xmlns="" id="{D20F7ACA-B26E-8998-63D3-43C46D732D5E}"/>
              </a:ext>
            </a:extLst>
          </p:cNvPr>
          <p:cNvSpPr/>
          <p:nvPr/>
        </p:nvSpPr>
        <p:spPr>
          <a:xfrm>
            <a:off x="295378" y="1823149"/>
            <a:ext cx="1392383" cy="1219016"/>
          </a:xfrm>
          <a:prstGeom prst="upDownArrow">
            <a:avLst>
              <a:gd name="adj1" fmla="val 60612"/>
              <a:gd name="adj2" fmla="val 20707"/>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b="1" dirty="0"/>
              <a:t>障害者</a:t>
            </a:r>
            <a:endParaRPr lang="en-US" altLang="ja-JP" sz="1200" b="1" dirty="0"/>
          </a:p>
          <a:p>
            <a:pPr algn="ctr"/>
            <a:r>
              <a:rPr lang="ja-JP" altLang="en-US" sz="1200" b="1" dirty="0"/>
              <a:t>ケアマネジメント従事者</a:t>
            </a:r>
          </a:p>
        </p:txBody>
      </p:sp>
      <p:sp>
        <p:nvSpPr>
          <p:cNvPr id="12" name="吹き出し: 角を丸めた四角形 11">
            <a:extLst>
              <a:ext uri="{FF2B5EF4-FFF2-40B4-BE49-F238E27FC236}">
                <a16:creationId xmlns:a16="http://schemas.microsoft.com/office/drawing/2014/main" xmlns="" id="{53C1A0CA-4BCF-AA7E-5264-5CABE460EBDC}"/>
              </a:ext>
            </a:extLst>
          </p:cNvPr>
          <p:cNvSpPr/>
          <p:nvPr/>
        </p:nvSpPr>
        <p:spPr>
          <a:xfrm>
            <a:off x="1901522" y="2105624"/>
            <a:ext cx="1645886" cy="665018"/>
          </a:xfrm>
          <a:prstGeom prst="wedgeRoundRectCallout">
            <a:avLst>
              <a:gd name="adj1" fmla="val -79993"/>
              <a:gd name="adj2" fmla="val 7772"/>
              <a:gd name="adj3" fmla="val 16667"/>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dirty="0"/>
              <a:t>初任者研修はこの事業の従事者養成研修の流れを汲む</a:t>
            </a:r>
          </a:p>
        </p:txBody>
      </p:sp>
      <p:graphicFrame>
        <p:nvGraphicFramePr>
          <p:cNvPr id="13" name="表 12">
            <a:extLst>
              <a:ext uri="{FF2B5EF4-FFF2-40B4-BE49-F238E27FC236}">
                <a16:creationId xmlns:a16="http://schemas.microsoft.com/office/drawing/2014/main" xmlns="" id="{81754039-067A-1655-E714-E59029F7D686}"/>
              </a:ext>
            </a:extLst>
          </p:cNvPr>
          <p:cNvGraphicFramePr>
            <a:graphicFrameLocks noGrp="1"/>
          </p:cNvGraphicFramePr>
          <p:nvPr>
            <p:extLst>
              <p:ext uri="{D42A27DB-BD31-4B8C-83A1-F6EECF244321}">
                <p14:modId xmlns:p14="http://schemas.microsoft.com/office/powerpoint/2010/main" val="1248392270"/>
              </p:ext>
            </p:extLst>
          </p:nvPr>
        </p:nvGraphicFramePr>
        <p:xfrm>
          <a:off x="3735149" y="2101719"/>
          <a:ext cx="3116797" cy="834393"/>
        </p:xfrm>
        <a:graphic>
          <a:graphicData uri="http://schemas.openxmlformats.org/drawingml/2006/table">
            <a:tbl>
              <a:tblPr firstRow="1" bandRow="1">
                <a:tableStyleId>{5C22544A-7EE6-4342-B048-85BDC9FD1C3A}</a:tableStyleId>
              </a:tblPr>
              <a:tblGrid>
                <a:gridCol w="3116797">
                  <a:extLst>
                    <a:ext uri="{9D8B030D-6E8A-4147-A177-3AD203B41FA5}">
                      <a16:colId xmlns:a16="http://schemas.microsoft.com/office/drawing/2014/main" xmlns="" val="4256122233"/>
                    </a:ext>
                  </a:extLst>
                </a:gridCol>
              </a:tblGrid>
              <a:tr h="278131">
                <a:tc>
                  <a:txBody>
                    <a:bodyPr/>
                    <a:lstStyle/>
                    <a:p>
                      <a:pPr algn="ctr"/>
                      <a:r>
                        <a:rPr kumimoji="1" lang="ja-JP" altLang="en-US" sz="1200" b="0" dirty="0">
                          <a:solidFill>
                            <a:schemeClr val="tx1"/>
                          </a:solidFill>
                        </a:rPr>
                        <a:t>市町村障害者相談支援事業（身体）</a:t>
                      </a:r>
                    </a:p>
                  </a:txBody>
                  <a:tcPr marL="68580" marR="68580" marT="34291" marB="34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8379"/>
                    </a:solidFill>
                  </a:tcPr>
                </a:tc>
                <a:extLst>
                  <a:ext uri="{0D108BD9-81ED-4DB2-BD59-A6C34878D82A}">
                    <a16:rowId xmlns:a16="http://schemas.microsoft.com/office/drawing/2014/main" xmlns="" val="1071675435"/>
                  </a:ext>
                </a:extLst>
              </a:tr>
              <a:tr h="278131">
                <a:tc>
                  <a:txBody>
                    <a:bodyPr/>
                    <a:lstStyle/>
                    <a:p>
                      <a:pPr algn="ctr"/>
                      <a:r>
                        <a:rPr kumimoji="1" lang="ja-JP" altLang="en-US" sz="1200" dirty="0"/>
                        <a:t>障害児</a:t>
                      </a:r>
                      <a:r>
                        <a:rPr kumimoji="1" lang="en-US" altLang="ja-JP" sz="1200" dirty="0"/>
                        <a:t>(</a:t>
                      </a:r>
                      <a:r>
                        <a:rPr kumimoji="1" lang="ja-JP" altLang="en-US" sz="1200" dirty="0"/>
                        <a:t>者</a:t>
                      </a:r>
                      <a:r>
                        <a:rPr kumimoji="1" lang="en-US" altLang="ja-JP" sz="1200" dirty="0"/>
                        <a:t>)</a:t>
                      </a:r>
                      <a:r>
                        <a:rPr kumimoji="1" lang="ja-JP" altLang="en-US" sz="1200" dirty="0"/>
                        <a:t>地域療育等支援事業（知的）</a:t>
                      </a:r>
                    </a:p>
                  </a:txBody>
                  <a:tcPr marL="68580" marR="68580" marT="34291" marB="34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8379"/>
                    </a:solidFill>
                  </a:tcPr>
                </a:tc>
                <a:extLst>
                  <a:ext uri="{0D108BD9-81ED-4DB2-BD59-A6C34878D82A}">
                    <a16:rowId xmlns:a16="http://schemas.microsoft.com/office/drawing/2014/main" xmlns="" val="3653727885"/>
                  </a:ext>
                </a:extLst>
              </a:tr>
              <a:tr h="278131">
                <a:tc>
                  <a:txBody>
                    <a:bodyPr/>
                    <a:lstStyle/>
                    <a:p>
                      <a:pPr algn="ctr"/>
                      <a:r>
                        <a:rPr kumimoji="1" lang="ja-JP" altLang="en-US" sz="1200" dirty="0"/>
                        <a:t>精神障害者地域生活支援事業（精神）</a:t>
                      </a:r>
                    </a:p>
                  </a:txBody>
                  <a:tcPr marL="68580" marR="68580" marT="34291" marB="34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8379"/>
                    </a:solidFill>
                  </a:tcPr>
                </a:tc>
                <a:extLst>
                  <a:ext uri="{0D108BD9-81ED-4DB2-BD59-A6C34878D82A}">
                    <a16:rowId xmlns:a16="http://schemas.microsoft.com/office/drawing/2014/main" xmlns="" val="3308899735"/>
                  </a:ext>
                </a:extLst>
              </a:tr>
            </a:tbl>
          </a:graphicData>
        </a:graphic>
      </p:graphicFrame>
      <p:sp>
        <p:nvSpPr>
          <p:cNvPr id="18" name="吹き出し: 角を丸めた四角形 17">
            <a:extLst>
              <a:ext uri="{FF2B5EF4-FFF2-40B4-BE49-F238E27FC236}">
                <a16:creationId xmlns:a16="http://schemas.microsoft.com/office/drawing/2014/main" xmlns="" id="{9F95C17A-BA6B-CF1E-1C33-D15870E0FF97}"/>
              </a:ext>
            </a:extLst>
          </p:cNvPr>
          <p:cNvSpPr/>
          <p:nvPr/>
        </p:nvSpPr>
        <p:spPr>
          <a:xfrm>
            <a:off x="6974933" y="1823148"/>
            <a:ext cx="2102893" cy="896347"/>
          </a:xfrm>
          <a:prstGeom prst="wedgeRoundRectCallout">
            <a:avLst>
              <a:gd name="adj1" fmla="val -64858"/>
              <a:gd name="adj2" fmla="val 9274"/>
              <a:gd name="adj3" fmla="val 16667"/>
            </a:avLst>
          </a:prstGeom>
          <a:solidFill>
            <a:schemeClr val="accent4">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rPr>
              <a:t>障害者等の福祉に関する様々な課題についての相談支援（ケアマネジメントの技法により支援）</a:t>
            </a:r>
          </a:p>
        </p:txBody>
      </p:sp>
      <p:sp>
        <p:nvSpPr>
          <p:cNvPr id="21" name="正方形/長方形 20">
            <a:extLst>
              <a:ext uri="{FF2B5EF4-FFF2-40B4-BE49-F238E27FC236}">
                <a16:creationId xmlns:a16="http://schemas.microsoft.com/office/drawing/2014/main" xmlns="" id="{B118EE9F-DB48-8933-4F56-7CBF245AC6FB}"/>
              </a:ext>
            </a:extLst>
          </p:cNvPr>
          <p:cNvSpPr/>
          <p:nvPr/>
        </p:nvSpPr>
        <p:spPr>
          <a:xfrm>
            <a:off x="3735151" y="3554183"/>
            <a:ext cx="2762909" cy="918409"/>
          </a:xfrm>
          <a:prstGeom prst="rect">
            <a:avLst/>
          </a:prstGeom>
          <a:solidFill>
            <a:srgbClr val="FF8379"/>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市町村障害者相談支援事業</a:t>
            </a:r>
            <a:endParaRPr lang="en-US" altLang="ja-JP" sz="1200" dirty="0">
              <a:solidFill>
                <a:schemeClr val="tx1"/>
              </a:solidFill>
            </a:endParaRPr>
          </a:p>
          <a:p>
            <a:pPr algn="ctr"/>
            <a:r>
              <a:rPr lang="ja-JP" altLang="en-US" sz="1200" dirty="0">
                <a:solidFill>
                  <a:schemeClr val="tx1"/>
                </a:solidFill>
              </a:rPr>
              <a:t>（地域生活支援事業）</a:t>
            </a:r>
          </a:p>
        </p:txBody>
      </p:sp>
      <p:sp>
        <p:nvSpPr>
          <p:cNvPr id="22" name="正方形/長方形 21">
            <a:extLst>
              <a:ext uri="{FF2B5EF4-FFF2-40B4-BE49-F238E27FC236}">
                <a16:creationId xmlns:a16="http://schemas.microsoft.com/office/drawing/2014/main" xmlns="" id="{FD0F8578-EE5A-C4B2-2110-33223EC901C8}"/>
              </a:ext>
            </a:extLst>
          </p:cNvPr>
          <p:cNvSpPr/>
          <p:nvPr/>
        </p:nvSpPr>
        <p:spPr>
          <a:xfrm>
            <a:off x="6585876" y="3561085"/>
            <a:ext cx="1606216" cy="911507"/>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指定相談支援事業</a:t>
            </a:r>
          </a:p>
        </p:txBody>
      </p:sp>
      <p:sp>
        <p:nvSpPr>
          <p:cNvPr id="24" name="テキスト ボックス 23">
            <a:extLst>
              <a:ext uri="{FF2B5EF4-FFF2-40B4-BE49-F238E27FC236}">
                <a16:creationId xmlns:a16="http://schemas.microsoft.com/office/drawing/2014/main" xmlns="" id="{0D7392E6-6CBB-0DED-2DD0-9B5ACF8FC6DE}"/>
              </a:ext>
            </a:extLst>
          </p:cNvPr>
          <p:cNvSpPr txBox="1"/>
          <p:nvPr/>
        </p:nvSpPr>
        <p:spPr>
          <a:xfrm>
            <a:off x="8302768" y="3553500"/>
            <a:ext cx="553998" cy="810494"/>
          </a:xfrm>
          <a:prstGeom prst="rect">
            <a:avLst/>
          </a:prstGeom>
          <a:solidFill>
            <a:srgbClr val="7030A0"/>
          </a:solidFill>
          <a:ln>
            <a:solidFill>
              <a:schemeClr val="accent1">
                <a:shade val="15000"/>
              </a:schemeClr>
            </a:solidFill>
          </a:ln>
        </p:spPr>
        <p:txBody>
          <a:bodyPr vert="eaVert" wrap="square" rtlCol="0">
            <a:spAutoFit/>
          </a:bodyPr>
          <a:lstStyle/>
          <a:p>
            <a:pPr algn="ctr"/>
            <a:r>
              <a:rPr lang="ja-JP" altLang="en-US" sz="1200" dirty="0">
                <a:solidFill>
                  <a:schemeClr val="bg1"/>
                </a:solidFill>
              </a:rPr>
              <a:t>自立支援協議会</a:t>
            </a:r>
          </a:p>
        </p:txBody>
      </p:sp>
      <p:sp>
        <p:nvSpPr>
          <p:cNvPr id="29" name="吹き出し: 角を丸めた四角形 28">
            <a:extLst>
              <a:ext uri="{FF2B5EF4-FFF2-40B4-BE49-F238E27FC236}">
                <a16:creationId xmlns:a16="http://schemas.microsoft.com/office/drawing/2014/main" xmlns="" id="{353A2E15-4AF2-4028-3920-9571374E5567}"/>
              </a:ext>
            </a:extLst>
          </p:cNvPr>
          <p:cNvSpPr/>
          <p:nvPr/>
        </p:nvSpPr>
        <p:spPr>
          <a:xfrm>
            <a:off x="7052744" y="2836109"/>
            <a:ext cx="1804022" cy="655979"/>
          </a:xfrm>
          <a:prstGeom prst="wedgeRoundRectCallout">
            <a:avLst>
              <a:gd name="adj1" fmla="val -46343"/>
              <a:gd name="adj2" fmla="val 70753"/>
              <a:gd name="adj3" fmla="val 16667"/>
            </a:avLst>
          </a:prstGeom>
          <a:solidFill>
            <a:schemeClr val="accent6">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障害福祉サービス等を利用する者に対し、ケアマネジメントを給付</a:t>
            </a:r>
          </a:p>
        </p:txBody>
      </p:sp>
      <p:sp>
        <p:nvSpPr>
          <p:cNvPr id="32" name="正方形/長方形 31">
            <a:extLst>
              <a:ext uri="{FF2B5EF4-FFF2-40B4-BE49-F238E27FC236}">
                <a16:creationId xmlns:a16="http://schemas.microsoft.com/office/drawing/2014/main" xmlns="" id="{DA715308-517D-F651-938C-75DD4B88926D}"/>
              </a:ext>
            </a:extLst>
          </p:cNvPr>
          <p:cNvSpPr/>
          <p:nvPr/>
        </p:nvSpPr>
        <p:spPr>
          <a:xfrm>
            <a:off x="1591656" y="4955846"/>
            <a:ext cx="2026951" cy="119126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ja-JP" sz="1200" dirty="0"/>
          </a:p>
          <a:p>
            <a:pPr algn="ctr"/>
            <a:endParaRPr lang="en-US" altLang="ja-JP" sz="1200" dirty="0"/>
          </a:p>
          <a:p>
            <a:pPr algn="ctr"/>
            <a:r>
              <a:rPr lang="ja-JP" altLang="en-US" sz="1200" dirty="0"/>
              <a:t>基幹相談支援センター</a:t>
            </a:r>
            <a:endParaRPr lang="en-US" altLang="ja-JP" sz="1200" dirty="0"/>
          </a:p>
          <a:p>
            <a:pPr algn="ctr"/>
            <a:r>
              <a:rPr lang="ja-JP" altLang="en-US" sz="1200" dirty="0"/>
              <a:t>（地域生活支援事業</a:t>
            </a:r>
            <a:r>
              <a:rPr lang="ja-JP" altLang="en-US" sz="1351" dirty="0"/>
              <a:t>）</a:t>
            </a:r>
          </a:p>
        </p:txBody>
      </p:sp>
      <p:sp>
        <p:nvSpPr>
          <p:cNvPr id="33" name="正方形/長方形 32">
            <a:extLst>
              <a:ext uri="{FF2B5EF4-FFF2-40B4-BE49-F238E27FC236}">
                <a16:creationId xmlns:a16="http://schemas.microsoft.com/office/drawing/2014/main" xmlns="" id="{1AE32E9F-07BE-A1A9-D3BD-B54D9412D623}"/>
              </a:ext>
            </a:extLst>
          </p:cNvPr>
          <p:cNvSpPr/>
          <p:nvPr/>
        </p:nvSpPr>
        <p:spPr>
          <a:xfrm>
            <a:off x="3745876" y="4930879"/>
            <a:ext cx="2306723" cy="1205497"/>
          </a:xfrm>
          <a:prstGeom prst="rect">
            <a:avLst/>
          </a:prstGeom>
          <a:solidFill>
            <a:srgbClr val="FF837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ja-JP" sz="1200" dirty="0"/>
          </a:p>
          <a:p>
            <a:pPr algn="ctr"/>
            <a:endParaRPr lang="en-US" altLang="ja-JP" sz="1200" dirty="0">
              <a:solidFill>
                <a:schemeClr val="tx1"/>
              </a:solidFill>
            </a:endParaRPr>
          </a:p>
          <a:p>
            <a:pPr algn="ctr"/>
            <a:r>
              <a:rPr lang="ja-JP" altLang="en-US" sz="1200" dirty="0">
                <a:solidFill>
                  <a:schemeClr val="tx1"/>
                </a:solidFill>
              </a:rPr>
              <a:t>市町村障害者相談支援事業</a:t>
            </a:r>
            <a:endParaRPr lang="en-US" altLang="ja-JP" sz="1200" dirty="0">
              <a:solidFill>
                <a:schemeClr val="tx1"/>
              </a:solidFill>
            </a:endParaRPr>
          </a:p>
          <a:p>
            <a:pPr algn="ctr"/>
            <a:r>
              <a:rPr lang="ja-JP" altLang="en-US" sz="1200" dirty="0">
                <a:solidFill>
                  <a:schemeClr val="tx1"/>
                </a:solidFill>
              </a:rPr>
              <a:t>（地域生活支援事業</a:t>
            </a:r>
            <a:r>
              <a:rPr lang="ja-JP" altLang="en-US" sz="1351" dirty="0">
                <a:solidFill>
                  <a:schemeClr val="tx1"/>
                </a:solidFill>
              </a:rPr>
              <a:t>）</a:t>
            </a:r>
          </a:p>
        </p:txBody>
      </p:sp>
      <p:graphicFrame>
        <p:nvGraphicFramePr>
          <p:cNvPr id="40" name="表 39">
            <a:extLst>
              <a:ext uri="{FF2B5EF4-FFF2-40B4-BE49-F238E27FC236}">
                <a16:creationId xmlns:a16="http://schemas.microsoft.com/office/drawing/2014/main" xmlns="" id="{4380D7D8-F6E0-66F3-25D7-E61DA643DEDC}"/>
              </a:ext>
            </a:extLst>
          </p:cNvPr>
          <p:cNvGraphicFramePr>
            <a:graphicFrameLocks noGrp="1"/>
          </p:cNvGraphicFramePr>
          <p:nvPr>
            <p:extLst>
              <p:ext uri="{D42A27DB-BD31-4B8C-83A1-F6EECF244321}">
                <p14:modId xmlns:p14="http://schemas.microsoft.com/office/powerpoint/2010/main" val="1182658776"/>
              </p:ext>
            </p:extLst>
          </p:nvPr>
        </p:nvGraphicFramePr>
        <p:xfrm>
          <a:off x="6166012" y="4939131"/>
          <a:ext cx="2098967" cy="838204"/>
        </p:xfrm>
        <a:graphic>
          <a:graphicData uri="http://schemas.openxmlformats.org/drawingml/2006/table">
            <a:tbl>
              <a:tblPr firstRow="1" bandRow="1">
                <a:tableStyleId>{5C22544A-7EE6-4342-B048-85BDC9FD1C3A}</a:tableStyleId>
              </a:tblPr>
              <a:tblGrid>
                <a:gridCol w="2098967">
                  <a:extLst>
                    <a:ext uri="{9D8B030D-6E8A-4147-A177-3AD203B41FA5}">
                      <a16:colId xmlns:a16="http://schemas.microsoft.com/office/drawing/2014/main" xmlns="" val="1663653468"/>
                    </a:ext>
                  </a:extLst>
                </a:gridCol>
              </a:tblGrid>
              <a:tr h="411482">
                <a:tc>
                  <a:txBody>
                    <a:bodyPr/>
                    <a:lstStyle/>
                    <a:p>
                      <a:pPr algn="ctr"/>
                      <a:r>
                        <a:rPr kumimoji="1" lang="ja-JP" altLang="en-US" sz="1200" b="0" dirty="0">
                          <a:solidFill>
                            <a:schemeClr val="tx1"/>
                          </a:solidFill>
                        </a:rPr>
                        <a:t>指定特定相談支援事業</a:t>
                      </a:r>
                      <a:endParaRPr kumimoji="1" lang="en-US" altLang="ja-JP" sz="1200" b="0" dirty="0">
                        <a:solidFill>
                          <a:schemeClr val="tx1"/>
                        </a:solidFill>
                      </a:endParaRPr>
                    </a:p>
                    <a:p>
                      <a:pPr algn="ctr"/>
                      <a:r>
                        <a:rPr kumimoji="1" lang="ja-JP" altLang="en-US" sz="1100" b="0" dirty="0">
                          <a:solidFill>
                            <a:schemeClr val="tx1"/>
                          </a:solidFill>
                        </a:rPr>
                        <a:t>（計画相談支援）</a:t>
                      </a:r>
                    </a:p>
                  </a:txBody>
                  <a:tcPr marL="68580" marR="68580" marT="34291" marB="34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593993720"/>
                  </a:ext>
                </a:extLst>
              </a:tr>
              <a:tr h="411482">
                <a:tc>
                  <a:txBody>
                    <a:bodyPr/>
                    <a:lstStyle/>
                    <a:p>
                      <a:pPr algn="ctr"/>
                      <a:r>
                        <a:rPr kumimoji="1" lang="ja-JP" altLang="en-US" sz="1200" dirty="0"/>
                        <a:t>指定障害児相談支援事業</a:t>
                      </a:r>
                      <a:endParaRPr kumimoji="1" lang="en-US" altLang="ja-JP" sz="1200" dirty="0"/>
                    </a:p>
                    <a:p>
                      <a:pPr algn="ctr"/>
                      <a:r>
                        <a:rPr kumimoji="1" lang="ja-JP" altLang="en-US" sz="1100" dirty="0"/>
                        <a:t>（障害児相談支援）</a:t>
                      </a:r>
                    </a:p>
                  </a:txBody>
                  <a:tcPr marL="68580" marR="68580" marT="34291" marB="34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4124125270"/>
                  </a:ext>
                </a:extLst>
              </a:tr>
            </a:tbl>
          </a:graphicData>
        </a:graphic>
      </p:graphicFrame>
      <p:sp>
        <p:nvSpPr>
          <p:cNvPr id="41" name="正方形/長方形 40">
            <a:extLst>
              <a:ext uri="{FF2B5EF4-FFF2-40B4-BE49-F238E27FC236}">
                <a16:creationId xmlns:a16="http://schemas.microsoft.com/office/drawing/2014/main" xmlns="" id="{F1AA9179-9B92-278D-5910-7457CB942721}"/>
              </a:ext>
            </a:extLst>
          </p:cNvPr>
          <p:cNvSpPr/>
          <p:nvPr/>
        </p:nvSpPr>
        <p:spPr>
          <a:xfrm>
            <a:off x="6166012" y="5793950"/>
            <a:ext cx="2098967" cy="353165"/>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dirty="0"/>
              <a:t>指定一般相談支援事業</a:t>
            </a:r>
            <a:endParaRPr lang="en-US" altLang="ja-JP" sz="1200" dirty="0"/>
          </a:p>
          <a:p>
            <a:pPr algn="ctr"/>
            <a:r>
              <a:rPr lang="ja-JP" altLang="en-US" sz="1051" dirty="0"/>
              <a:t>（地域相談支援）</a:t>
            </a:r>
          </a:p>
        </p:txBody>
      </p:sp>
      <p:sp>
        <p:nvSpPr>
          <p:cNvPr id="42" name="テキスト ボックス 41">
            <a:extLst>
              <a:ext uri="{FF2B5EF4-FFF2-40B4-BE49-F238E27FC236}">
                <a16:creationId xmlns:a16="http://schemas.microsoft.com/office/drawing/2014/main" xmlns="" id="{7444B13F-0C7A-C2CF-43AD-52B13C14D5BC}"/>
              </a:ext>
            </a:extLst>
          </p:cNvPr>
          <p:cNvSpPr txBox="1"/>
          <p:nvPr/>
        </p:nvSpPr>
        <p:spPr>
          <a:xfrm>
            <a:off x="8302769" y="5084386"/>
            <a:ext cx="553998" cy="1014851"/>
          </a:xfrm>
          <a:prstGeom prst="rect">
            <a:avLst/>
          </a:prstGeom>
          <a:solidFill>
            <a:srgbClr val="7030A0"/>
          </a:solidFill>
          <a:ln>
            <a:solidFill>
              <a:schemeClr val="accent1">
                <a:shade val="15000"/>
              </a:schemeClr>
            </a:solidFill>
          </a:ln>
        </p:spPr>
        <p:txBody>
          <a:bodyPr vert="eaVert" wrap="square" rtlCol="0">
            <a:spAutoFit/>
          </a:bodyPr>
          <a:lstStyle/>
          <a:p>
            <a:pPr algn="ctr"/>
            <a:r>
              <a:rPr lang="ja-JP" altLang="en-US" sz="1200" dirty="0">
                <a:solidFill>
                  <a:schemeClr val="bg1"/>
                </a:solidFill>
              </a:rPr>
              <a:t>（自立支援）協議会</a:t>
            </a:r>
          </a:p>
        </p:txBody>
      </p:sp>
      <p:sp>
        <p:nvSpPr>
          <p:cNvPr id="43" name="吹き出し: 角を丸めた四角形 42">
            <a:extLst>
              <a:ext uri="{FF2B5EF4-FFF2-40B4-BE49-F238E27FC236}">
                <a16:creationId xmlns:a16="http://schemas.microsoft.com/office/drawing/2014/main" xmlns="" id="{F8DA986E-D305-CE73-5427-90AD0F7759A8}"/>
              </a:ext>
            </a:extLst>
          </p:cNvPr>
          <p:cNvSpPr/>
          <p:nvPr/>
        </p:nvSpPr>
        <p:spPr>
          <a:xfrm>
            <a:off x="8348933" y="4648203"/>
            <a:ext cx="728893" cy="319622"/>
          </a:xfrm>
          <a:prstGeom prst="wedgeRoundRectCallout">
            <a:avLst>
              <a:gd name="adj1" fmla="val -31975"/>
              <a:gd name="adj2" fmla="val 99202"/>
              <a:gd name="adj3" fmla="val 16667"/>
            </a:avLst>
          </a:prstGeom>
          <a:solidFill>
            <a:srgbClr val="7030A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dirty="0"/>
              <a:t>法定化</a:t>
            </a:r>
          </a:p>
        </p:txBody>
      </p:sp>
      <p:sp>
        <p:nvSpPr>
          <p:cNvPr id="30" name="吹き出し: 角を丸めた四角形 29">
            <a:extLst>
              <a:ext uri="{FF2B5EF4-FFF2-40B4-BE49-F238E27FC236}">
                <a16:creationId xmlns:a16="http://schemas.microsoft.com/office/drawing/2014/main" xmlns="" id="{83B739F6-329F-6C4B-2FBF-82C0357760BD}"/>
              </a:ext>
            </a:extLst>
          </p:cNvPr>
          <p:cNvSpPr/>
          <p:nvPr/>
        </p:nvSpPr>
        <p:spPr>
          <a:xfrm>
            <a:off x="1810808" y="5056583"/>
            <a:ext cx="3040982" cy="397520"/>
          </a:xfrm>
          <a:prstGeom prst="wedgeRoundRectCallout">
            <a:avLst>
              <a:gd name="adj1" fmla="val -44829"/>
              <a:gd name="adj2" fmla="val -92968"/>
              <a:gd name="adj3" fmla="val 16667"/>
            </a:avLst>
          </a:prstGeom>
          <a:solidFill>
            <a:schemeClr val="accent1">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dirty="0"/>
              <a:t>量に加えて質の向上</a:t>
            </a:r>
            <a:endParaRPr lang="en-US" altLang="ja-JP" sz="1200" dirty="0"/>
          </a:p>
          <a:p>
            <a:pPr algn="ctr"/>
            <a:r>
              <a:rPr lang="ja-JP" altLang="en-US" sz="1051" dirty="0"/>
              <a:t>⇒相談支援の質の向上に向けた検討会</a:t>
            </a:r>
            <a:r>
              <a:rPr lang="en-US" altLang="ja-JP" sz="1051" dirty="0"/>
              <a:t>H28</a:t>
            </a:r>
            <a:r>
              <a:rPr lang="ja-JP" altLang="en-US" sz="1051" dirty="0"/>
              <a:t>～</a:t>
            </a:r>
            <a:r>
              <a:rPr lang="en-US" altLang="ja-JP" sz="1051" dirty="0"/>
              <a:t>R1</a:t>
            </a:r>
            <a:endParaRPr lang="ja-JP" altLang="en-US" sz="1051" dirty="0"/>
          </a:p>
        </p:txBody>
      </p:sp>
      <p:sp>
        <p:nvSpPr>
          <p:cNvPr id="44" name="矢印: 下 43">
            <a:extLst>
              <a:ext uri="{FF2B5EF4-FFF2-40B4-BE49-F238E27FC236}">
                <a16:creationId xmlns:a16="http://schemas.microsoft.com/office/drawing/2014/main" xmlns="" id="{B673AF1C-4A19-D45A-F50F-1EDDB824C434}"/>
              </a:ext>
            </a:extLst>
          </p:cNvPr>
          <p:cNvSpPr/>
          <p:nvPr/>
        </p:nvSpPr>
        <p:spPr>
          <a:xfrm>
            <a:off x="591910" y="3517041"/>
            <a:ext cx="868007" cy="2811844"/>
          </a:xfrm>
          <a:prstGeom prst="downArrow">
            <a:avLst>
              <a:gd name="adj1" fmla="val 50000"/>
              <a:gd name="adj2" fmla="val 34406"/>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351" b="1" dirty="0"/>
              <a:t>相談支援専門員</a:t>
            </a:r>
          </a:p>
        </p:txBody>
      </p:sp>
      <p:sp>
        <p:nvSpPr>
          <p:cNvPr id="45" name="矢印: 下 44">
            <a:extLst>
              <a:ext uri="{FF2B5EF4-FFF2-40B4-BE49-F238E27FC236}">
                <a16:creationId xmlns:a16="http://schemas.microsoft.com/office/drawing/2014/main" xmlns="" id="{5F163035-1315-269D-2785-E339D5F89315}"/>
              </a:ext>
            </a:extLst>
          </p:cNvPr>
          <p:cNvSpPr/>
          <p:nvPr/>
        </p:nvSpPr>
        <p:spPr>
          <a:xfrm>
            <a:off x="18966" y="4893737"/>
            <a:ext cx="750019" cy="1435148"/>
          </a:xfrm>
          <a:prstGeom prst="downArrow">
            <a:avLst>
              <a:gd name="adj1" fmla="val 50000"/>
              <a:gd name="adj2" fmla="val 4037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900" b="1" dirty="0"/>
              <a:t>主任相談支援専門員</a:t>
            </a:r>
          </a:p>
        </p:txBody>
      </p:sp>
      <p:sp>
        <p:nvSpPr>
          <p:cNvPr id="19" name="吹き出し: 角を丸めた四角形 18">
            <a:extLst>
              <a:ext uri="{FF2B5EF4-FFF2-40B4-BE49-F238E27FC236}">
                <a16:creationId xmlns:a16="http://schemas.microsoft.com/office/drawing/2014/main" xmlns="" id="{9653B66D-F5A7-75B2-16AC-AEBBB0B9E8AC}"/>
              </a:ext>
            </a:extLst>
          </p:cNvPr>
          <p:cNvSpPr/>
          <p:nvPr/>
        </p:nvSpPr>
        <p:spPr>
          <a:xfrm>
            <a:off x="1399727" y="3624205"/>
            <a:ext cx="2147681" cy="776929"/>
          </a:xfrm>
          <a:prstGeom prst="wedgeRoundRectCallout">
            <a:avLst>
              <a:gd name="adj1" fmla="val -59969"/>
              <a:gd name="adj2" fmla="val -22562"/>
              <a:gd name="adj3" fmla="val 16667"/>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dirty="0"/>
              <a:t>指定相談支援事業に配置される職種として規定</a:t>
            </a:r>
            <a:endParaRPr lang="en-US" altLang="ja-JP" sz="1200" dirty="0"/>
          </a:p>
          <a:p>
            <a:pPr algn="ctr"/>
            <a:r>
              <a:rPr lang="en-US" altLang="ja-JP" sz="1051" dirty="0"/>
              <a:t>【</a:t>
            </a:r>
            <a:r>
              <a:rPr lang="ja-JP" altLang="en-US" sz="1051" dirty="0"/>
              <a:t>実務経験＋研修修了が要件</a:t>
            </a:r>
            <a:r>
              <a:rPr lang="en-US" altLang="ja-JP" sz="1051" dirty="0"/>
              <a:t>】</a:t>
            </a:r>
          </a:p>
          <a:p>
            <a:pPr algn="ctr"/>
            <a:r>
              <a:rPr lang="en-US" altLang="ja-JP" sz="1051" dirty="0"/>
              <a:t>【</a:t>
            </a:r>
            <a:r>
              <a:rPr lang="ja-JP" altLang="en-US" sz="1051" dirty="0"/>
              <a:t>現任研修による資格更新要</a:t>
            </a:r>
            <a:r>
              <a:rPr lang="en-US" altLang="ja-JP" sz="1051" dirty="0"/>
              <a:t>】</a:t>
            </a:r>
            <a:endParaRPr lang="ja-JP" altLang="en-US" sz="1051" dirty="0"/>
          </a:p>
        </p:txBody>
      </p:sp>
      <p:sp>
        <p:nvSpPr>
          <p:cNvPr id="46" name="テキスト ボックス 45">
            <a:extLst>
              <a:ext uri="{FF2B5EF4-FFF2-40B4-BE49-F238E27FC236}">
                <a16:creationId xmlns:a16="http://schemas.microsoft.com/office/drawing/2014/main" xmlns="" id="{A0CECB27-8DD3-0D69-208C-64C5F5795F85}"/>
              </a:ext>
            </a:extLst>
          </p:cNvPr>
          <p:cNvSpPr txBox="1"/>
          <p:nvPr/>
        </p:nvSpPr>
        <p:spPr>
          <a:xfrm>
            <a:off x="5947324" y="6498994"/>
            <a:ext cx="3130502" cy="242374"/>
          </a:xfrm>
          <a:prstGeom prst="rect">
            <a:avLst/>
          </a:prstGeom>
          <a:noFill/>
        </p:spPr>
        <p:txBody>
          <a:bodyPr wrap="square" rtlCol="0">
            <a:spAutoFit/>
          </a:bodyPr>
          <a:lstStyle/>
          <a:p>
            <a:r>
              <a:rPr lang="ja-JP" altLang="en-US" sz="975" b="1" dirty="0"/>
              <a:t>厚生労働省 藤川専門官資料より抜粋</a:t>
            </a:r>
          </a:p>
        </p:txBody>
      </p:sp>
      <p:sp>
        <p:nvSpPr>
          <p:cNvPr id="25" name="正方形/長方形 24"/>
          <p:cNvSpPr/>
          <p:nvPr/>
        </p:nvSpPr>
        <p:spPr>
          <a:xfrm>
            <a:off x="107504" y="53120"/>
            <a:ext cx="3804247" cy="369332"/>
          </a:xfrm>
          <a:prstGeom prst="rect">
            <a:avLst/>
          </a:prstGeom>
        </p:spPr>
        <p:txBody>
          <a:bodyPr wrap="none">
            <a:spAutoFit/>
          </a:bodyPr>
          <a:lstStyle/>
          <a:p>
            <a:r>
              <a:rPr lang="ja-JP" altLang="en-US" b="1" dirty="0" smtClean="0">
                <a:solidFill>
                  <a:schemeClr val="bg1"/>
                </a:solidFill>
                <a:latin typeface="BIZ UDPゴシック" panose="020B0400000000000000" pitchFamily="50" charset="-128"/>
                <a:ea typeface="BIZ UDPゴシック" panose="020B0400000000000000" pitchFamily="50" charset="-128"/>
              </a:rPr>
              <a:t>１．</a:t>
            </a:r>
            <a:r>
              <a:rPr lang="ja-JP" altLang="ja-JP" b="1" dirty="0" smtClean="0">
                <a:solidFill>
                  <a:schemeClr val="bg1"/>
                </a:solidFill>
                <a:latin typeface="BIZ UDPゴシック" panose="020B0400000000000000" pitchFamily="50" charset="-128"/>
                <a:ea typeface="BIZ UDPゴシック" panose="020B0400000000000000" pitchFamily="50" charset="-128"/>
              </a:rPr>
              <a:t>主</a:t>
            </a:r>
            <a:r>
              <a:rPr lang="ja-JP" altLang="ja-JP" b="1" dirty="0">
                <a:solidFill>
                  <a:schemeClr val="bg1"/>
                </a:solidFill>
                <a:latin typeface="BIZ UDPゴシック" panose="020B0400000000000000" pitchFamily="50" charset="-128"/>
                <a:ea typeface="BIZ UDPゴシック" panose="020B0400000000000000" pitchFamily="50" charset="-128"/>
              </a:rPr>
              <a:t>任相談支援専門員創設の経</a:t>
            </a:r>
            <a:r>
              <a:rPr lang="ja-JP" altLang="ja-JP" b="1" dirty="0" smtClean="0">
                <a:solidFill>
                  <a:schemeClr val="bg1"/>
                </a:solidFill>
                <a:latin typeface="BIZ UDPゴシック" panose="020B0400000000000000" pitchFamily="50" charset="-128"/>
                <a:ea typeface="BIZ UDPゴシック" panose="020B0400000000000000" pitchFamily="50" charset="-128"/>
              </a:rPr>
              <a:t>緯</a:t>
            </a:r>
            <a:endParaRPr lang="ja-JP" altLang="en-US" dirty="0">
              <a:solidFill>
                <a:schemeClr val="bg1"/>
              </a:solidFill>
            </a:endParaRPr>
          </a:p>
        </p:txBody>
      </p:sp>
      <p:sp>
        <p:nvSpPr>
          <p:cNvPr id="27" name="タイトル 1"/>
          <p:cNvSpPr txBox="1">
            <a:spLocks/>
          </p:cNvSpPr>
          <p:nvPr/>
        </p:nvSpPr>
        <p:spPr>
          <a:xfrm>
            <a:off x="107504" y="404664"/>
            <a:ext cx="8739521" cy="414260"/>
          </a:xfrm>
          <a:prstGeom prst="rect">
            <a:avLst/>
          </a:prstGeom>
        </p:spPr>
        <p:txBody>
          <a:bodyPr>
            <a:norm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ja-JP" sz="1400" dirty="0" smtClean="0">
                <a:solidFill>
                  <a:schemeClr val="accent6">
                    <a:lumMod val="50000"/>
                  </a:schemeClr>
                </a:solidFill>
              </a:rPr>
              <a:t>（１）</a:t>
            </a:r>
            <a:r>
              <a:rPr lang="ja-JP" altLang="en-US" sz="1400" dirty="0">
                <a:latin typeface="BIZ UDゴシック" panose="020B0400000000000000" pitchFamily="49" charset="-128"/>
                <a:ea typeface="BIZ UDゴシック" panose="020B0400000000000000" pitchFamily="49" charset="-128"/>
              </a:rPr>
              <a:t>障害者施策の変遷と相談支援専門員</a:t>
            </a:r>
            <a:endParaRPr lang="ja-JP" altLang="en-US" sz="1400" dirty="0">
              <a:solidFill>
                <a:schemeClr val="accent6">
                  <a:lumMod val="50000"/>
                </a:schemeClr>
              </a:solidFill>
            </a:endParaRPr>
          </a:p>
        </p:txBody>
      </p:sp>
    </p:spTree>
    <p:extLst>
      <p:ext uri="{BB962C8B-B14F-4D97-AF65-F5344CB8AC3E}">
        <p14:creationId xmlns:p14="http://schemas.microsoft.com/office/powerpoint/2010/main" val="16746872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xmlns="" id="{F67230D5-2E2C-594B-B8A0-D247AB59771F}"/>
              </a:ext>
            </a:extLst>
          </p:cNvPr>
          <p:cNvSpPr>
            <a:spLocks noGrp="1"/>
          </p:cNvSpPr>
          <p:nvPr>
            <p:ph idx="1"/>
          </p:nvPr>
        </p:nvSpPr>
        <p:spPr>
          <a:xfrm>
            <a:off x="323529" y="2132856"/>
            <a:ext cx="8523496" cy="3960440"/>
          </a:xfrm>
        </p:spPr>
        <p:txBody>
          <a:bodyPr>
            <a:normAutofit/>
          </a:bodyPr>
          <a:lstStyle/>
          <a:p>
            <a:pPr>
              <a:spcBef>
                <a:spcPct val="0"/>
              </a:spcBef>
              <a:spcAft>
                <a:spcPts val="450"/>
              </a:spcAft>
              <a:buFont typeface="Arial" panose="020B0604020202020204" pitchFamily="34" charset="0"/>
              <a:buChar char="•"/>
            </a:pPr>
            <a:r>
              <a:rPr kumimoji="0" lang="x-none" altLang="x-none" sz="2400" dirty="0">
                <a:latin typeface="BIZ UDゴシック" panose="020B0400000000000000" pitchFamily="49" charset="-128"/>
                <a:ea typeface="BIZ UDゴシック" panose="020B0400000000000000" pitchFamily="49" charset="-128"/>
                <a:cs typeface="HGPMinchoE" charset="-128"/>
              </a:rPr>
              <a:t>さまざまな</a:t>
            </a:r>
            <a:r>
              <a:rPr kumimoji="0" lang="x-none" altLang="x-none" sz="2400" u="sng" dirty="0">
                <a:latin typeface="BIZ UDゴシック" panose="020B0400000000000000" pitchFamily="49" charset="-128"/>
                <a:ea typeface="BIZ UDゴシック" panose="020B0400000000000000" pitchFamily="49" charset="-128"/>
                <a:cs typeface="HGPMinchoE" charset="-128"/>
              </a:rPr>
              <a:t>複合的な生活課題</a:t>
            </a:r>
            <a:r>
              <a:rPr kumimoji="0" lang="x-none" altLang="x-none" sz="2400" dirty="0">
                <a:latin typeface="BIZ UDゴシック" panose="020B0400000000000000" pitchFamily="49" charset="-128"/>
                <a:ea typeface="BIZ UDゴシック" panose="020B0400000000000000" pitchFamily="49" charset="-128"/>
                <a:cs typeface="HGPMinchoE" charset="-128"/>
              </a:rPr>
              <a:t>（ニーズ）に対して、生活の目標を明らかにし、課題解決に至る道筋と方向を明らかに</a:t>
            </a:r>
            <a:r>
              <a:rPr kumimoji="0" lang="ja-JP" altLang="en-US" sz="2400" dirty="0">
                <a:latin typeface="BIZ UDゴシック" panose="020B0400000000000000" pitchFamily="49" charset="-128"/>
                <a:ea typeface="BIZ UDゴシック" panose="020B0400000000000000" pitchFamily="49" charset="-128"/>
                <a:cs typeface="HGPMinchoE" charset="-128"/>
              </a:rPr>
              <a:t>する</a:t>
            </a:r>
            <a:endParaRPr kumimoji="0" lang="en-US" altLang="x-none" sz="2400" dirty="0">
              <a:latin typeface="BIZ UDゴシック" panose="020B0400000000000000" pitchFamily="49" charset="-128"/>
              <a:ea typeface="BIZ UDゴシック" panose="020B0400000000000000" pitchFamily="49" charset="-128"/>
              <a:cs typeface="HGPMinchoE" charset="-128"/>
            </a:endParaRPr>
          </a:p>
          <a:p>
            <a:pPr>
              <a:spcBef>
                <a:spcPct val="0"/>
              </a:spcBef>
              <a:spcAft>
                <a:spcPts val="450"/>
              </a:spcAft>
              <a:buFont typeface="Arial" panose="020B0604020202020204" pitchFamily="34" charset="0"/>
              <a:buChar char="•"/>
            </a:pPr>
            <a:r>
              <a:rPr kumimoji="0" lang="ja-JP" altLang="en-US" sz="2400" u="sng" dirty="0">
                <a:latin typeface="BIZ UDゴシック" panose="020B0400000000000000" pitchFamily="49" charset="-128"/>
                <a:ea typeface="BIZ UDゴシック" panose="020B0400000000000000" pitchFamily="49" charset="-128"/>
                <a:cs typeface="HGPMinchoE" charset="-128"/>
              </a:rPr>
              <a:t>適</a:t>
            </a:r>
            <a:r>
              <a:rPr kumimoji="0" lang="x-none" altLang="x-none" sz="2400" u="sng" dirty="0">
                <a:latin typeface="BIZ UDゴシック" panose="020B0400000000000000" pitchFamily="49" charset="-128"/>
                <a:ea typeface="BIZ UDゴシック" panose="020B0400000000000000" pitchFamily="49" charset="-128"/>
                <a:cs typeface="HGPMinchoE" charset="-128"/>
              </a:rPr>
              <a:t>切かつ総合的</a:t>
            </a:r>
            <a:r>
              <a:rPr kumimoji="0" lang="x-none" altLang="x-none" sz="2400" dirty="0">
                <a:latin typeface="BIZ UDゴシック" panose="020B0400000000000000" pitchFamily="49" charset="-128"/>
                <a:ea typeface="BIZ UDゴシック" panose="020B0400000000000000" pitchFamily="49" charset="-128"/>
                <a:cs typeface="HGPMinchoE" charset="-128"/>
              </a:rPr>
              <a:t>に課題調整す</a:t>
            </a:r>
            <a:r>
              <a:rPr kumimoji="0" lang="ja-JP" altLang="en-US" sz="2400" dirty="0">
                <a:latin typeface="BIZ UDゴシック" panose="020B0400000000000000" pitchFamily="49" charset="-128"/>
                <a:ea typeface="BIZ UDゴシック" panose="020B0400000000000000" pitchFamily="49" charset="-128"/>
                <a:cs typeface="HGPMinchoE" charset="-128"/>
              </a:rPr>
              <a:t>る</a:t>
            </a:r>
            <a:endParaRPr kumimoji="0" lang="en-US" altLang="x-none" sz="2400" dirty="0">
              <a:latin typeface="BIZ UDゴシック" panose="020B0400000000000000" pitchFamily="49" charset="-128"/>
              <a:ea typeface="BIZ UDゴシック" panose="020B0400000000000000" pitchFamily="49" charset="-128"/>
              <a:cs typeface="HGPMinchoE" charset="-128"/>
            </a:endParaRPr>
          </a:p>
          <a:p>
            <a:pPr>
              <a:spcBef>
                <a:spcPct val="0"/>
              </a:spcBef>
              <a:spcAft>
                <a:spcPts val="450"/>
              </a:spcAft>
              <a:buFont typeface="Arial" panose="020B0604020202020204" pitchFamily="34" charset="0"/>
              <a:buChar char="•"/>
            </a:pPr>
            <a:r>
              <a:rPr kumimoji="0" lang="ja-JP" altLang="en-US" sz="2400" dirty="0" smtClean="0">
                <a:latin typeface="BIZ UDゴシック" panose="020B0400000000000000" pitchFamily="49" charset="-128"/>
                <a:ea typeface="BIZ UDゴシック" panose="020B0400000000000000" pitchFamily="49" charset="-128"/>
                <a:cs typeface="HGPMinchoE" charset="-128"/>
              </a:rPr>
              <a:t>地</a:t>
            </a:r>
            <a:r>
              <a:rPr kumimoji="0" lang="x-none" altLang="x-none" sz="2400" dirty="0">
                <a:latin typeface="BIZ UDゴシック" panose="020B0400000000000000" pitchFamily="49" charset="-128"/>
                <a:ea typeface="BIZ UDゴシック" panose="020B0400000000000000" pitchFamily="49" charset="-128"/>
                <a:cs typeface="HGPMinchoE" charset="-128"/>
              </a:rPr>
              <a:t>域（又は利用者・家族）が有している</a:t>
            </a:r>
            <a:r>
              <a:rPr kumimoji="0" lang="x-none" altLang="x-none" sz="2400" u="sng" dirty="0">
                <a:latin typeface="BIZ UDゴシック" panose="020B0400000000000000" pitchFamily="49" charset="-128"/>
                <a:ea typeface="BIZ UDゴシック" panose="020B0400000000000000" pitchFamily="49" charset="-128"/>
                <a:cs typeface="HGPMinchoE" charset="-128"/>
              </a:rPr>
              <a:t>“強さ”や“力</a:t>
            </a:r>
            <a:r>
              <a:rPr kumimoji="0" lang="x-none" altLang="x-none" sz="2400" dirty="0">
                <a:latin typeface="BIZ UDゴシック" panose="020B0400000000000000" pitchFamily="49" charset="-128"/>
                <a:ea typeface="BIZ UDゴシック" panose="020B0400000000000000" pitchFamily="49" charset="-128"/>
                <a:cs typeface="HGPMinchoE" charset="-128"/>
              </a:rPr>
              <a:t>”を引き出してい</a:t>
            </a:r>
            <a:r>
              <a:rPr kumimoji="0" lang="ja-JP" altLang="en-US" sz="2400" dirty="0">
                <a:latin typeface="BIZ UDゴシック" panose="020B0400000000000000" pitchFamily="49" charset="-128"/>
                <a:ea typeface="BIZ UDゴシック" panose="020B0400000000000000" pitchFamily="49" charset="-128"/>
                <a:cs typeface="HGPMinchoE" charset="-128"/>
              </a:rPr>
              <a:t>く</a:t>
            </a:r>
            <a:endParaRPr kumimoji="0" lang="en-US" altLang="x-none" sz="2400" dirty="0">
              <a:latin typeface="BIZ UDゴシック" panose="020B0400000000000000" pitchFamily="49" charset="-128"/>
              <a:ea typeface="BIZ UDゴシック" panose="020B0400000000000000" pitchFamily="49" charset="-128"/>
              <a:cs typeface="HGPMinchoE" charset="-128"/>
            </a:endParaRPr>
          </a:p>
          <a:p>
            <a:pPr>
              <a:spcBef>
                <a:spcPct val="0"/>
              </a:spcBef>
              <a:spcAft>
                <a:spcPts val="450"/>
              </a:spcAft>
              <a:buFont typeface="Arial" panose="020B0604020202020204" pitchFamily="34" charset="0"/>
              <a:buChar char="•"/>
            </a:pPr>
            <a:r>
              <a:rPr kumimoji="0" lang="x-none" altLang="x-none" sz="2400" dirty="0" smtClean="0">
                <a:latin typeface="BIZ UDゴシック" panose="020B0400000000000000" pitchFamily="49" charset="-128"/>
                <a:ea typeface="BIZ UDゴシック" panose="020B0400000000000000" pitchFamily="49" charset="-128"/>
                <a:cs typeface="HGPMinchoE" charset="-128"/>
              </a:rPr>
              <a:t>地域社会にある資源の活用</a:t>
            </a:r>
            <a:r>
              <a:rPr kumimoji="0" lang="x-none" altLang="x-none" sz="2400" dirty="0">
                <a:latin typeface="BIZ UDゴシック" panose="020B0400000000000000" pitchFamily="49" charset="-128"/>
                <a:ea typeface="BIZ UDゴシック" panose="020B0400000000000000" pitchFamily="49" charset="-128"/>
                <a:cs typeface="HGPMinchoE" charset="-128"/>
              </a:rPr>
              <a:t>・改善・開発</a:t>
            </a:r>
            <a:endParaRPr kumimoji="0" lang="en-US" altLang="x-none" sz="2400" dirty="0">
              <a:latin typeface="BIZ UDゴシック" panose="020B0400000000000000" pitchFamily="49" charset="-128"/>
              <a:ea typeface="BIZ UDゴシック" panose="020B0400000000000000" pitchFamily="49" charset="-128"/>
              <a:cs typeface="HGPMinchoE" charset="-128"/>
            </a:endParaRPr>
          </a:p>
          <a:p>
            <a:pPr>
              <a:spcBef>
                <a:spcPct val="0"/>
              </a:spcBef>
              <a:spcAft>
                <a:spcPts val="450"/>
              </a:spcAft>
              <a:buFont typeface="Arial" panose="020B0604020202020204" pitchFamily="34" charset="0"/>
              <a:buChar char="•"/>
            </a:pPr>
            <a:r>
              <a:rPr kumimoji="0" lang="x-none" altLang="x-none" sz="2400" dirty="0" smtClean="0">
                <a:latin typeface="BIZ UDゴシック" panose="020B0400000000000000" pitchFamily="49" charset="-128"/>
                <a:ea typeface="BIZ UDゴシック" panose="020B0400000000000000" pitchFamily="49" charset="-128"/>
                <a:cs typeface="HGPMinchoE" charset="-128"/>
              </a:rPr>
              <a:t>それを支えるシステムといえます</a:t>
            </a:r>
            <a:endParaRPr kumimoji="1" lang="ja-JP" altLang="en-US" sz="2400" dirty="0">
              <a:latin typeface="BIZ UDゴシック" panose="020B0400000000000000" pitchFamily="49" charset="-128"/>
              <a:ea typeface="BIZ UDゴシック" panose="020B0400000000000000" pitchFamily="49" charset="-128"/>
            </a:endParaRPr>
          </a:p>
        </p:txBody>
      </p:sp>
      <p:sp>
        <p:nvSpPr>
          <p:cNvPr id="4" name="スライド番号プレースホルダー 3">
            <a:extLst>
              <a:ext uri="{FF2B5EF4-FFF2-40B4-BE49-F238E27FC236}">
                <a16:creationId xmlns:a16="http://schemas.microsoft.com/office/drawing/2014/main" xmlns="" id="{3A17BF74-DA5A-D24E-B973-AFA5A1D345CD}"/>
              </a:ext>
            </a:extLst>
          </p:cNvPr>
          <p:cNvSpPr>
            <a:spLocks noGrp="1"/>
          </p:cNvSpPr>
          <p:nvPr>
            <p:ph type="sldNum" sz="quarter" idx="12"/>
          </p:nvPr>
        </p:nvSpPr>
        <p:spPr/>
        <p:txBody>
          <a:bodyPr/>
          <a:lstStyle/>
          <a:p>
            <a:pPr>
              <a:defRPr/>
            </a:pPr>
            <a:fld id="{804D6B79-3AEB-42FE-A736-A41F7AEA0445}" type="slidenum">
              <a:rPr lang="en-US" altLang="ja-JP" smtClean="0"/>
              <a:pPr>
                <a:defRPr/>
              </a:pPr>
              <a:t>9</a:t>
            </a:fld>
            <a:endParaRPr lang="en-US" altLang="ja-JP"/>
          </a:p>
        </p:txBody>
      </p:sp>
      <p:sp>
        <p:nvSpPr>
          <p:cNvPr id="5" name="Text Box 15">
            <a:extLst>
              <a:ext uri="{FF2B5EF4-FFF2-40B4-BE49-F238E27FC236}">
                <a16:creationId xmlns:a16="http://schemas.microsoft.com/office/drawing/2014/main" xmlns="" id="{74334722-D2A6-0F47-BFBF-09FE2E218AD5}"/>
              </a:ext>
            </a:extLst>
          </p:cNvPr>
          <p:cNvSpPr txBox="1">
            <a:spLocks noChangeArrowheads="1"/>
          </p:cNvSpPr>
          <p:nvPr/>
        </p:nvSpPr>
        <p:spPr bwMode="auto">
          <a:xfrm>
            <a:off x="107504" y="6525345"/>
            <a:ext cx="3600400" cy="461665"/>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a:p>
            <a:endParaRPr lang="en-US" altLang="ja-JP" sz="1200" i="1" dirty="0">
              <a:latin typeface="ＭＳ Ｐ明朝" panose="02020600040205080304" pitchFamily="18" charset="-128"/>
              <a:ea typeface="ＭＳ Ｐ明朝" panose="02020600040205080304" pitchFamily="18" charset="-128"/>
            </a:endParaRPr>
          </a:p>
        </p:txBody>
      </p:sp>
      <p:sp>
        <p:nvSpPr>
          <p:cNvPr id="6" name="タイトル 1"/>
          <p:cNvSpPr txBox="1">
            <a:spLocks/>
          </p:cNvSpPr>
          <p:nvPr/>
        </p:nvSpPr>
        <p:spPr>
          <a:xfrm>
            <a:off x="395536" y="1209049"/>
            <a:ext cx="7272807" cy="669927"/>
          </a:xfrm>
          <a:prstGeom prst="rect">
            <a:avLst/>
          </a:prstGeom>
        </p:spPr>
        <p:txBody>
          <a:bodyPr vert="horz" anchor="ctr">
            <a:norm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en-US" sz="2400" b="1" dirty="0" smtClean="0">
                <a:solidFill>
                  <a:schemeClr val="accent4">
                    <a:lumMod val="75000"/>
                  </a:schemeClr>
                </a:solidFill>
                <a:latin typeface="BIZ UDゴシック" panose="020B0400000000000000" pitchFamily="49" charset="-128"/>
                <a:ea typeface="BIZ UDゴシック" panose="020B0400000000000000" pitchFamily="49" charset="-128"/>
              </a:rPr>
              <a:t>＜</a:t>
            </a:r>
            <a:r>
              <a:rPr lang="ja-JP" altLang="ja-JP" sz="2400" b="1" dirty="0" smtClean="0">
                <a:solidFill>
                  <a:schemeClr val="accent4">
                    <a:lumMod val="75000"/>
                  </a:schemeClr>
                </a:solidFill>
                <a:latin typeface="BIZ UDゴシック" panose="020B0400000000000000" pitchFamily="49" charset="-128"/>
                <a:ea typeface="BIZ UDゴシック" panose="020B0400000000000000" pitchFamily="49" charset="-128"/>
              </a:rPr>
              <a:t>日</a:t>
            </a:r>
            <a:r>
              <a:rPr lang="ja-JP" altLang="ja-JP" sz="2400" b="1" dirty="0">
                <a:solidFill>
                  <a:schemeClr val="accent4">
                    <a:lumMod val="75000"/>
                  </a:schemeClr>
                </a:solidFill>
                <a:latin typeface="BIZ UDゴシック" panose="020B0400000000000000" pitchFamily="49" charset="-128"/>
                <a:ea typeface="BIZ UDゴシック" panose="020B0400000000000000" pitchFamily="49" charset="-128"/>
              </a:rPr>
              <a:t>本における障害者ケアマネジメン</a:t>
            </a:r>
            <a:r>
              <a:rPr lang="ja-JP" altLang="ja-JP" sz="2400" b="1" dirty="0" smtClean="0">
                <a:solidFill>
                  <a:schemeClr val="accent4">
                    <a:lumMod val="75000"/>
                  </a:schemeClr>
                </a:solidFill>
                <a:latin typeface="BIZ UDゴシック" panose="020B0400000000000000" pitchFamily="49" charset="-128"/>
                <a:ea typeface="BIZ UDゴシック" panose="020B0400000000000000" pitchFamily="49" charset="-128"/>
              </a:rPr>
              <a:t>ト</a:t>
            </a:r>
            <a:r>
              <a:rPr lang="ja-JP" altLang="en-US" sz="2400" b="1" dirty="0" smtClean="0">
                <a:solidFill>
                  <a:schemeClr val="accent4">
                    <a:lumMod val="75000"/>
                  </a:schemeClr>
                </a:solidFill>
                <a:latin typeface="BIZ UDゴシック" panose="020B0400000000000000" pitchFamily="49" charset="-128"/>
                <a:ea typeface="BIZ UDゴシック" panose="020B0400000000000000" pitchFamily="49" charset="-128"/>
              </a:rPr>
              <a:t>の考え方＞</a:t>
            </a:r>
            <a:endParaRPr lang="ja-JP" altLang="en-US" sz="2400" b="1" dirty="0">
              <a:solidFill>
                <a:schemeClr val="accent4">
                  <a:lumMod val="75000"/>
                </a:schemeClr>
              </a:solidFill>
              <a:latin typeface="BIZ UDゴシック" panose="020B0400000000000000" pitchFamily="49" charset="-128"/>
              <a:ea typeface="BIZ UDゴシック" panose="020B0400000000000000" pitchFamily="49" charset="-128"/>
            </a:endParaRPr>
          </a:p>
        </p:txBody>
      </p:sp>
      <p:sp>
        <p:nvSpPr>
          <p:cNvPr id="9" name="正方形/長方形 8"/>
          <p:cNvSpPr/>
          <p:nvPr/>
        </p:nvSpPr>
        <p:spPr>
          <a:xfrm>
            <a:off x="107504" y="53120"/>
            <a:ext cx="3804247" cy="369332"/>
          </a:xfrm>
          <a:prstGeom prst="rect">
            <a:avLst/>
          </a:prstGeom>
        </p:spPr>
        <p:txBody>
          <a:bodyPr wrap="none">
            <a:spAutoFit/>
          </a:bodyPr>
          <a:lstStyle/>
          <a:p>
            <a:r>
              <a:rPr lang="ja-JP" altLang="en-US" b="1" dirty="0" smtClean="0">
                <a:solidFill>
                  <a:schemeClr val="bg1"/>
                </a:solidFill>
                <a:latin typeface="BIZ UDPゴシック" panose="020B0400000000000000" pitchFamily="50" charset="-128"/>
                <a:ea typeface="BIZ UDPゴシック" panose="020B0400000000000000" pitchFamily="50" charset="-128"/>
              </a:rPr>
              <a:t>１．</a:t>
            </a:r>
            <a:r>
              <a:rPr lang="ja-JP" altLang="ja-JP" b="1" dirty="0" smtClean="0">
                <a:solidFill>
                  <a:schemeClr val="bg1"/>
                </a:solidFill>
                <a:latin typeface="BIZ UDPゴシック" panose="020B0400000000000000" pitchFamily="50" charset="-128"/>
                <a:ea typeface="BIZ UDPゴシック" panose="020B0400000000000000" pitchFamily="50" charset="-128"/>
              </a:rPr>
              <a:t>主</a:t>
            </a:r>
            <a:r>
              <a:rPr lang="ja-JP" altLang="ja-JP" b="1" dirty="0">
                <a:solidFill>
                  <a:schemeClr val="bg1"/>
                </a:solidFill>
                <a:latin typeface="BIZ UDPゴシック" panose="020B0400000000000000" pitchFamily="50" charset="-128"/>
                <a:ea typeface="BIZ UDPゴシック" panose="020B0400000000000000" pitchFamily="50" charset="-128"/>
              </a:rPr>
              <a:t>任相談支援専門員創設の経</a:t>
            </a:r>
            <a:r>
              <a:rPr lang="ja-JP" altLang="ja-JP" b="1" dirty="0" smtClean="0">
                <a:solidFill>
                  <a:schemeClr val="bg1"/>
                </a:solidFill>
                <a:latin typeface="BIZ UDPゴシック" panose="020B0400000000000000" pitchFamily="50" charset="-128"/>
                <a:ea typeface="BIZ UDPゴシック" panose="020B0400000000000000" pitchFamily="50" charset="-128"/>
              </a:rPr>
              <a:t>緯</a:t>
            </a:r>
            <a:endParaRPr lang="ja-JP" altLang="en-US" dirty="0">
              <a:solidFill>
                <a:schemeClr val="bg1"/>
              </a:solidFill>
            </a:endParaRPr>
          </a:p>
        </p:txBody>
      </p:sp>
      <p:sp>
        <p:nvSpPr>
          <p:cNvPr id="8" name="タイトル 1"/>
          <p:cNvSpPr txBox="1">
            <a:spLocks/>
          </p:cNvSpPr>
          <p:nvPr/>
        </p:nvSpPr>
        <p:spPr>
          <a:xfrm>
            <a:off x="179512" y="368660"/>
            <a:ext cx="5328592" cy="468052"/>
          </a:xfrm>
          <a:prstGeom prst="rect">
            <a:avLst/>
          </a:prstGeom>
        </p:spPr>
        <p:txBody>
          <a:bodyPr vert="horz" anchor="ctr">
            <a:no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ja-JP" sz="1400" dirty="0">
                <a:latin typeface="BIZ UDゴシック" panose="020B0400000000000000" pitchFamily="49" charset="-128"/>
                <a:ea typeface="BIZ UDゴシック" panose="020B0400000000000000" pitchFamily="49" charset="-128"/>
              </a:rPr>
              <a:t>（</a:t>
            </a:r>
            <a:r>
              <a:rPr lang="ja-JP" altLang="en-US" sz="1400" dirty="0">
                <a:latin typeface="BIZ UDゴシック" panose="020B0400000000000000" pitchFamily="49" charset="-128"/>
                <a:ea typeface="BIZ UDゴシック" panose="020B0400000000000000" pitchFamily="49" charset="-128"/>
              </a:rPr>
              <a:t>２</a:t>
            </a:r>
            <a:r>
              <a:rPr lang="ja-JP" altLang="ja-JP" sz="1400" dirty="0">
                <a:latin typeface="BIZ UDゴシック" panose="020B0400000000000000" pitchFamily="49" charset="-128"/>
                <a:ea typeface="BIZ UDゴシック" panose="020B0400000000000000" pitchFamily="49" charset="-128"/>
              </a:rPr>
              <a:t>）障害者ケアマネジメントの展開と相談支援専門員の養成</a:t>
            </a:r>
            <a:endParaRPr lang="ja-JP" altLang="en-US" sz="14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988672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アーバン">
  <a:themeElements>
    <a:clrScheme name="アーバン">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アーバン">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アーバン">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spDef>
      <a:spPr>
        <a:solidFill>
          <a:schemeClr val="bg1"/>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18708</TotalTime>
  <Words>15349</Words>
  <Application>Microsoft Office PowerPoint</Application>
  <PresentationFormat>画面に合わせる (4:3)</PresentationFormat>
  <Paragraphs>1332</Paragraphs>
  <Slides>66</Slides>
  <Notes>55</Notes>
  <HiddenSlides>0</HiddenSlides>
  <MMClips>0</MMClips>
  <ScaleCrop>false</ScaleCrop>
  <HeadingPairs>
    <vt:vector size="4" baseType="variant">
      <vt:variant>
        <vt:lpstr>テーマ</vt:lpstr>
      </vt:variant>
      <vt:variant>
        <vt:i4>1</vt:i4>
      </vt:variant>
      <vt:variant>
        <vt:lpstr>スライド タイトル</vt:lpstr>
      </vt:variant>
      <vt:variant>
        <vt:i4>66</vt:i4>
      </vt:variant>
    </vt:vector>
  </HeadingPairs>
  <TitlesOfParts>
    <vt:vector size="67" baseType="lpstr">
      <vt:lpstr>アーバン</vt:lpstr>
      <vt:lpstr>令和７年度　福島県障がい者相談支援従事者 主任相談支援専門員養成研修</vt:lpstr>
      <vt:lpstr>本科目のねらい</vt:lpstr>
      <vt:lpstr>目次</vt:lpstr>
      <vt:lpstr>1.　主任相談支援専門員創設の経緯</vt:lpstr>
      <vt:lpstr>（１）障害者施策の変遷と相談支援専門員</vt:lpstr>
      <vt:lpstr>PowerPoint プレゼンテーション</vt:lpstr>
      <vt:lpstr>＜相談支援事業の変遷＞</vt:lpstr>
      <vt:lpstr>PowerPoint プレゼンテーション</vt:lpstr>
      <vt:lpstr>PowerPoint プレゼンテーション</vt:lpstr>
      <vt:lpstr>「障害者の地域生活を支 援するために、本人の意向を踏まえて、福祉・保健・医療・教育・就労などの幅広いニーズと、様々な地域の社会資源の間に立って、複数のサービスを適切に結びつけて調整を図るとともに、総合的かつ継続的なサービスの供給を確保し、さらには社会資源の改善及び開発を推進する援助方法である。」</vt:lpstr>
      <vt:lpstr>PowerPoint プレゼンテーション</vt:lpstr>
      <vt:lpstr>2.　基幹相談支援センターと 　　　　主任相談支援専門員</vt:lpstr>
      <vt:lpstr>＜相談支援体制とその機能＞（イメージ）</vt:lpstr>
      <vt:lpstr>PowerPoint プレゼンテーション</vt:lpstr>
      <vt:lpstr>PowerPoint プレゼンテーション</vt:lpstr>
      <vt:lpstr>PowerPoint プレゼンテーション</vt:lpstr>
      <vt:lpstr>＜個別支援から地域づくりへ＞</vt:lpstr>
      <vt:lpstr>⒊　主任相談支援専門員の役割と 報酬改定</vt:lpstr>
      <vt:lpstr>PowerPoint プレゼンテーション</vt:lpstr>
      <vt:lpstr>＜主任相談支援専門員への期待＞</vt:lpstr>
      <vt:lpstr>PowerPoint プレゼンテーション</vt:lpstr>
      <vt:lpstr>PowerPoint プレゼンテーション</vt:lpstr>
      <vt:lpstr>PowerPoint プレゼンテーション</vt:lpstr>
      <vt:lpstr>質の高い相談支援を提供するための報酬体系の見直し</vt:lpstr>
      <vt:lpstr>＜支援の質の高い相談支援事業所の整備を推進する＞  ①　機能強化型の基本報酬を充実 　　・計画相談支援の基本報酬の見直し  ②　地域の中核的な相談支援事業所の主任相談支援専門員を更に評価 　　・主任相談支援専門員配置加算（Ⅰ）（Ⅱ） 300単位/月・100単位/月  ③　相談支援における医療等の多機関連携のための各種加算の拡充 　　・医療・保育・教育機関等連携加算 150～300単位/月 等    　●拠点の充実・意思決定支援　　●虐待防止・権利擁護 　●施設における地域移行　　●グループホームからの移行 　●地域移行支援・定着支援・自立生活援助　　●就労選択支援</vt:lpstr>
      <vt:lpstr>PowerPoint プレゼンテーション</vt:lpstr>
      <vt:lpstr>＜指定特性相談における主任相談支援専門員の役割＞</vt:lpstr>
      <vt:lpstr>4.　計画的な人材育成 　　(人材育成ビジョンなどによる明確化)</vt:lpstr>
      <vt:lpstr>相談支援専門員の研修制度の見直しについて</vt:lpstr>
      <vt:lpstr>PowerPoint プレゼンテーション</vt:lpstr>
      <vt:lpstr>＜人材育成ビジョンによる明確化＞</vt:lpstr>
      <vt:lpstr>＜人材育成ビジョンによる明確化＞</vt:lpstr>
      <vt:lpstr>PowerPoint プレゼンテーション</vt:lpstr>
      <vt:lpstr>なぜスーパービジョンなのか</vt:lpstr>
      <vt:lpstr>PowerPoint プレゼンテーション</vt:lpstr>
      <vt:lpstr>職場内においてスーパービジョンがほとんど行われていない現状</vt:lpstr>
      <vt:lpstr>個別のスーパービジョンの特徴</vt:lpstr>
      <vt:lpstr>グループスーパービジョンの特徴</vt:lpstr>
      <vt:lpstr>グループスーパービジョンの特徴</vt:lpstr>
      <vt:lpstr>PowerPoint プレゼンテーション</vt:lpstr>
      <vt:lpstr>5.　協議会による地域づくり　 　　（コミュニティの創造と社会資源開発）</vt:lpstr>
      <vt:lpstr>PowerPoint プレゼンテーション</vt:lpstr>
      <vt:lpstr>PowerPoint プレゼンテーション</vt:lpstr>
      <vt:lpstr>PowerPoint プレゼンテーション</vt:lpstr>
      <vt:lpstr>PowerPoint プレゼンテーション</vt:lpstr>
      <vt:lpstr>＜地域福祉計画の策定＞</vt:lpstr>
      <vt:lpstr>PowerPoint プレゼンテーション</vt:lpstr>
      <vt:lpstr>＜国の目標としての「地域共生社会」への横断的な取り組み＞</vt:lpstr>
      <vt:lpstr>PowerPoint プレゼンテーション</vt:lpstr>
      <vt:lpstr>総合相談体制イメージ　既存窓口中心</vt:lpstr>
      <vt:lpstr>PowerPoint プレゼンテーション</vt:lpstr>
      <vt:lpstr>PowerPoint プレゼンテーション</vt:lpstr>
      <vt:lpstr>PowerPoint プレゼンテーション</vt:lpstr>
      <vt:lpstr>6.　事業所の運営管理</vt:lpstr>
      <vt:lpstr>　＜「障害者基本計画」の基本方針＞</vt:lpstr>
      <vt:lpstr>PowerPoint プレゼンテーション</vt:lpstr>
      <vt:lpstr>各分野に おける 取組</vt:lpstr>
      <vt:lpstr>＜生活ニーズレベル＞</vt:lpstr>
      <vt:lpstr>＜生活ニーズレベルと社会資源＞</vt:lpstr>
      <vt:lpstr>地域社会における責任を意識した運営と経営が求められる。</vt:lpstr>
      <vt:lpstr>PowerPoint プレゼンテーション</vt:lpstr>
      <vt:lpstr>PowerPoint プレゼンテーション</vt:lpstr>
      <vt:lpstr>最後に  ＜本科目のまとめ＞</vt:lpstr>
      <vt:lpstr>PowerPoint プレゼンテーション</vt:lpstr>
      <vt:lpstr>PowerPoint プレゼンテーション</vt:lpstr>
      <vt:lpstr>本科目のまとめ</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コマ名</dc:title>
  <dc:creator>PC04</dc:creator>
  <cp:lastModifiedBy>相談02</cp:lastModifiedBy>
  <cp:revision>262</cp:revision>
  <cp:lastPrinted>2025-06-11T23:39:35Z</cp:lastPrinted>
  <dcterms:created xsi:type="dcterms:W3CDTF">2006-03-03T14:21:43Z</dcterms:created>
  <dcterms:modified xsi:type="dcterms:W3CDTF">2025-06-12T09:00:49Z</dcterms:modified>
</cp:coreProperties>
</file>