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 id="2147483759" r:id="rId2"/>
    <p:sldMasterId id="2147483771" r:id="rId3"/>
    <p:sldMasterId id="2147483784" r:id="rId4"/>
    <p:sldMasterId id="2147483796" r:id="rId5"/>
  </p:sldMasterIdLst>
  <p:notesMasterIdLst>
    <p:notesMasterId r:id="rId63"/>
  </p:notesMasterIdLst>
  <p:handoutMasterIdLst>
    <p:handoutMasterId r:id="rId64"/>
  </p:handoutMasterIdLst>
  <p:sldIdLst>
    <p:sldId id="374" r:id="rId6"/>
    <p:sldId id="375" r:id="rId7"/>
    <p:sldId id="376" r:id="rId8"/>
    <p:sldId id="377" r:id="rId9"/>
    <p:sldId id="444" r:id="rId10"/>
    <p:sldId id="396" r:id="rId11"/>
    <p:sldId id="397" r:id="rId12"/>
    <p:sldId id="398" r:id="rId13"/>
    <p:sldId id="399" r:id="rId14"/>
    <p:sldId id="506" r:id="rId15"/>
    <p:sldId id="400" r:id="rId16"/>
    <p:sldId id="401" r:id="rId17"/>
    <p:sldId id="402" r:id="rId18"/>
    <p:sldId id="403" r:id="rId19"/>
    <p:sldId id="404" r:id="rId20"/>
    <p:sldId id="507" r:id="rId21"/>
    <p:sldId id="405" r:id="rId22"/>
    <p:sldId id="406" r:id="rId23"/>
    <p:sldId id="702" r:id="rId24"/>
    <p:sldId id="407" r:id="rId25"/>
    <p:sldId id="2796" r:id="rId26"/>
    <p:sldId id="369" r:id="rId27"/>
    <p:sldId id="408" r:id="rId28"/>
    <p:sldId id="409" r:id="rId29"/>
    <p:sldId id="703" r:id="rId30"/>
    <p:sldId id="410" r:id="rId31"/>
    <p:sldId id="412" r:id="rId32"/>
    <p:sldId id="413" r:id="rId33"/>
    <p:sldId id="2797" r:id="rId34"/>
    <p:sldId id="704" r:id="rId35"/>
    <p:sldId id="416" r:id="rId36"/>
    <p:sldId id="417" r:id="rId37"/>
    <p:sldId id="464" r:id="rId38"/>
    <p:sldId id="455" r:id="rId39"/>
    <p:sldId id="456" r:id="rId40"/>
    <p:sldId id="457" r:id="rId41"/>
    <p:sldId id="706" r:id="rId42"/>
    <p:sldId id="458" r:id="rId43"/>
    <p:sldId id="459" r:id="rId44"/>
    <p:sldId id="462" r:id="rId45"/>
    <p:sldId id="707" r:id="rId46"/>
    <p:sldId id="2794" r:id="rId47"/>
    <p:sldId id="463" r:id="rId48"/>
    <p:sldId id="480" r:id="rId49"/>
    <p:sldId id="465" r:id="rId50"/>
    <p:sldId id="466" r:id="rId51"/>
    <p:sldId id="467" r:id="rId52"/>
    <p:sldId id="468" r:id="rId53"/>
    <p:sldId id="469" r:id="rId54"/>
    <p:sldId id="2795" r:id="rId55"/>
    <p:sldId id="470" r:id="rId56"/>
    <p:sldId id="471" r:id="rId57"/>
    <p:sldId id="479" r:id="rId58"/>
    <p:sldId id="483" r:id="rId59"/>
    <p:sldId id="484" r:id="rId60"/>
    <p:sldId id="486" r:id="rId61"/>
    <p:sldId id="292" r:id="rId62"/>
  </p:sldIdLst>
  <p:sldSz cx="9144000" cy="6858000" type="screen4x3"/>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CF1"/>
    <a:srgbClr val="FBE2D1"/>
    <a:srgbClr val="F9D6BF"/>
    <a:srgbClr val="C2DAF0"/>
    <a:srgbClr val="C8DDF0"/>
    <a:srgbClr val="B3D0EB"/>
    <a:srgbClr val="5B9BD5"/>
    <a:srgbClr val="FFFFCC"/>
    <a:srgbClr val="FF00FF"/>
    <a:srgbClr val="8DD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2066" autoAdjust="0"/>
  </p:normalViewPr>
  <p:slideViewPr>
    <p:cSldViewPr snapToGrid="0">
      <p:cViewPr varScale="1">
        <p:scale>
          <a:sx n="63" d="100"/>
          <a:sy n="63" d="100"/>
        </p:scale>
        <p:origin x="1752" y="66"/>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9" d="100"/>
          <a:sy n="79" d="100"/>
        </p:scale>
        <p:origin x="-3948"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30"/>
          </a:xfrm>
          <a:prstGeom prst="rect">
            <a:avLst/>
          </a:prstGeom>
        </p:spPr>
        <p:txBody>
          <a:bodyPr vert="horz" lIns="94835" tIns="47417" rIns="94835" bIns="47417" rtlCol="0"/>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5375" y="1"/>
            <a:ext cx="2918831" cy="495030"/>
          </a:xfrm>
          <a:prstGeom prst="rect">
            <a:avLst/>
          </a:prstGeom>
        </p:spPr>
        <p:txBody>
          <a:bodyPr vert="horz" lIns="94835" tIns="47417" rIns="94835" bIns="47417" rtlCol="0"/>
          <a:lstStyle>
            <a:lvl1pPr algn="r">
              <a:defRPr sz="1300"/>
            </a:lvl1pPr>
          </a:lstStyle>
          <a:p>
            <a:pPr rtl="0"/>
            <a:fld id="{F78864D8-D4EA-4630-8C2E-104DAD0E0EE3}" type="datetime4">
              <a:rPr lang="ja-JP" altLang="en-US" smtClean="0">
                <a:latin typeface="Meiryo UI" panose="020B0604030504040204" pitchFamily="50" charset="-128"/>
                <a:ea typeface="Meiryo UI" panose="020B0604030504040204" pitchFamily="50" charset="-128"/>
              </a:rPr>
              <a:pPr rtl="0"/>
              <a:t>2025年6月16日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4835" tIns="47417" rIns="94835" bIns="47417" rtlCol="0" anchor="b"/>
          <a:lstStyle>
            <a:lvl1pPr algn="l">
              <a:defRPr sz="1300"/>
            </a:lvl1pPr>
          </a:lstStyle>
          <a:p>
            <a:pPr rtl="0"/>
            <a:r>
              <a:rPr lang="zh-TW" altLang="en-US">
                <a:latin typeface="Meiryo UI" panose="020B0604030504040204" pitchFamily="50" charset="-128"/>
                <a:ea typeface="Meiryo UI" panose="020B0604030504040204" pitchFamily="50" charset="-128"/>
              </a:rPr>
              <a:t>令和元年度主任相談支援専門員養成研修</a:t>
            </a:r>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5" y="9371286"/>
            <a:ext cx="2918831" cy="495028"/>
          </a:xfrm>
          <a:prstGeom prst="rect">
            <a:avLst/>
          </a:prstGeom>
        </p:spPr>
        <p:txBody>
          <a:bodyPr vert="horz" lIns="94835" tIns="47417" rIns="94835" bIns="47417" rtlCol="0" anchor="b"/>
          <a:lstStyle>
            <a:lvl1pPr algn="r">
              <a:defRPr sz="1300"/>
            </a:lvl1pPr>
          </a:lstStyle>
          <a:p>
            <a:pPr rtl="0"/>
            <a:fld id="{1604A0D4-B89B-4ADD-AF9E-38636B40EE4E}" type="slidenum">
              <a:rPr lang="en-US" altLang="ja-JP" smtClean="0">
                <a:latin typeface="Meiryo UI" panose="020B0604030504040204" pitchFamily="50" charset="-128"/>
                <a:ea typeface="Meiryo UI" panose="020B0604030504040204" pitchFamily="50" charset="-128"/>
              </a:rPr>
              <a:pP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30"/>
          </a:xfrm>
          <a:prstGeom prst="rect">
            <a:avLst/>
          </a:prstGeom>
        </p:spPr>
        <p:txBody>
          <a:bodyPr vert="horz" lIns="94835" tIns="47417" rIns="94835" bIns="47417"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5" y="1"/>
            <a:ext cx="2918831" cy="495030"/>
          </a:xfrm>
          <a:prstGeom prst="rect">
            <a:avLst/>
          </a:prstGeom>
        </p:spPr>
        <p:txBody>
          <a:bodyPr vert="horz" lIns="94835" tIns="47417" rIns="94835" bIns="47417" rtlCol="0"/>
          <a:lstStyle>
            <a:lvl1pPr algn="r">
              <a:defRPr sz="1300">
                <a:latin typeface="Meiryo UI" panose="020B0604030504040204" pitchFamily="50" charset="-128"/>
                <a:ea typeface="Meiryo UI" panose="020B0604030504040204" pitchFamily="50" charset="-128"/>
              </a:defRPr>
            </a:lvl1pPr>
          </a:lstStyle>
          <a:p>
            <a:fld id="{15F51FCC-6853-4383-B2F8-998AA394481E}" type="datetime4">
              <a:rPr lang="ja-JP" altLang="en-US" smtClean="0"/>
              <a:pPr/>
              <a:t>2025年6月16日</a:t>
            </a:fld>
            <a:endParaRPr 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835" tIns="47417" rIns="94835" bIns="47417" rtlCol="0" anchor="ctr"/>
          <a:lstStyle/>
          <a:p>
            <a:pPr rtl="0"/>
            <a:endParaRPr lang="ja-JP" altLang="en-US" noProof="0" dirty="0"/>
          </a:p>
        </p:txBody>
      </p:sp>
      <p:sp>
        <p:nvSpPr>
          <p:cNvPr id="5" name="ノート プレースホルダー 4"/>
          <p:cNvSpPr>
            <a:spLocks noGrp="1"/>
          </p:cNvSpPr>
          <p:nvPr>
            <p:ph type="body" sz="quarter" idx="3"/>
          </p:nvPr>
        </p:nvSpPr>
        <p:spPr>
          <a:xfrm>
            <a:off x="673577" y="4748165"/>
            <a:ext cx="5388610" cy="3329881"/>
          </a:xfrm>
          <a:prstGeom prst="rect">
            <a:avLst/>
          </a:prstGeom>
        </p:spPr>
        <p:txBody>
          <a:bodyPr vert="horz" lIns="94835" tIns="47417" rIns="94835" bIns="47417"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1286"/>
            <a:ext cx="3307200" cy="495028"/>
          </a:xfrm>
          <a:prstGeom prst="rect">
            <a:avLst/>
          </a:prstGeom>
        </p:spPr>
        <p:txBody>
          <a:bodyPr vert="horz" lIns="94835" tIns="47417" rIns="94835" bIns="47417" rtlCol="0" anchor="b"/>
          <a:lstStyle>
            <a:lvl1pPr algn="l">
              <a:defRPr sz="1300">
                <a:latin typeface="Meiryo UI" panose="020B0604030504040204" pitchFamily="50" charset="-128"/>
                <a:ea typeface="Meiryo UI" panose="020B0604030504040204" pitchFamily="50" charset="-128"/>
              </a:defRPr>
            </a:lvl1pPr>
          </a:lstStyle>
          <a:p>
            <a:r>
              <a:rPr lang="zh-TW" altLang="en-US"/>
              <a:t>令和元年度主任相談支援専門員養成研修</a:t>
            </a:r>
            <a:endParaRPr lang="ja-JP" altLang="en-US" dirty="0"/>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4835" tIns="47417" rIns="94835" bIns="47417" rtlCol="0" anchor="b"/>
          <a:lstStyle>
            <a:lvl1pPr algn="r">
              <a:defRPr sz="1300">
                <a:latin typeface="Meiryo UI" panose="020B0604030504040204" pitchFamily="50" charset="-128"/>
                <a:ea typeface="Meiryo UI" panose="020B0604030504040204" pitchFamily="50" charset="-128"/>
              </a:defRPr>
            </a:lvl1pPr>
          </a:lstStyle>
          <a:p>
            <a:fld id="{82869989-EB00-4EE7-BCB5-25BDC5BB29F8}" type="slidenum">
              <a:rPr lang="en-US" altLang="ja-JP" smtClean="0"/>
              <a:pPr/>
              <a:t>‹#›</a:t>
            </a:fld>
            <a:endParaRPr lang="ja-JP" alt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solidFill>
                  <a:prstClr val="black"/>
                </a:solidFill>
                <a:latin typeface="Meiryo UI" panose="020B0604030504040204" pitchFamily="50" charset="-128"/>
                <a:ea typeface="Meiryo UI" panose="020B0604030504040204" pitchFamily="50" charset="-128"/>
              </a:rPr>
              <a:pPr/>
              <a:t>1</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solidFill>
                  <a:prstClr val="black"/>
                </a:solidFill>
                <a:latin typeface="Calibri"/>
                <a:ea typeface="新細明體"/>
              </a:rPr>
              <a:t>令和元年度主任相談支援専門員養成研修</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411408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25</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8602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en-US" dirty="0"/>
              <a:t>○安全衛生には、例えば、衛生管理者や産業医、安全管理者の設置にかんすることや、</a:t>
            </a:r>
            <a:endParaRPr kumimoji="1" lang="en-US" altLang="ja-JP" dirty="0"/>
          </a:p>
          <a:p>
            <a:r>
              <a:rPr kumimoji="1" lang="ja-JP" altLang="en-US" dirty="0"/>
              <a:t>○職場環境の衛生基準（採光照度、換気、休憩のスペース等）あるいは、有害物質の作業のための防塵・粉</a:t>
            </a:r>
            <a:r>
              <a:rPr kumimoji="1" lang="ja-JP" altLang="en-US" dirty="0" err="1"/>
              <a:t>じんま</a:t>
            </a:r>
            <a:r>
              <a:rPr kumimoji="1" lang="ja-JP" altLang="en-US" dirty="0"/>
              <a:t>すくの設置、</a:t>
            </a:r>
            <a:endParaRPr kumimoji="1" lang="en-US" altLang="ja-JP" dirty="0"/>
          </a:p>
          <a:p>
            <a:r>
              <a:rPr kumimoji="1" lang="ja-JP" altLang="en-US" dirty="0"/>
              <a:t>あるいは高所作業者のハーネスに関する規定など、様々なものが含まれる。</a:t>
            </a:r>
            <a:endParaRPr kumimoji="1" lang="en-US" altLang="ja-JP" dirty="0"/>
          </a:p>
          <a:p>
            <a:endParaRPr kumimoji="1" lang="en-US" altLang="ja-JP" dirty="0"/>
          </a:p>
          <a:p>
            <a:r>
              <a:rPr kumimoji="1" lang="ja-JP" altLang="en-US" dirty="0"/>
              <a:t>福祉の現場でいえば、一般的に必要な設備や体制を整えると共に、心身の健康管理が重要になってくる。</a:t>
            </a:r>
          </a:p>
        </p:txBody>
      </p:sp>
      <p:sp>
        <p:nvSpPr>
          <p:cNvPr id="4" name="スライド番号プレースホルダー 3"/>
          <p:cNvSpPr>
            <a:spLocks noGrp="1"/>
          </p:cNvSpPr>
          <p:nvPr>
            <p:ph type="sldNum" sz="quarter" idx="10"/>
          </p:nvPr>
        </p:nvSpPr>
        <p:spPr/>
        <p:txBody>
          <a:bodyPr/>
          <a:lstStyle/>
          <a:p>
            <a:pPr defTabSz="914179">
              <a:defRPr/>
            </a:pPr>
            <a:fld id="{82869989-EB00-4EE7-BCB5-25BDC5BB29F8}" type="slidenum">
              <a:rPr kumimoji="1" lang="en-US" altLang="ja-JP" sz="1200">
                <a:solidFill>
                  <a:prstClr val="black"/>
                </a:solidFill>
                <a:latin typeface="Calibri" panose="020F0502020204030204"/>
                <a:ea typeface="ＭＳ Ｐゴシック" panose="020B0600070205080204" pitchFamily="50" charset="-128"/>
              </a:rPr>
              <a:pPr defTabSz="914179">
                <a:defRPr/>
              </a:pPr>
              <a:t>26</a:t>
            </a:fld>
            <a:endParaRPr kumimoji="1" lang="ja-JP" altLang="en-US" sz="1200" dirty="0">
              <a:solidFill>
                <a:prstClr val="black"/>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5338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4179">
              <a:defRPr/>
            </a:pPr>
            <a:fld id="{C007F8A5-D892-43D7-9AF9-79CC2D8FF4F3}" type="slidenum">
              <a:rPr kumimoji="1" lang="en-US" altLang="ja-JP" sz="1200">
                <a:solidFill>
                  <a:prstClr val="black"/>
                </a:solidFill>
                <a:latin typeface="Calibri" panose="020F0502020204030204"/>
                <a:ea typeface="ＭＳ Ｐゴシック" panose="020B0600070205080204" pitchFamily="50" charset="-128"/>
              </a:rPr>
              <a:pPr defTabSz="914179">
                <a:defRPr/>
              </a:pPr>
              <a:t>28</a:t>
            </a:fld>
            <a:endParaRPr kumimoji="1" lang="en-US" altLang="ja-JP" sz="1200">
              <a:solidFill>
                <a:prstClr val="black"/>
              </a:solidFill>
              <a:latin typeface="Calibri" panose="020F0502020204030204"/>
              <a:ea typeface="ＭＳ Ｐゴシック" panose="020B0600070205080204" pitchFamily="50" charset="-128"/>
            </a:endParaRPr>
          </a:p>
        </p:txBody>
      </p:sp>
      <p:sp>
        <p:nvSpPr>
          <p:cNvPr id="52227" name="Rectangle 2"/>
          <p:cNvSpPr>
            <a:spLocks noGrp="1" noRot="1" noChangeAspect="1" noChangeArrowheads="1" noTextEdit="1"/>
          </p:cNvSpPr>
          <p:nvPr>
            <p:ph type="sldImg"/>
          </p:nvPr>
        </p:nvSpPr>
        <p:spPr>
          <a:xfrm>
            <a:off x="1370013" y="1143000"/>
            <a:ext cx="4117975" cy="3087688"/>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4030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30</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0410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en-US" dirty="0"/>
              <a:t>〇セクシュアル・ハラスメントとは？：セクシュアル・ハラスメントとは、本人が意図する、しないにかかわらず、相手が不快に思い、相手が自身の尊厳を傷つけられたと感じるような性的発言・行動を指します。</a:t>
            </a:r>
          </a:p>
          <a:p>
            <a:r>
              <a:rPr kumimoji="1" lang="ja-JP" altLang="en-US" dirty="0"/>
              <a:t>〇アカデミック・ハラスメントとは？：研究教育の場における権力を利用した嫌がらせです。嫌がらせを意図した場合はもちろん、上位にある者が意図せずに行った発言・行動も含まれます。</a:t>
            </a:r>
          </a:p>
          <a:p>
            <a:r>
              <a:rPr kumimoji="1" lang="ja-JP" altLang="en-US" dirty="0"/>
              <a:t>〇パワー・ハラスメントとは？：同じ職場で働く者に対して、職務上の地位や人間関係などの職場内の優位性を背景に、業務の適正な範囲を超えて、精神的・身体的苦痛を与える又は職場環境を悪化させる行為をいいます。</a:t>
            </a:r>
          </a:p>
          <a:p>
            <a:r>
              <a:rPr kumimoji="1" lang="ja-JP" altLang="en-US" dirty="0"/>
              <a:t>〇ジェンダー・ハラスメントとは？：性に関する固定観念や差別意識に基づく嫌がらせなどを指します。女性又は男性という理由のみで性格や能力の評価や決め付けを行うことです。ジェンダー・ハラスメントは広義のセクシュアル・ハラスメントとされます。</a:t>
            </a:r>
          </a:p>
          <a:p>
            <a:r>
              <a:rPr kumimoji="1" lang="ja-JP" altLang="en-US" dirty="0"/>
              <a:t>〇キャンパスハラスメントとは？　各種ハラスメントのうち、キャンパスでの人間関係において学生に対し行われるハラスメントです。</a:t>
            </a:r>
          </a:p>
          <a:p>
            <a:r>
              <a:rPr kumimoji="1" lang="ja-JP" altLang="en-US" dirty="0"/>
              <a:t>〇ドクター・ハラスメントとは？　医師や看護師をはじめとする医療従事者の患者や患者家族に対する心ない発言や行動を指します。</a:t>
            </a:r>
          </a:p>
          <a:p>
            <a:r>
              <a:rPr kumimoji="1" lang="ja-JP" altLang="en-US" dirty="0"/>
              <a:t>〇モラル・ハラスメントとは？　　言葉や態度、身振りや文書などによって、働く人間の人格や尊厳を傷つけたり、肉体的、精神的に傷を負わせて、職場を辞めざるを得ない状況に追い込んだり、職場の雰囲気を悪くさせることです。</a:t>
            </a:r>
          </a:p>
          <a:p>
            <a:r>
              <a:rPr kumimoji="1" lang="ja-JP" altLang="en-US" dirty="0"/>
              <a:t>〇アルコール・ハラスメントとは？　　飲酒の強要、イッキ飲みの強要、意図的な酔いつぶし、酔ったうえでの迷惑な発言・行動を指します。</a:t>
            </a:r>
          </a:p>
          <a:p>
            <a:r>
              <a:rPr kumimoji="1" lang="ja-JP" altLang="en-US" dirty="0"/>
              <a:t>〇スモーク・ハラスメントとは？　　喫煙者が非喫煙者に与える害やタバコにまつわる不法行為全般を指します。</a:t>
            </a:r>
          </a:p>
          <a:p>
            <a:endParaRPr kumimoji="1" lang="ja-JP" altLang="en-US" dirty="0"/>
          </a:p>
          <a:p>
            <a:r>
              <a:rPr kumimoji="1" lang="ja-JP" altLang="en-US" dirty="0"/>
              <a:t>　どのように感じ、考えるかは個人によって異なります。この点を充分認識し、日々他者への思いやりと配慮をもって行動することこそが、ハラスメントの防止において、最も重要です。 </a:t>
            </a:r>
            <a:r>
              <a:rPr kumimoji="1" lang="en-US" altLang="ja-JP" dirty="0"/>
              <a:t>https://www.osaka-med.ac.jp/deps/jinji/harassment/definition.htm</a:t>
            </a:r>
            <a:endParaRPr kumimoji="1" lang="ja-JP" altLang="en-US" dirty="0"/>
          </a:p>
        </p:txBody>
      </p:sp>
      <p:sp>
        <p:nvSpPr>
          <p:cNvPr id="4" name="スライド番号プレースホルダー 3"/>
          <p:cNvSpPr>
            <a:spLocks noGrp="1"/>
          </p:cNvSpPr>
          <p:nvPr>
            <p:ph type="sldNum" sz="quarter" idx="10"/>
          </p:nvPr>
        </p:nvSpPr>
        <p:spPr/>
        <p:txBody>
          <a:bodyPr/>
          <a:lstStyle/>
          <a:p>
            <a:pPr defTabSz="914179">
              <a:defRPr/>
            </a:pPr>
            <a:fld id="{82869989-EB00-4EE7-BCB5-25BDC5BB29F8}" type="slidenum">
              <a:rPr kumimoji="1" lang="en-US" altLang="ja-JP" sz="1200">
                <a:solidFill>
                  <a:prstClr val="black"/>
                </a:solidFill>
                <a:latin typeface="Calibri" panose="020F0502020204030204"/>
                <a:ea typeface="ＭＳ Ｐゴシック" panose="020B0600070205080204" pitchFamily="50" charset="-128"/>
              </a:rPr>
              <a:pPr defTabSz="914179">
                <a:defRPr/>
              </a:pPr>
              <a:t>31</a:t>
            </a:fld>
            <a:endParaRPr kumimoji="1" lang="ja-JP" altLang="en-US" sz="1200" dirty="0">
              <a:solidFill>
                <a:prstClr val="black"/>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22425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34</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31972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37</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1659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41</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3373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lang="en-US" altLang="ja-JP">
                <a:solidFill>
                  <a:srgbClr val="2D2E2D"/>
                </a:solidFill>
              </a:rPr>
              <a:pPr defTabSz="914179">
                <a:defRPr/>
              </a:pPr>
              <a:t>45</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14179">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150301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9">
              <a:defRPr/>
            </a:pPr>
            <a:fld id="{82869989-EB00-4EE7-BCB5-25BDC5BB29F8}" type="slidenum">
              <a:rPr lang="en-US" altLang="ja-JP">
                <a:solidFill>
                  <a:srgbClr val="2D2E2D"/>
                </a:solidFill>
              </a:rPr>
              <a:pPr defTabSz="914179">
                <a:defRPr/>
              </a:pPr>
              <a:t>47</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14179">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129546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defTabSz="897631">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448816">
              <a:defRPr/>
            </a:pPr>
            <a:fld id="{D5BD4904-88E3-4337-B015-69759E71499F}" type="slidenum">
              <a:rPr kumimoji="1" lang="ja-JP" altLang="en-US" smtClean="0">
                <a:solidFill>
                  <a:prstClr val="black"/>
                </a:solidFill>
                <a:latin typeface="Calibri" panose="020F0502020204030204"/>
                <a:ea typeface="ＭＳ Ｐゴシック" panose="020B0600070205080204" pitchFamily="50" charset="-128"/>
              </a:rPr>
              <a:pPr defTabSz="448816">
                <a:defRPr/>
              </a:pPr>
              <a:t>3</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66170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en-US" dirty="0"/>
              <a:t>どこにある？すぐに取り出せる？更新してある？</a:t>
            </a:r>
          </a:p>
        </p:txBody>
      </p:sp>
      <p:sp>
        <p:nvSpPr>
          <p:cNvPr id="4" name="スライド番号プレースホルダー 3"/>
          <p:cNvSpPr>
            <a:spLocks noGrp="1"/>
          </p:cNvSpPr>
          <p:nvPr>
            <p:ph type="sldNum" sz="quarter" idx="10"/>
          </p:nvPr>
        </p:nvSpPr>
        <p:spPr/>
        <p:txBody>
          <a:bodyPr/>
          <a:lstStyle/>
          <a:p>
            <a:pPr defTabSz="914179">
              <a:defRPr/>
            </a:pPr>
            <a:fld id="{82869989-EB00-4EE7-BCB5-25BDC5BB29F8}" type="slidenum">
              <a:rPr lang="en-US" altLang="ja-JP">
                <a:solidFill>
                  <a:srgbClr val="2D2E2D"/>
                </a:solidFill>
              </a:rPr>
              <a:pPr defTabSz="914179">
                <a:defRPr/>
              </a:pPr>
              <a:t>49</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14179">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97477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lang="en-US" altLang="ja-JP">
                <a:solidFill>
                  <a:srgbClr val="2D2E2D"/>
                </a:solidFill>
              </a:rPr>
              <a:pPr defTabSz="914179">
                <a:defRPr/>
              </a:pPr>
              <a:t>50</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14179">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2127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11"/>
          </p:nvPr>
        </p:nvSpPr>
        <p:spPr/>
        <p:txBody>
          <a:bodyPr/>
          <a:lstStyle/>
          <a:p>
            <a:fld id="{82869989-EB00-4EE7-BCB5-25BDC5BB29F8}" type="slidenum">
              <a:rPr lang="en-US" altLang="ja-JP" smtClean="0"/>
              <a:pPr/>
              <a:t>54</a:t>
            </a:fld>
            <a:endParaRPr lang="ja-JP" altLang="en-US" dirty="0"/>
          </a:p>
        </p:txBody>
      </p:sp>
    </p:spTree>
    <p:extLst>
      <p:ext uri="{BB962C8B-B14F-4D97-AF65-F5344CB8AC3E}">
        <p14:creationId xmlns:p14="http://schemas.microsoft.com/office/powerpoint/2010/main" val="3822563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defTabSz="914179">
              <a:defRPr/>
            </a:pPr>
            <a:r>
              <a:rPr lang="zh-TW" altLang="en-US">
                <a:solidFill>
                  <a:srgbClr val="2D2E2D"/>
                </a:solidFill>
              </a:rPr>
              <a:t>令和元年度主任相談支援専門員養成研修</a:t>
            </a:r>
            <a:endParaRPr lang="ja-JP" altLang="en-US" dirty="0">
              <a:solidFill>
                <a:srgbClr val="2D2E2D"/>
              </a:solidFill>
            </a:endParaRPr>
          </a:p>
        </p:txBody>
      </p:sp>
      <p:sp>
        <p:nvSpPr>
          <p:cNvPr id="5" name="スライド番号プレースホルダー 4"/>
          <p:cNvSpPr>
            <a:spLocks noGrp="1"/>
          </p:cNvSpPr>
          <p:nvPr>
            <p:ph type="sldNum" sz="quarter" idx="11"/>
          </p:nvPr>
        </p:nvSpPr>
        <p:spPr/>
        <p:txBody>
          <a:bodyPr/>
          <a:lstStyle/>
          <a:p>
            <a:pPr defTabSz="914179">
              <a:defRPr/>
            </a:pPr>
            <a:fld id="{82869989-EB00-4EE7-BCB5-25BDC5BB29F8}" type="slidenum">
              <a:rPr lang="en-US" altLang="ja-JP">
                <a:solidFill>
                  <a:srgbClr val="2D2E2D"/>
                </a:solidFill>
              </a:rPr>
              <a:pPr defTabSz="914179">
                <a:defRPr/>
              </a:pPr>
              <a:t>55</a:t>
            </a:fld>
            <a:endParaRPr lang="ja-JP" altLang="en-US" dirty="0">
              <a:solidFill>
                <a:srgbClr val="2D2E2D"/>
              </a:solidFill>
            </a:endParaRPr>
          </a:p>
        </p:txBody>
      </p:sp>
    </p:spTree>
    <p:extLst>
      <p:ext uri="{BB962C8B-B14F-4D97-AF65-F5344CB8AC3E}">
        <p14:creationId xmlns:p14="http://schemas.microsoft.com/office/powerpoint/2010/main" val="288092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08500" cy="33813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lang="en-US" altLang="ja-JP">
                <a:solidFill>
                  <a:srgbClr val="2D2E2D"/>
                </a:solidFill>
              </a:rPr>
              <a:pPr defTabSz="914179">
                <a:defRPr/>
              </a:pPr>
              <a:t>56</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14179">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39381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en-US" dirty="0"/>
              <a:t>具体的な講義科目と内容についてその概略を説明する。</a:t>
            </a:r>
          </a:p>
        </p:txBody>
      </p:sp>
      <p:sp>
        <p:nvSpPr>
          <p:cNvPr id="4" name="フッター プレースホルダー 3"/>
          <p:cNvSpPr>
            <a:spLocks noGrp="1"/>
          </p:cNvSpPr>
          <p:nvPr>
            <p:ph type="ftr" sz="quarter" idx="10"/>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11"/>
          </p:nvPr>
        </p:nvSpPr>
        <p:spPr/>
        <p:txBody>
          <a:bodyPr/>
          <a:lstStyle/>
          <a:p>
            <a:fld id="{82869989-EB00-4EE7-BCB5-25BDC5BB29F8}" type="slidenum">
              <a:rPr lang="en-US" altLang="ja-JP" smtClean="0"/>
              <a:pPr/>
              <a:t>4</a:t>
            </a:fld>
            <a:endParaRPr lang="ja-JP" altLang="en-US" dirty="0"/>
          </a:p>
        </p:txBody>
      </p:sp>
    </p:spTree>
    <p:extLst>
      <p:ext uri="{BB962C8B-B14F-4D97-AF65-F5344CB8AC3E}">
        <p14:creationId xmlns:p14="http://schemas.microsoft.com/office/powerpoint/2010/main" val="55211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6</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15515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10</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65751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16</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40551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14179">
              <a:defRPr/>
            </a:pPr>
            <a:fld id="{82869989-EB00-4EE7-BCB5-25BDC5BB29F8}" type="slidenum">
              <a:rPr kumimoji="1" lang="en-US" altLang="ja-JP" sz="1200">
                <a:solidFill>
                  <a:srgbClr val="2D2E2D"/>
                </a:solidFill>
                <a:latin typeface="Calibri" panose="020F0502020204030204"/>
                <a:ea typeface="ＭＳ Ｐゴシック" panose="020B0600070205080204" pitchFamily="50" charset="-128"/>
              </a:rPr>
              <a:pPr defTabSz="914179">
                <a:defRPr/>
              </a:pPr>
              <a:t>19</a:t>
            </a:fld>
            <a:endParaRPr kumimoji="1" lang="ja-JP" altLang="en-US" sz="12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73253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平成</a:t>
            </a:r>
            <a:r>
              <a:rPr lang="en-US" altLang="zh-TW"/>
              <a:t>30</a:t>
            </a:r>
            <a:r>
              <a:rPr lang="zh-TW" altLang="en-US"/>
              <a:t>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22</a:t>
            </a:fld>
            <a:endParaRPr lang="ja-JP" altLang="en-US" dirty="0"/>
          </a:p>
        </p:txBody>
      </p:sp>
    </p:spTree>
    <p:extLst>
      <p:ext uri="{BB962C8B-B14F-4D97-AF65-F5344CB8AC3E}">
        <p14:creationId xmlns:p14="http://schemas.microsoft.com/office/powerpoint/2010/main" val="64539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en-US" dirty="0"/>
              <a:t>要件</a:t>
            </a:r>
            <a:r>
              <a:rPr kumimoji="1" lang="en-US" altLang="ja-JP" dirty="0"/>
              <a:t>[</a:t>
            </a:r>
            <a:r>
              <a:rPr kumimoji="1" lang="ja-JP" altLang="en-US" dirty="0"/>
              <a:t>編集</a:t>
            </a:r>
            <a:r>
              <a:rPr kumimoji="1" lang="en-US" altLang="ja-JP" dirty="0"/>
              <a:t>]</a:t>
            </a:r>
          </a:p>
          <a:p>
            <a:r>
              <a:rPr kumimoji="1" lang="ja-JP" altLang="en-US" dirty="0"/>
              <a:t>　労働組合による団体交渉や労使協議により労使双方が労働条件その他に関する事項を取りまとめた場合、労働協約と認められるためには、書面に記すことと、締結両当事者の署名または記名押印が必要とされる（第</a:t>
            </a:r>
            <a:r>
              <a:rPr kumimoji="1" lang="en-US" altLang="ja-JP" dirty="0"/>
              <a:t>14</a:t>
            </a:r>
            <a:r>
              <a:rPr kumimoji="1" lang="ja-JP" altLang="en-US" dirty="0"/>
              <a:t>条）。この要件を満たさなければ、仮に労使間に労働条件その他に関する合意が成立したとしても、これに労働協約としての規範的効力は付与することはできない（都南自動車教習所事件。最三小判平成</a:t>
            </a:r>
            <a:r>
              <a:rPr kumimoji="1" lang="en-US" altLang="ja-JP" dirty="0"/>
              <a:t>13</a:t>
            </a:r>
            <a:r>
              <a:rPr kumimoji="1" lang="ja-JP" altLang="en-US" dirty="0"/>
              <a:t>年</a:t>
            </a:r>
            <a:r>
              <a:rPr kumimoji="1" lang="en-US" altLang="ja-JP" dirty="0"/>
              <a:t>3</a:t>
            </a:r>
            <a:r>
              <a:rPr kumimoji="1" lang="ja-JP" altLang="en-US" dirty="0"/>
              <a:t>月</a:t>
            </a:r>
            <a:r>
              <a:rPr kumimoji="1" lang="en-US" altLang="ja-JP" dirty="0"/>
              <a:t>13</a:t>
            </a:r>
            <a:r>
              <a:rPr kumimoji="1" lang="ja-JP" altLang="en-US" dirty="0"/>
              <a:t>日）。組合の組織率は問わないので、少数組合であっても独自の労働協約を締結することは可能である。労使間の合意文書の表題が「覚書」「了解事項」等の名称であっても、第</a:t>
            </a:r>
            <a:r>
              <a:rPr kumimoji="1" lang="en-US" altLang="ja-JP" dirty="0"/>
              <a:t>14</a:t>
            </a:r>
            <a:r>
              <a:rPr kumimoji="1" lang="ja-JP" altLang="en-US" dirty="0"/>
              <a:t>条に該当すれば労働協約といえ（青森地判平成</a:t>
            </a:r>
            <a:r>
              <a:rPr kumimoji="1" lang="en-US" altLang="ja-JP" dirty="0"/>
              <a:t>5</a:t>
            </a:r>
            <a:r>
              <a:rPr kumimoji="1" lang="ja-JP" altLang="en-US" dirty="0"/>
              <a:t>年</a:t>
            </a:r>
            <a:r>
              <a:rPr kumimoji="1" lang="en-US" altLang="ja-JP" dirty="0"/>
              <a:t>3</a:t>
            </a:r>
            <a:r>
              <a:rPr kumimoji="1" lang="ja-JP" altLang="en-US" dirty="0"/>
              <a:t>月</a:t>
            </a:r>
            <a:r>
              <a:rPr kumimoji="1" lang="en-US" altLang="ja-JP" dirty="0"/>
              <a:t>16</a:t>
            </a:r>
            <a:r>
              <a:rPr kumimoji="1" lang="ja-JP" altLang="en-US" dirty="0"/>
              <a:t>日）、団体交渉記事録であっても、労使双方が署名したものであれば、その内容によっては労働協約と解される（東京地判昭和</a:t>
            </a:r>
            <a:r>
              <a:rPr kumimoji="1" lang="en-US" altLang="ja-JP" dirty="0"/>
              <a:t>43</a:t>
            </a:r>
            <a:r>
              <a:rPr kumimoji="1" lang="ja-JP" altLang="en-US" dirty="0"/>
              <a:t>年</a:t>
            </a:r>
            <a:r>
              <a:rPr kumimoji="1" lang="en-US" altLang="ja-JP" dirty="0"/>
              <a:t>2</a:t>
            </a:r>
            <a:r>
              <a:rPr kumimoji="1" lang="ja-JP" altLang="en-US" dirty="0"/>
              <a:t>月</a:t>
            </a:r>
            <a:r>
              <a:rPr kumimoji="1" lang="en-US" altLang="ja-JP" dirty="0"/>
              <a:t>28</a:t>
            </a:r>
            <a:r>
              <a:rPr kumimoji="1" lang="ja-JP" altLang="en-US" dirty="0"/>
              <a:t>日）。 </a:t>
            </a:r>
          </a:p>
          <a:p>
            <a:r>
              <a:rPr kumimoji="1" lang="ja-JP" altLang="en-US" dirty="0"/>
              <a:t>労働協約の有効期間を定める場合、上限は</a:t>
            </a:r>
            <a:r>
              <a:rPr kumimoji="1" lang="en-US" altLang="ja-JP" dirty="0"/>
              <a:t>3</a:t>
            </a:r>
            <a:r>
              <a:rPr kumimoji="1" lang="ja-JP" altLang="en-US" dirty="0"/>
              <a:t>年である。</a:t>
            </a:r>
            <a:r>
              <a:rPr kumimoji="1" lang="en-US" altLang="ja-JP" dirty="0"/>
              <a:t>3</a:t>
            </a:r>
            <a:r>
              <a:rPr kumimoji="1" lang="ja-JP" altLang="en-US" dirty="0"/>
              <a:t>年を超える有効期間の定めをした労働協約は</a:t>
            </a:r>
            <a:r>
              <a:rPr kumimoji="1" lang="en-US" altLang="ja-JP" dirty="0"/>
              <a:t>3</a:t>
            </a:r>
            <a:r>
              <a:rPr kumimoji="1" lang="ja-JP" altLang="en-US" dirty="0"/>
              <a:t>年の有効期間の定めをした労働協約とみなされる。有効期間の定めがない労働協約は当事者の一方が少なくとも</a:t>
            </a:r>
            <a:r>
              <a:rPr kumimoji="1" lang="en-US" altLang="ja-JP" dirty="0"/>
              <a:t>90</a:t>
            </a:r>
            <a:r>
              <a:rPr kumimoji="1" lang="ja-JP" altLang="en-US" dirty="0"/>
              <a:t>日前に相手方に予告して解約することができる（第</a:t>
            </a:r>
            <a:r>
              <a:rPr kumimoji="1" lang="en-US" altLang="ja-JP" dirty="0"/>
              <a:t>15</a:t>
            </a:r>
            <a:r>
              <a:rPr kumimoji="1" lang="ja-JP" altLang="en-US" dirty="0"/>
              <a:t>条）。内容について特に制限はないが、個別的労働関係や団体的労使関係に関連していることを要する。労使が合意すれば公序良俗（民法第</a:t>
            </a:r>
            <a:r>
              <a:rPr kumimoji="1" lang="en-US" altLang="ja-JP" dirty="0"/>
              <a:t>90</a:t>
            </a:r>
            <a:r>
              <a:rPr kumimoji="1" lang="ja-JP" altLang="en-US" dirty="0"/>
              <a:t>条）に反しない限り基本的には当事者の自由である</a:t>
            </a:r>
            <a:r>
              <a:rPr kumimoji="1" lang="en-US" altLang="ja-JP" dirty="0"/>
              <a:t>[1]</a:t>
            </a:r>
            <a:r>
              <a:rPr kumimoji="1" lang="ja-JP" altLang="en-US" dirty="0" err="1"/>
              <a:t>。</a:t>
            </a:r>
            <a:endParaRPr kumimoji="1" lang="en-US" altLang="ja-JP" dirty="0"/>
          </a:p>
          <a:p>
            <a:endParaRPr kumimoji="1" lang="en-US" altLang="ja-JP" dirty="0"/>
          </a:p>
          <a:p>
            <a:r>
              <a:rPr kumimoji="1" lang="ja-JP" altLang="en-US" dirty="0"/>
              <a:t>　効力の優先順位は優位のものから順に、法令、労働協約、就業規則、労働契約となる。使用者が一方的に作成・変更できる就業規則や、使用者と個々の弱い立場での労働者が結ぶ労働契約よりも、労働者の団体である労働組合が使用者と結んだ労働協約が優先する。労働協約に定める労働条件その他の労働者の待遇に関する基準に違反する労働契約の部分は無効となり、労働契約に定めのない部分についても、基準の定めるところによる（規範的効力、第</a:t>
            </a:r>
            <a:r>
              <a:rPr kumimoji="1" lang="en-US" altLang="ja-JP" dirty="0"/>
              <a:t>16</a:t>
            </a:r>
            <a:r>
              <a:rPr kumimoji="1" lang="ja-JP" altLang="en-US" dirty="0"/>
              <a:t>条）。また、就業規則は、法令又は当該事業場について適用される労働協約に反してはならない（労働基準法第</a:t>
            </a:r>
            <a:r>
              <a:rPr kumimoji="1" lang="en-US" altLang="ja-JP" dirty="0"/>
              <a:t>92</a:t>
            </a:r>
            <a:r>
              <a:rPr kumimoji="1" lang="ja-JP" altLang="en-US" dirty="0"/>
              <a:t>条）と規定され、労働協約の就業規則に対する優先性を明らかにしている。もっとも、労働協約が就業規則より優越するとはいっても、労働協約は原則として当該組合員にしか適用されないので、非組合員がいれば、均等待遇（労働基準法第</a:t>
            </a:r>
            <a:r>
              <a:rPr kumimoji="1" lang="en-US" altLang="ja-JP" dirty="0"/>
              <a:t>3</a:t>
            </a:r>
            <a:r>
              <a:rPr kumimoji="1" lang="ja-JP" altLang="en-US" dirty="0"/>
              <a:t>条）の要請から、実際には労働協約の趣旨に沿った就業規則の改定が行われなければ、労働協約の内容は実現できない（特に、労働協約によって労働条件を労働者の不利益に改定する場合に問題となる）。 </a:t>
            </a:r>
          </a:p>
        </p:txBody>
      </p:sp>
      <p:sp>
        <p:nvSpPr>
          <p:cNvPr id="4" name="スライド番号プレースホルダー 3"/>
          <p:cNvSpPr>
            <a:spLocks noGrp="1"/>
          </p:cNvSpPr>
          <p:nvPr>
            <p:ph type="sldNum" sz="quarter" idx="10"/>
          </p:nvPr>
        </p:nvSpPr>
        <p:spPr/>
        <p:txBody>
          <a:bodyPr/>
          <a:lstStyle/>
          <a:p>
            <a:pPr defTabSz="914179">
              <a:defRPr/>
            </a:pPr>
            <a:fld id="{82869989-EB00-4EE7-BCB5-25BDC5BB29F8}" type="slidenum">
              <a:rPr kumimoji="1" lang="en-US" altLang="ja-JP" sz="1200">
                <a:solidFill>
                  <a:prstClr val="black"/>
                </a:solidFill>
                <a:latin typeface="Calibri" panose="020F0502020204030204"/>
                <a:ea typeface="ＭＳ Ｐゴシック" panose="020B0600070205080204" pitchFamily="50" charset="-128"/>
              </a:rPr>
              <a:pPr defTabSz="914179">
                <a:defRPr/>
              </a:pPr>
              <a:t>24</a:t>
            </a:fld>
            <a:endParaRPr kumimoji="1" lang="ja-JP" altLang="en-US" sz="1200" dirty="0">
              <a:solidFill>
                <a:prstClr val="black"/>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179">
              <a:defRPr/>
            </a:pPr>
            <a:r>
              <a:rPr kumimoji="1" lang="zh-TW" altLang="en-US" sz="1200">
                <a:solidFill>
                  <a:prstClr val="black"/>
                </a:solidFill>
                <a:latin typeface="Calibri" panose="020F0502020204030204"/>
              </a:rPr>
              <a:t>令和元年度主任相談支援専門員養成研修</a:t>
            </a:r>
            <a:endParaRPr kumimoji="1" lang="ja-JP" altLang="en-US" sz="12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98788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A88DC0-4F47-4B42-AE3F-1A63CF35C556}"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75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318F01-890F-409B-8FDB-669789C9201C}"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29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0AA9C2-C658-42B3-9DA9-BA9C5E6366DC}"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3708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4246A3-8C1E-4D73-AF84-74E137D87B7A}"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99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16A673-DDFE-44AA-9B07-D303E6EABFB0}" type="datetime1">
              <a:rPr lang="ja-JP" altLang="en-US" smtClean="0">
                <a:solidFill>
                  <a:prstClr val="black">
                    <a:tint val="75000"/>
                  </a:prstClr>
                </a:solidFill>
              </a:rPr>
              <a:pPr/>
              <a:t>2025/6/16</a:t>
            </a:fld>
            <a:endParaRPr lang="en-US">
              <a:solidFill>
                <a:prstClr val="black">
                  <a:tint val="75000"/>
                </a:prstClr>
              </a:solidFill>
            </a:endParaRPr>
          </a:p>
        </p:txBody>
      </p:sp>
      <p:sp>
        <p:nvSpPr>
          <p:cNvPr id="7"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100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CEB4DD-5A08-4B6F-9D55-D0050A82A764}"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83443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527854-8B07-4251-A231-F295CD0B9622}"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71521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B63C3-E6EC-483E-B5A4-CE9CEBE14330}" type="datetime1">
              <a:rPr lang="ja-JP" altLang="en-US" smtClean="0">
                <a:solidFill>
                  <a:prstClr val="black">
                    <a:tint val="75000"/>
                  </a:prstClr>
                </a:solidFill>
              </a:rPr>
              <a:pPr/>
              <a:t>2025/6/16</a:t>
            </a:fld>
            <a:endParaRPr lang="en-US">
              <a:solidFill>
                <a:prstClr val="black">
                  <a:tint val="75000"/>
                </a:prstClr>
              </a:solidFill>
            </a:endParaRPr>
          </a:p>
        </p:txBody>
      </p:sp>
      <p:sp>
        <p:nvSpPr>
          <p:cNvPr id="10"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1"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539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152AC7-0409-4A7A-B38B-3DE371EDB138}" type="datetime1">
              <a:rPr lang="ja-JP" altLang="en-US" smtClean="0">
                <a:solidFill>
                  <a:prstClr val="black">
                    <a:tint val="75000"/>
                  </a:prstClr>
                </a:solidFill>
              </a:rPr>
              <a:pPr/>
              <a:t>2025/6/16</a:t>
            </a:fld>
            <a:endParaRPr lang="en-US">
              <a:solidFill>
                <a:prstClr val="black">
                  <a:tint val="75000"/>
                </a:prstClr>
              </a:solidFill>
            </a:endParaRPr>
          </a:p>
        </p:txBody>
      </p:sp>
      <p:sp>
        <p:nvSpPr>
          <p:cNvPr id="6"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812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AFAC2-9D66-4ECA-9F79-18504D04DA82}"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5"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35437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A0A75C-4B86-4363-851C-6DDF92BF1F95}"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5820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261CDB-0D6F-4203-BF2B-1FE870278A9C}" type="datetime1">
              <a:rPr lang="ja-JP" altLang="en-US" smtClean="0">
                <a:solidFill>
                  <a:prstClr val="black">
                    <a:tint val="75000"/>
                  </a:prstClr>
                </a:solidFill>
              </a:rPr>
              <a:pPr/>
              <a:t>2025/6/16</a:t>
            </a:fld>
            <a:endParaRPr lang="en-US">
              <a:solidFill>
                <a:prstClr val="black">
                  <a:tint val="75000"/>
                </a:prstClr>
              </a:solidFill>
            </a:endParaRPr>
          </a:p>
        </p:txBody>
      </p:sp>
      <p:sp>
        <p:nvSpPr>
          <p:cNvPr id="6" name="Slide Number Placeholder 5"/>
          <p:cNvSpPr>
            <a:spLocks noGrp="1"/>
          </p:cNvSpPr>
          <p:nvPr>
            <p:ph type="sldNum" sz="quarter" idx="12"/>
          </p:nvPr>
        </p:nvSpPr>
        <p:spPr>
          <a:xfrm>
            <a:off x="7086600" y="6492877"/>
            <a:ext cx="2057400" cy="365125"/>
          </a:xfrm>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517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7324C2-7A94-44E7-903C-0FD0C95DEE51}"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8"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6711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6CD494-5132-4E99-98F5-981A71A52958}"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76858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D06F2-DF3E-4EDE-9EBB-B288907686D0}"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5"/>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213896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393F2F-5FB4-4261-B7E6-3AACA9299290}"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402014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2F87FE-BC99-415B-BF53-20D0469D994E}"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9857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217EA-B010-48F2-B41F-0FE7D0146C3C}"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14634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20CD89-6C78-4B83-9E8C-BED25A0D5B49}"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0699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F4F678-43AB-4C7E-B420-EEE235E03F34}"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35931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3984F8-63A3-4373-BDD1-DC758A3FC4FC}"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43201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A660B-8FD8-40FE-ABF4-5A9E20FD38E0}"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20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DA9377-7432-4B6D-89A9-C263CE4B3496}"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10375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AF279C-2F46-4B1D-8467-4D795900D069}"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2894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A87F20-27DF-4E6B-9A64-2A6A88FCF67F}"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54307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79AEA-E2A4-434D-8B3C-5EC2A7242BC9}"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499254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66E7E7-2415-41D3-9C20-72E8B0E9B5BC}"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07782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a:spLocks noGrp="1"/>
          </p:cNvSpPr>
          <p:nvPr>
            <p:ph type="title"/>
          </p:nvPr>
        </p:nvSpPr>
        <p:spPr>
          <a:prstGeom prst="rect">
            <a:avLst/>
          </a:prstGeom>
        </p:spPr>
        <p:txBody>
          <a:bodyPr/>
          <a:lstStyle/>
          <a:p>
            <a:r>
              <a:t>タイトルテキスト</a:t>
            </a:r>
          </a:p>
        </p:txBody>
      </p:sp>
      <p:sp>
        <p:nvSpPr>
          <p:cNvPr id="49" name="スライド番号"/>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4"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9777266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25D34E-6558-499E-B411-FEE8C3022416}" type="datetime1">
              <a:rPr kumimoji="1" lang="ja-JP" altLang="en-US" smtClean="0"/>
              <a:pPr/>
              <a:t>2025/6/16</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8400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9CA7FF-5CA1-4A55-958F-E1FDA5BD48B5}" type="datetime1">
              <a:rPr kumimoji="1" lang="ja-JP" altLang="en-US" smtClean="0"/>
              <a:pPr/>
              <a:t>2025/6/16</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87317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A1DF40-28E0-44D1-8BBC-AFC4C21A9B4A}" type="datetime1">
              <a:rPr kumimoji="1" lang="ja-JP" altLang="en-US" smtClean="0"/>
              <a:pPr/>
              <a:t>2025/6/16</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61714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B528D1-DF3F-4C69-A110-B634AE3F28E7}" type="datetime1">
              <a:rPr kumimoji="1" lang="ja-JP" altLang="en-US" smtClean="0"/>
              <a:pPr/>
              <a:t>2025/6/16</a:t>
            </a:fld>
            <a:endParaRPr kumimoji="1" lang="ja-JP" altLang="en-US"/>
          </a:p>
        </p:txBody>
      </p:sp>
      <p:sp>
        <p:nvSpPr>
          <p:cNvPr id="7" name="Slide Number Placeholder 6"/>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750099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E9022A3-ECD1-4272-8946-CEDEED157612}" type="datetime1">
              <a:rPr kumimoji="1" lang="ja-JP" altLang="en-US" smtClean="0"/>
              <a:pPr/>
              <a:t>2025/6/16</a:t>
            </a:fld>
            <a:endParaRPr kumimoji="1" lang="ja-JP" altLang="en-US"/>
          </a:p>
        </p:txBody>
      </p:sp>
      <p:sp>
        <p:nvSpPr>
          <p:cNvPr id="9" name="Slide Number Placeholder 8"/>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5247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FF6DAC-3BB9-4899-8DDC-D5A0F0DC4890}"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2096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5335A-4347-46E5-B2FA-369037258CAF}" type="datetime1">
              <a:rPr kumimoji="1" lang="ja-JP" altLang="en-US" smtClean="0"/>
              <a:pPr/>
              <a:t>2025/6/16</a:t>
            </a:fld>
            <a:endParaRPr kumimoji="1" lang="ja-JP" altLang="en-US"/>
          </a:p>
        </p:txBody>
      </p:sp>
      <p:sp>
        <p:nvSpPr>
          <p:cNvPr id="5" name="Slide Number Placeholder 4"/>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419119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20948-0AE5-4077-B4A9-03CC12DC0662}" type="datetime1">
              <a:rPr kumimoji="1" lang="ja-JP" altLang="en-US" smtClean="0"/>
              <a:pPr/>
              <a:t>2025/6/16</a:t>
            </a:fld>
            <a:endParaRPr kumimoji="1" lang="ja-JP" altLang="en-US"/>
          </a:p>
        </p:txBody>
      </p:sp>
      <p:sp>
        <p:nvSpPr>
          <p:cNvPr id="4" name="Slide Number Placeholder 3"/>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97359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37748A-623B-46F3-A8C4-B4510BCD14D9}" type="datetime1">
              <a:rPr kumimoji="1" lang="ja-JP" altLang="en-US" smtClean="0"/>
              <a:pPr/>
              <a:t>2025/6/16</a:t>
            </a:fld>
            <a:endParaRPr kumimoji="1" lang="ja-JP" altLang="en-US"/>
          </a:p>
        </p:txBody>
      </p:sp>
      <p:sp>
        <p:nvSpPr>
          <p:cNvPr id="7" name="Slide Number Placeholder 6"/>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896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294DDD-4433-419E-81C4-C9CF211BD472}" type="datetime1">
              <a:rPr kumimoji="1" lang="ja-JP" altLang="en-US" smtClean="0"/>
              <a:pPr/>
              <a:t>2025/6/16</a:t>
            </a:fld>
            <a:endParaRPr kumimoji="1" lang="ja-JP" altLang="en-US"/>
          </a:p>
        </p:txBody>
      </p:sp>
      <p:sp>
        <p:nvSpPr>
          <p:cNvPr id="7" name="Slide Number Placeholder 6"/>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037624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E8BA7A-CC52-427B-9261-AF652072459C}" type="datetime1">
              <a:rPr kumimoji="1" lang="ja-JP" altLang="en-US" smtClean="0"/>
              <a:pPr/>
              <a:t>2025/6/16</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027878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49DA95-E3F5-4322-8379-B0679593F050}" type="datetime1">
              <a:rPr kumimoji="1" lang="ja-JP" altLang="en-US" smtClean="0"/>
              <a:pPr/>
              <a:t>2025/6/16</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pPr/>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017686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B974C1-F125-42C8-8CD2-BF9D03D6C7E6}"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2669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DC43EE-8140-4839-AAB0-EFEE9BB44246}" type="datetime1">
              <a:rPr lang="ja-JP" altLang="en-US" smtClean="0">
                <a:solidFill>
                  <a:prstClr val="black">
                    <a:tint val="75000"/>
                  </a:prstClr>
                </a:solidFill>
              </a:rPr>
              <a:pPr/>
              <a:t>2025/6/16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4169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220C15-02E7-48B2-A08E-090D201EC7C7}"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31778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DF636D-9520-4695-9AED-4D9170ED34D3}"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8364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967468-CE4B-4AFB-B67D-C17FBFE59A2B}" type="datetime1">
              <a:rPr lang="ja-JP" altLang="en-US" smtClean="0">
                <a:solidFill>
                  <a:prstClr val="black">
                    <a:tint val="75000"/>
                  </a:prstClr>
                </a:solidFill>
              </a:rPr>
              <a:pPr/>
              <a:t>2025/6/16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605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891033-E156-4071-AD3B-635EABC36D75}" type="datetime1">
              <a:rPr lang="ja-JP" altLang="en-US" smtClean="0">
                <a:solidFill>
                  <a:prstClr val="black">
                    <a:tint val="75000"/>
                  </a:prstClr>
                </a:solidFill>
              </a:rPr>
              <a:pPr/>
              <a:t>2025/6/16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515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BC736C-79D9-4693-92CE-565533E039E7}" type="datetime1">
              <a:rPr lang="ja-JP" altLang="en-US" smtClean="0">
                <a:solidFill>
                  <a:prstClr val="black">
                    <a:tint val="75000"/>
                  </a:prstClr>
                </a:solidFill>
              </a:rPr>
              <a:pPr/>
              <a:t>2025/6/16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0395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FC2AA-A5FC-4121-A079-C25D3C321641}"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204468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929A13-6423-4E9D-890E-030565770851}"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38036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E8BD19-74CA-4C6F-B271-6764957C28E3}"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2613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9F8D05-8CA2-4190-9CE3-DA5533772A61}"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49475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6B0C68-D491-4F7C-90DF-3E665BBD292F}"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21029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E0EA75-600F-46CE-B0A2-6D43747A16F5}" type="datetime1">
              <a:rPr lang="ja-JP" altLang="en-US" smtClean="0">
                <a:solidFill>
                  <a:prstClr val="black">
                    <a:tint val="75000"/>
                  </a:prstClr>
                </a:solidFill>
              </a:rPr>
              <a:pPr/>
              <a:t>2025/6/16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0623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6BFF0-0077-4854-9A82-CA6D1C57589B}"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230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7EBEC1-D2A7-4597-BD53-F0B192830118}"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3091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1E4AE4-7AC0-4837-85E1-5E2E3F2205EE}"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84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56164-B31F-46FD-AA0C-043351C48C50}"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428" y="64928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687531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9A45-6982-4A25-BE16-86F925B19919}"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601" y="64928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772251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C40C8-2EDC-4B44-B68C-EF4CCC73A87F}"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606367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E83DF-6EF7-4006-9C55-D63BE3CA98BF}" type="datetime1">
              <a:rPr kumimoji="1" lang="ja-JP" altLang="en-US" smtClean="0"/>
              <a:pPr/>
              <a:t>2025/6/16</a:t>
            </a:fld>
            <a:endParaRPr kumimoji="1" lang="ja-JP" altLang="en-US"/>
          </a:p>
        </p:txBody>
      </p:sp>
      <p:sp>
        <p:nvSpPr>
          <p:cNvPr id="6" name="Slide Number Placeholder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0CD78-4E44-4F1F-ADFE-EB6B278C584E}" type="slidenum">
              <a:rPr kumimoji="1" lang="ja-JP" altLang="en-US" smtClean="0"/>
              <a:pPr/>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975401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30A86-F3F1-48E3-9BF0-B240E59E8EA6}"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77531" y="64928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30871905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1.xml"/><Relationship Id="rId4" Type="http://schemas.openxmlformats.org/officeDocument/2006/relationships/image" Target="../media/image10.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pref.tottori.lg.jp/secure/830062/05siryou~syoubou.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ref.tottori.lg.jp/secure/830062/07siryou~gyousya.xl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97539" y="3931835"/>
            <a:ext cx="7772400" cy="1436915"/>
          </a:xfrm>
        </p:spPr>
        <p:txBody>
          <a:bodyPr rtlCol="0">
            <a:normAutofit fontScale="90000"/>
          </a:bodyPr>
          <a:lstStyle/>
          <a:p>
            <a:pPr rtl="0"/>
            <a:br>
              <a:rPr lang="en-US" altLang="ja-JP" sz="4400" dirty="0">
                <a:latin typeface="+mj-ea"/>
              </a:rPr>
            </a:br>
            <a:r>
              <a:rPr lang="ja-JP" altLang="en-US" sz="4000" dirty="0">
                <a:latin typeface="+mj-ea"/>
              </a:rPr>
              <a:t>相談支援事業所</a:t>
            </a:r>
            <a:br>
              <a:rPr lang="en-US" altLang="ja-JP" sz="4000" dirty="0">
                <a:latin typeface="+mj-ea"/>
              </a:rPr>
            </a:br>
            <a:r>
              <a:rPr lang="ja-JP" altLang="en-US" sz="4000" dirty="0">
                <a:latin typeface="+mj-ea"/>
              </a:rPr>
              <a:t>における</a:t>
            </a:r>
            <a:br>
              <a:rPr lang="en-US" altLang="ja-JP" sz="4000" dirty="0">
                <a:latin typeface="+mj-ea"/>
              </a:rPr>
            </a:br>
            <a:r>
              <a:rPr lang="ja-JP" altLang="en-US" sz="4000" dirty="0">
                <a:latin typeface="+mj-ea"/>
              </a:rPr>
              <a:t>運営管理（後編）</a:t>
            </a:r>
          </a:p>
        </p:txBody>
      </p:sp>
      <p:sp>
        <p:nvSpPr>
          <p:cNvPr id="3" name="サブタイトル 2"/>
          <p:cNvSpPr>
            <a:spLocks noGrp="1"/>
          </p:cNvSpPr>
          <p:nvPr>
            <p:ph type="subTitle" idx="1"/>
          </p:nvPr>
        </p:nvSpPr>
        <p:spPr>
          <a:xfrm>
            <a:off x="2113363" y="6049228"/>
            <a:ext cx="6858000" cy="1189474"/>
          </a:xfrm>
        </p:spPr>
        <p:txBody>
          <a:bodyPr rtlCol="0">
            <a:noAutofit/>
          </a:bodyPr>
          <a:lstStyle/>
          <a:p>
            <a:pPr rtl="0"/>
            <a:endParaRPr lang="en-US" altLang="ja-JP" sz="2000" dirty="0">
              <a:latin typeface="+mj-ea"/>
              <a:ea typeface="+mj-ea"/>
            </a:endParaRPr>
          </a:p>
          <a:p>
            <a:pPr algn="r" rtl="0"/>
            <a:r>
              <a:rPr lang="ja-JP" altLang="en-US" sz="2000" dirty="0">
                <a:latin typeface="+mj-ea"/>
                <a:ea typeface="+mj-ea"/>
              </a:rPr>
              <a:t>令和７年７月２日</a:t>
            </a:r>
            <a:endParaRPr lang="en-US" altLang="ja-JP" sz="2000" dirty="0">
              <a:latin typeface="+mj-ea"/>
              <a:ea typeface="+mj-ea"/>
            </a:endParaRPr>
          </a:p>
          <a:p>
            <a:pPr rtl="0"/>
            <a:endParaRPr lang="ja-JP" altLang="en-US" sz="2000" dirty="0">
              <a:latin typeface="+mj-ea"/>
              <a:ea typeface="+mj-ea"/>
            </a:endParaRPr>
          </a:p>
        </p:txBody>
      </p:sp>
      <p:pic>
        <p:nvPicPr>
          <p:cNvPr id="11" name="図 10">
            <a:extLst>
              <a:ext uri="{FF2B5EF4-FFF2-40B4-BE49-F238E27FC236}">
                <a16:creationId xmlns:a16="http://schemas.microsoft.com/office/drawing/2014/main" id="{C5CD2C13-5098-479F-9DCC-0F93A7DBD4BE}"/>
              </a:ext>
            </a:extLst>
          </p:cNvPr>
          <p:cNvPicPr>
            <a:picLocks noChangeAspect="1"/>
          </p:cNvPicPr>
          <p:nvPr/>
        </p:nvPicPr>
        <p:blipFill>
          <a:blip r:embed="rId3"/>
          <a:stretch>
            <a:fillRect/>
          </a:stretch>
        </p:blipFill>
        <p:spPr>
          <a:xfrm>
            <a:off x="5039444" y="96631"/>
            <a:ext cx="3886200" cy="2927983"/>
          </a:xfrm>
          <a:prstGeom prst="rect">
            <a:avLst/>
          </a:prstGeom>
        </p:spPr>
      </p:pic>
      <p:pic>
        <p:nvPicPr>
          <p:cNvPr id="4" name="図 6">
            <a:extLst>
              <a:ext uri="{FF2B5EF4-FFF2-40B4-BE49-F238E27FC236}">
                <a16:creationId xmlns:a16="http://schemas.microsoft.com/office/drawing/2014/main" id="{4699A26A-D71A-3D5C-6B9B-C90429DAE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92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0" y="6534626"/>
            <a:ext cx="6858001" cy="32337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prstClr val="black"/>
                </a:solidFill>
              </a:rPr>
              <a:t>令和７年度　福島県障がい者相談支援従事者主任相談支援専門員養成研修</a:t>
            </a:r>
          </a:p>
        </p:txBody>
      </p:sp>
    </p:spTree>
    <p:extLst>
      <p:ext uri="{BB962C8B-B14F-4D97-AF65-F5344CB8AC3E}">
        <p14:creationId xmlns:p14="http://schemas.microsoft.com/office/powerpoint/2010/main" val="92313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7568" y="1939925"/>
            <a:ext cx="7886700" cy="4351338"/>
          </a:xfrm>
        </p:spPr>
        <p:txBody>
          <a:bodyPr rtlCol="0">
            <a:normAutofit/>
          </a:bodyPr>
          <a:lstStyle/>
          <a:p>
            <a:pPr marL="0" indent="0">
              <a:buNone/>
            </a:pPr>
            <a:r>
              <a:rPr lang="ja-JP" altLang="en-US" dirty="0">
                <a:latin typeface="+mn-ea"/>
              </a:rPr>
              <a:t>（１）組織と福祉サービス</a:t>
            </a:r>
            <a:endParaRPr lang="en-US" altLang="ja-JP" dirty="0">
              <a:latin typeface="+mn-ea"/>
            </a:endParaRPr>
          </a:p>
          <a:p>
            <a:pPr marL="0" indent="0">
              <a:buNone/>
            </a:pPr>
            <a:r>
              <a:rPr lang="ja-JP" altLang="en-US" dirty="0">
                <a:solidFill>
                  <a:srgbClr val="FF0000"/>
                </a:solidFill>
                <a:latin typeface="+mn-ea"/>
              </a:rPr>
              <a:t>（２）個人・集団・組織</a:t>
            </a:r>
            <a:endParaRPr lang="en-US" altLang="ja-JP" dirty="0">
              <a:solidFill>
                <a:srgbClr val="FF0000"/>
              </a:solidFill>
              <a:latin typeface="+mn-ea"/>
            </a:endParaRPr>
          </a:p>
          <a:p>
            <a:pPr marL="0" indent="0">
              <a:buNone/>
            </a:pPr>
            <a:r>
              <a:rPr lang="ja-JP" altLang="en-US" dirty="0">
                <a:latin typeface="+mn-ea"/>
              </a:rPr>
              <a:t>（３）事業計画</a:t>
            </a:r>
            <a:endParaRPr lang="en-US" altLang="ja-JP" dirty="0">
              <a:latin typeface="+mn-ea"/>
            </a:endParaRPr>
          </a:p>
          <a:p>
            <a:pPr marL="0" indent="0">
              <a:buNone/>
            </a:pPr>
            <a:r>
              <a:rPr lang="ja-JP" altLang="en-US" dirty="0">
                <a:latin typeface="+mn-ea"/>
              </a:rPr>
              <a:t>（４）労務管理</a:t>
            </a:r>
            <a:endParaRPr lang="en-US" altLang="ja-JP" dirty="0">
              <a:latin typeface="+mn-ea"/>
            </a:endParaRPr>
          </a:p>
          <a:p>
            <a:pPr marL="0" indent="0">
              <a:buNone/>
            </a:pPr>
            <a:r>
              <a:rPr lang="ja-JP" altLang="en-US" dirty="0">
                <a:latin typeface="+mn-ea"/>
              </a:rPr>
              <a:t>（５）労働安全衛生</a:t>
            </a:r>
            <a:endParaRPr lang="en-US" altLang="ja-JP" dirty="0">
              <a:latin typeface="+mn-ea"/>
            </a:endParaRPr>
          </a:p>
          <a:p>
            <a:pPr marL="0" indent="0">
              <a:buNone/>
            </a:pPr>
            <a:r>
              <a:rPr lang="ja-JP" altLang="en-US" dirty="0">
                <a:latin typeface="+mn-ea"/>
              </a:rPr>
              <a:t>（６）ハラスメント</a:t>
            </a:r>
          </a:p>
          <a:p>
            <a:pPr marL="0" indent="0">
              <a:buNone/>
            </a:pPr>
            <a:endParaRPr lang="en-US" altLang="ja-JP" dirty="0">
              <a:latin typeface="+mn-ea"/>
            </a:endParaRPr>
          </a:p>
          <a:p>
            <a:pPr marL="0" indent="0">
              <a:buNone/>
            </a:pPr>
            <a:endParaRPr lang="en-US" altLang="ja-JP" dirty="0">
              <a:latin typeface="+mn-ea"/>
            </a:endParaRPr>
          </a:p>
        </p:txBody>
      </p:sp>
      <p:sp>
        <p:nvSpPr>
          <p:cNvPr id="7" name="角丸四角形 5"/>
          <p:cNvSpPr/>
          <p:nvPr/>
        </p:nvSpPr>
        <p:spPr>
          <a:xfrm>
            <a:off x="285750" y="347890"/>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４．利用者中心の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福祉サービス提供のための組織の運営・管理</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pPr/>
              <a:t>10</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80125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8"/>
            <a:ext cx="7886700" cy="832609"/>
          </a:xfrm>
        </p:spPr>
        <p:txBody>
          <a:bodyPr>
            <a:normAutofit/>
          </a:bodyPr>
          <a:lstStyle/>
          <a:p>
            <a:endParaRPr lang="ja-JP" altLang="en-US" sz="3200" dirty="0">
              <a:latin typeface="+mj-ea"/>
            </a:endParaRPr>
          </a:p>
        </p:txBody>
      </p:sp>
      <p:sp>
        <p:nvSpPr>
          <p:cNvPr id="5" name="タイトル 1"/>
          <p:cNvSpPr txBox="1">
            <a:spLocks/>
          </p:cNvSpPr>
          <p:nvPr/>
        </p:nvSpPr>
        <p:spPr>
          <a:xfrm>
            <a:off x="474138" y="357006"/>
            <a:ext cx="8255358" cy="8754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（２）個人・集団・組織</a:t>
            </a:r>
          </a:p>
        </p:txBody>
      </p:sp>
      <p:sp>
        <p:nvSpPr>
          <p:cNvPr id="9" name="テキスト ボックス 8"/>
          <p:cNvSpPr txBox="1"/>
          <p:nvPr/>
        </p:nvSpPr>
        <p:spPr>
          <a:xfrm>
            <a:off x="3996009" y="6398440"/>
            <a:ext cx="5486400" cy="276999"/>
          </a:xfrm>
          <a:prstGeom prst="rect">
            <a:avLst/>
          </a:prstGeom>
          <a:noFill/>
        </p:spPr>
        <p:txBody>
          <a:bodyPr wrap="square" rtlCol="0">
            <a:spAutoFit/>
          </a:bodyPr>
          <a:lstStyle/>
          <a:p>
            <a:pPr>
              <a:defRPr/>
            </a:pPr>
            <a:r>
              <a:rPr kumimoji="1" lang="ja-JP" altLang="en-US" sz="1200" dirty="0">
                <a:solidFill>
                  <a:prstClr val="black"/>
                </a:solidFill>
                <a:latin typeface="Calibri" panose="020F0502020204030204"/>
                <a:ea typeface="ＭＳ Ｐゴシック" panose="020B0600070205080204" pitchFamily="50" charset="-128"/>
              </a:rPr>
              <a:t>参考文献：福祉サービスの組織と経営（新・社会福祉士養成講座）加筆</a:t>
            </a:r>
          </a:p>
        </p:txBody>
      </p:sp>
      <p:sp>
        <p:nvSpPr>
          <p:cNvPr id="3" name="コンテンツ プレースホルダー 2"/>
          <p:cNvSpPr>
            <a:spLocks noGrp="1"/>
          </p:cNvSpPr>
          <p:nvPr>
            <p:ph idx="1"/>
          </p:nvPr>
        </p:nvSpPr>
        <p:spPr>
          <a:xfrm>
            <a:off x="628650" y="1618732"/>
            <a:ext cx="7886700" cy="4351338"/>
          </a:xfrm>
        </p:spPr>
        <p:txBody>
          <a:bodyPr>
            <a:normAutofit/>
          </a:bodyPr>
          <a:lstStyle/>
          <a:p>
            <a:r>
              <a:rPr lang="ja-JP" altLang="en-US" dirty="0"/>
              <a:t>個人が集まれば、それが組織になるということか？</a:t>
            </a:r>
            <a:endParaRPr lang="en-US" altLang="ja-JP" dirty="0"/>
          </a:p>
          <a:p>
            <a:endParaRPr lang="en-US" altLang="ja-JP" dirty="0"/>
          </a:p>
          <a:p>
            <a:r>
              <a:rPr lang="ja-JP" altLang="en-US" dirty="0"/>
              <a:t>集団が形成されると、組織になるのか？</a:t>
            </a:r>
            <a:endParaRPr lang="en-US" altLang="ja-JP" dirty="0"/>
          </a:p>
          <a:p>
            <a:endParaRPr lang="en-US" altLang="ja-JP" dirty="0"/>
          </a:p>
          <a:p>
            <a:r>
              <a:rPr lang="ja-JP" altLang="en-US" dirty="0"/>
              <a:t>組織とは？</a:t>
            </a:r>
            <a:endParaRPr lang="en-US" altLang="ja-JP" dirty="0"/>
          </a:p>
          <a:p>
            <a:pPr marL="0" indent="0">
              <a:buNone/>
            </a:pPr>
            <a:r>
              <a:rPr lang="ja-JP" altLang="en-US" dirty="0"/>
              <a:t>　</a:t>
            </a:r>
            <a:r>
              <a:rPr lang="ja-JP" altLang="en-US" b="1" dirty="0"/>
              <a:t>目的を達成するために構成されるシステム！！</a:t>
            </a:r>
            <a:endParaRPr lang="ja-JP" altLang="en-US" dirty="0"/>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11</a:t>
            </a:fld>
            <a:endParaRPr kumimoji="1" lang="ja-JP" altLang="en-US"/>
          </a:p>
        </p:txBody>
      </p:sp>
    </p:spTree>
    <p:extLst>
      <p:ext uri="{BB962C8B-B14F-4D97-AF65-F5344CB8AC3E}">
        <p14:creationId xmlns:p14="http://schemas.microsoft.com/office/powerpoint/2010/main" val="348502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endParaRPr kumimoji="1" lang="ja-JP" altLang="en-US"/>
          </a:p>
        </p:txBody>
      </p:sp>
      <p:sp>
        <p:nvSpPr>
          <p:cNvPr id="7" name="テキスト プレースホルダー 6"/>
          <p:cNvSpPr>
            <a:spLocks noGrp="1"/>
          </p:cNvSpPr>
          <p:nvPr>
            <p:ph idx="1"/>
          </p:nvPr>
        </p:nvSpPr>
        <p:spPr/>
        <p:txBody>
          <a:bodyPr/>
          <a:lstStyle/>
          <a:p>
            <a:r>
              <a:rPr lang="ja-JP" altLang="en-US" dirty="0"/>
              <a:t>「公式組織とは、意識的で、目的を持つような人々相互間の共同である」</a:t>
            </a:r>
            <a:endParaRPr lang="en-US" altLang="ja-JP" dirty="0"/>
          </a:p>
          <a:p>
            <a:endParaRPr lang="en-US" altLang="ja-JP" dirty="0"/>
          </a:p>
          <a:p>
            <a:r>
              <a:rPr lang="ja-JP" altLang="en-US" dirty="0"/>
              <a:t>①共通の目的、②貢献意欲（協同の意思）、③</a:t>
            </a:r>
            <a:r>
              <a:rPr lang="ja-JP" altLang="en-US" dirty="0">
                <a:solidFill>
                  <a:srgbClr val="FF0000"/>
                </a:solidFill>
              </a:rPr>
              <a:t>報連相（コミュニケーション） </a:t>
            </a:r>
            <a:r>
              <a:rPr lang="ja-JP" altLang="en-US" dirty="0"/>
              <a:t>、の３つの要素があって成立</a:t>
            </a:r>
          </a:p>
        </p:txBody>
      </p:sp>
      <p:sp>
        <p:nvSpPr>
          <p:cNvPr id="19" name="テキスト ボックス 18"/>
          <p:cNvSpPr txBox="1"/>
          <p:nvPr/>
        </p:nvSpPr>
        <p:spPr>
          <a:xfrm>
            <a:off x="6192481" y="4172679"/>
            <a:ext cx="3301093" cy="323165"/>
          </a:xfrm>
          <a:prstGeom prst="rect">
            <a:avLst/>
          </a:prstGeom>
          <a:noFill/>
        </p:spPr>
        <p:txBody>
          <a:bodyPr wrap="square" rtlCol="0">
            <a:spAutoFit/>
          </a:bodyPr>
          <a:lstStyle/>
          <a:p>
            <a:pPr>
              <a:defRPr/>
            </a:pPr>
            <a:r>
              <a:rPr kumimoji="1" lang="ja-JP" altLang="en-US" sz="1500" dirty="0">
                <a:solidFill>
                  <a:prstClr val="black"/>
                </a:solidFill>
                <a:latin typeface="Calibri" panose="020F0502020204030204"/>
                <a:ea typeface="ＭＳ Ｐゴシック" panose="020B0600070205080204" pitchFamily="50" charset="-128"/>
              </a:rPr>
              <a:t>バーナード（</a:t>
            </a:r>
            <a:r>
              <a:rPr kumimoji="1" lang="en-US" altLang="ja-JP" sz="1500" dirty="0" err="1">
                <a:solidFill>
                  <a:prstClr val="black"/>
                </a:solidFill>
                <a:latin typeface="Calibri" panose="020F0502020204030204"/>
                <a:ea typeface="ＭＳ Ｐゴシック" panose="020B0600070205080204" pitchFamily="50" charset="-128"/>
              </a:rPr>
              <a:t>Barnard,C.I</a:t>
            </a:r>
            <a:r>
              <a:rPr kumimoji="1" lang="ja-JP" altLang="en-US" sz="1500" dirty="0">
                <a:solidFill>
                  <a:prstClr val="black"/>
                </a:solidFill>
                <a:latin typeface="Calibri" panose="020F0502020204030204"/>
                <a:ea typeface="ＭＳ Ｐゴシック" panose="020B0600070205080204" pitchFamily="50" charset="-128"/>
              </a:rPr>
              <a:t>）</a:t>
            </a:r>
          </a:p>
        </p:txBody>
      </p:sp>
      <p:sp>
        <p:nvSpPr>
          <p:cNvPr id="20" name="正方形/長方形 19"/>
          <p:cNvSpPr/>
          <p:nvPr/>
        </p:nvSpPr>
        <p:spPr>
          <a:xfrm>
            <a:off x="771526" y="4829505"/>
            <a:ext cx="7886699" cy="1347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2800" dirty="0">
                <a:solidFill>
                  <a:schemeClr val="bg1"/>
                </a:solidFill>
                <a:latin typeface="Calibri" panose="020F0502020204030204"/>
                <a:ea typeface="ＭＳ Ｐゴシック" panose="020B0600070205080204" pitchFamily="50" charset="-128"/>
              </a:rPr>
              <a:t>組織は自然にできるものではない。①～③を通して作っていくものである→理念・事業計画が大事</a:t>
            </a: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pPr/>
              <a:t>12</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64333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3699"/>
            <a:ext cx="7886700" cy="932732"/>
          </a:xfrm>
        </p:spPr>
        <p:txBody>
          <a:bodyPr>
            <a:noAutofit/>
          </a:bodyPr>
          <a:lstStyle/>
          <a:p>
            <a:r>
              <a:rPr lang="ja-JP" altLang="en-US" sz="3600" dirty="0"/>
              <a:t>集団の負の側面</a:t>
            </a:r>
          </a:p>
        </p:txBody>
      </p:sp>
      <p:sp>
        <p:nvSpPr>
          <p:cNvPr id="3" name="コンテンツ プレースホルダー 2"/>
          <p:cNvSpPr>
            <a:spLocks noGrp="1"/>
          </p:cNvSpPr>
          <p:nvPr>
            <p:ph idx="1"/>
          </p:nvPr>
        </p:nvSpPr>
        <p:spPr>
          <a:xfrm>
            <a:off x="334299" y="1100599"/>
            <a:ext cx="8573729" cy="4952169"/>
          </a:xfrm>
        </p:spPr>
        <p:txBody>
          <a:bodyPr>
            <a:noAutofit/>
          </a:bodyPr>
          <a:lstStyle/>
          <a:p>
            <a:r>
              <a:rPr kumimoji="1" lang="ja-JP" altLang="en-US" dirty="0"/>
              <a:t>集団圧力</a:t>
            </a:r>
            <a:r>
              <a:rPr lang="ja-JP" altLang="en-US" sz="1800" dirty="0"/>
              <a:t>　</a:t>
            </a:r>
            <a:endParaRPr lang="en-US" altLang="ja-JP" sz="1800" dirty="0"/>
          </a:p>
          <a:p>
            <a:pPr marL="0" indent="0">
              <a:buNone/>
            </a:pPr>
            <a:r>
              <a:rPr lang="ja-JP" altLang="en-US" sz="1800" dirty="0"/>
              <a:t>　個人としては正しい判断ができていたはずなのに多数派の力に負けて自分の考えを変えてしまう現象</a:t>
            </a:r>
            <a:endParaRPr lang="en-US" altLang="ja-JP" sz="1800" dirty="0"/>
          </a:p>
          <a:p>
            <a:pPr marL="0" indent="0">
              <a:buNone/>
            </a:pPr>
            <a:r>
              <a:rPr lang="ja-JP" altLang="en-US" sz="1800" dirty="0"/>
              <a:t>　　例）１人でも同じ考えをする仲間が存在する場合誤った回答の割合が低下</a:t>
            </a:r>
            <a:endParaRPr lang="en-US" altLang="ja-JP" sz="1800" dirty="0"/>
          </a:p>
          <a:p>
            <a:pPr marL="0" indent="0">
              <a:buNone/>
            </a:pPr>
            <a:endParaRPr lang="en-US" altLang="ja-JP" sz="1800" dirty="0"/>
          </a:p>
          <a:p>
            <a:r>
              <a:rPr lang="ja-JP" altLang="en-US" dirty="0"/>
              <a:t>集団思慮</a:t>
            </a:r>
            <a:endParaRPr lang="en-US" altLang="ja-JP" sz="1800" dirty="0"/>
          </a:p>
          <a:p>
            <a:pPr marL="0" indent="0">
              <a:buNone/>
            </a:pPr>
            <a:r>
              <a:rPr lang="ja-JP" altLang="en-US" sz="1800" dirty="0"/>
              <a:t>　集団になるとかえって深く考えずに決定がなされてしまう現象</a:t>
            </a:r>
            <a:endParaRPr lang="en-US" altLang="ja-JP" sz="1800" dirty="0"/>
          </a:p>
          <a:p>
            <a:pPr marL="0" indent="0">
              <a:buNone/>
            </a:pPr>
            <a:r>
              <a:rPr lang="ja-JP" altLang="en-US" sz="1800" dirty="0"/>
              <a:t>　　例）自信過剰、集団外部の意見に耳を傾けない等</a:t>
            </a:r>
            <a:endParaRPr lang="en-US" altLang="ja-JP" sz="1800" dirty="0"/>
          </a:p>
          <a:p>
            <a:pPr marL="0" indent="0">
              <a:buNone/>
            </a:pPr>
            <a:endParaRPr lang="en-US" altLang="ja-JP" sz="1800" dirty="0"/>
          </a:p>
          <a:p>
            <a:r>
              <a:rPr kumimoji="1" lang="ja-JP" altLang="en-US" dirty="0"/>
              <a:t>集団凝集性（しゅうだんぎょうしゅうせい）の両義性</a:t>
            </a:r>
            <a:endParaRPr kumimoji="1" lang="en-US" altLang="ja-JP" dirty="0"/>
          </a:p>
          <a:p>
            <a:pPr marL="0" indent="0">
              <a:buNone/>
            </a:pPr>
            <a:r>
              <a:rPr lang="ja-JP" altLang="en-US" sz="1800" dirty="0"/>
              <a:t>　集団の凝集性（結束力）が高いほど、同調行動が発生しやすくなり、異なった意見</a:t>
            </a:r>
            <a:endParaRPr lang="en-US" altLang="ja-JP" sz="1800" dirty="0"/>
          </a:p>
          <a:p>
            <a:pPr marL="0" indent="0">
              <a:buNone/>
            </a:pPr>
            <a:r>
              <a:rPr lang="ja-JP" altLang="en-US" sz="1800" dirty="0"/>
              <a:t>　を提案しづらくなる現象</a:t>
            </a:r>
            <a:endParaRPr lang="en-US" altLang="ja-JP" sz="1800" dirty="0"/>
          </a:p>
          <a:p>
            <a:pPr marL="0" indent="0">
              <a:buNone/>
            </a:pPr>
            <a:r>
              <a:rPr lang="ja-JP" altLang="en-US" sz="1800" dirty="0"/>
              <a:t>　　例）看護と介護のケアをめぐっての対立→利用者の最善の利益を考えることで解消</a:t>
            </a:r>
          </a:p>
        </p:txBody>
      </p:sp>
      <p:sp>
        <p:nvSpPr>
          <p:cNvPr id="6" name="テキスト ボックス 5"/>
          <p:cNvSpPr txBox="1"/>
          <p:nvPr/>
        </p:nvSpPr>
        <p:spPr>
          <a:xfrm>
            <a:off x="4001258" y="6217853"/>
            <a:ext cx="4906768" cy="276999"/>
          </a:xfrm>
          <a:prstGeom prst="rect">
            <a:avLst/>
          </a:prstGeom>
          <a:noFill/>
        </p:spPr>
        <p:txBody>
          <a:bodyPr wrap="square" rtlCol="0">
            <a:spAutoFit/>
          </a:bodyPr>
          <a:lstStyle/>
          <a:p>
            <a:pPr>
              <a:defRPr/>
            </a:pPr>
            <a:r>
              <a:rPr kumimoji="1" lang="ja-JP" altLang="en-US" sz="1200" dirty="0">
                <a:solidFill>
                  <a:prstClr val="black"/>
                </a:solidFill>
                <a:latin typeface="Calibri" panose="020F0502020204030204"/>
                <a:ea typeface="ＭＳ Ｐゴシック" panose="020B0600070205080204" pitchFamily="50" charset="-128"/>
              </a:rPr>
              <a:t>参考文献：福祉サービスの組織と経営（新・社会福祉士養成講座）</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13</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66781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992" y="399985"/>
            <a:ext cx="7886700" cy="811850"/>
          </a:xfrm>
        </p:spPr>
        <p:txBody>
          <a:bodyPr>
            <a:noAutofit/>
          </a:bodyPr>
          <a:lstStyle/>
          <a:p>
            <a:r>
              <a:rPr kumimoji="1" lang="ja-JP" altLang="en-US" dirty="0"/>
              <a:t>集団とモチベーション</a:t>
            </a:r>
          </a:p>
        </p:txBody>
      </p:sp>
      <p:sp>
        <p:nvSpPr>
          <p:cNvPr id="3" name="コンテンツ プレースホルダー 2"/>
          <p:cNvSpPr>
            <a:spLocks noGrp="1"/>
          </p:cNvSpPr>
          <p:nvPr>
            <p:ph idx="1"/>
          </p:nvPr>
        </p:nvSpPr>
        <p:spPr>
          <a:xfrm>
            <a:off x="628650" y="1548045"/>
            <a:ext cx="7886700" cy="4066175"/>
          </a:xfrm>
        </p:spPr>
        <p:txBody>
          <a:bodyPr>
            <a:noAutofit/>
          </a:bodyPr>
          <a:lstStyle/>
          <a:p>
            <a:r>
              <a:rPr kumimoji="1" lang="ja-JP" altLang="en-US" dirty="0"/>
              <a:t>生産者の生産性向上を図るには、①作業条件を改善、②経済</a:t>
            </a:r>
            <a:r>
              <a:rPr lang="ja-JP" altLang="en-US" dirty="0"/>
              <a:t>的欲求</a:t>
            </a:r>
            <a:r>
              <a:rPr kumimoji="1" lang="ja-JP" altLang="en-US" dirty="0"/>
              <a:t>を充足することで改善を図る</a:t>
            </a:r>
            <a:endParaRPr kumimoji="1" lang="en-US" altLang="ja-JP" dirty="0"/>
          </a:p>
          <a:p>
            <a:r>
              <a:rPr lang="ja-JP" altLang="en-US" dirty="0"/>
              <a:t>②の奨励給を導入したところ、期待されたほどの向上は図れなかった</a:t>
            </a:r>
            <a:endParaRPr lang="en-US" altLang="ja-JP" dirty="0"/>
          </a:p>
          <a:p>
            <a:r>
              <a:rPr kumimoji="1" lang="ja-JP" altLang="en-US" dirty="0"/>
              <a:t>①で、休憩時間の変更、そこにお菓子や飲み物などを提供したところ、向上が見られた</a:t>
            </a:r>
            <a:endParaRPr kumimoji="1" lang="en-US" altLang="ja-JP" dirty="0"/>
          </a:p>
          <a:p>
            <a:r>
              <a:rPr lang="ja-JP" altLang="en-US" dirty="0"/>
              <a:t>①を導入したことで会話が生まれ、関係性が深まった。作業者の生産性には「集団の一体感」と関係があることが分かった</a:t>
            </a:r>
            <a:endParaRPr lang="en-US" altLang="ja-JP" dirty="0"/>
          </a:p>
        </p:txBody>
      </p:sp>
      <p:sp>
        <p:nvSpPr>
          <p:cNvPr id="6" name="テキスト ボックス 5"/>
          <p:cNvSpPr txBox="1"/>
          <p:nvPr/>
        </p:nvSpPr>
        <p:spPr>
          <a:xfrm>
            <a:off x="5797074" y="5685202"/>
            <a:ext cx="2569028" cy="300082"/>
          </a:xfrm>
          <a:prstGeom prst="rect">
            <a:avLst/>
          </a:prstGeom>
          <a:noFill/>
        </p:spPr>
        <p:txBody>
          <a:bodyPr wrap="square" rtlCol="0">
            <a:spAutoFit/>
          </a:bodyPr>
          <a:lstStyle/>
          <a:p>
            <a:pPr>
              <a:defRPr/>
            </a:pPr>
            <a:r>
              <a:rPr kumimoji="1" lang="ja-JP" altLang="en-US" sz="1350" dirty="0">
                <a:solidFill>
                  <a:prstClr val="black"/>
                </a:solidFill>
                <a:latin typeface="Calibri" panose="020F0502020204030204"/>
                <a:ea typeface="ＭＳ Ｐゴシック" panose="020B0600070205080204" pitchFamily="50" charset="-128"/>
              </a:rPr>
              <a:t>ホーソン実験　</a:t>
            </a:r>
            <a:r>
              <a:rPr kumimoji="1" lang="en-US" altLang="ja-JP" sz="1350" dirty="0">
                <a:solidFill>
                  <a:prstClr val="black"/>
                </a:solidFill>
                <a:latin typeface="Calibri" panose="020F0502020204030204"/>
                <a:ea typeface="ＭＳ Ｐゴシック" panose="020B0600070205080204" pitchFamily="50" charset="-128"/>
              </a:rPr>
              <a:t>1927</a:t>
            </a:r>
            <a:r>
              <a:rPr kumimoji="1" lang="ja-JP" altLang="en-US" sz="1350" dirty="0">
                <a:solidFill>
                  <a:prstClr val="black"/>
                </a:solidFill>
                <a:latin typeface="Calibri" panose="020F0502020204030204"/>
                <a:ea typeface="ＭＳ Ｐゴシック" panose="020B0600070205080204" pitchFamily="50" charset="-128"/>
              </a:rPr>
              <a:t>～</a:t>
            </a:r>
            <a:r>
              <a:rPr kumimoji="1" lang="en-US" altLang="ja-JP" sz="1350" dirty="0">
                <a:solidFill>
                  <a:prstClr val="black"/>
                </a:solidFill>
                <a:latin typeface="Calibri" panose="020F0502020204030204"/>
                <a:ea typeface="ＭＳ Ｐゴシック" panose="020B0600070205080204" pitchFamily="50" charset="-128"/>
              </a:rPr>
              <a:t>1932</a:t>
            </a:r>
            <a:endParaRPr kumimoji="1" lang="ja-JP" altLang="en-US" sz="1350" dirty="0">
              <a:solidFill>
                <a:prstClr val="black"/>
              </a:solidFill>
              <a:latin typeface="Calibri" panose="020F0502020204030204"/>
              <a:ea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14</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93603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社会福祉組織には、非常勤、常勤職員、ボランティアなど多様な中で利用者支援が行われている</a:t>
            </a:r>
            <a:endParaRPr kumimoji="1" lang="en-US" altLang="ja-JP" dirty="0"/>
          </a:p>
          <a:p>
            <a:r>
              <a:rPr lang="ja-JP" altLang="en-US" dirty="0"/>
              <a:t>コミュニケーションだけでなく、共通な目的が共有され、その目的を達成するために組織の一員として存在していること（公式組織）を理解するための働きかけが必要。</a:t>
            </a:r>
            <a:endParaRPr kumimoji="1" lang="ja-JP" altLang="en-US" dirty="0"/>
          </a:p>
        </p:txBody>
      </p:sp>
      <p:sp>
        <p:nvSpPr>
          <p:cNvPr id="6" name="テキスト ボックス 5"/>
          <p:cNvSpPr txBox="1"/>
          <p:nvPr/>
        </p:nvSpPr>
        <p:spPr>
          <a:xfrm>
            <a:off x="4066062" y="5851161"/>
            <a:ext cx="5486400" cy="276999"/>
          </a:xfrm>
          <a:prstGeom prst="rect">
            <a:avLst/>
          </a:prstGeom>
          <a:noFill/>
        </p:spPr>
        <p:txBody>
          <a:bodyPr wrap="square" rtlCol="0">
            <a:spAutoFit/>
          </a:bodyPr>
          <a:lstStyle/>
          <a:p>
            <a:pPr>
              <a:defRPr/>
            </a:pPr>
            <a:r>
              <a:rPr kumimoji="1" lang="ja-JP" altLang="en-US" sz="1200" dirty="0">
                <a:solidFill>
                  <a:prstClr val="black"/>
                </a:solidFill>
                <a:latin typeface="Calibri" panose="020F0502020204030204"/>
                <a:ea typeface="ＭＳ Ｐゴシック" panose="020B0600070205080204" pitchFamily="50" charset="-128"/>
              </a:rPr>
              <a:t>参考文献：福祉サービスの組織と経営（新・社会福祉士養成講座）</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15</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53329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7568" y="1939925"/>
            <a:ext cx="7886700" cy="4351338"/>
          </a:xfrm>
        </p:spPr>
        <p:txBody>
          <a:bodyPr rtlCol="0">
            <a:normAutofit/>
          </a:bodyPr>
          <a:lstStyle/>
          <a:p>
            <a:pPr marL="0" indent="0">
              <a:buNone/>
            </a:pPr>
            <a:r>
              <a:rPr lang="ja-JP" altLang="en-US" dirty="0">
                <a:latin typeface="+mn-ea"/>
              </a:rPr>
              <a:t>（１）組織と福祉サービス</a:t>
            </a:r>
            <a:endParaRPr lang="en-US" altLang="ja-JP" dirty="0">
              <a:latin typeface="+mn-ea"/>
            </a:endParaRPr>
          </a:p>
          <a:p>
            <a:pPr marL="0" indent="0">
              <a:buNone/>
            </a:pPr>
            <a:r>
              <a:rPr lang="ja-JP" altLang="en-US" dirty="0">
                <a:latin typeface="+mn-ea"/>
              </a:rPr>
              <a:t>（２）個人・集団・組織</a:t>
            </a:r>
            <a:endParaRPr lang="en-US" altLang="ja-JP" dirty="0">
              <a:latin typeface="+mn-ea"/>
            </a:endParaRPr>
          </a:p>
          <a:p>
            <a:pPr marL="0" indent="0">
              <a:buNone/>
            </a:pPr>
            <a:r>
              <a:rPr lang="ja-JP" altLang="en-US" dirty="0">
                <a:solidFill>
                  <a:srgbClr val="FF0000"/>
                </a:solidFill>
                <a:latin typeface="+mn-ea"/>
              </a:rPr>
              <a:t>（３）事業計画</a:t>
            </a:r>
            <a:endParaRPr lang="en-US" altLang="ja-JP" dirty="0">
              <a:solidFill>
                <a:srgbClr val="FF0000"/>
              </a:solidFill>
              <a:latin typeface="+mn-ea"/>
            </a:endParaRPr>
          </a:p>
          <a:p>
            <a:pPr marL="0" indent="0">
              <a:buNone/>
            </a:pPr>
            <a:r>
              <a:rPr lang="ja-JP" altLang="en-US" dirty="0">
                <a:latin typeface="+mn-ea"/>
              </a:rPr>
              <a:t>（４）労務管理</a:t>
            </a:r>
            <a:endParaRPr lang="en-US" altLang="ja-JP" dirty="0">
              <a:latin typeface="+mn-ea"/>
            </a:endParaRPr>
          </a:p>
          <a:p>
            <a:pPr marL="0" indent="0">
              <a:buNone/>
            </a:pPr>
            <a:r>
              <a:rPr lang="ja-JP" altLang="en-US" dirty="0">
                <a:latin typeface="+mn-ea"/>
              </a:rPr>
              <a:t>（５）労働安全衛生</a:t>
            </a:r>
            <a:endParaRPr lang="en-US" altLang="ja-JP" dirty="0">
              <a:latin typeface="+mn-ea"/>
            </a:endParaRPr>
          </a:p>
          <a:p>
            <a:pPr marL="0" indent="0">
              <a:buNone/>
            </a:pPr>
            <a:r>
              <a:rPr lang="ja-JP" altLang="en-US" dirty="0">
                <a:latin typeface="+mn-ea"/>
              </a:rPr>
              <a:t>（６）ハラスメント</a:t>
            </a:r>
          </a:p>
          <a:p>
            <a:pPr marL="0" indent="0">
              <a:buNone/>
            </a:pPr>
            <a:endParaRPr lang="en-US" altLang="ja-JP" dirty="0">
              <a:latin typeface="+mn-ea"/>
            </a:endParaRPr>
          </a:p>
          <a:p>
            <a:pPr marL="0" indent="0">
              <a:buNone/>
            </a:pPr>
            <a:endParaRPr lang="en-US" altLang="ja-JP" dirty="0">
              <a:latin typeface="+mn-ea"/>
            </a:endParaRPr>
          </a:p>
        </p:txBody>
      </p:sp>
      <p:sp>
        <p:nvSpPr>
          <p:cNvPr id="7" name="角丸四角形 5"/>
          <p:cNvSpPr/>
          <p:nvPr/>
        </p:nvSpPr>
        <p:spPr>
          <a:xfrm>
            <a:off x="285750" y="347890"/>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４．利用者中心の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福祉サービス提供のための組織の運営・管理</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pPr/>
              <a:t>16</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4003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8"/>
            <a:ext cx="7886700" cy="832609"/>
          </a:xfrm>
        </p:spPr>
        <p:txBody>
          <a:bodyPr>
            <a:normAutofit/>
          </a:bodyPr>
          <a:lstStyle/>
          <a:p>
            <a:endParaRPr lang="ja-JP" altLang="en-US" sz="3200" dirty="0">
              <a:latin typeface="+mj-ea"/>
            </a:endParaRPr>
          </a:p>
        </p:txBody>
      </p:sp>
      <p:sp>
        <p:nvSpPr>
          <p:cNvPr id="5" name="タイトル 1"/>
          <p:cNvSpPr txBox="1">
            <a:spLocks/>
          </p:cNvSpPr>
          <p:nvPr/>
        </p:nvSpPr>
        <p:spPr>
          <a:xfrm>
            <a:off x="474138" y="357006"/>
            <a:ext cx="8255358" cy="8754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（３）事業計画</a:t>
            </a:r>
          </a:p>
        </p:txBody>
      </p:sp>
      <p:sp>
        <p:nvSpPr>
          <p:cNvPr id="9" name="テキスト ボックス 8"/>
          <p:cNvSpPr txBox="1"/>
          <p:nvPr/>
        </p:nvSpPr>
        <p:spPr>
          <a:xfrm>
            <a:off x="4437969" y="6079354"/>
            <a:ext cx="5486400" cy="276999"/>
          </a:xfrm>
          <a:prstGeom prst="rect">
            <a:avLst/>
          </a:prstGeom>
          <a:noFill/>
        </p:spPr>
        <p:txBody>
          <a:bodyPr wrap="square" rtlCol="0">
            <a:spAutoFit/>
          </a:bodyPr>
          <a:lstStyle/>
          <a:p>
            <a:pPr>
              <a:defRPr/>
            </a:pPr>
            <a:r>
              <a:rPr kumimoji="1" lang="ja-JP" altLang="en-US" sz="1200" dirty="0">
                <a:solidFill>
                  <a:prstClr val="black"/>
                </a:solidFill>
                <a:latin typeface="Calibri" panose="020F0502020204030204"/>
                <a:ea typeface="ＭＳ Ｐゴシック" panose="020B0600070205080204" pitchFamily="50" charset="-128"/>
              </a:rPr>
              <a:t>参考文献：福祉サービスの組織と経営（新・社会福祉士養成講座）</a:t>
            </a:r>
          </a:p>
        </p:txBody>
      </p:sp>
      <p:sp>
        <p:nvSpPr>
          <p:cNvPr id="3" name="コンテンツ プレースホルダー 2"/>
          <p:cNvSpPr>
            <a:spLocks noGrp="1"/>
          </p:cNvSpPr>
          <p:nvPr>
            <p:ph idx="1"/>
          </p:nvPr>
        </p:nvSpPr>
        <p:spPr>
          <a:xfrm>
            <a:off x="494620" y="1589515"/>
            <a:ext cx="8234877" cy="4351338"/>
          </a:xfrm>
        </p:spPr>
        <p:txBody>
          <a:bodyPr/>
          <a:lstStyle/>
          <a:p>
            <a:r>
              <a:rPr lang="ja-JP" altLang="en-US" dirty="0"/>
              <a:t>事業計画とは、法人の理念に基づき設定した目的を達成するために、長期・中期・年度等の単位で定められるものであり、具体的な行動計画である</a:t>
            </a:r>
            <a:endParaRPr lang="en-US" altLang="ja-JP" dirty="0"/>
          </a:p>
          <a:p>
            <a:r>
              <a:rPr lang="ja-JP" altLang="en-US" dirty="0"/>
              <a:t>外部環境の分析</a:t>
            </a:r>
            <a:endParaRPr lang="en-US" altLang="ja-JP" dirty="0"/>
          </a:p>
          <a:p>
            <a:pPr marL="0" indent="0">
              <a:buNone/>
            </a:pPr>
            <a:r>
              <a:rPr lang="ja-JP" altLang="en-US" dirty="0"/>
              <a:t>　対象となる地域や利用者が求めていることを把握</a:t>
            </a:r>
            <a:endParaRPr lang="en-US" altLang="ja-JP" dirty="0"/>
          </a:p>
          <a:p>
            <a:r>
              <a:rPr lang="ja-JP" altLang="en-US" dirty="0"/>
              <a:t>内部環境の分析</a:t>
            </a:r>
            <a:endParaRPr lang="en-US" altLang="ja-JP" dirty="0"/>
          </a:p>
          <a:p>
            <a:pPr marL="0" indent="0">
              <a:buNone/>
            </a:pPr>
            <a:r>
              <a:rPr lang="ja-JP" altLang="en-US" dirty="0"/>
              <a:t>　計画の実現に向けて、経営資源の実態（人・物・金・制度）が備わっているか。また、制度の適応範囲等</a:t>
            </a:r>
            <a:endParaRPr lang="en-US" altLang="ja-JP" dirty="0"/>
          </a:p>
          <a:p>
            <a:endParaRPr kumimoji="1" lang="ja-JP" altLang="en-US" dirty="0"/>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17</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09562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sz="half" idx="1"/>
          </p:nvPr>
        </p:nvSpPr>
        <p:spPr>
          <a:xfrm>
            <a:off x="166257" y="1401536"/>
            <a:ext cx="4807527" cy="5110100"/>
          </a:xfrm>
        </p:spPr>
        <p:txBody>
          <a:bodyPr/>
          <a:lstStyle/>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r>
              <a:rPr lang="ja-JP" altLang="en-US" sz="1200" dirty="0"/>
              <a:t>　　　　　</a:t>
            </a:r>
            <a:endParaRPr lang="en-US" altLang="ja-JP" sz="1200" dirty="0"/>
          </a:p>
          <a:p>
            <a:pPr marL="0" indent="0">
              <a:buNone/>
            </a:pPr>
            <a:r>
              <a:rPr lang="ja-JP" altLang="en-US" sz="1200" dirty="0"/>
              <a:t>　　　　　　（事業所）</a:t>
            </a:r>
          </a:p>
        </p:txBody>
      </p:sp>
      <p:sp>
        <p:nvSpPr>
          <p:cNvPr id="8" name="コンテンツ プレースホルダー 7"/>
          <p:cNvSpPr>
            <a:spLocks noGrp="1"/>
          </p:cNvSpPr>
          <p:nvPr>
            <p:ph sz="half" idx="2"/>
          </p:nvPr>
        </p:nvSpPr>
        <p:spPr>
          <a:xfrm>
            <a:off x="4629150" y="1401538"/>
            <a:ext cx="3886200" cy="4088437"/>
          </a:xfrm>
          <a:ln>
            <a:solidFill>
              <a:schemeClr val="tx1"/>
            </a:solidFill>
          </a:ln>
        </p:spPr>
        <p:txBody>
          <a:bodyPr/>
          <a:lstStyle/>
          <a:p>
            <a:r>
              <a:rPr kumimoji="1" lang="ja-JP" altLang="en-US" dirty="0"/>
              <a:t>目標が明確で、事実に基づいて現状を把握し、内部環境が調整されれば計画はスムーズに策定できる</a:t>
            </a:r>
            <a:endParaRPr kumimoji="1" lang="en-US" altLang="ja-JP" dirty="0"/>
          </a:p>
          <a:p>
            <a:r>
              <a:rPr lang="ja-JP" altLang="en-US" dirty="0"/>
              <a:t>内部環境が調整されないまま、目標を掲げた計画は空想的になってしまう恐れがある</a:t>
            </a:r>
            <a:endParaRPr kumimoji="1" lang="ja-JP" altLang="en-US" dirty="0"/>
          </a:p>
        </p:txBody>
      </p:sp>
      <p:sp>
        <p:nvSpPr>
          <p:cNvPr id="9" name="角丸四角形 8"/>
          <p:cNvSpPr/>
          <p:nvPr/>
        </p:nvSpPr>
        <p:spPr>
          <a:xfrm>
            <a:off x="816430" y="1586595"/>
            <a:ext cx="1883229" cy="4136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kumimoji="1" lang="ja-JP" altLang="en-US" sz="1350" dirty="0">
                <a:solidFill>
                  <a:prstClr val="black"/>
                </a:solidFill>
                <a:latin typeface="Calibri" panose="020F0502020204030204"/>
                <a:ea typeface="ＭＳ Ｐゴシック" panose="020B0600070205080204" pitchFamily="50" charset="-128"/>
              </a:rPr>
              <a:t>理念、目的</a:t>
            </a:r>
          </a:p>
        </p:txBody>
      </p:sp>
      <p:sp>
        <p:nvSpPr>
          <p:cNvPr id="10" name="正方形/長方形 9"/>
          <p:cNvSpPr/>
          <p:nvPr/>
        </p:nvSpPr>
        <p:spPr>
          <a:xfrm>
            <a:off x="1005941" y="2544537"/>
            <a:ext cx="670461" cy="634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350" dirty="0">
                <a:solidFill>
                  <a:prstClr val="white"/>
                </a:solidFill>
                <a:latin typeface="Calibri" panose="020F0502020204030204"/>
                <a:ea typeface="ＭＳ Ｐゴシック" panose="020B0600070205080204" pitchFamily="50" charset="-128"/>
              </a:rPr>
              <a:t>目標</a:t>
            </a:r>
          </a:p>
        </p:txBody>
      </p:sp>
      <p:sp>
        <p:nvSpPr>
          <p:cNvPr id="13" name="正方形/長方形 12"/>
          <p:cNvSpPr/>
          <p:nvPr/>
        </p:nvSpPr>
        <p:spPr>
          <a:xfrm>
            <a:off x="1005941" y="4133851"/>
            <a:ext cx="670461" cy="57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350" dirty="0">
                <a:solidFill>
                  <a:prstClr val="white"/>
                </a:solidFill>
                <a:latin typeface="Calibri" panose="020F0502020204030204"/>
                <a:ea typeface="ＭＳ Ｐゴシック" panose="020B0600070205080204" pitchFamily="50" charset="-128"/>
              </a:rPr>
              <a:t>現状</a:t>
            </a:r>
          </a:p>
        </p:txBody>
      </p:sp>
      <p:sp>
        <p:nvSpPr>
          <p:cNvPr id="14" name="上矢印 13"/>
          <p:cNvSpPr/>
          <p:nvPr/>
        </p:nvSpPr>
        <p:spPr>
          <a:xfrm>
            <a:off x="1366156" y="2087338"/>
            <a:ext cx="119744" cy="3592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350">
              <a:solidFill>
                <a:prstClr val="white"/>
              </a:solidFill>
              <a:latin typeface="Calibri" panose="020F0502020204030204"/>
              <a:ea typeface="ＭＳ Ｐゴシック" panose="020B0600070205080204" pitchFamily="50" charset="-128"/>
            </a:endParaRPr>
          </a:p>
        </p:txBody>
      </p:sp>
      <p:cxnSp>
        <p:nvCxnSpPr>
          <p:cNvPr id="16" name="直線コネクタ 15"/>
          <p:cNvCxnSpPr/>
          <p:nvPr/>
        </p:nvCxnSpPr>
        <p:spPr>
          <a:xfrm>
            <a:off x="1758043" y="2729592"/>
            <a:ext cx="2574472"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758045" y="4286250"/>
            <a:ext cx="127090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3045278" y="2871110"/>
            <a:ext cx="742950" cy="1415143"/>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上下矢印 20"/>
          <p:cNvSpPr/>
          <p:nvPr/>
        </p:nvSpPr>
        <p:spPr>
          <a:xfrm>
            <a:off x="2223408" y="2834412"/>
            <a:ext cx="272143" cy="12226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350">
              <a:solidFill>
                <a:prstClr val="white"/>
              </a:solidFill>
              <a:latin typeface="Calibri" panose="020F0502020204030204"/>
              <a:ea typeface="ＭＳ Ｐゴシック" panose="020B0600070205080204" pitchFamily="50" charset="-128"/>
            </a:endParaRPr>
          </a:p>
        </p:txBody>
      </p:sp>
      <p:sp>
        <p:nvSpPr>
          <p:cNvPr id="26" name="正方形/長方形 25"/>
          <p:cNvSpPr/>
          <p:nvPr/>
        </p:nvSpPr>
        <p:spPr>
          <a:xfrm>
            <a:off x="2490109" y="3024284"/>
            <a:ext cx="881743" cy="3911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350" dirty="0">
                <a:solidFill>
                  <a:prstClr val="white"/>
                </a:solidFill>
                <a:latin typeface="Calibri" panose="020F0502020204030204"/>
                <a:ea typeface="ＭＳ Ｐゴシック" panose="020B0600070205080204" pitchFamily="50" charset="-128"/>
              </a:rPr>
              <a:t>ギャップ</a:t>
            </a:r>
          </a:p>
        </p:txBody>
      </p:sp>
      <p:sp>
        <p:nvSpPr>
          <p:cNvPr id="27" name="テキスト ボックス 26"/>
          <p:cNvSpPr txBox="1"/>
          <p:nvPr/>
        </p:nvSpPr>
        <p:spPr>
          <a:xfrm>
            <a:off x="4052207" y="5784664"/>
            <a:ext cx="5486400" cy="276999"/>
          </a:xfrm>
          <a:prstGeom prst="rect">
            <a:avLst/>
          </a:prstGeom>
          <a:noFill/>
        </p:spPr>
        <p:txBody>
          <a:bodyPr wrap="square" rtlCol="0">
            <a:spAutoFit/>
          </a:bodyPr>
          <a:lstStyle/>
          <a:p>
            <a:pPr>
              <a:defRPr/>
            </a:pPr>
            <a:r>
              <a:rPr kumimoji="1" lang="ja-JP" altLang="en-US" sz="1200" dirty="0">
                <a:solidFill>
                  <a:prstClr val="black"/>
                </a:solidFill>
                <a:latin typeface="Calibri" panose="020F0502020204030204"/>
                <a:ea typeface="ＭＳ Ｐゴシック" panose="020B0600070205080204" pitchFamily="50" charset="-128"/>
              </a:rPr>
              <a:t>参考文献：福祉サービスの組織と経営（新・社会福祉士養成講座）</a:t>
            </a: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pPr/>
              <a:t>18</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508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7568" y="1939925"/>
            <a:ext cx="7886700" cy="4351338"/>
          </a:xfrm>
        </p:spPr>
        <p:txBody>
          <a:bodyPr rtlCol="0">
            <a:normAutofit/>
          </a:bodyPr>
          <a:lstStyle/>
          <a:p>
            <a:pPr marL="0" indent="0">
              <a:buNone/>
            </a:pPr>
            <a:r>
              <a:rPr lang="ja-JP" altLang="en-US" dirty="0">
                <a:latin typeface="+mn-ea"/>
              </a:rPr>
              <a:t>（１）組織と福祉サービス</a:t>
            </a:r>
            <a:endParaRPr lang="en-US" altLang="ja-JP" dirty="0">
              <a:latin typeface="+mn-ea"/>
            </a:endParaRPr>
          </a:p>
          <a:p>
            <a:pPr marL="0" indent="0">
              <a:buNone/>
            </a:pPr>
            <a:r>
              <a:rPr lang="ja-JP" altLang="en-US" dirty="0">
                <a:latin typeface="+mn-ea"/>
              </a:rPr>
              <a:t>（２）個人・集団・組織</a:t>
            </a:r>
            <a:endParaRPr lang="en-US" altLang="ja-JP" dirty="0">
              <a:latin typeface="+mn-ea"/>
            </a:endParaRPr>
          </a:p>
          <a:p>
            <a:pPr marL="0" indent="0">
              <a:buNone/>
            </a:pPr>
            <a:r>
              <a:rPr lang="ja-JP" altLang="en-US" dirty="0">
                <a:latin typeface="+mn-ea"/>
              </a:rPr>
              <a:t>（３）事業計画</a:t>
            </a:r>
            <a:endParaRPr lang="en-US" altLang="ja-JP" dirty="0">
              <a:latin typeface="+mn-ea"/>
            </a:endParaRPr>
          </a:p>
          <a:p>
            <a:pPr marL="0" indent="0">
              <a:buNone/>
            </a:pPr>
            <a:r>
              <a:rPr lang="ja-JP" altLang="en-US" dirty="0">
                <a:solidFill>
                  <a:srgbClr val="FF0000"/>
                </a:solidFill>
                <a:latin typeface="+mn-ea"/>
              </a:rPr>
              <a:t>（４）労務管理</a:t>
            </a:r>
            <a:endParaRPr lang="en-US" altLang="ja-JP" dirty="0">
              <a:solidFill>
                <a:srgbClr val="FF0000"/>
              </a:solidFill>
              <a:latin typeface="+mn-ea"/>
            </a:endParaRPr>
          </a:p>
          <a:p>
            <a:pPr marL="0" indent="0">
              <a:buNone/>
            </a:pPr>
            <a:r>
              <a:rPr lang="ja-JP" altLang="en-US" dirty="0">
                <a:latin typeface="+mn-ea"/>
              </a:rPr>
              <a:t>（５）労働安全衛生</a:t>
            </a:r>
            <a:endParaRPr lang="en-US" altLang="ja-JP" dirty="0">
              <a:latin typeface="+mn-ea"/>
            </a:endParaRPr>
          </a:p>
          <a:p>
            <a:pPr marL="0" indent="0">
              <a:buNone/>
            </a:pPr>
            <a:r>
              <a:rPr lang="ja-JP" altLang="en-US" dirty="0">
                <a:latin typeface="+mn-ea"/>
              </a:rPr>
              <a:t>（６）ハラスメント</a:t>
            </a:r>
          </a:p>
          <a:p>
            <a:pPr marL="0" indent="0">
              <a:buNone/>
            </a:pPr>
            <a:endParaRPr lang="en-US" altLang="ja-JP" dirty="0">
              <a:latin typeface="+mn-ea"/>
            </a:endParaRPr>
          </a:p>
          <a:p>
            <a:pPr marL="0" indent="0">
              <a:buNone/>
            </a:pPr>
            <a:endParaRPr lang="en-US" altLang="ja-JP" dirty="0">
              <a:latin typeface="+mn-ea"/>
            </a:endParaRPr>
          </a:p>
        </p:txBody>
      </p:sp>
      <p:sp>
        <p:nvSpPr>
          <p:cNvPr id="7" name="角丸四角形 5"/>
          <p:cNvSpPr/>
          <p:nvPr/>
        </p:nvSpPr>
        <p:spPr>
          <a:xfrm>
            <a:off x="285750" y="347890"/>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４．利用者中心の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福祉サービス提供のための組織の運営・管理</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pPr/>
              <a:t>19</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20423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954" y="1346731"/>
            <a:ext cx="8254092" cy="5275384"/>
          </a:xfrm>
        </p:spPr>
        <p:txBody>
          <a:bodyPr>
            <a:noAutofit/>
          </a:bodyPr>
          <a:lstStyle/>
          <a:p>
            <a:r>
              <a:rPr lang="ja-JP" altLang="en-US" sz="2000" dirty="0"/>
              <a:t>相談支援事業所における運営管理は、これまでの初任者研修や現任研修には、なかった内容です。</a:t>
            </a:r>
            <a:endParaRPr lang="en-US" altLang="ja-JP" sz="2000" dirty="0"/>
          </a:p>
          <a:p>
            <a:r>
              <a:rPr lang="ja-JP" altLang="en-US" sz="2000" dirty="0"/>
              <a:t>利用者中心支援、権利擁護やエンパワメントなど、相談支援専門員の役割や基本姿勢を根底におき、その支援を、相談支援専門員という専門的な</a:t>
            </a:r>
            <a:r>
              <a:rPr lang="ja-JP" altLang="en-US" sz="2000" b="1" u="sng" dirty="0">
                <a:solidFill>
                  <a:srgbClr val="FF0000"/>
                </a:solidFill>
              </a:rPr>
              <a:t>職業</a:t>
            </a:r>
            <a:r>
              <a:rPr lang="ja-JP" altLang="en-US" sz="2000" dirty="0"/>
              <a:t>として実践していくためには、事業所としての運営管理面にも視点をあて、整備していくことは非常に重要なことです。</a:t>
            </a:r>
            <a:endParaRPr lang="en-US" altLang="ja-JP" sz="2000" dirty="0"/>
          </a:p>
          <a:p>
            <a:r>
              <a:rPr lang="ja-JP" altLang="en-US" sz="2000" dirty="0"/>
              <a:t>利用者の支援を継続して実践していくためには、誰かが犠牲になることなく、働く者の義務や権利としても「運営管理」のコマで学ぶ内容は重要です。これは、利用者の安全確保や利益の保護にもつながるものです。「わたしは現場だから</a:t>
            </a:r>
            <a:r>
              <a:rPr lang="en-US" altLang="ja-JP" sz="2000" dirty="0"/>
              <a:t>…</a:t>
            </a:r>
            <a:r>
              <a:rPr lang="ja-JP" altLang="en-US" sz="2000" dirty="0"/>
              <a:t>」、「よくわからないから、お任せしてます</a:t>
            </a:r>
            <a:r>
              <a:rPr lang="en-US" altLang="ja-JP" sz="2000" dirty="0"/>
              <a:t>…</a:t>
            </a:r>
            <a:r>
              <a:rPr lang="ja-JP" altLang="en-US" sz="2000" dirty="0"/>
              <a:t>」、「職場が悪い、組織が悪い</a:t>
            </a:r>
            <a:r>
              <a:rPr lang="en-US" altLang="ja-JP" sz="2000" dirty="0"/>
              <a:t>…</a:t>
            </a:r>
            <a:r>
              <a:rPr lang="ja-JP" altLang="en-US" sz="2000" dirty="0"/>
              <a:t>」ではいけません。</a:t>
            </a:r>
            <a:endParaRPr lang="en-US" altLang="ja-JP" sz="2000" dirty="0"/>
          </a:p>
          <a:p>
            <a:r>
              <a:rPr lang="ja-JP" altLang="en-US" sz="2000" dirty="0"/>
              <a:t>特に、主任相談支援専門員は、地域で悩んでいる事業所の相談にのり一緒に考えられることも必要です。</a:t>
            </a:r>
            <a:endParaRPr lang="en-US" altLang="ja-JP" sz="2000" dirty="0"/>
          </a:p>
          <a:p>
            <a:r>
              <a:rPr lang="ja-JP" altLang="en-US" sz="2000" dirty="0"/>
              <a:t>これまでも実施してきている内容を含み、その中で、</a:t>
            </a:r>
            <a:r>
              <a:rPr lang="ja-JP" altLang="en-US" sz="2000" b="1" dirty="0">
                <a:solidFill>
                  <a:srgbClr val="FF0000"/>
                </a:solidFill>
              </a:rPr>
              <a:t>部分的ですが幅広に</a:t>
            </a:r>
            <a:r>
              <a:rPr lang="ja-JP" altLang="en-US" sz="2000" dirty="0"/>
              <a:t>再確認していきます。</a:t>
            </a:r>
            <a:endParaRPr lang="en-US" altLang="ja-JP" sz="2000" dirty="0"/>
          </a:p>
          <a:p>
            <a:pPr marL="0" indent="0">
              <a:buNone/>
            </a:pPr>
            <a:endParaRPr lang="ja-JP" altLang="en-US" sz="2400" i="1" u="sng" dirty="0"/>
          </a:p>
        </p:txBody>
      </p:sp>
      <p:sp>
        <p:nvSpPr>
          <p:cNvPr id="7" name="角丸四角形 5"/>
          <p:cNvSpPr/>
          <p:nvPr/>
        </p:nvSpPr>
        <p:spPr>
          <a:xfrm>
            <a:off x="231112" y="144107"/>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844083"/>
            <a:r>
              <a:rPr lang="ja-JP" altLang="en-US" sz="2800" dirty="0">
                <a:latin typeface="+mj-ea"/>
              </a:rPr>
              <a:t>１．受講前ガイダンス</a:t>
            </a:r>
            <a:br>
              <a:rPr lang="en-US" altLang="ja-JP" sz="2800" dirty="0">
                <a:latin typeface="+mj-ea"/>
              </a:rPr>
            </a:br>
            <a:r>
              <a:rPr lang="ja-JP" altLang="en-US" sz="2800" dirty="0">
                <a:latin typeface="+mj-ea"/>
              </a:rPr>
              <a:t>　　　相談支援事業所における運営管理では</a:t>
            </a:r>
            <a:endParaRPr kumimoji="1" lang="ja-JP" altLang="en-US" sz="2585" kern="0" dirty="0">
              <a:solidFill>
                <a:prstClr val="black"/>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2</a:t>
            </a:fld>
            <a:endParaRPr kumimoji="1" lang="ja-JP" altLang="en-US">
              <a:solidFill>
                <a:prstClr val="black">
                  <a:tint val="75000"/>
                </a:prstClr>
              </a:solidFill>
            </a:endParaRPr>
          </a:p>
        </p:txBody>
      </p:sp>
      <p:sp>
        <p:nvSpPr>
          <p:cNvPr id="8" name="フッター プレースホルダー 1">
            <a:extLst>
              <a:ext uri="{FF2B5EF4-FFF2-40B4-BE49-F238E27FC236}">
                <a16:creationId xmlns:a16="http://schemas.microsoft.com/office/drawing/2014/main" id="{3E12ED95-2BEE-42BF-80D1-9A062F05A9F8}"/>
              </a:ext>
            </a:extLst>
          </p:cNvPr>
          <p:cNvSpPr>
            <a:spLocks noGrp="1"/>
          </p:cNvSpPr>
          <p:nvPr>
            <p:ph type="ftr" sz="quarter" idx="3"/>
          </p:nvPr>
        </p:nvSpPr>
        <p:spPr>
          <a:xfrm>
            <a:off x="2" y="6479862"/>
            <a:ext cx="7965831" cy="365267"/>
          </a:xfrm>
        </p:spPr>
        <p:txBody>
          <a:bodyPr/>
          <a:lstStyle/>
          <a:p>
            <a:r>
              <a:rPr kumimoji="1" lang="zh-TW" altLang="en-US" sz="1400" i="0" dirty="0"/>
              <a:t>令和元年度主任相談支援専門員養成研修</a:t>
            </a:r>
            <a:r>
              <a:rPr kumimoji="1" lang="ja-JP" altLang="en-US" sz="1400" i="0" dirty="0"/>
              <a:t>資料より</a:t>
            </a:r>
          </a:p>
        </p:txBody>
      </p:sp>
    </p:spTree>
    <p:extLst>
      <p:ext uri="{BB962C8B-B14F-4D97-AF65-F5344CB8AC3E}">
        <p14:creationId xmlns:p14="http://schemas.microsoft.com/office/powerpoint/2010/main" val="421090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81037"/>
            <a:ext cx="7886700" cy="781094"/>
          </a:xfrm>
        </p:spPr>
        <p:txBody>
          <a:bodyPr>
            <a:normAutofit/>
          </a:bodyPr>
          <a:lstStyle/>
          <a:p>
            <a:pPr>
              <a:spcBef>
                <a:spcPts val="1000"/>
              </a:spcBef>
            </a:pPr>
            <a:endParaRPr lang="ja-JP" altLang="en-US" sz="3200" dirty="0">
              <a:latin typeface="+mj-ea"/>
            </a:endParaRPr>
          </a:p>
        </p:txBody>
      </p:sp>
      <p:sp>
        <p:nvSpPr>
          <p:cNvPr id="3" name="コンテンツ プレースホルダー 2"/>
          <p:cNvSpPr>
            <a:spLocks noGrp="1"/>
          </p:cNvSpPr>
          <p:nvPr>
            <p:ph idx="1"/>
          </p:nvPr>
        </p:nvSpPr>
        <p:spPr>
          <a:xfrm>
            <a:off x="569350" y="1262131"/>
            <a:ext cx="7886700" cy="4351338"/>
          </a:xfrm>
        </p:spPr>
        <p:txBody>
          <a:bodyPr>
            <a:normAutofit/>
          </a:bodyPr>
          <a:lstStyle/>
          <a:p>
            <a:r>
              <a:rPr lang="ja-JP" altLang="en-US" sz="2400" dirty="0"/>
              <a:t>福祉サービス従事者も基本的に労働者である。</a:t>
            </a:r>
            <a:endParaRPr lang="en-US" altLang="ja-JP" sz="2400" dirty="0"/>
          </a:p>
          <a:p>
            <a:r>
              <a:rPr lang="ja-JP" altLang="en-US" sz="2400" dirty="0"/>
              <a:t>福祉サービスのボランティア性や精神性との葛藤</a:t>
            </a:r>
          </a:p>
        </p:txBody>
      </p:sp>
      <p:sp>
        <p:nvSpPr>
          <p:cNvPr id="4" name="正方形/長方形 3"/>
          <p:cNvSpPr/>
          <p:nvPr/>
        </p:nvSpPr>
        <p:spPr>
          <a:xfrm>
            <a:off x="628652" y="2191659"/>
            <a:ext cx="8108949" cy="39240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kumimoji="1" lang="ja-JP" altLang="en-US" sz="2200" dirty="0">
                <a:solidFill>
                  <a:prstClr val="black"/>
                </a:solidFill>
                <a:latin typeface="Calibri" panose="020F0502020204030204"/>
                <a:ea typeface="ＭＳ Ｐゴシック" panose="020B0600070205080204" pitchFamily="50" charset="-128"/>
              </a:rPr>
              <a:t>□労働関係法令の遵守と就業規則の適切な運用により、「働く側」と「雇う側」の双方を守ることになる。</a:t>
            </a:r>
            <a:endParaRPr kumimoji="1" lang="en-US" altLang="ja-JP" sz="2200" dirty="0">
              <a:solidFill>
                <a:prstClr val="black"/>
              </a:solidFill>
              <a:latin typeface="Calibri" panose="020F0502020204030204"/>
              <a:ea typeface="ＭＳ Ｐゴシック" panose="020B0600070205080204" pitchFamily="50" charset="-128"/>
            </a:endParaRPr>
          </a:p>
          <a:p>
            <a:pPr>
              <a:defRPr/>
            </a:pPr>
            <a:endParaRPr kumimoji="1" lang="en-US" altLang="ja-JP" sz="2200" dirty="0">
              <a:solidFill>
                <a:prstClr val="black"/>
              </a:solidFill>
              <a:latin typeface="Calibri" panose="020F0502020204030204"/>
              <a:ea typeface="ＭＳ Ｐゴシック" panose="020B0600070205080204" pitchFamily="50" charset="-128"/>
            </a:endParaRPr>
          </a:p>
          <a:p>
            <a:pPr>
              <a:defRPr/>
            </a:pPr>
            <a:r>
              <a:rPr kumimoji="1" lang="ja-JP" altLang="en-US" sz="2200" dirty="0">
                <a:solidFill>
                  <a:prstClr val="black"/>
                </a:solidFill>
                <a:latin typeface="Calibri" panose="020F0502020204030204"/>
                <a:ea typeface="ＭＳ Ｐゴシック" panose="020B0600070205080204" pitchFamily="50" charset="-128"/>
              </a:rPr>
              <a:t>□契約に基づく職場での正しい就労、心身の健康管理、労働者としての権利保障、福利厚生が重要。</a:t>
            </a:r>
            <a:endParaRPr kumimoji="1" lang="en-US" altLang="ja-JP" sz="2200" dirty="0">
              <a:solidFill>
                <a:prstClr val="black"/>
              </a:solidFill>
              <a:latin typeface="Calibri" panose="020F0502020204030204"/>
              <a:ea typeface="ＭＳ Ｐゴシック" panose="020B0600070205080204" pitchFamily="50" charset="-128"/>
            </a:endParaRPr>
          </a:p>
          <a:p>
            <a:pPr>
              <a:defRPr/>
            </a:pPr>
            <a:endParaRPr kumimoji="1" lang="en-US" altLang="ja-JP" sz="2200" dirty="0">
              <a:solidFill>
                <a:prstClr val="black"/>
              </a:solidFill>
              <a:latin typeface="Calibri" panose="020F0502020204030204"/>
              <a:ea typeface="ＭＳ Ｐゴシック" panose="020B0600070205080204" pitchFamily="50" charset="-128"/>
            </a:endParaRPr>
          </a:p>
          <a:p>
            <a:pPr>
              <a:defRPr/>
            </a:pPr>
            <a:r>
              <a:rPr kumimoji="1" lang="ja-JP" altLang="en-US" sz="2200" dirty="0">
                <a:solidFill>
                  <a:prstClr val="black"/>
                </a:solidFill>
                <a:latin typeface="Calibri" panose="020F0502020204030204"/>
                <a:ea typeface="ＭＳ Ｐゴシック" panose="020B0600070205080204" pitchFamily="50" charset="-128"/>
              </a:rPr>
              <a:t>□主任相談支援専門員は、中堅（リーダー・管理）する職員として、自ら及び事業所の職員の働きについて、労務管理の基本を理解ししておく。</a:t>
            </a:r>
            <a:endParaRPr kumimoji="1" lang="en-US" altLang="ja-JP" sz="2200" dirty="0">
              <a:solidFill>
                <a:prstClr val="black"/>
              </a:solidFill>
              <a:latin typeface="Calibri" panose="020F0502020204030204"/>
              <a:ea typeface="ＭＳ Ｐゴシック" panose="020B0600070205080204" pitchFamily="50" charset="-128"/>
            </a:endParaRPr>
          </a:p>
          <a:p>
            <a:pPr>
              <a:defRPr/>
            </a:pPr>
            <a:r>
              <a:rPr kumimoji="1" lang="ja-JP" altLang="en-US" sz="2200" dirty="0">
                <a:solidFill>
                  <a:prstClr val="black"/>
                </a:solidFill>
                <a:latin typeface="Calibri" panose="020F0502020204030204"/>
                <a:ea typeface="ＭＳ Ｐゴシック" panose="020B0600070205080204" pitchFamily="50" charset="-128"/>
              </a:rPr>
              <a:t>→</a:t>
            </a:r>
            <a:r>
              <a:rPr lang="ja-JP" altLang="en-US" sz="2200" dirty="0">
                <a:solidFill>
                  <a:prstClr val="black"/>
                </a:solidFill>
                <a:latin typeface="Calibri" panose="020F0502020204030204"/>
                <a:ea typeface="ＭＳ Ｐゴシック" panose="020B0600070205080204" pitchFamily="50" charset="-128"/>
              </a:rPr>
              <a:t>労基法上の義務について権限と責任を有しているものであれば、使用者となることがある。</a:t>
            </a:r>
          </a:p>
        </p:txBody>
      </p:sp>
      <p:sp>
        <p:nvSpPr>
          <p:cNvPr id="5" name="タイトル 1"/>
          <p:cNvSpPr txBox="1">
            <a:spLocks/>
          </p:cNvSpPr>
          <p:nvPr/>
        </p:nvSpPr>
        <p:spPr>
          <a:xfrm>
            <a:off x="444321" y="406821"/>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（４）労務管理</a:t>
            </a: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pPr/>
              <a:t>20</a:t>
            </a:fld>
            <a:endParaRPr kumimoji="1" lang="ja-JP" altLang="en-US" dirty="0"/>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1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078ACB-674D-C1BD-6FA9-969A7D50C7A6}"/>
              </a:ext>
            </a:extLst>
          </p:cNvPr>
          <p:cNvSpPr>
            <a:spLocks noGrp="1"/>
          </p:cNvSpPr>
          <p:nvPr>
            <p:ph type="sldNum" sz="quarter" idx="12"/>
          </p:nvPr>
        </p:nvSpPr>
        <p:spPr/>
        <p:txBody>
          <a:bodyPr/>
          <a:lstStyle/>
          <a:p>
            <a:fld id="{E1C0CD78-4E44-4F1F-ADFE-EB6B278C584E}" type="slidenum">
              <a:rPr kumimoji="1" lang="ja-JP" altLang="en-US" smtClean="0"/>
              <a:pPr/>
              <a:t>21</a:t>
            </a:fld>
            <a:endParaRPr kumimoji="1" lang="ja-JP" altLang="en-US"/>
          </a:p>
        </p:txBody>
      </p:sp>
      <p:pic>
        <p:nvPicPr>
          <p:cNvPr id="6" name="図 5">
            <a:extLst>
              <a:ext uri="{FF2B5EF4-FFF2-40B4-BE49-F238E27FC236}">
                <a16:creationId xmlns:a16="http://schemas.microsoft.com/office/drawing/2014/main" id="{C7F36A68-D981-E895-43FB-840AF76333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1760" y="1524000"/>
            <a:ext cx="5980480" cy="4968872"/>
          </a:xfrm>
          <a:prstGeom prst="rect">
            <a:avLst/>
          </a:prstGeom>
          <a:noFill/>
          <a:ln>
            <a:noFill/>
          </a:ln>
        </p:spPr>
      </p:pic>
      <p:sp>
        <p:nvSpPr>
          <p:cNvPr id="7" name="タイトル 1">
            <a:extLst>
              <a:ext uri="{FF2B5EF4-FFF2-40B4-BE49-F238E27FC236}">
                <a16:creationId xmlns:a16="http://schemas.microsoft.com/office/drawing/2014/main" id="{28194E6E-3C32-F79E-90E1-6F962EBAFFB4}"/>
              </a:ext>
            </a:extLst>
          </p:cNvPr>
          <p:cNvSpPr txBox="1">
            <a:spLocks/>
          </p:cNvSpPr>
          <p:nvPr/>
        </p:nvSpPr>
        <p:spPr>
          <a:xfrm>
            <a:off x="444321" y="143887"/>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t>休暇と休日</a:t>
            </a:r>
            <a:endParaRPr lang="ja-JP" altLang="en-US" sz="28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88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3DE32A-E66D-4B2E-83FA-5BFEA4012988}"/>
              </a:ext>
            </a:extLst>
          </p:cNvPr>
          <p:cNvSpPr>
            <a:spLocks noGrp="1"/>
          </p:cNvSpPr>
          <p:nvPr>
            <p:ph idx="1"/>
          </p:nvPr>
        </p:nvSpPr>
        <p:spPr>
          <a:xfrm>
            <a:off x="328613" y="1471614"/>
            <a:ext cx="8629650" cy="5021261"/>
          </a:xfrm>
        </p:spPr>
        <p:txBody>
          <a:bodyPr>
            <a:normAutofit lnSpcReduction="10000"/>
          </a:bodyPr>
          <a:lstStyle/>
          <a:p>
            <a:pPr marL="0" indent="0">
              <a:buNone/>
            </a:pPr>
            <a:r>
              <a:rPr lang="ja-JP" altLang="en-US" sz="2000" dirty="0"/>
              <a:t>日常用語で使われる管理職と、管理監督者というのは別の概念だと考え</a:t>
            </a:r>
            <a:endParaRPr lang="en-US" altLang="ja-JP" sz="2000" dirty="0"/>
          </a:p>
          <a:p>
            <a:pPr marL="0" indent="0">
              <a:buNone/>
            </a:pPr>
            <a:r>
              <a:rPr lang="ja-JP" altLang="en-US" sz="2000" dirty="0"/>
              <a:t>てください。</a:t>
            </a:r>
            <a:br>
              <a:rPr lang="ja-JP" altLang="en-US" sz="2000" dirty="0"/>
            </a:br>
            <a:r>
              <a:rPr lang="ja-JP" altLang="en-US" sz="2000" dirty="0"/>
              <a:t>一般的には、課長や部長、マネージャーなどの役職者はわりと広く管理</a:t>
            </a:r>
            <a:endParaRPr lang="en-US" altLang="ja-JP" sz="2000" dirty="0"/>
          </a:p>
          <a:p>
            <a:pPr marL="0" indent="0">
              <a:buNone/>
            </a:pPr>
            <a:r>
              <a:rPr lang="ja-JP" altLang="en-US" sz="2000" dirty="0"/>
              <a:t>職と呼ばれますが、法律上の管理監督者というのはもっと限定された上位</a:t>
            </a:r>
            <a:endParaRPr lang="en-US" altLang="ja-JP" sz="2000" dirty="0"/>
          </a:p>
          <a:p>
            <a:pPr marL="0" indent="0">
              <a:buNone/>
            </a:pPr>
            <a:r>
              <a:rPr lang="ja-JP" altLang="en-US" sz="2000" dirty="0"/>
              <a:t>の立場を指す言葉です。</a:t>
            </a:r>
            <a:br>
              <a:rPr lang="ja-JP" altLang="en-US" sz="2000" dirty="0"/>
            </a:br>
            <a:br>
              <a:rPr lang="ja-JP" altLang="en-US" sz="2000" dirty="0"/>
            </a:br>
            <a:r>
              <a:rPr lang="ja-JP" altLang="en-US" sz="2000" dirty="0"/>
              <a:t>管理監督者とは、「労働条件の決定その他労務管理について、経営者と</a:t>
            </a:r>
            <a:endParaRPr lang="en-US" altLang="ja-JP" sz="2000" dirty="0"/>
          </a:p>
          <a:p>
            <a:pPr marL="0" indent="0">
              <a:buNone/>
            </a:pPr>
            <a:r>
              <a:rPr lang="ja-JP" altLang="en-US" sz="2000" dirty="0"/>
              <a:t>一体的な立場にあり、労働時間等の規制の枠を超えて活動せざるを得ない</a:t>
            </a:r>
            <a:endParaRPr lang="en-US" altLang="ja-JP" sz="2000" dirty="0"/>
          </a:p>
          <a:p>
            <a:pPr marL="0" indent="0">
              <a:buNone/>
            </a:pPr>
            <a:r>
              <a:rPr lang="ja-JP" altLang="en-US" sz="2000" dirty="0"/>
              <a:t>重要な職務内容を有する者」のことなのです。</a:t>
            </a:r>
            <a:endParaRPr lang="en-US" altLang="ja-JP" sz="2000" dirty="0"/>
          </a:p>
          <a:p>
            <a:pPr marL="0" indent="0">
              <a:buNone/>
            </a:pPr>
            <a:endParaRPr lang="en-US" altLang="ja-JP" sz="2000" dirty="0"/>
          </a:p>
          <a:p>
            <a:r>
              <a:rPr lang="ja-JP" altLang="en-US" sz="2000" b="1" dirty="0">
                <a:solidFill>
                  <a:srgbClr val="FF0000"/>
                </a:solidFill>
              </a:rPr>
              <a:t>職務内容</a:t>
            </a:r>
            <a:endParaRPr lang="ja-JP" altLang="en-US" sz="2000" dirty="0">
              <a:solidFill>
                <a:srgbClr val="FF0000"/>
              </a:solidFill>
            </a:endParaRPr>
          </a:p>
          <a:p>
            <a:r>
              <a:rPr lang="ja-JP" altLang="en-US" sz="2000" b="1" dirty="0">
                <a:solidFill>
                  <a:srgbClr val="FF0000"/>
                </a:solidFill>
              </a:rPr>
              <a:t>責任と権限</a:t>
            </a:r>
            <a:endParaRPr lang="ja-JP" altLang="en-US" sz="2000" dirty="0">
              <a:solidFill>
                <a:srgbClr val="FF0000"/>
              </a:solidFill>
            </a:endParaRPr>
          </a:p>
          <a:p>
            <a:r>
              <a:rPr lang="ja-JP" altLang="en-US" sz="2000" b="1" dirty="0">
                <a:solidFill>
                  <a:srgbClr val="FF0000"/>
                </a:solidFill>
              </a:rPr>
              <a:t>勤務態様</a:t>
            </a:r>
            <a:endParaRPr lang="ja-JP" altLang="en-US" sz="2000" dirty="0">
              <a:solidFill>
                <a:srgbClr val="FF0000"/>
              </a:solidFill>
            </a:endParaRPr>
          </a:p>
          <a:p>
            <a:r>
              <a:rPr lang="ja-JP" altLang="en-US" sz="2000" b="1" dirty="0">
                <a:solidFill>
                  <a:srgbClr val="FF0000"/>
                </a:solidFill>
              </a:rPr>
              <a:t>地位にふさわしい待遇</a:t>
            </a:r>
            <a:endParaRPr lang="ja-JP" altLang="en-US" sz="2000" dirty="0">
              <a:solidFill>
                <a:srgbClr val="FF0000"/>
              </a:solidFill>
            </a:endParaRPr>
          </a:p>
          <a:p>
            <a:pPr marL="0" indent="0">
              <a:buNone/>
            </a:pPr>
            <a:endParaRPr lang="ja-JP" altLang="en-US" sz="2000" dirty="0"/>
          </a:p>
        </p:txBody>
      </p:sp>
      <p:sp>
        <p:nvSpPr>
          <p:cNvPr id="5" name="スライド番号プレースホルダー 4">
            <a:extLst>
              <a:ext uri="{FF2B5EF4-FFF2-40B4-BE49-F238E27FC236}">
                <a16:creationId xmlns:a16="http://schemas.microsoft.com/office/drawing/2014/main" id="{3B02FC48-1F25-4427-B27E-7335670C379D}"/>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22</a:t>
            </a:fld>
            <a:endParaRPr lang="ja-JP" altLang="en-US" dirty="0">
              <a:solidFill>
                <a:prstClr val="black">
                  <a:tint val="75000"/>
                </a:prstClr>
              </a:solidFill>
            </a:endParaRPr>
          </a:p>
        </p:txBody>
      </p:sp>
      <p:sp>
        <p:nvSpPr>
          <p:cNvPr id="4" name="タイトル 1">
            <a:extLst>
              <a:ext uri="{FF2B5EF4-FFF2-40B4-BE49-F238E27FC236}">
                <a16:creationId xmlns:a16="http://schemas.microsoft.com/office/drawing/2014/main" id="{532E116D-9594-84A1-FD71-F24B644B9D63}"/>
              </a:ext>
            </a:extLst>
          </p:cNvPr>
          <p:cNvSpPr txBox="1">
            <a:spLocks/>
          </p:cNvSpPr>
          <p:nvPr/>
        </p:nvSpPr>
        <p:spPr>
          <a:xfrm>
            <a:off x="219076" y="299972"/>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t>管理者と管理監督者の違い</a:t>
            </a:r>
            <a:endParaRPr lang="ja-JP" altLang="en-US" sz="28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1756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33" y="-19409"/>
            <a:ext cx="3873166" cy="492693"/>
          </a:xfrm>
        </p:spPr>
        <p:txBody>
          <a:bodyPr>
            <a:normAutofit/>
          </a:bodyPr>
          <a:lstStyle/>
          <a:p>
            <a:r>
              <a:rPr lang="ja-JP" altLang="en-US" sz="2800" dirty="0"/>
              <a:t>労使をとりまく法令の例</a:t>
            </a:r>
          </a:p>
        </p:txBody>
      </p:sp>
      <p:sp>
        <p:nvSpPr>
          <p:cNvPr id="8" name="円/楕円 7"/>
          <p:cNvSpPr/>
          <p:nvPr/>
        </p:nvSpPr>
        <p:spPr>
          <a:xfrm>
            <a:off x="1737532" y="1106828"/>
            <a:ext cx="4992914" cy="4801622"/>
          </a:xfrm>
          <a:prstGeom prst="ellipse">
            <a:avLst/>
          </a:prstGeom>
          <a:ln w="47625"/>
        </p:spPr>
        <p:style>
          <a:lnRef idx="2">
            <a:schemeClr val="accent5"/>
          </a:lnRef>
          <a:fillRef idx="1">
            <a:schemeClr val="lt1"/>
          </a:fillRef>
          <a:effectRef idx="0">
            <a:schemeClr val="accent5"/>
          </a:effectRef>
          <a:fontRef idx="minor">
            <a:schemeClr val="dk1"/>
          </a:fontRef>
        </p:style>
        <p:txBody>
          <a:bodyPr rtlCol="0" anchor="ctr"/>
          <a:lstStyle/>
          <a:p>
            <a:pPr algn="ctr">
              <a:defRPr/>
            </a:pPr>
            <a:endParaRPr kumimoji="1" lang="ja-JP" altLang="en-US">
              <a:solidFill>
                <a:prstClr val="black"/>
              </a:solidFill>
              <a:latin typeface="Calibri" panose="020F0502020204030204"/>
              <a:ea typeface="ＭＳ Ｐゴシック" panose="020B0600070205080204" pitchFamily="50" charset="-128"/>
            </a:endParaRPr>
          </a:p>
        </p:txBody>
      </p:sp>
      <p:sp>
        <p:nvSpPr>
          <p:cNvPr id="9" name="角丸四角形 8"/>
          <p:cNvSpPr/>
          <p:nvPr/>
        </p:nvSpPr>
        <p:spPr>
          <a:xfrm>
            <a:off x="3143576" y="496173"/>
            <a:ext cx="2180826" cy="1250038"/>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kumimoji="1" lang="en-US" altLang="ja-JP" sz="1600" dirty="0">
              <a:solidFill>
                <a:prstClr val="black"/>
              </a:solidFill>
              <a:latin typeface="HGS創英角ｺﾞｼｯｸUB" panose="020B0900000000000000" pitchFamily="50" charset="-128"/>
              <a:ea typeface="HGS創英角ｺﾞｼｯｸUB" panose="020B0900000000000000"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・労働基準法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・最低賃金法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・労働契約法</a:t>
            </a:r>
          </a:p>
        </p:txBody>
      </p:sp>
      <p:sp>
        <p:nvSpPr>
          <p:cNvPr id="11" name="角丸四角形 10"/>
          <p:cNvSpPr/>
          <p:nvPr/>
        </p:nvSpPr>
        <p:spPr>
          <a:xfrm>
            <a:off x="542186" y="1647433"/>
            <a:ext cx="2019753" cy="975063"/>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kumimoji="1" lang="ja-JP" altLang="en-US" sz="1400" dirty="0">
                <a:solidFill>
                  <a:prstClr val="black"/>
                </a:solidFill>
                <a:latin typeface="Calibri" panose="020F0502020204030204"/>
                <a:ea typeface="ＭＳ Ｐゴシック" panose="020B0600070205080204" pitchFamily="50" charset="-128"/>
              </a:rPr>
              <a:t>・労働安全衛生法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・労働安全衛生規則</a:t>
            </a:r>
          </a:p>
        </p:txBody>
      </p:sp>
      <p:sp>
        <p:nvSpPr>
          <p:cNvPr id="13" name="角丸四角形 12"/>
          <p:cNvSpPr/>
          <p:nvPr/>
        </p:nvSpPr>
        <p:spPr>
          <a:xfrm>
            <a:off x="34622" y="3018556"/>
            <a:ext cx="2969306" cy="1812332"/>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a:defRPr/>
            </a:pP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・職業安定法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・雇用対策法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・労働者派遣事業の適正な運営の確保及び派遣労働者の保護等に関する法律（派遣法）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・高年齢者等の雇用の安定等に関する法律（高齢法）</a:t>
            </a:r>
          </a:p>
        </p:txBody>
      </p:sp>
      <p:sp>
        <p:nvSpPr>
          <p:cNvPr id="14" name="角丸四角形 13"/>
          <p:cNvSpPr/>
          <p:nvPr/>
        </p:nvSpPr>
        <p:spPr>
          <a:xfrm>
            <a:off x="5599047" y="1155251"/>
            <a:ext cx="3497942" cy="1726909"/>
          </a:xfrm>
          <a:prstGeom prst="roundRect">
            <a:avLst>
              <a:gd name="adj" fmla="val 6952"/>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kumimoji="1" lang="ja-JP" altLang="en-US" sz="1400" dirty="0">
                <a:solidFill>
                  <a:prstClr val="black"/>
                </a:solidFill>
                <a:latin typeface="Calibri" panose="020F0502020204030204"/>
                <a:ea typeface="ＭＳ Ｐゴシック" panose="020B0600070205080204" pitchFamily="50" charset="-128"/>
              </a:rPr>
              <a:t>・雇用の分野における男女の均等な機会及び待遇の確保等に関する法律（均等法）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・育児休業、介護休業等育児又は家族介護を行う労働者の福祉に関する法律（育介法）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・短時間労働者の雇用管理の改善等に関する法律（パート労働法）</a:t>
            </a:r>
          </a:p>
        </p:txBody>
      </p:sp>
      <p:sp>
        <p:nvSpPr>
          <p:cNvPr id="15" name="角丸四角形 14"/>
          <p:cNvSpPr/>
          <p:nvPr/>
        </p:nvSpPr>
        <p:spPr>
          <a:xfrm>
            <a:off x="5594780" y="3307646"/>
            <a:ext cx="3497942" cy="1692886"/>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a:defRPr/>
            </a:pP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・労働時間等の設置の改善に関する特別措置法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・労働組合法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・労働関係調整法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・個別労働関係紛争の解決の促進に関する法律</a:t>
            </a:r>
          </a:p>
        </p:txBody>
      </p:sp>
      <p:sp>
        <p:nvSpPr>
          <p:cNvPr id="16" name="角丸四角形 15"/>
          <p:cNvSpPr/>
          <p:nvPr/>
        </p:nvSpPr>
        <p:spPr>
          <a:xfrm>
            <a:off x="2248683" y="5311481"/>
            <a:ext cx="4148638" cy="1304532"/>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a:defRPr/>
            </a:pP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・健康保険法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・厚生年金保険法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・国民年金法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・労働者災害補償保険法</a:t>
            </a:r>
            <a:endParaRPr kumimoji="1" lang="en-US" altLang="ja-JP" sz="1400" dirty="0">
              <a:solidFill>
                <a:prstClr val="black"/>
              </a:solidFill>
              <a:latin typeface="Calibri" panose="020F0502020204030204"/>
              <a:ea typeface="ＭＳ Ｐゴシック" panose="020B0600070205080204" pitchFamily="50" charset="-128"/>
            </a:endParaRPr>
          </a:p>
          <a:p>
            <a:pPr>
              <a:defRPr/>
            </a:pPr>
            <a:r>
              <a:rPr kumimoji="1" lang="ja-JP" altLang="en-US" sz="1400" dirty="0">
                <a:solidFill>
                  <a:prstClr val="black"/>
                </a:solidFill>
                <a:latin typeface="Calibri" panose="020F0502020204030204"/>
                <a:ea typeface="ＭＳ Ｐゴシック" panose="020B0600070205080204" pitchFamily="50" charset="-128"/>
              </a:rPr>
              <a:t>・雇用保険法</a:t>
            </a:r>
          </a:p>
        </p:txBody>
      </p:sp>
      <p:sp>
        <p:nvSpPr>
          <p:cNvPr id="17" name="左右矢印 16"/>
          <p:cNvSpPr/>
          <p:nvPr/>
        </p:nvSpPr>
        <p:spPr>
          <a:xfrm>
            <a:off x="3492896" y="2885789"/>
            <a:ext cx="1666879" cy="662457"/>
          </a:xfrm>
          <a:prstGeom prst="leftRightArrow">
            <a:avLst>
              <a:gd name="adj1" fmla="val 54382"/>
              <a:gd name="adj2" fmla="val 5438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dirty="0">
                <a:solidFill>
                  <a:prstClr val="black"/>
                </a:solidFill>
                <a:latin typeface="Calibri" panose="020F0502020204030204"/>
                <a:ea typeface="ＭＳ Ｐゴシック" panose="020B0600070205080204" pitchFamily="50" charset="-128"/>
              </a:rPr>
              <a:t>労働契約</a:t>
            </a:r>
          </a:p>
        </p:txBody>
      </p:sp>
      <p:sp>
        <p:nvSpPr>
          <p:cNvPr id="3" name="四角形: 角を丸くする 2"/>
          <p:cNvSpPr/>
          <p:nvPr/>
        </p:nvSpPr>
        <p:spPr>
          <a:xfrm>
            <a:off x="3143576" y="421730"/>
            <a:ext cx="218082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kumimoji="1" lang="ja-JP" altLang="en-US">
                <a:solidFill>
                  <a:prstClr val="black"/>
                </a:solidFill>
                <a:latin typeface="HGS創英角ｺﾞｼｯｸUB" panose="020B0900000000000000" pitchFamily="50" charset="-128"/>
                <a:ea typeface="HGS創英角ｺﾞｼｯｸUB" panose="020B0900000000000000" pitchFamily="50" charset="-128"/>
              </a:rPr>
              <a:t>労働基準関係等</a:t>
            </a:r>
            <a:endParaRPr kumimoji="1" lang="ja-JP" altLang="en-US">
              <a:solidFill>
                <a:prstClr val="black"/>
              </a:solidFill>
              <a:latin typeface="Calibri" panose="020F0502020204030204"/>
              <a:ea typeface="ＭＳ Ｐゴシック" panose="020B0600070205080204" pitchFamily="50" charset="-128"/>
            </a:endParaRPr>
          </a:p>
        </p:txBody>
      </p:sp>
      <p:sp>
        <p:nvSpPr>
          <p:cNvPr id="18" name="四角形: 角を丸くする 17"/>
          <p:cNvSpPr/>
          <p:nvPr/>
        </p:nvSpPr>
        <p:spPr>
          <a:xfrm>
            <a:off x="523967" y="1394670"/>
            <a:ext cx="205618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kumimoji="1" lang="ja-JP" altLang="en-US" dirty="0">
                <a:solidFill>
                  <a:prstClr val="black"/>
                </a:solidFill>
                <a:latin typeface="HGS創英角ｺﾞｼｯｸUB" panose="020B0900000000000000" pitchFamily="50" charset="-128"/>
                <a:ea typeface="HGS創英角ｺﾞｼｯｸUB" panose="020B0900000000000000" pitchFamily="50" charset="-128"/>
              </a:rPr>
              <a:t>労働安全衛生関係</a:t>
            </a:r>
            <a:endParaRPr kumimoji="1" lang="en-US" altLang="ja-JP"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19" name="四角形: 角を丸くする 18"/>
          <p:cNvSpPr/>
          <p:nvPr/>
        </p:nvSpPr>
        <p:spPr>
          <a:xfrm>
            <a:off x="29035" y="2788899"/>
            <a:ext cx="2974895"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kumimoji="1" lang="ja-JP" altLang="en-US" dirty="0">
                <a:solidFill>
                  <a:prstClr val="black"/>
                </a:solidFill>
                <a:latin typeface="HGS創英角ｺﾞｼｯｸUB" panose="020B0900000000000000" pitchFamily="50" charset="-128"/>
                <a:ea typeface="HGS創英角ｺﾞｼｯｸUB" panose="020B0900000000000000" pitchFamily="50" charset="-128"/>
              </a:rPr>
              <a:t>職業安定関係</a:t>
            </a:r>
            <a:endParaRPr kumimoji="1" lang="en-US" altLang="ja-JP"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20" name="四角形: 角を丸くする 19"/>
          <p:cNvSpPr/>
          <p:nvPr/>
        </p:nvSpPr>
        <p:spPr>
          <a:xfrm>
            <a:off x="5594780" y="784249"/>
            <a:ext cx="3497942"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kumimoji="1" lang="ja-JP" altLang="en-US" dirty="0">
                <a:solidFill>
                  <a:prstClr val="black"/>
                </a:solidFill>
                <a:latin typeface="HGS創英角ｺﾞｼｯｸUB" panose="020B0900000000000000" pitchFamily="50" charset="-128"/>
                <a:ea typeface="HGS創英角ｺﾞｼｯｸUB" panose="020B0900000000000000" pitchFamily="50" charset="-128"/>
              </a:rPr>
              <a:t>女性・育児・介護休業関係</a:t>
            </a:r>
            <a:endParaRPr kumimoji="1" lang="ja-JP" altLang="en-US" dirty="0">
              <a:solidFill>
                <a:prstClr val="black"/>
              </a:solidFill>
              <a:latin typeface="Calibri" panose="020F0502020204030204"/>
              <a:ea typeface="ＭＳ Ｐゴシック" panose="020B0600070205080204" pitchFamily="50" charset="-128"/>
            </a:endParaRPr>
          </a:p>
        </p:txBody>
      </p:sp>
      <p:sp>
        <p:nvSpPr>
          <p:cNvPr id="21" name="四角形: 角を丸くする 20"/>
          <p:cNvSpPr/>
          <p:nvPr/>
        </p:nvSpPr>
        <p:spPr>
          <a:xfrm>
            <a:off x="5594780" y="3105262"/>
            <a:ext cx="349650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kumimoji="1" lang="ja-JP" altLang="en-US" dirty="0">
                <a:solidFill>
                  <a:prstClr val="black"/>
                </a:solidFill>
                <a:latin typeface="HGS創英角ｺﾞｼｯｸUB" panose="020B0900000000000000" pitchFamily="50" charset="-128"/>
                <a:ea typeface="HGS創英角ｺﾞｼｯｸUB" panose="020B0900000000000000" pitchFamily="50" charset="-128"/>
              </a:rPr>
              <a:t>労政・勤労者福祉関係</a:t>
            </a:r>
            <a:endParaRPr kumimoji="1" lang="ja-JP" altLang="en-US" dirty="0">
              <a:solidFill>
                <a:prstClr val="black"/>
              </a:solidFill>
              <a:latin typeface="Calibri" panose="020F0502020204030204"/>
              <a:ea typeface="ＭＳ Ｐゴシック" panose="020B0600070205080204" pitchFamily="50" charset="-128"/>
            </a:endParaRPr>
          </a:p>
        </p:txBody>
      </p:sp>
      <p:sp>
        <p:nvSpPr>
          <p:cNvPr id="22" name="四角形: 角を丸くする 21"/>
          <p:cNvSpPr/>
          <p:nvPr/>
        </p:nvSpPr>
        <p:spPr>
          <a:xfrm>
            <a:off x="2248683" y="5070943"/>
            <a:ext cx="4148638"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kumimoji="1" lang="ja-JP" altLang="en-US" dirty="0">
                <a:solidFill>
                  <a:prstClr val="black"/>
                </a:solidFill>
                <a:latin typeface="HGS創英角ｺﾞｼｯｸUB" panose="020B0900000000000000" pitchFamily="50" charset="-128"/>
                <a:ea typeface="HGS創英角ｺﾞｼｯｸUB" panose="020B0900000000000000" pitchFamily="50" charset="-128"/>
              </a:rPr>
              <a:t>社会保険・厚生年金・労働保険等関係</a:t>
            </a:r>
            <a:endParaRPr kumimoji="1" lang="ja-JP" altLang="en-US" dirty="0">
              <a:solidFill>
                <a:prstClr val="black"/>
              </a:solidFill>
              <a:latin typeface="Calibri" panose="020F0502020204030204"/>
              <a:ea typeface="ＭＳ Ｐゴシック" panose="020B0600070205080204" pitchFamily="50" charset="-128"/>
            </a:endParaRPr>
          </a:p>
        </p:txBody>
      </p:sp>
      <p:pic>
        <p:nvPicPr>
          <p:cNvPr id="5" name="コンテンツ プレースホルダー 4"/>
          <p:cNvPicPr>
            <a:picLocks noGrp="1" noChangeAspect="1"/>
          </p:cNvPicPr>
          <p:nvPr>
            <p:ph idx="1"/>
          </p:nvPr>
        </p:nvPicPr>
        <p:blipFill>
          <a:blip r:embed="rId2"/>
          <a:stretch>
            <a:fillRect/>
          </a:stretch>
        </p:blipFill>
        <p:spPr>
          <a:xfrm>
            <a:off x="2586156" y="2388110"/>
            <a:ext cx="1570897" cy="1570897"/>
          </a:xfrm>
        </p:spPr>
      </p:pic>
      <p:pic>
        <p:nvPicPr>
          <p:cNvPr id="6" name="図 5"/>
          <p:cNvPicPr>
            <a:picLocks noChangeAspect="1"/>
          </p:cNvPicPr>
          <p:nvPr/>
        </p:nvPicPr>
        <p:blipFill>
          <a:blip r:embed="rId3"/>
          <a:stretch>
            <a:fillRect/>
          </a:stretch>
        </p:blipFill>
        <p:spPr>
          <a:xfrm>
            <a:off x="4646017" y="2389615"/>
            <a:ext cx="1563588" cy="1563588"/>
          </a:xfrm>
          <a:prstGeom prst="rect">
            <a:avLst/>
          </a:prstGeom>
        </p:spPr>
      </p:pic>
      <p:sp>
        <p:nvSpPr>
          <p:cNvPr id="12" name="スライド番号プレースホルダー 11"/>
          <p:cNvSpPr>
            <a:spLocks noGrp="1"/>
          </p:cNvSpPr>
          <p:nvPr>
            <p:ph type="sldNum" sz="quarter" idx="12"/>
          </p:nvPr>
        </p:nvSpPr>
        <p:spPr/>
        <p:txBody>
          <a:bodyPr/>
          <a:lstStyle/>
          <a:p>
            <a:fld id="{E1C0CD78-4E44-4F1F-ADFE-EB6B278C584E}" type="slidenum">
              <a:rPr kumimoji="1" lang="ja-JP" altLang="en-US" smtClean="0"/>
              <a:pPr/>
              <a:t>23</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3613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0307" y="2305413"/>
            <a:ext cx="7886700" cy="534760"/>
          </a:xfrm>
        </p:spPr>
        <p:txBody>
          <a:bodyPr>
            <a:normAutofit/>
          </a:bodyPr>
          <a:lstStyle/>
          <a:p>
            <a:r>
              <a:rPr lang="ja-JP" altLang="en-US" sz="2400" dirty="0"/>
              <a:t>就業規則の意義と効果</a:t>
            </a:r>
          </a:p>
        </p:txBody>
      </p:sp>
      <p:graphicFrame>
        <p:nvGraphicFramePr>
          <p:cNvPr id="4" name="コンテンツ プレースホルダー 3"/>
          <p:cNvGraphicFramePr>
            <a:graphicFrameLocks noGrp="1"/>
          </p:cNvGraphicFramePr>
          <p:nvPr>
            <p:ph idx="1"/>
          </p:nvPr>
        </p:nvGraphicFramePr>
        <p:xfrm>
          <a:off x="643164" y="2840173"/>
          <a:ext cx="8108950" cy="1483360"/>
        </p:xfrm>
        <a:graphic>
          <a:graphicData uri="http://schemas.openxmlformats.org/drawingml/2006/table">
            <a:tbl>
              <a:tblPr firstRow="1" bandRow="1">
                <a:tableStyleId>{5940675A-B579-460E-94D1-54222C63F5DA}</a:tableStyleId>
              </a:tblPr>
              <a:tblGrid>
                <a:gridCol w="532493">
                  <a:extLst>
                    <a:ext uri="{9D8B030D-6E8A-4147-A177-3AD203B41FA5}">
                      <a16:colId xmlns:a16="http://schemas.microsoft.com/office/drawing/2014/main" val="20000"/>
                    </a:ext>
                  </a:extLst>
                </a:gridCol>
                <a:gridCol w="7576457">
                  <a:extLst>
                    <a:ext uri="{9D8B030D-6E8A-4147-A177-3AD203B41FA5}">
                      <a16:colId xmlns:a16="http://schemas.microsoft.com/office/drawing/2014/main" val="20001"/>
                    </a:ext>
                  </a:extLst>
                </a:gridCol>
              </a:tblGrid>
              <a:tr h="370840">
                <a:tc gridSpan="2">
                  <a:txBody>
                    <a:bodyPr/>
                    <a:lstStyle/>
                    <a:p>
                      <a:r>
                        <a:rPr kumimoji="1" lang="ja-JP" altLang="en-US" dirty="0"/>
                        <a:t>使用者側のメリットの例</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dirty="0"/>
                        <a:t>１</a:t>
                      </a:r>
                    </a:p>
                  </a:txBody>
                  <a:tcPr/>
                </a:tc>
                <a:tc>
                  <a:txBody>
                    <a:bodyPr/>
                    <a:lstStyle/>
                    <a:p>
                      <a:r>
                        <a:rPr kumimoji="1" lang="ja-JP" altLang="en-US" dirty="0"/>
                        <a:t>労働条件を統一的に処理できるようになり、労働条件と経営の安定に役立つ</a:t>
                      </a:r>
                    </a:p>
                  </a:txBody>
                  <a:tcPr/>
                </a:tc>
                <a:extLst>
                  <a:ext uri="{0D108BD9-81ED-4DB2-BD59-A6C34878D82A}">
                    <a16:rowId xmlns:a16="http://schemas.microsoft.com/office/drawing/2014/main" val="10001"/>
                  </a:ext>
                </a:extLst>
              </a:tr>
              <a:tr h="370840">
                <a:tc>
                  <a:txBody>
                    <a:bodyPr/>
                    <a:lstStyle/>
                    <a:p>
                      <a:r>
                        <a:rPr kumimoji="1" lang="ja-JP" altLang="en-US" dirty="0"/>
                        <a:t>２</a:t>
                      </a:r>
                    </a:p>
                  </a:txBody>
                  <a:tcPr/>
                </a:tc>
                <a:tc>
                  <a:txBody>
                    <a:bodyPr/>
                    <a:lstStyle/>
                    <a:p>
                      <a:r>
                        <a:rPr kumimoji="1" lang="ja-JP" altLang="en-US" dirty="0"/>
                        <a:t>職場秩序を確立し、多数の労働者の力を統合した企業運営ができる</a:t>
                      </a:r>
                    </a:p>
                  </a:txBody>
                  <a:tcPr/>
                </a:tc>
                <a:extLst>
                  <a:ext uri="{0D108BD9-81ED-4DB2-BD59-A6C34878D82A}">
                    <a16:rowId xmlns:a16="http://schemas.microsoft.com/office/drawing/2014/main" val="10002"/>
                  </a:ext>
                </a:extLst>
              </a:tr>
              <a:tr h="370840">
                <a:tc>
                  <a:txBody>
                    <a:bodyPr/>
                    <a:lstStyle/>
                    <a:p>
                      <a:r>
                        <a:rPr kumimoji="1" lang="ja-JP" altLang="en-US" dirty="0"/>
                        <a:t>３</a:t>
                      </a:r>
                    </a:p>
                  </a:txBody>
                  <a:tcPr/>
                </a:tc>
                <a:tc>
                  <a:txBody>
                    <a:bodyPr/>
                    <a:lstStyle/>
                    <a:p>
                      <a:r>
                        <a:rPr kumimoji="1" lang="ja-JP" altLang="en-US" dirty="0"/>
                        <a:t>労使間の権利と義務が明確でないことに起因するトラブルを防止できる</a:t>
                      </a:r>
                    </a:p>
                  </a:txBody>
                  <a:tcPr/>
                </a:tc>
                <a:extLst>
                  <a:ext uri="{0D108BD9-81ED-4DB2-BD59-A6C34878D82A}">
                    <a16:rowId xmlns:a16="http://schemas.microsoft.com/office/drawing/2014/main" val="10003"/>
                  </a:ext>
                </a:extLst>
              </a:tr>
            </a:tbl>
          </a:graphicData>
        </a:graphic>
      </p:graphicFrame>
      <p:graphicFrame>
        <p:nvGraphicFramePr>
          <p:cNvPr id="5" name="コンテンツ プレースホルダー 3"/>
          <p:cNvGraphicFramePr>
            <a:graphicFrameLocks/>
          </p:cNvGraphicFramePr>
          <p:nvPr/>
        </p:nvGraphicFramePr>
        <p:xfrm>
          <a:off x="643164" y="4376010"/>
          <a:ext cx="8094436" cy="1483360"/>
        </p:xfrm>
        <a:graphic>
          <a:graphicData uri="http://schemas.openxmlformats.org/drawingml/2006/table">
            <a:tbl>
              <a:tblPr firstRow="1" bandRow="1">
                <a:tableStyleId>{5940675A-B579-460E-94D1-54222C63F5DA}</a:tableStyleId>
              </a:tblPr>
              <a:tblGrid>
                <a:gridCol w="488950">
                  <a:extLst>
                    <a:ext uri="{9D8B030D-6E8A-4147-A177-3AD203B41FA5}">
                      <a16:colId xmlns:a16="http://schemas.microsoft.com/office/drawing/2014/main" val="20000"/>
                    </a:ext>
                  </a:extLst>
                </a:gridCol>
                <a:gridCol w="7605486">
                  <a:extLst>
                    <a:ext uri="{9D8B030D-6E8A-4147-A177-3AD203B41FA5}">
                      <a16:colId xmlns:a16="http://schemas.microsoft.com/office/drawing/2014/main" val="20001"/>
                    </a:ext>
                  </a:extLst>
                </a:gridCol>
              </a:tblGrid>
              <a:tr h="370840">
                <a:tc gridSpan="2">
                  <a:txBody>
                    <a:bodyPr/>
                    <a:lstStyle/>
                    <a:p>
                      <a:r>
                        <a:rPr kumimoji="1" lang="ja-JP" altLang="en-US" dirty="0"/>
                        <a:t>労働者側のメリットの例</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dirty="0"/>
                        <a:t>１</a:t>
                      </a:r>
                    </a:p>
                  </a:txBody>
                  <a:tcPr/>
                </a:tc>
                <a:tc>
                  <a:txBody>
                    <a:bodyPr/>
                    <a:lstStyle/>
                    <a:p>
                      <a:r>
                        <a:rPr kumimoji="1" lang="ja-JP" altLang="en-US" dirty="0"/>
                        <a:t>職場の労働条件がはっきりし、安心して働くことができる</a:t>
                      </a:r>
                    </a:p>
                  </a:txBody>
                  <a:tcPr/>
                </a:tc>
                <a:extLst>
                  <a:ext uri="{0D108BD9-81ED-4DB2-BD59-A6C34878D82A}">
                    <a16:rowId xmlns:a16="http://schemas.microsoft.com/office/drawing/2014/main" val="10001"/>
                  </a:ext>
                </a:extLst>
              </a:tr>
              <a:tr h="370840">
                <a:tc>
                  <a:txBody>
                    <a:bodyPr/>
                    <a:lstStyle/>
                    <a:p>
                      <a:r>
                        <a:rPr kumimoji="1" lang="ja-JP" altLang="en-US" dirty="0"/>
                        <a:t>２</a:t>
                      </a:r>
                    </a:p>
                  </a:txBody>
                  <a:tcPr/>
                </a:tc>
                <a:tc>
                  <a:txBody>
                    <a:bodyPr/>
                    <a:lstStyle/>
                    <a:p>
                      <a:r>
                        <a:rPr kumimoji="1" lang="ja-JP" altLang="en-US" dirty="0"/>
                        <a:t>職場において守るべきルールが明確になる</a:t>
                      </a:r>
                    </a:p>
                  </a:txBody>
                  <a:tcPr/>
                </a:tc>
                <a:extLst>
                  <a:ext uri="{0D108BD9-81ED-4DB2-BD59-A6C34878D82A}">
                    <a16:rowId xmlns:a16="http://schemas.microsoft.com/office/drawing/2014/main" val="10002"/>
                  </a:ext>
                </a:extLst>
              </a:tr>
              <a:tr h="370840">
                <a:tc>
                  <a:txBody>
                    <a:bodyPr/>
                    <a:lstStyle/>
                    <a:p>
                      <a:r>
                        <a:rPr kumimoji="1" lang="ja-JP" altLang="en-US" dirty="0"/>
                        <a:t>３</a:t>
                      </a:r>
                    </a:p>
                  </a:txBody>
                  <a:tcPr/>
                </a:tc>
                <a:tc>
                  <a:txBody>
                    <a:bodyPr/>
                    <a:lstStyle/>
                    <a:p>
                      <a:r>
                        <a:rPr kumimoji="1" lang="ja-JP" altLang="en-US" dirty="0"/>
                        <a:t>懲戒処分の事由が明確になり、恣意的な処分を受けるおそれがなくなる</a:t>
                      </a:r>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1565910" y="5859373"/>
            <a:ext cx="7171690" cy="276999"/>
          </a:xfrm>
          <a:prstGeom prst="rect">
            <a:avLst/>
          </a:prstGeom>
        </p:spPr>
        <p:txBody>
          <a:bodyPr wrap="square">
            <a:spAutoFit/>
          </a:bodyPr>
          <a:lstStyle/>
          <a:p>
            <a:pPr>
              <a:defRPr/>
            </a:pPr>
            <a:r>
              <a:rPr kumimoji="1" lang="zh-TW" altLang="en-US" sz="1200" dirty="0">
                <a:solidFill>
                  <a:prstClr val="black"/>
                </a:solidFill>
                <a:latin typeface="Calibri" panose="020F0502020204030204"/>
              </a:rPr>
              <a:t>（公社）全国労働基準関係団体連合会 編</a:t>
            </a:r>
            <a:r>
              <a:rPr kumimoji="1" lang="ja-JP" altLang="en-US" sz="1200" dirty="0">
                <a:solidFill>
                  <a:prstClr val="black"/>
                </a:solidFill>
                <a:latin typeface="Calibri" panose="020F0502020204030204"/>
                <a:ea typeface="ＭＳ Ｐゴシック" panose="020B0600070205080204" pitchFamily="50" charset="-128"/>
              </a:rPr>
              <a:t>　改訂増補２版　やさしい職場の人事労務と安全衛生の基本</a:t>
            </a:r>
            <a:r>
              <a:rPr kumimoji="1" lang="en-US" altLang="ja-JP" sz="1200" dirty="0">
                <a:solidFill>
                  <a:prstClr val="black"/>
                </a:solidFill>
                <a:latin typeface="Calibri" panose="020F0502020204030204"/>
                <a:ea typeface="ＭＳ Ｐゴシック" panose="020B0600070205080204" pitchFamily="50" charset="-128"/>
              </a:rPr>
              <a:t>P29</a:t>
            </a:r>
            <a:endParaRPr kumimoji="1" lang="ja-JP" altLang="en-US" sz="1200" dirty="0">
              <a:solidFill>
                <a:prstClr val="black"/>
              </a:solidFill>
              <a:latin typeface="Calibri" panose="020F0502020204030204"/>
              <a:ea typeface="ＭＳ Ｐゴシック" panose="020B0600070205080204" pitchFamily="50" charset="-128"/>
            </a:endParaRPr>
          </a:p>
        </p:txBody>
      </p:sp>
      <p:sp>
        <p:nvSpPr>
          <p:cNvPr id="7" name="タイトル 1"/>
          <p:cNvSpPr txBox="1">
            <a:spLocks/>
          </p:cNvSpPr>
          <p:nvPr/>
        </p:nvSpPr>
        <p:spPr>
          <a:xfrm>
            <a:off x="280307" y="287293"/>
            <a:ext cx="7886700" cy="534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prstClr val="black"/>
                </a:solidFill>
                <a:latin typeface="Calibri Light" panose="020F0302020204030204"/>
                <a:ea typeface="ＭＳ Ｐゴシック" panose="020B0600070205080204" pitchFamily="50" charset="-128"/>
              </a:rPr>
              <a:t>労働条件成立の効力順</a:t>
            </a:r>
          </a:p>
        </p:txBody>
      </p:sp>
      <p:sp>
        <p:nvSpPr>
          <p:cNvPr id="8" name="コンテンツ プレースホルダー 2"/>
          <p:cNvSpPr txBox="1">
            <a:spLocks/>
          </p:cNvSpPr>
          <p:nvPr/>
        </p:nvSpPr>
        <p:spPr>
          <a:xfrm>
            <a:off x="643164" y="909594"/>
            <a:ext cx="7886700" cy="1368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2400" dirty="0">
                <a:solidFill>
                  <a:prstClr val="black"/>
                </a:solidFill>
                <a:latin typeface="Calibri" panose="020F0502020204030204"/>
                <a:ea typeface="ＭＳ Ｐゴシック" panose="020B0600070205080204" pitchFamily="50" charset="-128"/>
              </a:rPr>
              <a:t>法令＞労働協約＞就業規則＞労働契約</a:t>
            </a: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r>
              <a:rPr lang="ja-JP" altLang="en-US" sz="1400" dirty="0">
                <a:solidFill>
                  <a:prstClr val="black"/>
                </a:solidFill>
                <a:latin typeface="Calibri" panose="020F0502020204030204"/>
                <a:ea typeface="ＭＳ Ｐゴシック" panose="020B0600070205080204" pitchFamily="50" charset="-128"/>
              </a:rPr>
              <a:t>　＊労働協約：会社と労働組合での取り決め。</a:t>
            </a:r>
            <a:endParaRPr lang="en-US" altLang="ja-JP" sz="1400" dirty="0">
              <a:solidFill>
                <a:prstClr val="black"/>
              </a:solidFill>
              <a:latin typeface="Calibri" panose="020F0502020204030204"/>
              <a:ea typeface="ＭＳ Ｐゴシック" panose="020B0600070205080204" pitchFamily="50" charset="-128"/>
            </a:endParaRPr>
          </a:p>
          <a:p>
            <a:pPr marL="0" indent="0">
              <a:buNone/>
              <a:defRPr/>
            </a:pPr>
            <a:r>
              <a:rPr lang="ja-JP" altLang="en-US" sz="1400" dirty="0">
                <a:solidFill>
                  <a:prstClr val="black"/>
                </a:solidFill>
                <a:latin typeface="Calibri" panose="020F0502020204030204"/>
                <a:ea typeface="ＭＳ Ｐゴシック" panose="020B0600070205080204" pitchFamily="50" charset="-128"/>
              </a:rPr>
              <a:t>　＊労使協定：会社と過半数の労働者で決めた取り決め。（例：</a:t>
            </a:r>
            <a:r>
              <a:rPr lang="en-US" altLang="ja-JP" sz="1400" dirty="0">
                <a:solidFill>
                  <a:prstClr val="black"/>
                </a:solidFill>
                <a:latin typeface="Calibri" panose="020F0502020204030204"/>
                <a:ea typeface="ＭＳ Ｐゴシック" panose="020B0600070205080204" pitchFamily="50" charset="-128"/>
              </a:rPr>
              <a:t>36</a:t>
            </a:r>
            <a:r>
              <a:rPr lang="ja-JP" altLang="en-US" sz="1400" dirty="0">
                <a:solidFill>
                  <a:prstClr val="black"/>
                </a:solidFill>
                <a:latin typeface="Calibri" panose="020F0502020204030204"/>
                <a:ea typeface="ＭＳ Ｐゴシック" panose="020B0600070205080204" pitchFamily="50" charset="-128"/>
              </a:rPr>
              <a:t>協定）</a:t>
            </a:r>
            <a:endParaRPr lang="en-US" altLang="ja-JP" sz="1400" dirty="0">
              <a:solidFill>
                <a:prstClr val="black"/>
              </a:solidFill>
              <a:latin typeface="Calibri" panose="020F0502020204030204"/>
              <a:ea typeface="ＭＳ Ｐゴシック" panose="020B0600070205080204" pitchFamily="50" charset="-128"/>
            </a:endParaRPr>
          </a:p>
          <a:p>
            <a:pPr marL="0" indent="0">
              <a:buNone/>
              <a:defRPr/>
            </a:pPr>
            <a:r>
              <a:rPr lang="ja-JP" altLang="en-US" sz="1400" dirty="0">
                <a:solidFill>
                  <a:prstClr val="black"/>
                </a:solidFill>
                <a:latin typeface="Calibri" panose="020F0502020204030204"/>
                <a:ea typeface="ＭＳ Ｐゴシック" panose="020B0600070205080204" pitchFamily="50" charset="-128"/>
              </a:rPr>
              <a:t>　＊労働契約：会社と個人の契約</a:t>
            </a:r>
            <a:endParaRPr lang="en-US" altLang="ja-JP" sz="1400" dirty="0">
              <a:solidFill>
                <a:prstClr val="black"/>
              </a:solidFill>
              <a:latin typeface="Calibri" panose="020F0502020204030204"/>
              <a:ea typeface="ＭＳ Ｐゴシック" panose="020B0600070205080204" pitchFamily="50" charset="-128"/>
            </a:endParaRPr>
          </a:p>
          <a:p>
            <a:pPr marL="0" indent="0">
              <a:buNone/>
              <a:defRPr/>
            </a:pPr>
            <a:endParaRPr lang="ja-JP" altLang="en-US" sz="1400" dirty="0">
              <a:solidFill>
                <a:prstClr val="black"/>
              </a:solidFill>
              <a:latin typeface="Calibri" panose="020F0502020204030204"/>
              <a:ea typeface="ＭＳ Ｐゴシック" panose="020B0600070205080204" pitchFamily="50" charset="-128"/>
            </a:endParaRPr>
          </a:p>
        </p:txBody>
      </p:sp>
      <p:sp>
        <p:nvSpPr>
          <p:cNvPr id="12" name="スライド番号プレースホルダー 11"/>
          <p:cNvSpPr>
            <a:spLocks noGrp="1"/>
          </p:cNvSpPr>
          <p:nvPr>
            <p:ph type="sldNum" sz="quarter" idx="12"/>
          </p:nvPr>
        </p:nvSpPr>
        <p:spPr/>
        <p:txBody>
          <a:bodyPr/>
          <a:lstStyle/>
          <a:p>
            <a:fld id="{E1C0CD78-4E44-4F1F-ADFE-EB6B278C584E}" type="slidenum">
              <a:rPr kumimoji="1" lang="ja-JP" altLang="en-US" smtClean="0"/>
              <a:pPr/>
              <a:t>24</a:t>
            </a:fld>
            <a:endParaRPr kumimoji="1" lang="ja-JP" altLang="en-US"/>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90532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7568" y="1939925"/>
            <a:ext cx="7886700" cy="4351338"/>
          </a:xfrm>
        </p:spPr>
        <p:txBody>
          <a:bodyPr rtlCol="0">
            <a:normAutofit/>
          </a:bodyPr>
          <a:lstStyle/>
          <a:p>
            <a:pPr marL="0" indent="0">
              <a:buNone/>
            </a:pPr>
            <a:r>
              <a:rPr lang="ja-JP" altLang="en-US" dirty="0">
                <a:latin typeface="+mn-ea"/>
              </a:rPr>
              <a:t>（１）組織と福祉サービス</a:t>
            </a:r>
            <a:endParaRPr lang="en-US" altLang="ja-JP" dirty="0">
              <a:latin typeface="+mn-ea"/>
            </a:endParaRPr>
          </a:p>
          <a:p>
            <a:pPr marL="0" indent="0">
              <a:buNone/>
            </a:pPr>
            <a:r>
              <a:rPr lang="ja-JP" altLang="en-US" dirty="0">
                <a:latin typeface="+mn-ea"/>
              </a:rPr>
              <a:t>（２）個人・集団・組織</a:t>
            </a:r>
            <a:endParaRPr lang="en-US" altLang="ja-JP" dirty="0">
              <a:latin typeface="+mn-ea"/>
            </a:endParaRPr>
          </a:p>
          <a:p>
            <a:pPr marL="0" indent="0">
              <a:buNone/>
            </a:pPr>
            <a:r>
              <a:rPr lang="ja-JP" altLang="en-US" dirty="0">
                <a:latin typeface="+mn-ea"/>
              </a:rPr>
              <a:t>（３）事業計画</a:t>
            </a:r>
            <a:endParaRPr lang="en-US" altLang="ja-JP" dirty="0">
              <a:latin typeface="+mn-ea"/>
            </a:endParaRPr>
          </a:p>
          <a:p>
            <a:pPr marL="0" indent="0">
              <a:buNone/>
            </a:pPr>
            <a:r>
              <a:rPr lang="ja-JP" altLang="en-US" dirty="0">
                <a:latin typeface="+mn-ea"/>
              </a:rPr>
              <a:t>（４）労務管理</a:t>
            </a:r>
            <a:endParaRPr lang="en-US" altLang="ja-JP" dirty="0">
              <a:latin typeface="+mn-ea"/>
            </a:endParaRPr>
          </a:p>
          <a:p>
            <a:pPr marL="0" indent="0">
              <a:buNone/>
            </a:pPr>
            <a:r>
              <a:rPr lang="ja-JP" altLang="en-US" dirty="0">
                <a:solidFill>
                  <a:srgbClr val="FF0000"/>
                </a:solidFill>
                <a:latin typeface="+mn-ea"/>
              </a:rPr>
              <a:t>（５）労働安全衛生</a:t>
            </a:r>
            <a:endParaRPr lang="en-US" altLang="ja-JP" dirty="0">
              <a:solidFill>
                <a:srgbClr val="FF0000"/>
              </a:solidFill>
              <a:latin typeface="+mn-ea"/>
            </a:endParaRPr>
          </a:p>
          <a:p>
            <a:pPr marL="0" indent="0">
              <a:buNone/>
            </a:pPr>
            <a:r>
              <a:rPr lang="ja-JP" altLang="en-US" dirty="0">
                <a:latin typeface="+mn-ea"/>
              </a:rPr>
              <a:t>（６）ハラスメント</a:t>
            </a:r>
          </a:p>
          <a:p>
            <a:pPr marL="0" indent="0">
              <a:buNone/>
            </a:pPr>
            <a:endParaRPr lang="en-US" altLang="ja-JP" dirty="0">
              <a:latin typeface="+mn-ea"/>
            </a:endParaRPr>
          </a:p>
          <a:p>
            <a:pPr marL="0" indent="0">
              <a:buNone/>
            </a:pPr>
            <a:endParaRPr lang="en-US" altLang="ja-JP" dirty="0">
              <a:latin typeface="+mn-ea"/>
            </a:endParaRPr>
          </a:p>
        </p:txBody>
      </p:sp>
      <p:sp>
        <p:nvSpPr>
          <p:cNvPr id="7" name="角丸四角形 5"/>
          <p:cNvSpPr/>
          <p:nvPr/>
        </p:nvSpPr>
        <p:spPr>
          <a:xfrm>
            <a:off x="285750" y="347890"/>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４．利用者中心の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福祉サービス提供のための組織の運営・管理</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pPr/>
              <a:t>25</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21181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1021" y="246862"/>
            <a:ext cx="7886700" cy="781094"/>
          </a:xfrm>
        </p:spPr>
        <p:txBody>
          <a:bodyPr>
            <a:normAutofit/>
          </a:bodyPr>
          <a:lstStyle/>
          <a:p>
            <a:pPr>
              <a:spcBef>
                <a:spcPts val="1000"/>
              </a:spcBef>
            </a:pPr>
            <a:endParaRPr lang="ja-JP" altLang="en-US" sz="3200" dirty="0">
              <a:latin typeface="+mj-ea"/>
            </a:endParaRPr>
          </a:p>
        </p:txBody>
      </p:sp>
      <p:sp>
        <p:nvSpPr>
          <p:cNvPr id="3" name="コンテンツ プレースホルダー 2"/>
          <p:cNvSpPr>
            <a:spLocks noGrp="1"/>
          </p:cNvSpPr>
          <p:nvPr>
            <p:ph idx="1"/>
          </p:nvPr>
        </p:nvSpPr>
        <p:spPr>
          <a:xfrm>
            <a:off x="122664" y="1115122"/>
            <a:ext cx="8932126" cy="2720898"/>
          </a:xfrm>
        </p:spPr>
        <p:txBody>
          <a:bodyPr>
            <a:noAutofit/>
          </a:bodyPr>
          <a:lstStyle/>
          <a:p>
            <a:pPr>
              <a:buFont typeface="Wingdings" panose="05000000000000000000" pitchFamily="2" charset="2"/>
              <a:buChar char="Ø"/>
            </a:pPr>
            <a:r>
              <a:rPr lang="ja-JP" altLang="en-US" sz="2400" dirty="0"/>
              <a:t>労働者の安全と衛生、健康を守るための法律（労働条件の中の最低基準）。</a:t>
            </a:r>
            <a:endParaRPr lang="en-US" altLang="ja-JP" sz="2400" dirty="0"/>
          </a:p>
          <a:p>
            <a:pPr>
              <a:buFont typeface="Wingdings" panose="05000000000000000000" pitchFamily="2" charset="2"/>
              <a:buChar char="Ø"/>
            </a:pPr>
            <a:r>
              <a:rPr lang="ja-JP" altLang="en-US" sz="2400" dirty="0"/>
              <a:t>「労働災害の防止」「健康の保持増進」「快適な職場環境の形成」等を促進するような規定が定められています。</a:t>
            </a:r>
            <a:endParaRPr lang="en-US" altLang="ja-JP" sz="2400" dirty="0"/>
          </a:p>
          <a:p>
            <a:pPr>
              <a:buFont typeface="Wingdings" panose="05000000000000000000" pitchFamily="2" charset="2"/>
              <a:buChar char="Ø"/>
            </a:pPr>
            <a:r>
              <a:rPr lang="ja-JP" altLang="en-US" sz="2400" dirty="0"/>
              <a:t>具体的には、以下のようなことを、事業者に義務付けています。</a:t>
            </a:r>
          </a:p>
          <a:p>
            <a:pPr marL="0" indent="0">
              <a:buNone/>
            </a:pPr>
            <a:r>
              <a:rPr lang="ja-JP" altLang="en-US" sz="2400" b="1" dirty="0"/>
              <a:t>　　「安全衛生管理体制</a:t>
            </a:r>
            <a:r>
              <a:rPr lang="ja-JP" altLang="en-US" sz="2400" dirty="0"/>
              <a:t>の確立」</a:t>
            </a:r>
          </a:p>
          <a:p>
            <a:pPr marL="0" indent="0">
              <a:buNone/>
            </a:pPr>
            <a:r>
              <a:rPr lang="ja-JP" altLang="en-US" sz="2400" dirty="0"/>
              <a:t>　　「労働者に対する</a:t>
            </a:r>
            <a:r>
              <a:rPr lang="ja-JP" altLang="en-US" sz="2400" b="1" dirty="0"/>
              <a:t>健康診断</a:t>
            </a:r>
            <a:r>
              <a:rPr lang="ja-JP" altLang="en-US" sz="2400" dirty="0"/>
              <a:t>の実施」</a:t>
            </a:r>
          </a:p>
          <a:p>
            <a:endParaRPr kumimoji="1" lang="ja-JP" altLang="en-US" dirty="0"/>
          </a:p>
        </p:txBody>
      </p:sp>
      <p:sp>
        <p:nvSpPr>
          <p:cNvPr id="4" name="正方形/長方形 3"/>
          <p:cNvSpPr/>
          <p:nvPr/>
        </p:nvSpPr>
        <p:spPr>
          <a:xfrm>
            <a:off x="105937" y="4042012"/>
            <a:ext cx="8932126" cy="24086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kumimoji="1" lang="ja-JP" altLang="en-US" sz="1600" dirty="0">
                <a:solidFill>
                  <a:prstClr val="black"/>
                </a:solidFill>
                <a:latin typeface="Calibri" panose="020F0502020204030204"/>
                <a:ea typeface="ＭＳ Ｐゴシック" panose="020B0600070205080204" pitchFamily="50" charset="-128"/>
              </a:rPr>
              <a:t>第</a:t>
            </a:r>
            <a:r>
              <a:rPr kumimoji="1" lang="en-US" altLang="ja-JP" sz="1600" dirty="0">
                <a:solidFill>
                  <a:prstClr val="black"/>
                </a:solidFill>
                <a:latin typeface="Calibri" panose="020F0502020204030204"/>
                <a:ea typeface="ＭＳ Ｐゴシック" panose="020B0600070205080204" pitchFamily="50" charset="-128"/>
              </a:rPr>
              <a:t>1</a:t>
            </a:r>
            <a:r>
              <a:rPr kumimoji="1" lang="ja-JP" altLang="en-US" sz="1600" dirty="0">
                <a:solidFill>
                  <a:prstClr val="black"/>
                </a:solidFill>
                <a:latin typeface="Calibri" panose="020F0502020204030204"/>
                <a:ea typeface="ＭＳ Ｐゴシック" panose="020B0600070205080204" pitchFamily="50" charset="-128"/>
              </a:rPr>
              <a:t>条 　</a:t>
            </a:r>
          </a:p>
          <a:p>
            <a:pPr>
              <a:defRPr/>
            </a:pPr>
            <a:r>
              <a:rPr kumimoji="1" lang="ja-JP" altLang="en-US" sz="1600" dirty="0">
                <a:solidFill>
                  <a:prstClr val="black"/>
                </a:solidFill>
                <a:latin typeface="Calibri" panose="020F0502020204030204"/>
                <a:ea typeface="ＭＳ Ｐゴシック" panose="020B0600070205080204" pitchFamily="50" charset="-128"/>
              </a:rPr>
              <a:t>　労働安全衛生法は、労働基準法と相まって、労働災害の防止のための危害防止基準の確立、責任体制の明確化および自主的活動の促進の措置を講ずる等その防止に関する総合的計画的な対策を推進することにより職場における労働者の安全と健康を確保するとともに、快適な職場環境の形成を促進することを目的とする。</a:t>
            </a:r>
            <a:endParaRPr kumimoji="1" lang="en-US" altLang="ja-JP" sz="1600" dirty="0">
              <a:solidFill>
                <a:prstClr val="black"/>
              </a:solidFill>
              <a:latin typeface="Calibri" panose="020F0502020204030204"/>
              <a:ea typeface="ＭＳ Ｐゴシック" panose="020B0600070205080204" pitchFamily="50" charset="-128"/>
            </a:endParaRPr>
          </a:p>
          <a:p>
            <a:pPr>
              <a:defRPr/>
            </a:pPr>
            <a:r>
              <a:rPr kumimoji="1" lang="ja-JP" altLang="en-US" sz="1600" dirty="0">
                <a:solidFill>
                  <a:prstClr val="black"/>
                </a:solidFill>
                <a:latin typeface="Calibri" panose="020F0502020204030204"/>
                <a:ea typeface="ＭＳ Ｐゴシック" panose="020B0600070205080204" pitchFamily="50" charset="-128"/>
              </a:rPr>
              <a:t>第</a:t>
            </a:r>
            <a:r>
              <a:rPr kumimoji="1" lang="en-US" altLang="ja-JP" sz="1600" dirty="0">
                <a:solidFill>
                  <a:prstClr val="black"/>
                </a:solidFill>
                <a:latin typeface="Calibri" panose="020F0502020204030204"/>
                <a:ea typeface="ＭＳ Ｐゴシック" panose="020B0600070205080204" pitchFamily="50" charset="-128"/>
              </a:rPr>
              <a:t>3</a:t>
            </a:r>
            <a:r>
              <a:rPr kumimoji="1" lang="ja-JP" altLang="en-US" sz="1600" dirty="0">
                <a:solidFill>
                  <a:prstClr val="black"/>
                </a:solidFill>
                <a:latin typeface="Calibri" panose="020F0502020204030204"/>
                <a:ea typeface="ＭＳ Ｐゴシック" panose="020B0600070205080204" pitchFamily="50" charset="-128"/>
              </a:rPr>
              <a:t>条</a:t>
            </a:r>
            <a:r>
              <a:rPr kumimoji="1" lang="en-US" altLang="ja-JP" sz="1600" dirty="0">
                <a:solidFill>
                  <a:prstClr val="black"/>
                </a:solidFill>
                <a:latin typeface="Calibri" panose="020F0502020204030204"/>
                <a:ea typeface="ＭＳ Ｐゴシック" panose="020B0600070205080204" pitchFamily="50" charset="-128"/>
              </a:rPr>
              <a:t>1</a:t>
            </a:r>
            <a:r>
              <a:rPr kumimoji="1" lang="ja-JP" altLang="en-US" sz="1600" dirty="0">
                <a:solidFill>
                  <a:prstClr val="black"/>
                </a:solidFill>
                <a:latin typeface="Calibri" panose="020F0502020204030204"/>
                <a:ea typeface="ＭＳ Ｐゴシック" panose="020B0600070205080204" pitchFamily="50" charset="-128"/>
              </a:rPr>
              <a:t>項</a:t>
            </a:r>
            <a:endParaRPr kumimoji="1" lang="en-US" altLang="ja-JP" sz="1600" dirty="0">
              <a:solidFill>
                <a:prstClr val="black"/>
              </a:solidFill>
              <a:latin typeface="Calibri" panose="020F0502020204030204"/>
              <a:ea typeface="ＭＳ Ｐゴシック" panose="020B0600070205080204" pitchFamily="50" charset="-128"/>
            </a:endParaRPr>
          </a:p>
          <a:p>
            <a:pPr>
              <a:defRPr/>
            </a:pPr>
            <a:r>
              <a:rPr kumimoji="1" lang="ja-JP" altLang="en-US" sz="1600" dirty="0">
                <a:solidFill>
                  <a:prstClr val="black"/>
                </a:solidFill>
                <a:latin typeface="Calibri" panose="020F0502020204030204"/>
                <a:ea typeface="ＭＳ Ｐゴシック" panose="020B0600070205080204" pitchFamily="50" charset="-128"/>
              </a:rPr>
              <a:t>　事業者は、単にこの法律で定める労働災害の防止のための最低基準を守るだけでなく、快適な職場環境の実現と労働条件の改善を通じて職場における労働者の安全と健康を確保するようにしなければならない。また、事業者は、国が実施する労働災害の防止に関する施策に協力するようにしなければならない。</a:t>
            </a:r>
            <a:endParaRPr lang="ja-JP" altLang="en-US" sz="1600" dirty="0">
              <a:solidFill>
                <a:prstClr val="black"/>
              </a:solidFill>
              <a:latin typeface="Calibri" panose="020F0502020204030204"/>
              <a:ea typeface="ＭＳ Ｐゴシック" panose="020B0600070205080204" pitchFamily="50" charset="-128"/>
            </a:endParaRPr>
          </a:p>
        </p:txBody>
      </p:sp>
      <p:sp>
        <p:nvSpPr>
          <p:cNvPr id="5" name="タイトル 1"/>
          <p:cNvSpPr txBox="1">
            <a:spLocks/>
          </p:cNvSpPr>
          <p:nvPr/>
        </p:nvSpPr>
        <p:spPr>
          <a:xfrm>
            <a:off x="361021" y="246862"/>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（５）労働安全衛生</a:t>
            </a: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pPr/>
              <a:t>26</a:t>
            </a:fld>
            <a:endParaRPr kumimoji="1" lang="ja-JP" altLang="en-US"/>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504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4172"/>
          </a:xfrm>
        </p:spPr>
        <p:txBody>
          <a:bodyPr>
            <a:normAutofit/>
          </a:bodyPr>
          <a:lstStyle/>
          <a:p>
            <a:r>
              <a:rPr lang="ja-JP" altLang="en-US" sz="3200" dirty="0"/>
              <a:t>主任相談支援専門員として</a:t>
            </a:r>
          </a:p>
        </p:txBody>
      </p:sp>
      <p:sp>
        <p:nvSpPr>
          <p:cNvPr id="3" name="コンテンツ プレースホルダー 2"/>
          <p:cNvSpPr>
            <a:spLocks noGrp="1"/>
          </p:cNvSpPr>
          <p:nvPr>
            <p:ph idx="1"/>
          </p:nvPr>
        </p:nvSpPr>
        <p:spPr/>
        <p:txBody>
          <a:bodyPr>
            <a:normAutofit fontScale="92500" lnSpcReduction="20000"/>
          </a:bodyPr>
          <a:lstStyle/>
          <a:p>
            <a:pPr>
              <a:buFont typeface="Wingdings" panose="05000000000000000000" pitchFamily="2" charset="2"/>
              <a:buChar char="Ø"/>
            </a:pPr>
            <a:r>
              <a:rPr kumimoji="1" lang="ja-JP" altLang="en-US" dirty="0"/>
              <a:t>労働者に対する健康管理や安全・衛生管理を</a:t>
            </a:r>
            <a:endParaRPr kumimoji="1" lang="en-US" altLang="ja-JP" dirty="0"/>
          </a:p>
          <a:p>
            <a:pPr marL="0" indent="0">
              <a:buNone/>
            </a:pPr>
            <a:r>
              <a:rPr kumimoji="1" lang="ja-JP" altLang="en-US" dirty="0"/>
              <a:t>　確認し、効率的で効果的な業務の遂行</a:t>
            </a: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r>
              <a:rPr kumimoji="1" lang="ja-JP" altLang="en-US" dirty="0"/>
              <a:t>心身の健康を支え、抱え込みや燃え尽き症候群、</a:t>
            </a:r>
            <a:endParaRPr kumimoji="1" lang="en-US" altLang="ja-JP" dirty="0"/>
          </a:p>
          <a:p>
            <a:pPr marL="0" indent="0">
              <a:buNone/>
            </a:pPr>
            <a:r>
              <a:rPr lang="ja-JP" altLang="en-US" dirty="0"/>
              <a:t>　</a:t>
            </a:r>
            <a:r>
              <a:rPr kumimoji="1" lang="ja-JP" altLang="en-US" dirty="0"/>
              <a:t>働きやすい環境を整える</a:t>
            </a: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r>
              <a:rPr kumimoji="1" lang="ja-JP" altLang="en-US" dirty="0"/>
              <a:t>労働時間、休憩、休日、休暇について、曖昧になり</a:t>
            </a:r>
            <a:endParaRPr kumimoji="1" lang="en-US" altLang="ja-JP" dirty="0"/>
          </a:p>
          <a:p>
            <a:pPr marL="0" indent="0">
              <a:buNone/>
            </a:pPr>
            <a:r>
              <a:rPr kumimoji="1" lang="ja-JP" altLang="en-US" dirty="0"/>
              <a:t>　がちな部分を把握し適正化に努める。</a:t>
            </a:r>
            <a:endParaRPr kumimoji="1" lang="en-US" altLang="ja-JP" dirty="0"/>
          </a:p>
          <a:p>
            <a:pPr marL="0" indent="0">
              <a:buNone/>
            </a:pPr>
            <a:endParaRPr lang="en-US" altLang="ja-JP" dirty="0"/>
          </a:p>
          <a:p>
            <a:pPr marL="0" indent="0">
              <a:buNone/>
            </a:pPr>
            <a:r>
              <a:rPr kumimoji="1" lang="ja-JP" altLang="en-US" dirty="0"/>
              <a:t>→組織運営や経営等、俯瞰的な視点</a:t>
            </a:r>
          </a:p>
        </p:txBody>
      </p:sp>
      <p:pic>
        <p:nvPicPr>
          <p:cNvPr id="4" name="図 3"/>
          <p:cNvPicPr>
            <a:picLocks noChangeAspect="1"/>
          </p:cNvPicPr>
          <p:nvPr/>
        </p:nvPicPr>
        <p:blipFill>
          <a:blip r:embed="rId2"/>
          <a:stretch>
            <a:fillRect/>
          </a:stretch>
        </p:blipFill>
        <p:spPr>
          <a:xfrm>
            <a:off x="7960030" y="111590"/>
            <a:ext cx="1110640" cy="1112958"/>
          </a:xfrm>
          <a:prstGeom prst="rect">
            <a:avLst/>
          </a:prstGeom>
        </p:spPr>
      </p:pic>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27</a:t>
            </a:fld>
            <a:endParaRPr kumimoji="1" lang="ja-JP" altLang="en-US"/>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7726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p:txBody>
          <a:bodyPr>
            <a:normAutofit/>
          </a:bodyPr>
          <a:lstStyle/>
          <a:p>
            <a:pPr eaLnBrk="1" hangingPunct="1">
              <a:defRPr/>
            </a:pPr>
            <a:r>
              <a:rPr lang="ja-JP" altLang="en-US" sz="3200" dirty="0">
                <a:solidFill>
                  <a:schemeClr val="tx2">
                    <a:lumMod val="50000"/>
                  </a:schemeClr>
                </a:solidFill>
                <a:ea typeface="HGP創英角ﾎﾟｯﾌﾟ体" pitchFamily="50" charset="-128"/>
              </a:rPr>
              <a:t>「１人職場」の環境から</a:t>
            </a:r>
          </a:p>
        </p:txBody>
      </p:sp>
      <p:sp>
        <p:nvSpPr>
          <p:cNvPr id="17" name="テキスト ボックス 16"/>
          <p:cNvSpPr txBox="1"/>
          <p:nvPr/>
        </p:nvSpPr>
        <p:spPr>
          <a:xfrm>
            <a:off x="766916" y="1728322"/>
            <a:ext cx="7302220" cy="3571267"/>
          </a:xfrm>
          <a:prstGeom prst="rect">
            <a:avLst/>
          </a:prstGeom>
          <a:noFill/>
        </p:spPr>
        <p:txBody>
          <a:bodyPr wrap="square">
            <a:noAutofit/>
          </a:bodyPr>
          <a:lstStyle/>
          <a:p>
            <a:pPr>
              <a:defRPr/>
            </a:pPr>
            <a:r>
              <a:rPr kumimoji="1" lang="ja-JP" altLang="en-US" sz="2400" b="1" dirty="0">
                <a:solidFill>
                  <a:prstClr val="black"/>
                </a:solidFill>
                <a:latin typeface="ＭＳ Ｐゴシック" panose="020B0600070205080204" pitchFamily="50" charset="-128"/>
                <a:ea typeface="ＭＳ Ｐゴシック" panose="020B0600070205080204" pitchFamily="50" charset="-128"/>
              </a:rPr>
              <a:t>・障害者施設での</a:t>
            </a:r>
            <a:r>
              <a:rPr kumimoji="1" lang="ja-JP" altLang="en-US" sz="2400" b="1" dirty="0">
                <a:solidFill>
                  <a:srgbClr val="44546A"/>
                </a:solidFill>
                <a:latin typeface="ＭＳ Ｐゴシック" panose="020B0600070205080204" pitchFamily="50" charset="-128"/>
                <a:ea typeface="ＭＳ Ｐゴシック" panose="020B0600070205080204" pitchFamily="50" charset="-128"/>
              </a:rPr>
              <a:t>虐待発生の構図</a:t>
            </a:r>
            <a:endParaRPr kumimoji="1" lang="en-US" altLang="ja-JP" sz="2400" b="1" dirty="0">
              <a:solidFill>
                <a:srgbClr val="44546A"/>
              </a:solidFill>
              <a:latin typeface="ＭＳ Ｐゴシック" panose="020B0600070205080204" pitchFamily="50" charset="-128"/>
              <a:ea typeface="ＭＳ Ｐゴシック" panose="020B0600070205080204" pitchFamily="50" charset="-128"/>
            </a:endParaRPr>
          </a:p>
          <a:p>
            <a:pPr>
              <a:defRPr/>
            </a:pPr>
            <a:r>
              <a:rPr kumimoji="1" lang="ja-JP" altLang="en-US" b="1" dirty="0">
                <a:solidFill>
                  <a:prstClr val="black"/>
                </a:solidFill>
                <a:latin typeface="Calibri" panose="020F0502020204030204"/>
                <a:ea typeface="ＭＳ Ｐゴシック" panose="020B0600070205080204" pitchFamily="50" charset="-128"/>
              </a:rPr>
              <a:t>　→複雑多様、密室環境、エスカレートと専門性欠如</a:t>
            </a:r>
            <a:endParaRPr kumimoji="1" lang="en-US" altLang="ja-JP" b="1" dirty="0">
              <a:solidFill>
                <a:prstClr val="black"/>
              </a:solidFill>
              <a:latin typeface="Calibri" panose="020F0502020204030204"/>
              <a:ea typeface="ＭＳ Ｐゴシック" panose="020B0600070205080204" pitchFamily="50" charset="-128"/>
            </a:endParaRPr>
          </a:p>
          <a:p>
            <a:pPr>
              <a:defRPr/>
            </a:pPr>
            <a:r>
              <a:rPr kumimoji="1" lang="ja-JP" altLang="en-US" b="1" dirty="0">
                <a:solidFill>
                  <a:prstClr val="black"/>
                </a:solidFill>
                <a:latin typeface="Calibri" panose="020F0502020204030204"/>
                <a:ea typeface="ＭＳ Ｐゴシック" panose="020B0600070205080204" pitchFamily="50" charset="-128"/>
              </a:rPr>
              <a:t>　　　　　　　　　　　　</a:t>
            </a:r>
            <a:r>
              <a:rPr kumimoji="1" lang="ja-JP" altLang="en-US" b="1" dirty="0">
                <a:solidFill>
                  <a:srgbClr val="44546A"/>
                </a:solidFill>
                <a:latin typeface="Calibri" panose="020F0502020204030204"/>
                <a:ea typeface="ＭＳ Ｐゴシック" panose="020B0600070205080204" pitchFamily="50" charset="-128"/>
              </a:rPr>
              <a:t>（障害者虐待の防止と対応：</a:t>
            </a:r>
            <a:r>
              <a:rPr kumimoji="1" lang="en-US" altLang="ja-JP" b="1" dirty="0">
                <a:solidFill>
                  <a:srgbClr val="44546A"/>
                </a:solidFill>
                <a:latin typeface="Calibri" panose="020F0502020204030204"/>
                <a:ea typeface="ＭＳ Ｐゴシック" panose="020B0600070205080204" pitchFamily="50" charset="-128"/>
              </a:rPr>
              <a:t>24.3</a:t>
            </a:r>
            <a:r>
              <a:rPr kumimoji="1" lang="ja-JP" altLang="en-US" b="1" dirty="0">
                <a:solidFill>
                  <a:srgbClr val="44546A"/>
                </a:solidFill>
                <a:latin typeface="Calibri" panose="020F0502020204030204"/>
                <a:ea typeface="ＭＳ Ｐゴシック" panose="020B0600070205080204" pitchFamily="50" charset="-128"/>
              </a:rPr>
              <a:t>）</a:t>
            </a:r>
            <a:endParaRPr kumimoji="1" lang="en-US" altLang="ja-JP" b="1" dirty="0">
              <a:solidFill>
                <a:srgbClr val="44546A"/>
              </a:solidFill>
              <a:latin typeface="Calibri" panose="020F0502020204030204"/>
              <a:ea typeface="ＭＳ Ｐゴシック" panose="020B0600070205080204" pitchFamily="50" charset="-128"/>
            </a:endParaRPr>
          </a:p>
          <a:p>
            <a:pPr>
              <a:defRPr/>
            </a:pPr>
            <a:endParaRPr kumimoji="1" lang="en-US" altLang="ja-JP" b="1" dirty="0">
              <a:solidFill>
                <a:srgbClr val="44546A"/>
              </a:solidFill>
              <a:latin typeface="Calibri" panose="020F0502020204030204"/>
              <a:ea typeface="ＭＳ Ｐゴシック" panose="020B0600070205080204" pitchFamily="50" charset="-128"/>
            </a:endParaRPr>
          </a:p>
          <a:p>
            <a:pPr>
              <a:defRPr/>
            </a:pPr>
            <a:r>
              <a:rPr kumimoji="1" lang="ja-JP" altLang="en-US" sz="2400" b="1" dirty="0">
                <a:solidFill>
                  <a:prstClr val="black"/>
                </a:solidFill>
                <a:latin typeface="Calibri" panose="020F0502020204030204"/>
                <a:ea typeface="ＭＳ Ｐゴシック" panose="020B0600070205080204" pitchFamily="50" charset="-128"/>
              </a:rPr>
              <a:t>・１人職場の</a:t>
            </a:r>
            <a:r>
              <a:rPr kumimoji="1" lang="ja-JP" altLang="en-US" sz="2400" b="1" dirty="0">
                <a:solidFill>
                  <a:srgbClr val="44546A"/>
                </a:solidFill>
                <a:latin typeface="Calibri" panose="020F0502020204030204"/>
                <a:ea typeface="ＭＳ Ｐゴシック" panose="020B0600070205080204" pitchFamily="50" charset="-128"/>
              </a:rPr>
              <a:t>欠点</a:t>
            </a:r>
            <a:r>
              <a:rPr kumimoji="1" lang="ja-JP" altLang="en-US" sz="2400" b="1" dirty="0">
                <a:solidFill>
                  <a:prstClr val="black"/>
                </a:solidFill>
                <a:latin typeface="Calibri" panose="020F0502020204030204"/>
                <a:ea typeface="ＭＳ Ｐゴシック" panose="020B0600070205080204" pitchFamily="50" charset="-128"/>
              </a:rPr>
              <a:t>は・・・</a:t>
            </a:r>
            <a:endParaRPr kumimoji="1" lang="en-US" altLang="ja-JP" sz="2400" b="1" dirty="0">
              <a:solidFill>
                <a:prstClr val="black"/>
              </a:solidFill>
              <a:latin typeface="Calibri" panose="020F0502020204030204"/>
              <a:ea typeface="ＭＳ Ｐゴシック" panose="020B0600070205080204" pitchFamily="50" charset="-128"/>
            </a:endParaRPr>
          </a:p>
          <a:p>
            <a:pPr>
              <a:defRPr/>
            </a:pPr>
            <a:r>
              <a:rPr kumimoji="1" lang="ja-JP" altLang="en-US" b="1" dirty="0">
                <a:solidFill>
                  <a:prstClr val="black"/>
                </a:solidFill>
                <a:latin typeface="Calibri" panose="020F0502020204030204"/>
                <a:ea typeface="ＭＳ Ｐゴシック" panose="020B0600070205080204" pitchFamily="50" charset="-128"/>
              </a:rPr>
              <a:t>　→</a:t>
            </a:r>
            <a:r>
              <a:rPr kumimoji="1" lang="ja-JP" altLang="en-US" b="1" dirty="0">
                <a:solidFill>
                  <a:srgbClr val="FF0000"/>
                </a:solidFill>
                <a:latin typeface="Calibri" panose="020F0502020204030204"/>
                <a:ea typeface="ＭＳ Ｐゴシック" panose="020B0600070205080204" pitchFamily="50" charset="-128"/>
              </a:rPr>
              <a:t>個性的環境</a:t>
            </a:r>
            <a:r>
              <a:rPr kumimoji="1" lang="ja-JP" altLang="en-US" b="1" dirty="0">
                <a:solidFill>
                  <a:prstClr val="black"/>
                </a:solidFill>
                <a:latin typeface="Calibri" panose="020F0502020204030204"/>
                <a:ea typeface="ＭＳ Ｐゴシック" panose="020B0600070205080204" pitchFamily="50" charset="-128"/>
              </a:rPr>
              <a:t>：職員の資質がそのまま反映</a:t>
            </a:r>
            <a:endParaRPr kumimoji="1" lang="en-US" altLang="ja-JP" b="1" dirty="0">
              <a:solidFill>
                <a:prstClr val="black"/>
              </a:solidFill>
              <a:latin typeface="Calibri" panose="020F0502020204030204"/>
              <a:ea typeface="ＭＳ Ｐゴシック" panose="020B0600070205080204" pitchFamily="50" charset="-128"/>
            </a:endParaRPr>
          </a:p>
          <a:p>
            <a:pPr>
              <a:defRPr/>
            </a:pPr>
            <a:r>
              <a:rPr kumimoji="1" lang="ja-JP" altLang="en-US" b="1" dirty="0">
                <a:solidFill>
                  <a:prstClr val="black"/>
                </a:solidFill>
                <a:latin typeface="Calibri" panose="020F0502020204030204"/>
                <a:ea typeface="ＭＳ Ｐゴシック" panose="020B0600070205080204" pitchFamily="50" charset="-128"/>
              </a:rPr>
              <a:t>　→</a:t>
            </a:r>
            <a:r>
              <a:rPr kumimoji="1" lang="ja-JP" altLang="en-US" b="1" dirty="0">
                <a:solidFill>
                  <a:srgbClr val="FF0000"/>
                </a:solidFill>
                <a:latin typeface="Calibri" panose="020F0502020204030204"/>
                <a:ea typeface="ＭＳ Ｐゴシック" panose="020B0600070205080204" pitchFamily="50" charset="-128"/>
              </a:rPr>
              <a:t>閉鎖的環境</a:t>
            </a:r>
            <a:r>
              <a:rPr kumimoji="1" lang="ja-JP" altLang="en-US" b="1" dirty="0">
                <a:solidFill>
                  <a:prstClr val="black"/>
                </a:solidFill>
                <a:latin typeface="Calibri" panose="020F0502020204030204"/>
                <a:ea typeface="ＭＳ Ｐゴシック" panose="020B0600070205080204" pitchFamily="50" charset="-128"/>
              </a:rPr>
              <a:t>：小規模事業所化で検証機能が低下</a:t>
            </a:r>
            <a:endParaRPr kumimoji="1" lang="en-US" altLang="ja-JP" sz="2100" b="1" dirty="0">
              <a:solidFill>
                <a:prstClr val="black"/>
              </a:solidFill>
              <a:latin typeface="Calibri" panose="020F0502020204030204"/>
              <a:ea typeface="ＭＳ Ｐゴシック" panose="020B0600070205080204" pitchFamily="50" charset="-128"/>
            </a:endParaRPr>
          </a:p>
          <a:p>
            <a:pPr>
              <a:defRPr/>
            </a:pPr>
            <a:r>
              <a:rPr kumimoji="1" lang="ja-JP" altLang="en-US" b="1" dirty="0">
                <a:solidFill>
                  <a:prstClr val="black"/>
                </a:solidFill>
                <a:latin typeface="Calibri" panose="020F0502020204030204"/>
                <a:ea typeface="ＭＳ Ｐゴシック" panose="020B0600070205080204" pitchFamily="50" charset="-128"/>
              </a:rPr>
              <a:t>　→</a:t>
            </a:r>
            <a:r>
              <a:rPr kumimoji="1" lang="ja-JP" altLang="en-US" b="1" dirty="0">
                <a:solidFill>
                  <a:srgbClr val="FF0000"/>
                </a:solidFill>
                <a:latin typeface="Calibri" panose="020F0502020204030204"/>
                <a:ea typeface="ＭＳ Ｐゴシック" panose="020B0600070205080204" pitchFamily="50" charset="-128"/>
              </a:rPr>
              <a:t>支配的環境</a:t>
            </a:r>
            <a:r>
              <a:rPr kumimoji="1" lang="ja-JP" altLang="en-US" b="1" dirty="0">
                <a:solidFill>
                  <a:prstClr val="black"/>
                </a:solidFill>
                <a:latin typeface="Calibri" panose="020F0502020204030204"/>
                <a:ea typeface="ＭＳ Ｐゴシック" panose="020B0600070205080204" pitchFamily="50" charset="-128"/>
              </a:rPr>
              <a:t>：指導から支援も、する者、される者</a:t>
            </a:r>
            <a:endParaRPr kumimoji="1" lang="en-US" altLang="ja-JP" b="1" dirty="0">
              <a:solidFill>
                <a:prstClr val="black"/>
              </a:solidFill>
              <a:latin typeface="Calibri" panose="020F0502020204030204"/>
              <a:ea typeface="ＭＳ Ｐゴシック" panose="020B0600070205080204" pitchFamily="50" charset="-128"/>
            </a:endParaRPr>
          </a:p>
          <a:p>
            <a:pPr>
              <a:defRPr/>
            </a:pPr>
            <a:endParaRPr kumimoji="1" lang="en-US" altLang="ja-JP" sz="2400" b="1" dirty="0">
              <a:solidFill>
                <a:prstClr val="black"/>
              </a:solidFill>
              <a:latin typeface="Calibri" panose="020F0502020204030204"/>
              <a:ea typeface="ＭＳ Ｐゴシック" panose="020B0600070205080204" pitchFamily="50" charset="-128"/>
            </a:endParaRPr>
          </a:p>
          <a:p>
            <a:pPr>
              <a:defRPr/>
            </a:pPr>
            <a:r>
              <a:rPr kumimoji="1" lang="ja-JP" altLang="en-US" sz="2400" b="1" dirty="0">
                <a:solidFill>
                  <a:prstClr val="black"/>
                </a:solidFill>
                <a:latin typeface="Calibri" panose="020F0502020204030204"/>
                <a:ea typeface="ＭＳ Ｐゴシック" panose="020B0600070205080204" pitchFamily="50" charset="-128"/>
              </a:rPr>
              <a:t>・サービス</a:t>
            </a:r>
            <a:r>
              <a:rPr kumimoji="1" lang="ja-JP" altLang="en-US" sz="2400" b="1" dirty="0">
                <a:solidFill>
                  <a:srgbClr val="44546A"/>
                </a:solidFill>
                <a:latin typeface="Calibri" panose="020F0502020204030204"/>
                <a:ea typeface="ＭＳ Ｐゴシック" panose="020B0600070205080204" pitchFamily="50" charset="-128"/>
              </a:rPr>
              <a:t>提供体制</a:t>
            </a:r>
            <a:r>
              <a:rPr kumimoji="1" lang="ja-JP" altLang="en-US" sz="2400" b="1" dirty="0">
                <a:solidFill>
                  <a:prstClr val="black"/>
                </a:solidFill>
                <a:latin typeface="Calibri" panose="020F0502020204030204"/>
                <a:ea typeface="ＭＳ Ｐゴシック" panose="020B0600070205080204" pitchFamily="50" charset="-128"/>
              </a:rPr>
              <a:t>として</a:t>
            </a:r>
            <a:endParaRPr kumimoji="1" lang="en-US" altLang="ja-JP" sz="2400" b="1" dirty="0">
              <a:solidFill>
                <a:prstClr val="black"/>
              </a:solidFill>
              <a:latin typeface="Calibri" panose="020F0502020204030204"/>
              <a:ea typeface="ＭＳ Ｐゴシック" panose="020B0600070205080204" pitchFamily="50" charset="-128"/>
            </a:endParaRPr>
          </a:p>
          <a:p>
            <a:pPr>
              <a:defRPr/>
            </a:pPr>
            <a:r>
              <a:rPr kumimoji="1" lang="ja-JP" altLang="en-US" b="1" dirty="0">
                <a:solidFill>
                  <a:prstClr val="black"/>
                </a:solidFill>
                <a:latin typeface="Calibri" panose="020F0502020204030204"/>
                <a:ea typeface="ＭＳ Ｐゴシック" panose="020B0600070205080204" pitchFamily="50" charset="-128"/>
              </a:rPr>
              <a:t>　→課題の</a:t>
            </a:r>
            <a:r>
              <a:rPr kumimoji="1" lang="ja-JP" altLang="en-US" b="1" dirty="0">
                <a:solidFill>
                  <a:srgbClr val="FF0000"/>
                </a:solidFill>
                <a:latin typeface="Calibri" panose="020F0502020204030204"/>
                <a:ea typeface="ＭＳ Ｐゴシック" panose="020B0600070205080204" pitchFamily="50" charset="-128"/>
              </a:rPr>
              <a:t>発見</a:t>
            </a:r>
            <a:r>
              <a:rPr kumimoji="1" lang="ja-JP" altLang="en-US" b="1" dirty="0">
                <a:solidFill>
                  <a:prstClr val="black"/>
                </a:solidFill>
                <a:latin typeface="Calibri" panose="020F0502020204030204"/>
                <a:ea typeface="ＭＳ Ｐゴシック" panose="020B0600070205080204" pitchFamily="50" charset="-128"/>
              </a:rPr>
              <a:t>、</a:t>
            </a:r>
            <a:r>
              <a:rPr kumimoji="1" lang="ja-JP" altLang="en-US" b="1" dirty="0">
                <a:solidFill>
                  <a:srgbClr val="FF0000"/>
                </a:solidFill>
                <a:latin typeface="Calibri" panose="020F0502020204030204"/>
                <a:ea typeface="ＭＳ Ｐゴシック" panose="020B0600070205080204" pitchFamily="50" charset="-128"/>
              </a:rPr>
              <a:t>共有</a:t>
            </a:r>
            <a:r>
              <a:rPr kumimoji="1" lang="ja-JP" altLang="en-US" b="1" dirty="0">
                <a:solidFill>
                  <a:prstClr val="black"/>
                </a:solidFill>
                <a:latin typeface="Calibri" panose="020F0502020204030204"/>
                <a:ea typeface="ＭＳ Ｐゴシック" panose="020B0600070205080204" pitchFamily="50" charset="-128"/>
              </a:rPr>
              <a:t>、課題解決への</a:t>
            </a:r>
            <a:r>
              <a:rPr kumimoji="1" lang="ja-JP" altLang="en-US" b="1" dirty="0">
                <a:solidFill>
                  <a:srgbClr val="FF0000"/>
                </a:solidFill>
                <a:latin typeface="Calibri" panose="020F0502020204030204"/>
                <a:ea typeface="ＭＳ Ｐゴシック" panose="020B0600070205080204" pitchFamily="50" charset="-128"/>
              </a:rPr>
              <a:t>連携</a:t>
            </a:r>
            <a:r>
              <a:rPr kumimoji="1" lang="ja-JP" altLang="en-US" b="1" dirty="0">
                <a:solidFill>
                  <a:prstClr val="black"/>
                </a:solidFill>
                <a:latin typeface="Calibri" panose="020F0502020204030204"/>
                <a:ea typeface="ＭＳ Ｐゴシック" panose="020B0600070205080204" pitchFamily="50" charset="-128"/>
              </a:rPr>
              <a:t>、</a:t>
            </a:r>
            <a:r>
              <a:rPr kumimoji="1" lang="ja-JP" altLang="en-US" b="1" dirty="0">
                <a:solidFill>
                  <a:srgbClr val="FF0000"/>
                </a:solidFill>
                <a:latin typeface="Calibri" panose="020F0502020204030204"/>
                <a:ea typeface="ＭＳ Ｐゴシック" panose="020B0600070205080204" pitchFamily="50" charset="-128"/>
              </a:rPr>
              <a:t>協働</a:t>
            </a:r>
          </a:p>
        </p:txBody>
      </p:sp>
      <p:sp>
        <p:nvSpPr>
          <p:cNvPr id="18" name="AutoShape 4"/>
          <p:cNvSpPr>
            <a:spLocks noChangeArrowheads="1"/>
          </p:cNvSpPr>
          <p:nvPr/>
        </p:nvSpPr>
        <p:spPr bwMode="auto">
          <a:xfrm>
            <a:off x="1532781" y="5453716"/>
            <a:ext cx="6203327" cy="628650"/>
          </a:xfrm>
          <a:prstGeom prst="roundRect">
            <a:avLst>
              <a:gd name="adj" fmla="val 16667"/>
            </a:avLst>
          </a:prstGeom>
          <a:solidFill>
            <a:srgbClr val="FFCC99"/>
          </a:solidFill>
          <a:ln w="9525">
            <a:solidFill>
              <a:schemeClr val="tx1"/>
            </a:solidFill>
            <a:round/>
            <a:headEnd/>
            <a:tailEnd/>
          </a:ln>
        </p:spPr>
        <p:txBody>
          <a:bodyPr wrap="none" anchor="ctr"/>
          <a:lstStyle/>
          <a:p>
            <a:pPr>
              <a:defRPr/>
            </a:pPr>
            <a:r>
              <a:rPr kumimoji="1" lang="ja-JP" altLang="en-US" sz="2400" dirty="0">
                <a:solidFill>
                  <a:prstClr val="black"/>
                </a:solidFill>
                <a:latin typeface="HGP創英角ﾎﾟｯﾌﾟ体" pitchFamily="50" charset="-128"/>
                <a:ea typeface="HGP創英角ﾎﾟｯﾌﾟ体" pitchFamily="50" charset="-128"/>
              </a:rPr>
              <a:t>他事業所の相談支援事業所への助言等</a:t>
            </a:r>
          </a:p>
        </p:txBody>
      </p:sp>
      <p:sp>
        <p:nvSpPr>
          <p:cNvPr id="4" name="スライド番号プレースホルダー 3"/>
          <p:cNvSpPr>
            <a:spLocks noGrp="1"/>
          </p:cNvSpPr>
          <p:nvPr>
            <p:ph type="sldNum" sz="quarter" idx="12"/>
          </p:nvPr>
        </p:nvSpPr>
        <p:spPr/>
        <p:txBody>
          <a:bodyPr/>
          <a:lstStyle/>
          <a:p>
            <a:fld id="{E1C0CD78-4E44-4F1F-ADFE-EB6B278C584E}" type="slidenum">
              <a:rPr kumimoji="1" lang="ja-JP" altLang="en-US" smtClean="0"/>
              <a:pPr/>
              <a:t>28</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1271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09E3E-0EE9-7EE1-46B6-2754341E0268}"/>
              </a:ext>
            </a:extLst>
          </p:cNvPr>
          <p:cNvSpPr>
            <a:spLocks noGrp="1"/>
          </p:cNvSpPr>
          <p:nvPr>
            <p:ph type="title"/>
          </p:nvPr>
        </p:nvSpPr>
        <p:spPr/>
        <p:txBody>
          <a:bodyPr/>
          <a:lstStyle/>
          <a:p>
            <a:r>
              <a:rPr kumimoji="1" lang="ja-JP" altLang="en-US" dirty="0"/>
              <a:t>良くも悪くもメンタル時代（社会）</a:t>
            </a:r>
          </a:p>
        </p:txBody>
      </p:sp>
      <p:sp>
        <p:nvSpPr>
          <p:cNvPr id="3" name="コンテンツ プレースホルダー 2">
            <a:extLst>
              <a:ext uri="{FF2B5EF4-FFF2-40B4-BE49-F238E27FC236}">
                <a16:creationId xmlns:a16="http://schemas.microsoft.com/office/drawing/2014/main" id="{8FDB8A4D-5B8C-3A34-EC6E-FA6EED5B34DA}"/>
              </a:ext>
            </a:extLst>
          </p:cNvPr>
          <p:cNvSpPr>
            <a:spLocks noGrp="1"/>
          </p:cNvSpPr>
          <p:nvPr>
            <p:ph idx="1"/>
          </p:nvPr>
        </p:nvSpPr>
        <p:spPr/>
        <p:txBody>
          <a:bodyPr>
            <a:normAutofit lnSpcReduction="10000"/>
          </a:bodyPr>
          <a:lstStyle/>
          <a:p>
            <a:pPr marL="0" indent="0">
              <a:buNone/>
            </a:pPr>
            <a:r>
              <a:rPr kumimoji="1" lang="ja-JP" altLang="en-US" dirty="0"/>
              <a:t>■失敗事例から学ぶ</a:t>
            </a:r>
            <a:endParaRPr kumimoji="1" lang="en-US" altLang="ja-JP" dirty="0"/>
          </a:p>
          <a:p>
            <a:pPr marL="0" indent="0">
              <a:buNone/>
            </a:pPr>
            <a:endParaRPr lang="en-US" altLang="ja-JP" dirty="0"/>
          </a:p>
          <a:p>
            <a:pPr marL="0" indent="0">
              <a:buNone/>
            </a:pPr>
            <a:r>
              <a:rPr kumimoji="1" lang="ja-JP" altLang="en-US" dirty="0"/>
              <a:t>■ＳＮＳ文化</a:t>
            </a:r>
            <a:endParaRPr kumimoji="1" lang="en-US" altLang="ja-JP" dirty="0"/>
          </a:p>
          <a:p>
            <a:pPr marL="0" indent="0">
              <a:buNone/>
            </a:pPr>
            <a:endParaRPr lang="en-US" altLang="ja-JP" dirty="0"/>
          </a:p>
          <a:p>
            <a:pPr marL="0" indent="0">
              <a:buNone/>
            </a:pPr>
            <a:r>
              <a:rPr kumimoji="1" lang="ja-JP" altLang="en-US" dirty="0"/>
              <a:t>■心理的安全性</a:t>
            </a:r>
            <a:endParaRPr kumimoji="1" lang="en-US" altLang="ja-JP" dirty="0"/>
          </a:p>
          <a:p>
            <a:pPr marL="0" indent="0">
              <a:buNone/>
            </a:pPr>
            <a:endParaRPr lang="en-US" altLang="ja-JP" dirty="0"/>
          </a:p>
          <a:p>
            <a:pPr marL="0" indent="0">
              <a:buNone/>
            </a:pPr>
            <a:r>
              <a:rPr kumimoji="1" lang="ja-JP" altLang="en-US" dirty="0"/>
              <a:t>■風通しの良い組織</a:t>
            </a:r>
            <a:endParaRPr kumimoji="1" lang="en-US" altLang="ja-JP" dirty="0"/>
          </a:p>
          <a:p>
            <a:pPr marL="0" indent="0">
              <a:buNone/>
            </a:pPr>
            <a:endParaRPr lang="en-US" altLang="ja-JP" dirty="0"/>
          </a:p>
          <a:p>
            <a:pPr marL="0" indent="0">
              <a:buNone/>
            </a:pPr>
            <a:r>
              <a:rPr kumimoji="1" lang="ja-JP" altLang="en-US" dirty="0"/>
              <a:t>■情報量</a:t>
            </a:r>
            <a:endParaRPr kumimoji="1"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5408B530-619B-BBA8-8B55-6E286B5B1A27}"/>
              </a:ext>
            </a:extLst>
          </p:cNvPr>
          <p:cNvSpPr>
            <a:spLocks noGrp="1"/>
          </p:cNvSpPr>
          <p:nvPr>
            <p:ph type="sldNum" sz="quarter" idx="12"/>
          </p:nvPr>
        </p:nvSpPr>
        <p:spPr/>
        <p:txBody>
          <a:bodyPr/>
          <a:lstStyle/>
          <a:p>
            <a:fld id="{E1C0CD78-4E44-4F1F-ADFE-EB6B278C584E}" type="slidenum">
              <a:rPr kumimoji="1" lang="ja-JP" altLang="en-US" smtClean="0"/>
              <a:pPr/>
              <a:t>29</a:t>
            </a:fld>
            <a:endParaRPr kumimoji="1" lang="ja-JP" altLang="en-US"/>
          </a:p>
        </p:txBody>
      </p:sp>
    </p:spTree>
    <p:extLst>
      <p:ext uri="{BB962C8B-B14F-4D97-AF65-F5344CB8AC3E}">
        <p14:creationId xmlns:p14="http://schemas.microsoft.com/office/powerpoint/2010/main" val="161504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7" y="1169058"/>
            <a:ext cx="8308615" cy="5309146"/>
          </a:xfrm>
          <a:prstGeom prst="rect">
            <a:avLst/>
          </a:prstGeom>
          <a:noFill/>
        </p:spPr>
        <p:txBody>
          <a:bodyPr wrap="square" rtlCol="0">
            <a:spAutoFit/>
          </a:bodyPr>
          <a:lstStyle/>
          <a:p>
            <a:pPr defTabSz="457200">
              <a:defRPr/>
            </a:pPr>
            <a:endPar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pPr defTabSz="457200">
              <a:defRPr/>
            </a:pP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獲得目標</a:t>
            </a: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p>
          <a:p>
            <a:pPr defTabSz="457200">
              <a:lnSpc>
                <a:spcPts val="554"/>
              </a:lnSpc>
              <a:defRPr/>
            </a:pPr>
            <a:endParaRPr lang="ja-JP" altLang="en-US"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r>
              <a:rPr lang="ja-JP" altLang="en-US" dirty="0">
                <a:solidFill>
                  <a:prstClr val="black"/>
                </a:solidFill>
              </a:rPr>
              <a:t>○</a:t>
            </a:r>
            <a:r>
              <a:rPr lang="ja-JP" altLang="ja-JP" dirty="0">
                <a:solidFill>
                  <a:prstClr val="black"/>
                </a:solidFill>
              </a:rPr>
              <a:t>事業所の適正な運営等を図るための</a:t>
            </a:r>
            <a:r>
              <a:rPr lang="ja-JP" altLang="ja-JP" dirty="0">
                <a:solidFill>
                  <a:srgbClr val="FF0000"/>
                </a:solidFill>
              </a:rPr>
              <a:t>「人事管理」</a:t>
            </a:r>
            <a:r>
              <a:rPr lang="ja-JP" altLang="en-US" dirty="0">
                <a:solidFill>
                  <a:prstClr val="black"/>
                </a:solidFill>
              </a:rPr>
              <a:t>・</a:t>
            </a:r>
            <a:r>
              <a:rPr lang="ja-JP" altLang="ja-JP" dirty="0">
                <a:solidFill>
                  <a:srgbClr val="FF0000"/>
                </a:solidFill>
              </a:rPr>
              <a:t>「経営管理」</a:t>
            </a:r>
            <a:r>
              <a:rPr lang="ja-JP" altLang="en-US" dirty="0">
                <a:solidFill>
                  <a:srgbClr val="FF0000"/>
                </a:solidFill>
              </a:rPr>
              <a:t>⇒運営管理</a:t>
            </a:r>
            <a:r>
              <a:rPr lang="ja-JP" altLang="ja-JP" dirty="0">
                <a:solidFill>
                  <a:prstClr val="black"/>
                </a:solidFill>
              </a:rPr>
              <a:t>に関する知識の習得</a:t>
            </a:r>
          </a:p>
          <a:p>
            <a:endParaRPr lang="en-US" altLang="ja-JP" dirty="0">
              <a:solidFill>
                <a:prstClr val="black"/>
              </a:solidFill>
            </a:endParaRPr>
          </a:p>
          <a:p>
            <a:r>
              <a:rPr lang="ja-JP" altLang="en-US" dirty="0">
                <a:solidFill>
                  <a:prstClr val="black"/>
                </a:solidFill>
              </a:rPr>
              <a:t>○</a:t>
            </a:r>
            <a:r>
              <a:rPr lang="ja-JP" altLang="ja-JP" dirty="0">
                <a:solidFill>
                  <a:prstClr val="black"/>
                </a:solidFill>
              </a:rPr>
              <a:t>相談支援を実践する上で発生する</a:t>
            </a:r>
            <a:r>
              <a:rPr lang="ja-JP" altLang="ja-JP" dirty="0">
                <a:solidFill>
                  <a:srgbClr val="FF0000"/>
                </a:solidFill>
              </a:rPr>
              <a:t>リスク</a:t>
            </a:r>
            <a:r>
              <a:rPr lang="ja-JP" altLang="ja-JP" dirty="0">
                <a:solidFill>
                  <a:prstClr val="black"/>
                </a:solidFill>
              </a:rPr>
              <a:t>に対して、組織や地域として対応する仕組みの構築に必要な知識及び技術を獲得する</a:t>
            </a:r>
            <a:endParaRPr lang="en-US" altLang="ja-JP" dirty="0">
              <a:solidFill>
                <a:prstClr val="black"/>
              </a:solidFill>
            </a:endParaRPr>
          </a:p>
          <a:p>
            <a:pPr defTabSz="457200">
              <a:defRPr/>
            </a:pPr>
            <a:endPar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pPr defTabSz="457200">
              <a:defRPr/>
            </a:pP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講義の内容</a:t>
            </a: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p>
          <a:p>
            <a:r>
              <a:rPr lang="ja-JP" altLang="en-US" dirty="0">
                <a:solidFill>
                  <a:prstClr val="black"/>
                </a:solidFill>
              </a:rPr>
              <a:t>○組</a:t>
            </a:r>
            <a:r>
              <a:rPr lang="ja-JP" altLang="ja-JP" dirty="0">
                <a:solidFill>
                  <a:prstClr val="black"/>
                </a:solidFill>
              </a:rPr>
              <a:t>織・事業所の適正な運営等を実施するため、相談支援のミッションにそった「運営管理」に関連する基本知識の習得を図る。</a:t>
            </a:r>
          </a:p>
          <a:p>
            <a:endParaRPr lang="en-US" altLang="ja-JP" dirty="0">
              <a:solidFill>
                <a:prstClr val="black"/>
              </a:solidFill>
            </a:endParaRPr>
          </a:p>
          <a:p>
            <a:r>
              <a:rPr lang="ja-JP" altLang="en-US" dirty="0">
                <a:solidFill>
                  <a:prstClr val="black"/>
                </a:solidFill>
              </a:rPr>
              <a:t>○</a:t>
            </a:r>
            <a:r>
              <a:rPr lang="ja-JP" altLang="ja-JP" dirty="0">
                <a:solidFill>
                  <a:prstClr val="black"/>
                </a:solidFill>
              </a:rPr>
              <a:t>相談支援を実践する上で発生するリスクに対して、組織や地域として対応する仕組みの構築に必要な知識及び技術を獲得する。</a:t>
            </a:r>
          </a:p>
          <a:p>
            <a:endParaRPr lang="en-US" altLang="ja-JP" dirty="0">
              <a:solidFill>
                <a:prstClr val="black"/>
              </a:solidFill>
            </a:endParaRPr>
          </a:p>
          <a:p>
            <a:r>
              <a:rPr lang="ja-JP" altLang="en-US" dirty="0">
                <a:solidFill>
                  <a:prstClr val="black"/>
                </a:solidFill>
              </a:rPr>
              <a:t>○</a:t>
            </a:r>
            <a:r>
              <a:rPr lang="ja-JP" altLang="ja-JP" dirty="0">
                <a:solidFill>
                  <a:prstClr val="black"/>
                </a:solidFill>
              </a:rPr>
              <a:t>講義内容を確認する中で、日常業務を振り返り課題や対応を図るべき所を確認し、自事業所に持ち帰り改善や実践につなげる。</a:t>
            </a:r>
            <a:endPar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pPr marL="408853" indent="-408853" defTabSz="457200">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　</a:t>
            </a:r>
          </a:p>
        </p:txBody>
      </p:sp>
      <p:sp>
        <p:nvSpPr>
          <p:cNvPr id="3" name="テキスト ボックス 2"/>
          <p:cNvSpPr txBox="1"/>
          <p:nvPr/>
        </p:nvSpPr>
        <p:spPr>
          <a:xfrm>
            <a:off x="517396" y="504368"/>
            <a:ext cx="6272024" cy="490134"/>
          </a:xfrm>
          <a:prstGeom prst="rect">
            <a:avLst/>
          </a:prstGeom>
          <a:noFill/>
        </p:spPr>
        <p:txBody>
          <a:bodyPr wrap="square" rtlCol="0">
            <a:spAutoFit/>
          </a:bodyPr>
          <a:lstStyle/>
          <a:p>
            <a:pPr defTabSz="457200">
              <a:defRPr/>
            </a:pPr>
            <a:r>
              <a:rPr lang="ja-JP" altLang="en-US" sz="2585" b="1" dirty="0">
                <a:solidFill>
                  <a:prstClr val="black"/>
                </a:solidFill>
                <a:latin typeface="メイリオ" pitchFamily="50" charset="-128"/>
                <a:ea typeface="メイリオ" pitchFamily="50" charset="-128"/>
                <a:cs typeface="メイリオ" pitchFamily="50" charset="-128"/>
              </a:rPr>
              <a:t>本科目の講義の内容と獲得目標</a:t>
            </a:r>
          </a:p>
        </p:txBody>
      </p:sp>
      <p:cxnSp>
        <p:nvCxnSpPr>
          <p:cNvPr id="6" name="直線コネクタ 5"/>
          <p:cNvCxnSpPr/>
          <p:nvPr/>
        </p:nvCxnSpPr>
        <p:spPr>
          <a:xfrm>
            <a:off x="583867"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3</a:t>
            </a:fld>
            <a:endParaRPr kumimoji="1" lang="ja-JP" altLang="en-US">
              <a:solidFill>
                <a:prstClr val="black">
                  <a:tint val="75000"/>
                </a:prstClr>
              </a:solidFill>
            </a:endParaRPr>
          </a:p>
        </p:txBody>
      </p:sp>
      <p:sp>
        <p:nvSpPr>
          <p:cNvPr id="7" name="フッター プレースホルダー 1">
            <a:extLst>
              <a:ext uri="{FF2B5EF4-FFF2-40B4-BE49-F238E27FC236}">
                <a16:creationId xmlns:a16="http://schemas.microsoft.com/office/drawing/2014/main" id="{E1AE7420-0A98-4330-90D6-F495633EE03B}"/>
              </a:ext>
            </a:extLst>
          </p:cNvPr>
          <p:cNvSpPr>
            <a:spLocks noGrp="1"/>
          </p:cNvSpPr>
          <p:nvPr>
            <p:ph type="ftr" sz="quarter" idx="3"/>
          </p:nvPr>
        </p:nvSpPr>
        <p:spPr>
          <a:xfrm>
            <a:off x="2" y="6479862"/>
            <a:ext cx="7965831" cy="365267"/>
          </a:xfrm>
        </p:spPr>
        <p:txBody>
          <a:bodyPr/>
          <a:lstStyle/>
          <a:p>
            <a:r>
              <a:rPr kumimoji="1" lang="zh-TW" altLang="en-US" sz="1400" i="0" dirty="0"/>
              <a:t>令和元年度主任相談支援専門員養成研修</a:t>
            </a:r>
            <a:r>
              <a:rPr kumimoji="1" lang="ja-JP" altLang="en-US" sz="1400" i="0" dirty="0"/>
              <a:t>資料より</a:t>
            </a:r>
          </a:p>
        </p:txBody>
      </p:sp>
    </p:spTree>
    <p:extLst>
      <p:ext uri="{BB962C8B-B14F-4D97-AF65-F5344CB8AC3E}">
        <p14:creationId xmlns:p14="http://schemas.microsoft.com/office/powerpoint/2010/main" val="2212211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7568" y="1939925"/>
            <a:ext cx="7886700" cy="4351338"/>
          </a:xfrm>
        </p:spPr>
        <p:txBody>
          <a:bodyPr rtlCol="0">
            <a:normAutofit/>
          </a:bodyPr>
          <a:lstStyle/>
          <a:p>
            <a:pPr marL="0" indent="0">
              <a:buNone/>
            </a:pPr>
            <a:r>
              <a:rPr lang="ja-JP" altLang="en-US" dirty="0">
                <a:latin typeface="+mn-ea"/>
              </a:rPr>
              <a:t>（１）組織と福祉サービス</a:t>
            </a:r>
            <a:endParaRPr lang="en-US" altLang="ja-JP" dirty="0">
              <a:latin typeface="+mn-ea"/>
            </a:endParaRPr>
          </a:p>
          <a:p>
            <a:pPr marL="0" indent="0">
              <a:buNone/>
            </a:pPr>
            <a:r>
              <a:rPr lang="ja-JP" altLang="en-US" dirty="0">
                <a:latin typeface="+mn-ea"/>
              </a:rPr>
              <a:t>（２）個人・集団・組織</a:t>
            </a:r>
            <a:endParaRPr lang="en-US" altLang="ja-JP" dirty="0">
              <a:latin typeface="+mn-ea"/>
            </a:endParaRPr>
          </a:p>
          <a:p>
            <a:pPr marL="0" indent="0">
              <a:buNone/>
            </a:pPr>
            <a:r>
              <a:rPr lang="ja-JP" altLang="en-US" dirty="0">
                <a:latin typeface="+mn-ea"/>
              </a:rPr>
              <a:t>（３）事業計画</a:t>
            </a:r>
            <a:endParaRPr lang="en-US" altLang="ja-JP" dirty="0">
              <a:latin typeface="+mn-ea"/>
            </a:endParaRPr>
          </a:p>
          <a:p>
            <a:pPr marL="0" indent="0">
              <a:buNone/>
            </a:pPr>
            <a:r>
              <a:rPr lang="ja-JP" altLang="en-US" dirty="0">
                <a:latin typeface="+mn-ea"/>
              </a:rPr>
              <a:t>（４）労務管理</a:t>
            </a:r>
            <a:endParaRPr lang="en-US" altLang="ja-JP" dirty="0">
              <a:latin typeface="+mn-ea"/>
            </a:endParaRPr>
          </a:p>
          <a:p>
            <a:pPr marL="0" indent="0">
              <a:buNone/>
            </a:pPr>
            <a:r>
              <a:rPr lang="ja-JP" altLang="en-US" dirty="0">
                <a:latin typeface="+mn-ea"/>
              </a:rPr>
              <a:t>（５）労働安全衛生</a:t>
            </a:r>
            <a:endParaRPr lang="en-US" altLang="ja-JP" dirty="0">
              <a:latin typeface="+mn-ea"/>
            </a:endParaRPr>
          </a:p>
          <a:p>
            <a:pPr marL="0" indent="0">
              <a:buNone/>
            </a:pPr>
            <a:r>
              <a:rPr lang="ja-JP" altLang="en-US" dirty="0">
                <a:solidFill>
                  <a:srgbClr val="FF0000"/>
                </a:solidFill>
                <a:latin typeface="+mn-ea"/>
              </a:rPr>
              <a:t>（６）ハラスメント</a:t>
            </a:r>
          </a:p>
          <a:p>
            <a:pPr marL="0" indent="0">
              <a:buNone/>
            </a:pPr>
            <a:endParaRPr lang="en-US" altLang="ja-JP" dirty="0">
              <a:latin typeface="+mn-ea"/>
            </a:endParaRPr>
          </a:p>
          <a:p>
            <a:pPr marL="0" indent="0">
              <a:buNone/>
            </a:pPr>
            <a:endParaRPr lang="en-US" altLang="ja-JP" dirty="0">
              <a:latin typeface="+mn-ea"/>
            </a:endParaRPr>
          </a:p>
        </p:txBody>
      </p:sp>
      <p:sp>
        <p:nvSpPr>
          <p:cNvPr id="7" name="角丸四角形 5"/>
          <p:cNvSpPr/>
          <p:nvPr/>
        </p:nvSpPr>
        <p:spPr>
          <a:xfrm>
            <a:off x="285750" y="347890"/>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４．利用者中心の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福祉サービス提供のための組織の運営・管理</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pPr/>
              <a:t>30</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66854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1259" y="896322"/>
            <a:ext cx="8621485" cy="3397567"/>
          </a:xfrm>
        </p:spPr>
        <p:txBody>
          <a:bodyPr>
            <a:noAutofit/>
          </a:bodyPr>
          <a:lstStyle/>
          <a:p>
            <a:pPr marL="0" indent="0">
              <a:buNone/>
            </a:pPr>
            <a:r>
              <a:rPr lang="ja-JP" altLang="en-US" sz="2400" dirty="0"/>
              <a:t>◆ハラスメントとは、</a:t>
            </a:r>
            <a:endParaRPr lang="en-US" altLang="ja-JP" sz="2400" dirty="0"/>
          </a:p>
          <a:p>
            <a:pPr marL="0" indent="0">
              <a:buNone/>
            </a:pPr>
            <a:r>
              <a:rPr lang="ja-JP" altLang="en-US" sz="2400" dirty="0"/>
              <a:t>　　「嫌がらせ」、「いじめ」、「苦しめること」、「悩ませること</a:t>
            </a:r>
            <a:r>
              <a:rPr lang="ja-JP" altLang="en-US" sz="2400" dirty="0">
                <a:latin typeface="+mn-ea"/>
              </a:rPr>
              <a:t>」</a:t>
            </a:r>
            <a:endParaRPr lang="en-US" altLang="ja-JP" sz="2400" dirty="0">
              <a:latin typeface="+mn-ea"/>
            </a:endParaRPr>
          </a:p>
          <a:p>
            <a:pPr marL="0" inden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（他者に対する発言・行動等が本人の意図には関係なく、相手を不快にさせたり、尊厳を傷つけたり、不利益を与えたり、脅威を与えること）</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mn-ea"/>
              </a:rPr>
              <a:t>◆よく聞くのが</a:t>
            </a:r>
            <a:endParaRPr lang="en-US" altLang="ja-JP" sz="2400" dirty="0">
              <a:latin typeface="+mn-ea"/>
            </a:endParaRPr>
          </a:p>
          <a:p>
            <a:pPr>
              <a:buFont typeface="Wingdings" panose="05000000000000000000" pitchFamily="2" charset="2"/>
              <a:buChar char="Ø"/>
            </a:pPr>
            <a:r>
              <a:rPr lang="ja-JP" altLang="en-US" sz="2400" dirty="0"/>
              <a:t>パワーハラスメント（パワハラ）</a:t>
            </a:r>
            <a:endParaRPr lang="en-US" altLang="ja-JP" sz="2400" dirty="0"/>
          </a:p>
          <a:p>
            <a:pPr>
              <a:buFont typeface="Wingdings" panose="05000000000000000000" pitchFamily="2" charset="2"/>
              <a:buChar char="Ø"/>
            </a:pPr>
            <a:r>
              <a:rPr lang="ja-JP" altLang="en-US" sz="2400" dirty="0"/>
              <a:t>セクシャルハラスメント（セクハラ）</a:t>
            </a:r>
            <a:endParaRPr lang="en-US" altLang="ja-JP" sz="2400" dirty="0"/>
          </a:p>
          <a:p>
            <a:pPr>
              <a:buFont typeface="Wingdings" panose="05000000000000000000" pitchFamily="2" charset="2"/>
              <a:buChar char="Ø"/>
            </a:pPr>
            <a:r>
              <a:rPr lang="ja-JP" altLang="en-US" sz="2400" dirty="0"/>
              <a:t>最近は、カスタマーハラスメント（カスハラ）</a:t>
            </a:r>
          </a:p>
        </p:txBody>
      </p:sp>
      <p:sp>
        <p:nvSpPr>
          <p:cNvPr id="4" name="正方形/長方形 3"/>
          <p:cNvSpPr/>
          <p:nvPr/>
        </p:nvSpPr>
        <p:spPr>
          <a:xfrm>
            <a:off x="50801" y="4245658"/>
            <a:ext cx="9042399" cy="2293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kumimoji="1" lang="ja-JP" altLang="en-US" sz="2400" b="1" dirty="0">
                <a:solidFill>
                  <a:prstClr val="black"/>
                </a:solidFill>
                <a:latin typeface="ＭＳ Ｐゴシック" panose="020B0600070205080204" pitchFamily="50" charset="-128"/>
                <a:ea typeface="ＭＳ Ｐゴシック" panose="020B0600070205080204" pitchFamily="50" charset="-128"/>
              </a:rPr>
              <a:t>その他にも</a:t>
            </a:r>
            <a:endParaRPr kumimoji="1" lang="en-US" altLang="ja-JP" sz="2400" b="1" dirty="0">
              <a:solidFill>
                <a:prstClr val="black"/>
              </a:solidFill>
              <a:latin typeface="ＭＳ Ｐゴシック" panose="020B0600070205080204" pitchFamily="50" charset="-128"/>
              <a:ea typeface="ＭＳ Ｐゴシック" panose="020B0600070205080204" pitchFamily="50" charset="-128"/>
            </a:endParaRPr>
          </a:p>
          <a:p>
            <a:pPr>
              <a:defRPr/>
            </a:pP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4.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セカンド・ハラスメント、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5.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リストラ・ハラスメント、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6.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スモーク・ハラスメント</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7.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アカデミック・ハラスメント、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8.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キャンパス・ハラスメント、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9.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モラル・ハラスメント、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10.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ジェンダー・ハラスメント、</a:t>
            </a:r>
            <a:endParaRPr kumimoji="1" lang="en-US" altLang="ja-JP" sz="1600" b="1" dirty="0">
              <a:solidFill>
                <a:prstClr val="black"/>
              </a:solidFill>
              <a:latin typeface="ＭＳ Ｐゴシック" panose="020B0600070205080204" pitchFamily="50" charset="-128"/>
              <a:ea typeface="ＭＳ Ｐゴシック" panose="020B0600070205080204" pitchFamily="50" charset="-128"/>
            </a:endParaRPr>
          </a:p>
          <a:p>
            <a:pPr>
              <a:defRPr/>
            </a:pP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11.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テクスチュアル・ハラスメント、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12.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アルコール・ハラスメント、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13.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ペット・ハラスメント、</a:t>
            </a:r>
            <a:endParaRPr kumimoji="1" lang="en-US" altLang="ja-JP" sz="1600" b="1" dirty="0">
              <a:solidFill>
                <a:prstClr val="black"/>
              </a:solidFill>
              <a:latin typeface="ＭＳ Ｐゴシック" panose="020B0600070205080204" pitchFamily="50" charset="-128"/>
              <a:ea typeface="ＭＳ Ｐゴシック" panose="020B0600070205080204" pitchFamily="50" charset="-128"/>
            </a:endParaRPr>
          </a:p>
          <a:p>
            <a:pPr>
              <a:defRPr/>
            </a:pP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14.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エイジ・ハラスメント、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15.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シルバー・ハラスメント、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16.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マリッジ・ハラスメント、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17.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ドクター・ハラスメント、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18.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スメル・ハラスメント、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19.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エアー・ハラスメン、</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20.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ブラッドタイプ・ハラスメント</a:t>
            </a:r>
            <a:endParaRPr kumimoji="1" lang="ja-JP" altLang="en-US" sz="1600" dirty="0">
              <a:solidFill>
                <a:prstClr val="black"/>
              </a:solidFill>
              <a:latin typeface="ＭＳ Ｐゴシック" panose="020B0600070205080204" pitchFamily="50" charset="-128"/>
              <a:ea typeface="ＭＳ Ｐゴシック" panose="020B0600070205080204" pitchFamily="50" charset="-128"/>
            </a:endParaRPr>
          </a:p>
          <a:p>
            <a:pPr>
              <a:defRPr/>
            </a:pP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21.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テクノロジー・ハラスメント ／ テクニカル・ハラスメントともいう、</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22.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エレクトロニック・ハラスメント、</a:t>
            </a:r>
            <a:endParaRPr kumimoji="1" lang="en-US" altLang="ja-JP" sz="1600" b="1" dirty="0">
              <a:solidFill>
                <a:prstClr val="black"/>
              </a:solidFill>
              <a:latin typeface="ＭＳ Ｐゴシック" panose="020B0600070205080204" pitchFamily="50" charset="-128"/>
              <a:ea typeface="ＭＳ Ｐゴシック" panose="020B0600070205080204" pitchFamily="50" charset="-128"/>
            </a:endParaRPr>
          </a:p>
          <a:p>
            <a:pPr>
              <a:defRPr/>
            </a:pP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23.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カラオケ・ハラスメント、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24.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ゼクシャル・ハラスメント、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25.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レイシャルハラスメント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人種ハラスメント</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600" b="1" dirty="0" err="1">
                <a:solidFill>
                  <a:prstClr val="black"/>
                </a:solidFill>
                <a:latin typeface="ＭＳ Ｐゴシック" panose="020B0600070205080204" pitchFamily="50" charset="-128"/>
                <a:ea typeface="ＭＳ Ｐゴシック" panose="020B0600070205080204" pitchFamily="50" charset="-128"/>
              </a:rPr>
              <a:t>、</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26. </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パーソナルハラスメント、ｅｔｃ</a:t>
            </a:r>
            <a:endParaRPr kumimoji="1"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タイトル 1"/>
          <p:cNvSpPr txBox="1">
            <a:spLocks/>
          </p:cNvSpPr>
          <p:nvPr/>
        </p:nvSpPr>
        <p:spPr>
          <a:xfrm>
            <a:off x="346118" y="99145"/>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（６）ハラスメント</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31</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0659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228600" indent="-228600">
              <a:spcBef>
                <a:spcPts val="1000"/>
              </a:spcBef>
            </a:pPr>
            <a:r>
              <a:rPr lang="en-US" altLang="ja-JP" sz="3200" dirty="0">
                <a:solidFill>
                  <a:prstClr val="black"/>
                </a:solidFill>
                <a:latin typeface="Calibri" panose="020F0502020204030204"/>
                <a:cs typeface="+mn-cs"/>
              </a:rPr>
              <a:t>【</a:t>
            </a:r>
            <a:r>
              <a:rPr lang="ja-JP" altLang="en-US" sz="3200" dirty="0">
                <a:solidFill>
                  <a:prstClr val="black"/>
                </a:solidFill>
                <a:latin typeface="Calibri" panose="020F0502020204030204"/>
                <a:cs typeface="+mn-cs"/>
              </a:rPr>
              <a:t>職場のパワーハラスメントの行為類型</a:t>
            </a:r>
            <a:r>
              <a:rPr lang="en-US" altLang="ja-JP" sz="3200" dirty="0">
                <a:solidFill>
                  <a:prstClr val="black"/>
                </a:solidFill>
                <a:latin typeface="Calibri" panose="020F0502020204030204"/>
                <a:cs typeface="+mn-cs"/>
              </a:rPr>
              <a:t>】</a:t>
            </a:r>
            <a:br>
              <a:rPr lang="en-US" altLang="ja-JP" sz="3200" dirty="0">
                <a:solidFill>
                  <a:prstClr val="black"/>
                </a:solidFill>
                <a:latin typeface="Calibri" panose="020F0502020204030204"/>
                <a:cs typeface="+mn-cs"/>
              </a:rPr>
            </a:br>
            <a:r>
              <a:rPr lang="ja-JP" altLang="en-US" sz="2000" dirty="0"/>
              <a:t>（典型的なものであり、すべて を網羅するものではないことに留意する必要がある）</a:t>
            </a:r>
          </a:p>
        </p:txBody>
      </p:sp>
      <p:sp>
        <p:nvSpPr>
          <p:cNvPr id="3" name="コンテンツ プレースホルダー 2"/>
          <p:cNvSpPr>
            <a:spLocks noGrp="1"/>
          </p:cNvSpPr>
          <p:nvPr>
            <p:ph idx="1"/>
          </p:nvPr>
        </p:nvSpPr>
        <p:spPr>
          <a:xfrm>
            <a:off x="628650" y="2074127"/>
            <a:ext cx="7886700" cy="4158592"/>
          </a:xfrm>
        </p:spPr>
        <p:txBody>
          <a:bodyPr>
            <a:noAutofit/>
          </a:bodyPr>
          <a:lstStyle/>
          <a:p>
            <a:pPr marL="0" indent="0">
              <a:buNone/>
            </a:pPr>
            <a:r>
              <a:rPr lang="en-US" altLang="ja-JP" sz="2400" dirty="0"/>
              <a:t>①</a:t>
            </a:r>
            <a:r>
              <a:rPr lang="ja-JP" altLang="en-US" sz="2400" dirty="0"/>
              <a:t>暴行・傷害（身体的な攻撃）</a:t>
            </a:r>
            <a:endParaRPr lang="en-US" altLang="ja-JP" sz="2400" dirty="0"/>
          </a:p>
          <a:p>
            <a:pPr marL="0" indent="0">
              <a:buNone/>
            </a:pPr>
            <a:r>
              <a:rPr lang="ja-JP" altLang="en-US" sz="2400" dirty="0"/>
              <a:t>②脅迫・名誉毀損・侮辱・ひどい暴言（精神的な攻撃）</a:t>
            </a:r>
            <a:endParaRPr lang="en-US" altLang="ja-JP" sz="2400" dirty="0"/>
          </a:p>
          <a:p>
            <a:pPr marL="0" indent="0">
              <a:buNone/>
            </a:pPr>
            <a:r>
              <a:rPr lang="ja-JP" altLang="en-US" sz="2400" dirty="0"/>
              <a:t>③隔離・仲間外し・無視（人間関係からの切り離し） </a:t>
            </a:r>
            <a:endParaRPr lang="en-US" altLang="ja-JP" sz="2400" dirty="0"/>
          </a:p>
          <a:p>
            <a:pPr marL="0" indent="0">
              <a:buNone/>
            </a:pPr>
            <a:r>
              <a:rPr lang="ja-JP" altLang="en-US" sz="2400" dirty="0"/>
              <a:t>④業務上明らかに不要なことや遂行不可能なことの強制、仕事の妨害 （過大な要求） </a:t>
            </a:r>
            <a:endParaRPr lang="en-US" altLang="ja-JP" sz="2400" dirty="0"/>
          </a:p>
          <a:p>
            <a:pPr marL="0" indent="0">
              <a:buNone/>
            </a:pPr>
            <a:r>
              <a:rPr lang="ja-JP" altLang="en-US" sz="2400" dirty="0"/>
              <a:t>⑤業務上の合理性なく、能力や経験とかけ離れた程度の低い仕事を命じることや仕事を与えないこと（過小な要求） </a:t>
            </a:r>
            <a:endParaRPr lang="en-US" altLang="ja-JP" sz="2400" dirty="0"/>
          </a:p>
          <a:p>
            <a:pPr marL="0" indent="0">
              <a:buNone/>
            </a:pPr>
            <a:r>
              <a:rPr lang="ja-JP" altLang="en-US" sz="2400" dirty="0"/>
              <a:t>⑥私的なことに過度に立ち入ること（個の侵害） </a:t>
            </a:r>
          </a:p>
        </p:txBody>
      </p:sp>
      <p:sp>
        <p:nvSpPr>
          <p:cNvPr id="6" name="正方形/長方形 5"/>
          <p:cNvSpPr/>
          <p:nvPr/>
        </p:nvSpPr>
        <p:spPr>
          <a:xfrm>
            <a:off x="628652" y="5709499"/>
            <a:ext cx="8865219" cy="523220"/>
          </a:xfrm>
          <a:prstGeom prst="rect">
            <a:avLst/>
          </a:prstGeom>
        </p:spPr>
        <p:txBody>
          <a:bodyPr wrap="square">
            <a:spAutoFit/>
          </a:bodyPr>
          <a:lstStyle/>
          <a:p>
            <a:pPr>
              <a:defRPr/>
            </a:pPr>
            <a:r>
              <a:rPr kumimoji="1" lang="ja-JP" altLang="en-US" sz="1400" dirty="0">
                <a:solidFill>
                  <a:prstClr val="black"/>
                </a:solidFill>
                <a:latin typeface="Calibri" panose="020F0502020204030204"/>
                <a:ea typeface="ＭＳ Ｐゴシック" panose="020B0600070205080204" pitchFamily="50" charset="-128"/>
              </a:rPr>
              <a:t>「職場のパワーハラスメントの予防・解決に向けた提言」</a:t>
            </a:r>
            <a:r>
              <a:rPr kumimoji="1" lang="en-US" altLang="ja-JP" sz="1400" dirty="0">
                <a:solidFill>
                  <a:prstClr val="black"/>
                </a:solidFill>
                <a:latin typeface="Calibri" panose="020F0502020204030204"/>
                <a:ea typeface="ＭＳ Ｐゴシック" panose="020B0600070205080204" pitchFamily="50" charset="-128"/>
              </a:rPr>
              <a:t>H24.3.15</a:t>
            </a:r>
          </a:p>
          <a:p>
            <a:pPr>
              <a:defRPr/>
            </a:pPr>
            <a:r>
              <a:rPr kumimoji="1" lang="ja-JP" altLang="en-US" sz="1400" dirty="0">
                <a:solidFill>
                  <a:prstClr val="black"/>
                </a:solidFill>
                <a:latin typeface="Calibri" panose="020F0502020204030204"/>
                <a:ea typeface="ＭＳ Ｐゴシック" panose="020B0600070205080204" pitchFamily="50" charset="-128"/>
              </a:rPr>
              <a:t>厚生労働省の「職場のいじめ・嫌がらせ問題に関する円卓会議」（座長：堀田力　さわやか福祉財団理事長）</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32</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590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470" y="2575765"/>
            <a:ext cx="8423910" cy="1325563"/>
          </a:xfrm>
        </p:spPr>
        <p:txBody>
          <a:bodyPr>
            <a:noAutofit/>
          </a:bodyPr>
          <a:lstStyle/>
          <a:p>
            <a:r>
              <a:rPr lang="ja-JP" altLang="en-US" sz="3200" dirty="0"/>
              <a:t>５．計画的な人材育成と人材確保</a:t>
            </a:r>
            <a:br>
              <a:rPr lang="en-US" altLang="ja-JP" sz="3200" dirty="0"/>
            </a:br>
            <a:endParaRPr lang="ja-JP" altLang="en-US" sz="3200" dirty="0"/>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33</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pic>
        <p:nvPicPr>
          <p:cNvPr id="5122" name="Picture 2" descr="ソース画像を表示">
            <a:extLst>
              <a:ext uri="{FF2B5EF4-FFF2-40B4-BE49-F238E27FC236}">
                <a16:creationId xmlns:a16="http://schemas.microsoft.com/office/drawing/2014/main" id="{F1FA31E3-BEEF-424A-B579-73A029846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117" y="4214814"/>
            <a:ext cx="3349873" cy="264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7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a:buNone/>
            </a:pPr>
            <a:r>
              <a:rPr lang="ja-JP" altLang="en-US" dirty="0">
                <a:solidFill>
                  <a:srgbClr val="FF0000"/>
                </a:solidFill>
                <a:latin typeface="+mn-ea"/>
              </a:rPr>
              <a:t>（１）働きやすさとやりがい</a:t>
            </a:r>
          </a:p>
          <a:p>
            <a:pPr marL="0" indent="0">
              <a:buNone/>
            </a:pPr>
            <a:endParaRPr lang="en-US" altLang="ja-JP" dirty="0">
              <a:solidFill>
                <a:srgbClr val="FF0000"/>
              </a:solidFill>
              <a:latin typeface="+mn-ea"/>
            </a:endParaRPr>
          </a:p>
          <a:p>
            <a:pPr marL="0" indent="0">
              <a:buNone/>
            </a:pPr>
            <a:r>
              <a:rPr lang="ja-JP" altLang="en-US" dirty="0">
                <a:latin typeface="+mn-ea"/>
              </a:rPr>
              <a:t>（２）人材育成と職場環境</a:t>
            </a:r>
          </a:p>
          <a:p>
            <a:pPr marL="0" indent="0">
              <a:buNone/>
            </a:pPr>
            <a:endParaRPr lang="en-US" altLang="ja-JP" dirty="0">
              <a:latin typeface="+mn-ea"/>
            </a:endParaRPr>
          </a:p>
          <a:p>
            <a:pPr marL="0" indent="0">
              <a:buNone/>
            </a:pPr>
            <a:r>
              <a:rPr lang="ja-JP" altLang="en-US" dirty="0">
                <a:latin typeface="+mn-ea"/>
              </a:rPr>
              <a:t>（３）人材確保の工夫</a:t>
            </a:r>
          </a:p>
          <a:p>
            <a:pPr rtl="0"/>
            <a:endParaRPr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976184" y="5053914"/>
            <a:ext cx="7117492" cy="8279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dirty="0">
                <a:solidFill>
                  <a:prstClr val="white"/>
                </a:solidFill>
                <a:latin typeface="Calibri" panose="020F0502020204030204"/>
                <a:ea typeface="ＭＳ Ｐゴシック" panose="020B0600070205080204" pitchFamily="50" charset="-128"/>
              </a:rPr>
              <a:t>法人として（組織として）、計画的に人材育成及び人材確保を考える</a:t>
            </a:r>
          </a:p>
        </p:txBody>
      </p:sp>
      <p:sp>
        <p:nvSpPr>
          <p:cNvPr id="7" name="角丸四角形 5"/>
          <p:cNvSpPr/>
          <p:nvPr/>
        </p:nvSpPr>
        <p:spPr>
          <a:xfrm>
            <a:off x="265653" y="224944"/>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nSpc>
                <a:spcPct val="90000"/>
              </a:lnSpc>
              <a:spcBef>
                <a:spcPct val="0"/>
              </a:spcBef>
              <a:defRPr/>
            </a:pPr>
            <a:r>
              <a:rPr kumimoji="1" lang="ja-JP" altLang="en-US" sz="2800" dirty="0">
                <a:solidFill>
                  <a:prstClr val="black"/>
                </a:solidFill>
                <a:latin typeface="ＭＳ Ｐゴシック" panose="020B0600070205080204" pitchFamily="50" charset="-128"/>
              </a:rPr>
              <a:t>５．計画的な人材育成と人材確保</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34</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98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676" y="174338"/>
            <a:ext cx="7886700" cy="631652"/>
          </a:xfrm>
        </p:spPr>
        <p:txBody>
          <a:bodyPr>
            <a:normAutofit/>
          </a:bodyPr>
          <a:lstStyle/>
          <a:p>
            <a:endParaRPr lang="ja-JP" altLang="en-US" sz="3200" dirty="0"/>
          </a:p>
        </p:txBody>
      </p:sp>
      <p:sp>
        <p:nvSpPr>
          <p:cNvPr id="5" name="テキスト ボックス 4"/>
          <p:cNvSpPr txBox="1"/>
          <p:nvPr/>
        </p:nvSpPr>
        <p:spPr>
          <a:xfrm>
            <a:off x="3393742" y="6318851"/>
            <a:ext cx="5679583" cy="253916"/>
          </a:xfrm>
          <a:prstGeom prst="rect">
            <a:avLst/>
          </a:prstGeom>
          <a:noFill/>
        </p:spPr>
        <p:txBody>
          <a:bodyPr wrap="square" rtlCol="0">
            <a:spAutoFit/>
          </a:bodyPr>
          <a:lstStyle/>
          <a:p>
            <a:pPr>
              <a:defRPr/>
            </a:pPr>
            <a:r>
              <a:rPr kumimoji="1" lang="ja-JP" altLang="en-US" sz="1050" dirty="0">
                <a:solidFill>
                  <a:prstClr val="black"/>
                </a:solidFill>
                <a:latin typeface="Calibri" panose="020F0502020204030204"/>
                <a:ea typeface="ＭＳ Ｐゴシック" panose="020B0600070205080204" pitchFamily="50" charset="-128"/>
              </a:rPr>
              <a:t>武居敏：改訂福祉職員キャリアパス対応生涯研修過程テキストチームリーダー編第８章　一部改変　</a:t>
            </a:r>
          </a:p>
        </p:txBody>
      </p:sp>
      <p:grpSp>
        <p:nvGrpSpPr>
          <p:cNvPr id="3" name="グループ化 2"/>
          <p:cNvGrpSpPr/>
          <p:nvPr/>
        </p:nvGrpSpPr>
        <p:grpSpPr>
          <a:xfrm>
            <a:off x="59867" y="955434"/>
            <a:ext cx="8920976" cy="5291637"/>
            <a:chOff x="122663" y="808079"/>
            <a:chExt cx="8920976" cy="5291637"/>
          </a:xfrm>
        </p:grpSpPr>
        <p:sp>
          <p:nvSpPr>
            <p:cNvPr id="6" name="フローチャート: 代替処理 5"/>
            <p:cNvSpPr/>
            <p:nvPr/>
          </p:nvSpPr>
          <p:spPr>
            <a:xfrm>
              <a:off x="122663" y="1374146"/>
              <a:ext cx="2241163" cy="1431848"/>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１</a:t>
              </a:r>
              <a:r>
                <a:rPr kumimoji="1" lang="en-US" altLang="ja-JP" dirty="0">
                  <a:solidFill>
                    <a:prstClr val="black"/>
                  </a:solidFill>
                  <a:latin typeface="HGPｺﾞｼｯｸE" panose="020B0900000000000000" pitchFamily="50" charset="-128"/>
                  <a:ea typeface="HGPｺﾞｼｯｸE" panose="020B0900000000000000" pitchFamily="50" charset="-128"/>
                </a:rPr>
                <a:t>.</a:t>
              </a:r>
              <a:r>
                <a:rPr kumimoji="1" lang="ja-JP" altLang="en-US" dirty="0">
                  <a:solidFill>
                    <a:prstClr val="black"/>
                  </a:solidFill>
                  <a:latin typeface="HGPｺﾞｼｯｸE" panose="020B0900000000000000" pitchFamily="50" charset="-128"/>
                  <a:ea typeface="HGPｺﾞｼｯｸE" panose="020B0900000000000000" pitchFamily="50" charset="-128"/>
                </a:rPr>
                <a:t>所属組織の魅力</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①組織理念・方針の明確性</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②組織の健全性と経営基盤</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③事業の社会的貢献度</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④組織の成長性</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⑤財務の安定性</a:t>
              </a:r>
            </a:p>
          </p:txBody>
        </p:sp>
        <p:sp>
          <p:nvSpPr>
            <p:cNvPr id="8" name="フローチャート: 代替処理 7"/>
            <p:cNvSpPr/>
            <p:nvPr/>
          </p:nvSpPr>
          <p:spPr>
            <a:xfrm>
              <a:off x="122664" y="2986796"/>
              <a:ext cx="2384448" cy="1820894"/>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２</a:t>
              </a:r>
              <a:r>
                <a:rPr kumimoji="1" lang="en-US" altLang="ja-JP" dirty="0">
                  <a:solidFill>
                    <a:prstClr val="black"/>
                  </a:solidFill>
                  <a:latin typeface="HGPｺﾞｼｯｸE" panose="020B0900000000000000" pitchFamily="50" charset="-128"/>
                  <a:ea typeface="HGPｺﾞｼｯｸE" panose="020B0900000000000000" pitchFamily="50" charset="-128"/>
                </a:rPr>
                <a:t>.</a:t>
              </a:r>
              <a:r>
                <a:rPr kumimoji="1" lang="ja-JP" altLang="en-US" dirty="0">
                  <a:solidFill>
                    <a:prstClr val="black"/>
                  </a:solidFill>
                  <a:latin typeface="HGPｺﾞｼｯｸE" panose="020B0900000000000000" pitchFamily="50" charset="-128"/>
                  <a:ea typeface="HGPｺﾞｼｯｸE" panose="020B0900000000000000" pitchFamily="50" charset="-128"/>
                </a:rPr>
                <a:t>人的環境</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（魅力と力量）</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①経営陣の魅力</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②上司の魅力や理解</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③同僚の魅力や理解</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④部下の魅力や理解</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⑤相互のフォローアップ体制</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⑥人材育成と確保</a:t>
              </a:r>
            </a:p>
          </p:txBody>
        </p:sp>
        <p:sp>
          <p:nvSpPr>
            <p:cNvPr id="9" name="フローチャート: 代替処理 8"/>
            <p:cNvSpPr/>
            <p:nvPr/>
          </p:nvSpPr>
          <p:spPr>
            <a:xfrm>
              <a:off x="2290916" y="4788100"/>
              <a:ext cx="2045110" cy="1311616"/>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３</a:t>
              </a:r>
              <a:r>
                <a:rPr kumimoji="1" lang="en-US" altLang="ja-JP" dirty="0">
                  <a:solidFill>
                    <a:prstClr val="black"/>
                  </a:solidFill>
                  <a:latin typeface="HGPｺﾞｼｯｸE" panose="020B0900000000000000" pitchFamily="50" charset="-128"/>
                  <a:ea typeface="HGPｺﾞｼｯｸE" panose="020B0900000000000000" pitchFamily="50" charset="-128"/>
                </a:rPr>
                <a:t>.</a:t>
              </a:r>
              <a:r>
                <a:rPr kumimoji="1" lang="ja-JP" altLang="en-US" dirty="0">
                  <a:solidFill>
                    <a:prstClr val="black"/>
                  </a:solidFill>
                  <a:latin typeface="HGPｺﾞｼｯｸE" panose="020B0900000000000000" pitchFamily="50" charset="-128"/>
                  <a:ea typeface="HGPｺﾞｼｯｸE" panose="020B0900000000000000" pitchFamily="50" charset="-128"/>
                </a:rPr>
                <a:t>社会的評価</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sz="1200" dirty="0">
                  <a:solidFill>
                    <a:prstClr val="black"/>
                  </a:solidFill>
                  <a:latin typeface="Calibri" panose="020F0502020204030204"/>
                  <a:ea typeface="ＭＳ Ｐゴシック" panose="020B0600070205080204" pitchFamily="50" charset="-128"/>
                </a:rPr>
                <a:t>　</a:t>
              </a:r>
              <a:r>
                <a:rPr kumimoji="1" lang="ja-JP" altLang="en-US" sz="1200" b="1" dirty="0">
                  <a:solidFill>
                    <a:prstClr val="black"/>
                  </a:solidFill>
                  <a:latin typeface="Calibri" panose="020F0502020204030204"/>
                  <a:ea typeface="ＭＳ Ｐゴシック" panose="020B0600070205080204" pitchFamily="50" charset="-128"/>
                </a:rPr>
                <a:t>①所属組織の評価</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②実施業務の評価</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③自身の専門性の評価</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④自分自身への評価</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⑤仲間との実践の評価</a:t>
              </a:r>
            </a:p>
          </p:txBody>
        </p:sp>
        <p:sp>
          <p:nvSpPr>
            <p:cNvPr id="10" name="フローチャート: 代替処理 9"/>
            <p:cNvSpPr/>
            <p:nvPr/>
          </p:nvSpPr>
          <p:spPr>
            <a:xfrm>
              <a:off x="2964029" y="3016706"/>
              <a:ext cx="3332299" cy="1431848"/>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４</a:t>
              </a:r>
              <a:r>
                <a:rPr kumimoji="1" lang="en-US" altLang="ja-JP" dirty="0">
                  <a:solidFill>
                    <a:prstClr val="black"/>
                  </a:solidFill>
                  <a:latin typeface="HGPｺﾞｼｯｸE" panose="020B0900000000000000" pitchFamily="50" charset="-128"/>
                  <a:ea typeface="HGPｺﾞｼｯｸE" panose="020B0900000000000000" pitchFamily="50" charset="-128"/>
                </a:rPr>
                <a:t>.</a:t>
              </a:r>
              <a:r>
                <a:rPr kumimoji="1" lang="ja-JP" altLang="en-US" dirty="0">
                  <a:solidFill>
                    <a:prstClr val="black"/>
                  </a:solidFill>
                  <a:latin typeface="HGPｺﾞｼｯｸE" panose="020B0900000000000000" pitchFamily="50" charset="-128"/>
                  <a:ea typeface="HGPｺﾞｼｯｸE" panose="020B0900000000000000" pitchFamily="50" charset="-128"/>
                </a:rPr>
                <a:t>業務内容（相談支援）の魅力</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sz="1200" dirty="0">
                  <a:solidFill>
                    <a:prstClr val="black"/>
                  </a:solidFill>
                  <a:latin typeface="Calibri" panose="020F0502020204030204"/>
                  <a:ea typeface="ＭＳ Ｐゴシック" panose="020B0600070205080204" pitchFamily="50" charset="-128"/>
                </a:rPr>
                <a:t>　</a:t>
              </a:r>
              <a:r>
                <a:rPr kumimoji="1" lang="ja-JP" altLang="en-US" sz="1200" b="1" dirty="0">
                  <a:solidFill>
                    <a:prstClr val="black"/>
                  </a:solidFill>
                  <a:latin typeface="Calibri" panose="020F0502020204030204"/>
                  <a:ea typeface="ＭＳ Ｐゴシック" panose="020B0600070205080204" pitchFamily="50" charset="-128"/>
                </a:rPr>
                <a:t>①主観的意義や価値</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②業務内容と自己能力</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③利用者・家族との関係性</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④達成感</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⑤組織と異動の理解と納得感</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a:t>
              </a:r>
            </a:p>
          </p:txBody>
        </p:sp>
        <p:sp>
          <p:nvSpPr>
            <p:cNvPr id="12" name="フローチャート: 代替処理 11"/>
            <p:cNvSpPr/>
            <p:nvPr/>
          </p:nvSpPr>
          <p:spPr>
            <a:xfrm>
              <a:off x="4975736" y="4788099"/>
              <a:ext cx="2455373" cy="1311617"/>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５</a:t>
              </a:r>
              <a:r>
                <a:rPr kumimoji="1" lang="en-US" altLang="ja-JP" dirty="0">
                  <a:solidFill>
                    <a:prstClr val="black"/>
                  </a:solidFill>
                  <a:latin typeface="HGPｺﾞｼｯｸE" panose="020B0900000000000000" pitchFamily="50" charset="-128"/>
                  <a:ea typeface="HGPｺﾞｼｯｸE" panose="020B0900000000000000" pitchFamily="50" charset="-128"/>
                </a:rPr>
                <a:t>.</a:t>
              </a:r>
              <a:r>
                <a:rPr kumimoji="1" lang="ja-JP" altLang="en-US" dirty="0">
                  <a:solidFill>
                    <a:prstClr val="black"/>
                  </a:solidFill>
                  <a:latin typeface="HGPｺﾞｼｯｸE" panose="020B0900000000000000" pitchFamily="50" charset="-128"/>
                  <a:ea typeface="HGPｺﾞｼｯｸE" panose="020B0900000000000000" pitchFamily="50" charset="-128"/>
                </a:rPr>
                <a:t>職場の処遇・評価</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①適正な労働時間、休憩、休息</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②適正な処遇と評価</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③充実した福利厚生</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④昇給・昇級・昇格</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a:t>
              </a:r>
            </a:p>
          </p:txBody>
        </p:sp>
        <p:sp>
          <p:nvSpPr>
            <p:cNvPr id="13" name="フローチャート: 代替処理 12"/>
            <p:cNvSpPr/>
            <p:nvPr/>
          </p:nvSpPr>
          <p:spPr>
            <a:xfrm>
              <a:off x="6729137" y="3002982"/>
              <a:ext cx="2314502" cy="1301736"/>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６</a:t>
              </a:r>
              <a:r>
                <a:rPr kumimoji="1" lang="en-US" altLang="ja-JP" dirty="0">
                  <a:solidFill>
                    <a:prstClr val="black"/>
                  </a:solidFill>
                  <a:latin typeface="HGPｺﾞｼｯｸE" panose="020B0900000000000000" pitchFamily="50" charset="-128"/>
                  <a:ea typeface="HGPｺﾞｼｯｸE" panose="020B0900000000000000" pitchFamily="50" charset="-128"/>
                </a:rPr>
                <a:t>.</a:t>
              </a:r>
              <a:r>
                <a:rPr kumimoji="1" lang="ja-JP" altLang="en-US" dirty="0">
                  <a:solidFill>
                    <a:prstClr val="black"/>
                  </a:solidFill>
                  <a:latin typeface="HGPｺﾞｼｯｸE" panose="020B0900000000000000" pitchFamily="50" charset="-128"/>
                  <a:ea typeface="HGPｺﾞｼｯｸE" panose="020B0900000000000000" pitchFamily="50" charset="-128"/>
                </a:rPr>
                <a:t>働きやすさ</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①職場のよい人間関係</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②適切なコミュニケーション</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③ワークライフバランス</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④適正なストレスプロフィール</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⑤アメニティー</a:t>
              </a:r>
            </a:p>
          </p:txBody>
        </p:sp>
        <p:sp>
          <p:nvSpPr>
            <p:cNvPr id="14" name="フローチャート: 代替処理 13"/>
            <p:cNvSpPr/>
            <p:nvPr/>
          </p:nvSpPr>
          <p:spPr>
            <a:xfrm>
              <a:off x="6891572" y="1317435"/>
              <a:ext cx="2045110" cy="1173864"/>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a:defRPr/>
              </a:pPr>
              <a:r>
                <a:rPr kumimoji="1" lang="ja-JP" altLang="en-US" dirty="0">
                  <a:solidFill>
                    <a:prstClr val="black"/>
                  </a:solidFill>
                  <a:latin typeface="HGPｺﾞｼｯｸE" panose="020B0900000000000000" pitchFamily="50" charset="-128"/>
                  <a:ea typeface="HGPｺﾞｼｯｸE" panose="020B0900000000000000" pitchFamily="50" charset="-128"/>
                </a:rPr>
                <a:t>７</a:t>
              </a:r>
              <a:r>
                <a:rPr kumimoji="1" lang="en-US" altLang="ja-JP" dirty="0">
                  <a:solidFill>
                    <a:prstClr val="black"/>
                  </a:solidFill>
                  <a:latin typeface="HGPｺﾞｼｯｸE" panose="020B0900000000000000" pitchFamily="50" charset="-128"/>
                  <a:ea typeface="HGPｺﾞｼｯｸE" panose="020B0900000000000000" pitchFamily="50" charset="-128"/>
                </a:rPr>
                <a:t>.</a:t>
              </a:r>
              <a:r>
                <a:rPr kumimoji="1" lang="ja-JP" altLang="en-US" dirty="0">
                  <a:solidFill>
                    <a:prstClr val="black"/>
                  </a:solidFill>
                  <a:latin typeface="HGPｺﾞｼｯｸE" panose="020B0900000000000000" pitchFamily="50" charset="-128"/>
                  <a:ea typeface="HGPｺﾞｼｯｸE" panose="020B0900000000000000" pitchFamily="50" charset="-128"/>
                </a:rPr>
                <a:t>働きがい</a:t>
              </a:r>
              <a:endParaRPr kumimoji="1" lang="en-US" altLang="ja-JP" dirty="0">
                <a:solidFill>
                  <a:prstClr val="black"/>
                </a:solidFill>
                <a:latin typeface="HGPｺﾞｼｯｸE" panose="020B0900000000000000" pitchFamily="50" charset="-128"/>
                <a:ea typeface="HGPｺﾞｼｯｸE" panose="020B0900000000000000"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①責任と権限のバランス</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②自己実現</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③資格や適性配置</a:t>
              </a:r>
              <a:endParaRPr kumimoji="1" lang="en-US" altLang="ja-JP" sz="1200" b="1" dirty="0">
                <a:solidFill>
                  <a:prstClr val="black"/>
                </a:solidFill>
                <a:latin typeface="Calibri" panose="020F0502020204030204"/>
                <a:ea typeface="ＭＳ Ｐゴシック" panose="020B0600070205080204" pitchFamily="50" charset="-128"/>
              </a:endParaRPr>
            </a:p>
            <a:p>
              <a:pPr>
                <a:defRPr/>
              </a:pPr>
              <a:r>
                <a:rPr kumimoji="1" lang="ja-JP" altLang="en-US" sz="1200" b="1" dirty="0">
                  <a:solidFill>
                    <a:prstClr val="black"/>
                  </a:solidFill>
                  <a:latin typeface="Calibri" panose="020F0502020204030204"/>
                  <a:ea typeface="ＭＳ Ｐゴシック" panose="020B0600070205080204" pitchFamily="50" charset="-128"/>
                </a:rPr>
                <a:t>　</a:t>
              </a:r>
            </a:p>
          </p:txBody>
        </p:sp>
        <p:sp>
          <p:nvSpPr>
            <p:cNvPr id="16" name="上矢印吹き出し 15"/>
            <p:cNvSpPr/>
            <p:nvPr/>
          </p:nvSpPr>
          <p:spPr>
            <a:xfrm>
              <a:off x="2507112" y="1537990"/>
              <a:ext cx="4168264" cy="1066594"/>
            </a:xfrm>
            <a:prstGeom prst="upArrowCallout">
              <a:avLst>
                <a:gd name="adj1" fmla="val 45185"/>
                <a:gd name="adj2" fmla="val 37976"/>
                <a:gd name="adj3" fmla="val 25000"/>
                <a:gd name="adj4" fmla="val 64977"/>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kumimoji="1" lang="ja-JP" altLang="en-US" b="1">
                  <a:solidFill>
                    <a:prstClr val="black"/>
                  </a:solidFill>
                  <a:latin typeface="HG丸ｺﾞｼｯｸM-PRO" panose="020F0600000000000000" pitchFamily="50" charset="-128"/>
                  <a:ea typeface="HG丸ｺﾞｼｯｸM-PRO" panose="020F0600000000000000" pitchFamily="50" charset="-128"/>
                </a:rPr>
                <a:t>仕事のやりがい（魅力ある仕事）</a:t>
              </a:r>
              <a:endParaRPr kumimoji="1"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7" name="直線矢印コネクタ 6"/>
            <p:cNvCxnSpPr/>
            <p:nvPr/>
          </p:nvCxnSpPr>
          <p:spPr>
            <a:xfrm>
              <a:off x="2304439" y="1987822"/>
              <a:ext cx="216196" cy="1966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439274" y="2602104"/>
              <a:ext cx="402249" cy="7091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561780" y="2602104"/>
              <a:ext cx="574710" cy="22517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0"/>
              <a:endCxn id="16" idx="2"/>
            </p:cNvCxnSpPr>
            <p:nvPr/>
          </p:nvCxnSpPr>
          <p:spPr>
            <a:xfrm flipH="1" flipV="1">
              <a:off x="4591244" y="2604584"/>
              <a:ext cx="38935" cy="41212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6192343" y="2580464"/>
              <a:ext cx="461346" cy="221819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flipV="1">
              <a:off x="6470303" y="2602104"/>
              <a:ext cx="247241" cy="80035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6600206" y="1843617"/>
              <a:ext cx="295691" cy="16430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p:cNvSpPr/>
            <p:nvPr/>
          </p:nvSpPr>
          <p:spPr>
            <a:xfrm>
              <a:off x="2492134" y="808079"/>
              <a:ext cx="4101789" cy="674914"/>
            </a:xfrm>
            <a:prstGeom prst="roundRect">
              <a:avLst/>
            </a:prstGeom>
            <a:solidFill>
              <a:srgbClr val="99FF66"/>
            </a:solidFill>
            <a:ln w="15875" cap="flat" cmpd="sng" algn="ctr">
              <a:solidFill>
                <a:srgbClr val="E34B7A">
                  <a:shade val="50000"/>
                </a:srgbClr>
              </a:solidFill>
              <a:prstDash val="solid"/>
            </a:ln>
            <a:effectLst/>
          </p:spPr>
          <p:txBody>
            <a:bodyPr rtlCol="0" anchor="ctr"/>
            <a:lstStyle/>
            <a:p>
              <a:pPr algn="ctr">
                <a:defRPr/>
              </a:pPr>
              <a:r>
                <a:rPr kumimoji="1" lang="ja-JP" altLang="en-US" b="1" dirty="0">
                  <a:solidFill>
                    <a:prstClr val="black"/>
                  </a:solidFill>
                  <a:latin typeface="HG丸ｺﾞｼｯｸM-PRO" panose="020F0600000000000000" pitchFamily="50" charset="-128"/>
                  <a:ea typeface="HG丸ｺﾞｼｯｸM-PRO" panose="020F0600000000000000" pitchFamily="50" charset="-128"/>
                </a:rPr>
                <a:t>やりがいを感じて仕事が継続できる</a:t>
              </a:r>
            </a:p>
          </p:txBody>
        </p:sp>
      </p:grpSp>
      <p:sp>
        <p:nvSpPr>
          <p:cNvPr id="20" name="タイトル 1"/>
          <p:cNvSpPr txBox="1">
            <a:spLocks/>
          </p:cNvSpPr>
          <p:nvPr/>
        </p:nvSpPr>
        <p:spPr>
          <a:xfrm>
            <a:off x="392676" y="94122"/>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Calibri" panose="020F0502020204030204"/>
                <a:ea typeface="ＭＳ Ｐゴシック" panose="020B0600070205080204" pitchFamily="50" charset="-128"/>
              </a:rPr>
              <a:t>（１）働きやすさとやりがい</a:t>
            </a:r>
            <a:endParaRPr lang="ja-JP" altLang="en-US" sz="2800" dirty="0">
              <a:solidFill>
                <a:prstClr val="black"/>
              </a:solidFill>
              <a:latin typeface="ＭＳ Ｐゴシック" panose="020B0600070205080204" pitchFamily="50" charset="-128"/>
              <a:ea typeface="ＭＳ Ｐゴシック" panose="020B0600070205080204" pitchFamily="50" charset="-128"/>
            </a:endParaRPr>
          </a:p>
        </p:txBody>
      </p:sp>
      <p:sp>
        <p:nvSpPr>
          <p:cNvPr id="19" name="スライド番号プレースホルダー 18"/>
          <p:cNvSpPr>
            <a:spLocks noGrp="1"/>
          </p:cNvSpPr>
          <p:nvPr>
            <p:ph type="sldNum" sz="quarter" idx="12"/>
          </p:nvPr>
        </p:nvSpPr>
        <p:spPr/>
        <p:txBody>
          <a:bodyPr/>
          <a:lstStyle/>
          <a:p>
            <a:fld id="{E1C0CD78-4E44-4F1F-ADFE-EB6B278C584E}" type="slidenum">
              <a:rPr kumimoji="1" lang="ja-JP" altLang="en-US" smtClean="0"/>
              <a:pPr/>
              <a:t>35</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69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81037"/>
            <a:ext cx="7886700" cy="781094"/>
          </a:xfrm>
        </p:spPr>
        <p:txBody>
          <a:bodyPr>
            <a:normAutofit/>
          </a:bodyPr>
          <a:lstStyle/>
          <a:p>
            <a:pPr>
              <a:spcBef>
                <a:spcPts val="1000"/>
              </a:spcBef>
            </a:pPr>
            <a:r>
              <a:rPr lang="ja-JP" altLang="en-US" sz="3200" dirty="0">
                <a:solidFill>
                  <a:prstClr val="black"/>
                </a:solidFill>
                <a:latin typeface="+mj-ea"/>
                <a:cs typeface="+mn-cs"/>
              </a:rPr>
              <a:t>働きやすさとやりがい</a:t>
            </a:r>
            <a:endParaRPr lang="ja-JP" altLang="en-US" sz="3200" dirty="0">
              <a:latin typeface="+mj-ea"/>
            </a:endParaRPr>
          </a:p>
        </p:txBody>
      </p:sp>
      <p:sp>
        <p:nvSpPr>
          <p:cNvPr id="3" name="コンテンツ プレースホルダー 2"/>
          <p:cNvSpPr>
            <a:spLocks noGrp="1"/>
          </p:cNvSpPr>
          <p:nvPr>
            <p:ph idx="1"/>
          </p:nvPr>
        </p:nvSpPr>
        <p:spPr>
          <a:xfrm>
            <a:off x="628650" y="1415371"/>
            <a:ext cx="7886700" cy="3750991"/>
          </a:xfrm>
        </p:spPr>
        <p:txBody>
          <a:bodyPr>
            <a:normAutofit/>
          </a:bodyPr>
          <a:lstStyle/>
          <a:p>
            <a:pPr marL="0" indent="0">
              <a:buNone/>
            </a:pPr>
            <a:r>
              <a:rPr kumimoji="1" lang="ja-JP" altLang="en-US" dirty="0"/>
              <a:t>１．所属組織の魅力</a:t>
            </a:r>
            <a:endParaRPr kumimoji="1" lang="en-US" altLang="ja-JP" dirty="0"/>
          </a:p>
          <a:p>
            <a:pPr marL="0" indent="0">
              <a:buNone/>
            </a:pPr>
            <a:r>
              <a:rPr kumimoji="1" lang="ja-JP" altLang="en-US" dirty="0"/>
              <a:t>２．人的環境（魅力と力量）</a:t>
            </a:r>
            <a:endParaRPr kumimoji="1" lang="en-US" altLang="ja-JP" dirty="0"/>
          </a:p>
          <a:p>
            <a:pPr marL="0" indent="0">
              <a:buNone/>
            </a:pPr>
            <a:r>
              <a:rPr kumimoji="1" lang="ja-JP" altLang="en-US" dirty="0"/>
              <a:t>３．社会的評価</a:t>
            </a:r>
            <a:endParaRPr kumimoji="1" lang="en-US" altLang="ja-JP" dirty="0"/>
          </a:p>
          <a:p>
            <a:pPr marL="0" indent="0">
              <a:buNone/>
            </a:pPr>
            <a:r>
              <a:rPr kumimoji="1" lang="ja-JP" altLang="en-US" dirty="0"/>
              <a:t>４．業務内容の魅力</a:t>
            </a:r>
            <a:endParaRPr kumimoji="1" lang="en-US" altLang="ja-JP" dirty="0"/>
          </a:p>
          <a:p>
            <a:pPr marL="0" indent="0">
              <a:buNone/>
            </a:pPr>
            <a:r>
              <a:rPr kumimoji="1" lang="ja-JP" altLang="en-US" dirty="0"/>
              <a:t>５．職場の処遇・評価</a:t>
            </a:r>
            <a:endParaRPr kumimoji="1" lang="en-US" altLang="ja-JP" dirty="0"/>
          </a:p>
          <a:p>
            <a:pPr marL="0" indent="0">
              <a:buNone/>
            </a:pPr>
            <a:r>
              <a:rPr kumimoji="1" lang="ja-JP" altLang="en-US" dirty="0"/>
              <a:t>６．働きやすさ</a:t>
            </a:r>
            <a:endParaRPr kumimoji="1" lang="en-US" altLang="ja-JP" dirty="0"/>
          </a:p>
          <a:p>
            <a:pPr marL="0" indent="0">
              <a:buNone/>
            </a:pPr>
            <a:r>
              <a:rPr kumimoji="1" lang="ja-JP" altLang="en-US" dirty="0"/>
              <a:t>７．働きがい</a:t>
            </a:r>
          </a:p>
        </p:txBody>
      </p:sp>
      <p:sp>
        <p:nvSpPr>
          <p:cNvPr id="6" name="コンテンツ プレースホルダー 2"/>
          <p:cNvSpPr txBox="1">
            <a:spLocks/>
          </p:cNvSpPr>
          <p:nvPr/>
        </p:nvSpPr>
        <p:spPr>
          <a:xfrm>
            <a:off x="441065" y="5166362"/>
            <a:ext cx="8261873" cy="1133905"/>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800" dirty="0">
                <a:solidFill>
                  <a:prstClr val="black"/>
                </a:solidFill>
                <a:latin typeface="Calibri" panose="020F0502020204030204"/>
                <a:ea typeface="ＭＳ Ｐゴシック" panose="020B0600070205080204" pitchFamily="50" charset="-128"/>
              </a:rPr>
              <a:t>・主任は事業所内のペースメーカー</a:t>
            </a:r>
            <a:endParaRPr lang="en-US" altLang="ja-JP" sz="1800" dirty="0">
              <a:solidFill>
                <a:prstClr val="black"/>
              </a:solidFill>
              <a:latin typeface="Calibri" panose="020F0502020204030204"/>
              <a:ea typeface="ＭＳ Ｐゴシック" panose="020B0600070205080204" pitchFamily="50" charset="-128"/>
            </a:endParaRPr>
          </a:p>
          <a:p>
            <a:pPr marL="0" indent="0">
              <a:buNone/>
              <a:defRPr/>
            </a:pPr>
            <a:r>
              <a:rPr lang="ja-JP" altLang="en-US" sz="1800" dirty="0">
                <a:solidFill>
                  <a:prstClr val="black"/>
                </a:solidFill>
                <a:latin typeface="Calibri" panose="020F0502020204030204"/>
                <a:ea typeface="ＭＳ Ｐゴシック" panose="020B0600070205080204" pitchFamily="50" charset="-128"/>
              </a:rPr>
              <a:t>・主任の役割はチーム作り</a:t>
            </a:r>
            <a:endParaRPr lang="en-US" altLang="ja-JP" sz="1800" dirty="0">
              <a:solidFill>
                <a:prstClr val="black"/>
              </a:solidFill>
              <a:latin typeface="Calibri" panose="020F0502020204030204"/>
              <a:ea typeface="ＭＳ Ｐゴシック" panose="020B0600070205080204" pitchFamily="50" charset="-128"/>
            </a:endParaRPr>
          </a:p>
          <a:p>
            <a:pPr marL="0" indent="0">
              <a:buNone/>
              <a:defRPr/>
            </a:pPr>
            <a:r>
              <a:rPr lang="ja-JP" altLang="en-US" sz="1800" dirty="0">
                <a:solidFill>
                  <a:prstClr val="black"/>
                </a:solidFill>
                <a:latin typeface="Calibri" panose="020F0502020204030204"/>
                <a:ea typeface="ＭＳ Ｐゴシック" panose="020B0600070205080204" pitchFamily="50" charset="-128"/>
              </a:rPr>
              <a:t>・すべてのポイント・内容について小さな積み上げが可能（改善）</a:t>
            </a:r>
            <a:endParaRPr lang="en-US" altLang="ja-JP" sz="1800" dirty="0">
              <a:solidFill>
                <a:prstClr val="black"/>
              </a:solidFill>
              <a:latin typeface="Calibri" panose="020F0502020204030204"/>
              <a:ea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36</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7633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a:buNone/>
            </a:pPr>
            <a:r>
              <a:rPr lang="ja-JP" altLang="en-US" dirty="0">
                <a:latin typeface="+mn-ea"/>
              </a:rPr>
              <a:t>（１）働きやすさとやりがい</a:t>
            </a:r>
          </a:p>
          <a:p>
            <a:pPr marL="0" indent="0">
              <a:buNone/>
            </a:pPr>
            <a:endParaRPr lang="en-US" altLang="ja-JP" dirty="0">
              <a:solidFill>
                <a:srgbClr val="FF0000"/>
              </a:solidFill>
              <a:latin typeface="+mn-ea"/>
            </a:endParaRPr>
          </a:p>
          <a:p>
            <a:pPr marL="0" indent="0">
              <a:buNone/>
            </a:pPr>
            <a:r>
              <a:rPr lang="ja-JP" altLang="en-US" dirty="0">
                <a:solidFill>
                  <a:srgbClr val="FF0000"/>
                </a:solidFill>
                <a:latin typeface="+mn-ea"/>
              </a:rPr>
              <a:t>（２）人材育成と職場環境</a:t>
            </a:r>
          </a:p>
          <a:p>
            <a:pPr marL="0" indent="0">
              <a:buNone/>
            </a:pPr>
            <a:endParaRPr lang="en-US" altLang="ja-JP" dirty="0">
              <a:solidFill>
                <a:srgbClr val="FF0000"/>
              </a:solidFill>
              <a:latin typeface="+mn-ea"/>
            </a:endParaRPr>
          </a:p>
          <a:p>
            <a:pPr marL="0" indent="0">
              <a:buNone/>
            </a:pPr>
            <a:r>
              <a:rPr lang="ja-JP" altLang="en-US" dirty="0">
                <a:latin typeface="+mn-ea"/>
              </a:rPr>
              <a:t>（３）人材確保の工夫</a:t>
            </a:r>
          </a:p>
          <a:p>
            <a:pPr rtl="0"/>
            <a:endParaRPr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976184" y="5053914"/>
            <a:ext cx="7117492" cy="8279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dirty="0">
                <a:solidFill>
                  <a:prstClr val="white"/>
                </a:solidFill>
                <a:latin typeface="Calibri" panose="020F0502020204030204"/>
                <a:ea typeface="ＭＳ Ｐゴシック" panose="020B0600070205080204" pitchFamily="50" charset="-128"/>
              </a:rPr>
              <a:t>法人として（組織として）、計画的に人材育成及び人材確保を考える</a:t>
            </a:r>
          </a:p>
        </p:txBody>
      </p:sp>
      <p:sp>
        <p:nvSpPr>
          <p:cNvPr id="7" name="角丸四角形 5"/>
          <p:cNvSpPr/>
          <p:nvPr/>
        </p:nvSpPr>
        <p:spPr>
          <a:xfrm>
            <a:off x="265653" y="224944"/>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nSpc>
                <a:spcPct val="90000"/>
              </a:lnSpc>
              <a:spcBef>
                <a:spcPct val="0"/>
              </a:spcBef>
              <a:defRPr/>
            </a:pPr>
            <a:r>
              <a:rPr kumimoji="1" lang="ja-JP" altLang="en-US" sz="2800" dirty="0">
                <a:solidFill>
                  <a:prstClr val="black"/>
                </a:solidFill>
                <a:latin typeface="ＭＳ Ｐゴシック" panose="020B0600070205080204" pitchFamily="50" charset="-128"/>
              </a:rPr>
              <a:t>５．計画的な人材育成と人材確保</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37</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8531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35673"/>
            <a:ext cx="7886700" cy="4351338"/>
          </a:xfrm>
        </p:spPr>
        <p:txBody>
          <a:bodyPr/>
          <a:lstStyle/>
          <a:p>
            <a:pPr>
              <a:buFont typeface="Wingdings" panose="05000000000000000000" pitchFamily="2" charset="2"/>
              <a:buChar char="Ø"/>
            </a:pPr>
            <a:r>
              <a:rPr kumimoji="1" lang="ja-JP" altLang="en-US" dirty="0"/>
              <a:t>事業所組織における人材育成</a:t>
            </a:r>
            <a:endParaRPr kumimoji="1" lang="en-US" altLang="ja-JP" dirty="0"/>
          </a:p>
          <a:p>
            <a:pPr>
              <a:buFont typeface="Wingdings" panose="05000000000000000000" pitchFamily="2" charset="2"/>
              <a:buChar char="Ø"/>
            </a:pPr>
            <a:r>
              <a:rPr kumimoji="1" lang="ja-JP" altLang="en-US" dirty="0"/>
              <a:t>職場環境における課題と改善</a:t>
            </a:r>
            <a:endParaRPr kumimoji="1" lang="en-US" altLang="ja-JP" dirty="0"/>
          </a:p>
          <a:p>
            <a:pPr>
              <a:buFont typeface="Wingdings" panose="05000000000000000000" pitchFamily="2" charset="2"/>
              <a:buChar char="Ø"/>
            </a:pPr>
            <a:r>
              <a:rPr kumimoji="1" lang="ja-JP" altLang="en-US" u="sng" dirty="0"/>
              <a:t>地域における人材育成</a:t>
            </a:r>
            <a:endParaRPr kumimoji="1" lang="en-US" altLang="ja-JP" u="sng" dirty="0"/>
          </a:p>
          <a:p>
            <a:pPr>
              <a:buFont typeface="Wingdings" panose="05000000000000000000" pitchFamily="2" charset="2"/>
              <a:buChar char="Ø"/>
            </a:pPr>
            <a:endParaRPr kumimoji="1" lang="en-US" altLang="ja-JP" dirty="0"/>
          </a:p>
          <a:p>
            <a:r>
              <a:rPr kumimoji="1" lang="ja-JP" altLang="en-US" dirty="0"/>
              <a:t>主任相談支援専門員は事業所内での人材を育て、事業所全体の質の向上に寄与する必要がある。</a:t>
            </a:r>
            <a:endParaRPr kumimoji="1" lang="en-US" altLang="ja-JP" dirty="0"/>
          </a:p>
          <a:p>
            <a:r>
              <a:rPr kumimoji="1" lang="ja-JP" altLang="en-US" u="sng" dirty="0"/>
              <a:t>主任相談支援専門員は地域の相談支援専門員の育成に努める必要がある。</a:t>
            </a:r>
            <a:endParaRPr kumimoji="1" lang="en-US" altLang="ja-JP" u="sng" dirty="0"/>
          </a:p>
          <a:p>
            <a:endParaRPr kumimoji="1" lang="en-US" altLang="ja-JP" dirty="0"/>
          </a:p>
        </p:txBody>
      </p:sp>
      <p:sp>
        <p:nvSpPr>
          <p:cNvPr id="4" name="タイトル 1"/>
          <p:cNvSpPr txBox="1">
            <a:spLocks/>
          </p:cNvSpPr>
          <p:nvPr/>
        </p:nvSpPr>
        <p:spPr>
          <a:xfrm>
            <a:off x="444321" y="484414"/>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（２）人材育成と職場環境</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pPr/>
              <a:t>38</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25925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2171" y="373008"/>
            <a:ext cx="7886700" cy="769433"/>
          </a:xfrm>
        </p:spPr>
        <p:txBody>
          <a:bodyPr>
            <a:normAutofit/>
          </a:bodyPr>
          <a:lstStyle/>
          <a:p>
            <a:r>
              <a:rPr lang="ja-JP" altLang="en-US" sz="3200" dirty="0"/>
              <a:t>事業所・組織における人材育成</a:t>
            </a:r>
          </a:p>
        </p:txBody>
      </p:sp>
      <p:sp>
        <p:nvSpPr>
          <p:cNvPr id="3" name="コンテンツ プレースホルダー 2"/>
          <p:cNvSpPr>
            <a:spLocks noGrp="1"/>
          </p:cNvSpPr>
          <p:nvPr>
            <p:ph idx="1"/>
          </p:nvPr>
        </p:nvSpPr>
        <p:spPr>
          <a:xfrm>
            <a:off x="234176" y="2687447"/>
            <a:ext cx="8798312" cy="4033395"/>
          </a:xfrm>
        </p:spPr>
        <p:txBody>
          <a:bodyPr>
            <a:noAutofit/>
          </a:bodyPr>
          <a:lstStyle/>
          <a:p>
            <a:endParaRPr lang="en-US" altLang="ja-JP" sz="2400" dirty="0"/>
          </a:p>
          <a:p>
            <a:endParaRPr lang="en-US" altLang="ja-JP" sz="2400" dirty="0"/>
          </a:p>
          <a:p>
            <a:endParaRPr lang="en-US" altLang="ja-JP" sz="2400" dirty="0"/>
          </a:p>
          <a:p>
            <a:endParaRPr lang="en-US" altLang="ja-JP" sz="2400" dirty="0"/>
          </a:p>
          <a:p>
            <a:endParaRPr lang="en-US" altLang="ja-JP" sz="2400" dirty="0"/>
          </a:p>
          <a:p>
            <a:pPr marL="0" indent="0">
              <a:buNone/>
            </a:pPr>
            <a:endParaRPr kumimoji="1" lang="ja-JP" altLang="en-US" dirty="0"/>
          </a:p>
        </p:txBody>
      </p:sp>
      <p:sp>
        <p:nvSpPr>
          <p:cNvPr id="4" name="コンテンツ プレースホルダー 2"/>
          <p:cNvSpPr txBox="1">
            <a:spLocks/>
          </p:cNvSpPr>
          <p:nvPr/>
        </p:nvSpPr>
        <p:spPr>
          <a:xfrm>
            <a:off x="642171" y="1554481"/>
            <a:ext cx="7791078" cy="4572000"/>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2400" dirty="0">
                <a:solidFill>
                  <a:prstClr val="black"/>
                </a:solidFill>
                <a:latin typeface="Calibri" panose="020F0502020204030204"/>
                <a:ea typeface="ＭＳ Ｐゴシック" panose="020B0600070205080204" pitchFamily="50" charset="-128"/>
              </a:rPr>
              <a:t>　本来であれば各事業所が、自ら提供するサービスに必要となる質を確保するのは事業所の責務である。</a:t>
            </a: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r>
              <a:rPr lang="ja-JP" altLang="en-US" sz="2400" dirty="0">
                <a:solidFill>
                  <a:prstClr val="black"/>
                </a:solidFill>
                <a:latin typeface="Calibri" panose="020F0502020204030204"/>
                <a:ea typeface="ＭＳ Ｐゴシック" panose="020B0600070205080204" pitchFamily="50" charset="-128"/>
              </a:rPr>
              <a:t>　主任相談支援専門員の立場となる人材には、事業所の人材育成に関わるとともに、組織全体の人材育成についても考え、全体的に</a:t>
            </a:r>
            <a:r>
              <a:rPr lang="en-US" altLang="ja-JP" sz="2400" dirty="0">
                <a:solidFill>
                  <a:prstClr val="black"/>
                </a:solidFill>
                <a:latin typeface="Calibri" panose="020F0502020204030204"/>
                <a:ea typeface="ＭＳ Ｐゴシック" panose="020B0600070205080204" pitchFamily="50" charset="-128"/>
              </a:rPr>
              <a:t>『</a:t>
            </a:r>
            <a:r>
              <a:rPr lang="ja-JP" altLang="en-US" sz="2400" dirty="0">
                <a:solidFill>
                  <a:prstClr val="black"/>
                </a:solidFill>
                <a:latin typeface="Calibri" panose="020F0502020204030204"/>
                <a:ea typeface="ＭＳ Ｐゴシック" panose="020B0600070205080204" pitchFamily="50" charset="-128"/>
              </a:rPr>
              <a:t>ひと</a:t>
            </a:r>
            <a:r>
              <a:rPr lang="en-US" altLang="ja-JP" sz="2400" dirty="0">
                <a:solidFill>
                  <a:prstClr val="black"/>
                </a:solidFill>
                <a:latin typeface="Calibri" panose="020F0502020204030204"/>
                <a:ea typeface="ＭＳ Ｐゴシック" panose="020B0600070205080204" pitchFamily="50" charset="-128"/>
              </a:rPr>
              <a:t>』</a:t>
            </a:r>
            <a:r>
              <a:rPr lang="ja-JP" altLang="en-US" sz="2400" dirty="0">
                <a:solidFill>
                  <a:prstClr val="black"/>
                </a:solidFill>
                <a:latin typeface="Calibri" panose="020F0502020204030204"/>
                <a:ea typeface="ＭＳ Ｐゴシック" panose="020B0600070205080204" pitchFamily="50" charset="-128"/>
              </a:rPr>
              <a:t>の育成を実践できる能力が求められる。</a:t>
            </a: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r>
              <a:rPr lang="ja-JP" altLang="en-US" sz="2400" dirty="0">
                <a:solidFill>
                  <a:prstClr val="black"/>
                </a:solidFill>
                <a:latin typeface="Calibri" panose="020F0502020204030204"/>
                <a:ea typeface="ＭＳ Ｐゴシック" panose="020B0600070205080204" pitchFamily="50" charset="-128"/>
              </a:rPr>
              <a:t>　こうした実践力が、同時に地域の人材育成にもつながることになる。</a:t>
            </a:r>
            <a:endParaRPr lang="en-US" altLang="ja-JP" sz="2400" dirty="0">
              <a:solidFill>
                <a:prstClr val="black"/>
              </a:solidFill>
              <a:latin typeface="Calibri" panose="020F0502020204030204"/>
              <a:ea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39</a:t>
            </a:fld>
            <a:endParaRPr kumimoji="1" lang="ja-JP" altLang="en-US"/>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8697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267" y="0"/>
            <a:ext cx="7886700" cy="869314"/>
          </a:xfrm>
        </p:spPr>
        <p:txBody>
          <a:bodyPr>
            <a:normAutofit/>
          </a:bodyPr>
          <a:lstStyle/>
          <a:p>
            <a:r>
              <a:rPr lang="ja-JP" altLang="en-US" sz="2800" dirty="0"/>
              <a:t>講義内容とポイント（１８０分）</a:t>
            </a:r>
          </a:p>
        </p:txBody>
      </p:sp>
      <p:graphicFrame>
        <p:nvGraphicFramePr>
          <p:cNvPr id="6" name="表 5"/>
          <p:cNvGraphicFramePr>
            <a:graphicFrameLocks noGrp="1"/>
          </p:cNvGraphicFramePr>
          <p:nvPr>
            <p:extLst>
              <p:ext uri="{D42A27DB-BD31-4B8C-83A1-F6EECF244321}">
                <p14:modId xmlns:p14="http://schemas.microsoft.com/office/powerpoint/2010/main" val="2496910616"/>
              </p:ext>
            </p:extLst>
          </p:nvPr>
        </p:nvGraphicFramePr>
        <p:xfrm>
          <a:off x="331472" y="711201"/>
          <a:ext cx="8505427" cy="5916930"/>
        </p:xfrm>
        <a:graphic>
          <a:graphicData uri="http://schemas.openxmlformats.org/drawingml/2006/table">
            <a:tbl>
              <a:tblPr firstRow="1" bandRow="1">
                <a:tableStyleId>{BC89EF96-8CEA-46FF-86C4-4CE0E7609802}</a:tableStyleId>
              </a:tblPr>
              <a:tblGrid>
                <a:gridCol w="3271623">
                  <a:extLst>
                    <a:ext uri="{9D8B030D-6E8A-4147-A177-3AD203B41FA5}">
                      <a16:colId xmlns:a16="http://schemas.microsoft.com/office/drawing/2014/main" val="16183292"/>
                    </a:ext>
                  </a:extLst>
                </a:gridCol>
                <a:gridCol w="765699">
                  <a:extLst>
                    <a:ext uri="{9D8B030D-6E8A-4147-A177-3AD203B41FA5}">
                      <a16:colId xmlns:a16="http://schemas.microsoft.com/office/drawing/2014/main" val="1878559084"/>
                    </a:ext>
                  </a:extLst>
                </a:gridCol>
                <a:gridCol w="4468105">
                  <a:extLst>
                    <a:ext uri="{9D8B030D-6E8A-4147-A177-3AD203B41FA5}">
                      <a16:colId xmlns:a16="http://schemas.microsoft.com/office/drawing/2014/main" val="2390114772"/>
                    </a:ext>
                  </a:extLst>
                </a:gridCol>
              </a:tblGrid>
              <a:tr h="365760">
                <a:tc>
                  <a:txBody>
                    <a:bodyPr/>
                    <a:lstStyle/>
                    <a:p>
                      <a:pPr algn="ctr"/>
                      <a:r>
                        <a:rPr kumimoji="1" lang="ja-JP" altLang="en-US" dirty="0"/>
                        <a:t>講義科目</a:t>
                      </a:r>
                    </a:p>
                  </a:txBody>
                  <a:tcPr/>
                </a:tc>
                <a:tc>
                  <a:txBody>
                    <a:bodyPr/>
                    <a:lstStyle/>
                    <a:p>
                      <a:pPr algn="ctr"/>
                      <a:r>
                        <a:rPr kumimoji="1" lang="ja-JP" altLang="en-US" dirty="0"/>
                        <a:t>配分</a:t>
                      </a:r>
                    </a:p>
                  </a:txBody>
                  <a:tcPr/>
                </a:tc>
                <a:tc>
                  <a:txBody>
                    <a:bodyPr/>
                    <a:lstStyle/>
                    <a:p>
                      <a:pPr algn="ctr"/>
                      <a:r>
                        <a:rPr kumimoji="1" lang="ja-JP" altLang="en-US" dirty="0"/>
                        <a:t>内容</a:t>
                      </a:r>
                    </a:p>
                  </a:txBody>
                  <a:tcPr/>
                </a:tc>
                <a:extLst>
                  <a:ext uri="{0D108BD9-81ED-4DB2-BD59-A6C34878D82A}">
                    <a16:rowId xmlns:a16="http://schemas.microsoft.com/office/drawing/2014/main" val="3656301978"/>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１．受講前ガイダンス</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10</a:t>
                      </a:r>
                    </a:p>
                  </a:txBody>
                  <a:tcPr/>
                </a:tc>
                <a:tc>
                  <a:txBody>
                    <a:bodyPr/>
                    <a:lstStyle/>
                    <a:p>
                      <a:r>
                        <a:rPr kumimoji="1" lang="ja-JP" altLang="en-US" sz="1600" dirty="0"/>
                        <a:t>ポイント説明と受講前の振り返りシートの記入</a:t>
                      </a:r>
                      <a:endParaRPr kumimoji="1" lang="en-US" altLang="ja-JP" sz="1600" dirty="0"/>
                    </a:p>
                    <a:p>
                      <a:r>
                        <a:rPr kumimoji="1" lang="ja-JP" altLang="en-US" sz="1600" dirty="0"/>
                        <a:t>位置づけの説明</a:t>
                      </a:r>
                    </a:p>
                  </a:txBody>
                  <a:tcPr/>
                </a:tc>
                <a:extLst>
                  <a:ext uri="{0D108BD9-81ED-4DB2-BD59-A6C34878D82A}">
                    <a16:rowId xmlns:a16="http://schemas.microsoft.com/office/drawing/2014/main" val="1732578873"/>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２．利用者中心の福祉サービス提供とリスクマネジメント</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40</a:t>
                      </a:r>
                    </a:p>
                  </a:txBody>
                  <a:tcPr/>
                </a:tc>
                <a:tc>
                  <a:txBody>
                    <a:bodyPr/>
                    <a:lstStyle/>
                    <a:p>
                      <a:r>
                        <a:rPr kumimoji="1" lang="ja-JP" altLang="en-US" sz="1600" dirty="0"/>
                        <a:t>（１）福祉サービスとリスクマネジメント</a:t>
                      </a:r>
                      <a:endParaRPr kumimoji="1" lang="en-US" altLang="ja-JP" sz="1600" dirty="0"/>
                    </a:p>
                    <a:p>
                      <a:r>
                        <a:rPr kumimoji="1" lang="ja-JP" altLang="en-US" sz="1600" dirty="0"/>
                        <a:t>（２）インシデントとアクシデント</a:t>
                      </a:r>
                      <a:endParaRPr kumimoji="1" lang="en-US" altLang="ja-JP" sz="1600" dirty="0"/>
                    </a:p>
                    <a:p>
                      <a:r>
                        <a:rPr kumimoji="1" lang="ja-JP" altLang="en-US" sz="1600" dirty="0"/>
                        <a:t>（３）相談支援事業所におけるリスクマネジメント及び苦情</a:t>
                      </a:r>
                    </a:p>
                  </a:txBody>
                  <a:tcPr/>
                </a:tc>
                <a:extLst>
                  <a:ext uri="{0D108BD9-81ED-4DB2-BD59-A6C34878D82A}">
                    <a16:rowId xmlns:a16="http://schemas.microsoft.com/office/drawing/2014/main" val="185818141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３．利用者中心の福祉サービス提供のコンプライアンス</a:t>
                      </a:r>
                    </a:p>
                  </a:txBody>
                  <a:tcPr/>
                </a:tc>
                <a:tc>
                  <a:txBody>
                    <a:bodyPr/>
                    <a:lstStyle/>
                    <a:p>
                      <a:r>
                        <a:rPr kumimoji="1" lang="en-US" altLang="ja-JP" sz="1600" dirty="0"/>
                        <a:t>35</a:t>
                      </a:r>
                      <a:endParaRPr kumimoji="1" lang="ja-JP" altLang="en-US" sz="1600" dirty="0"/>
                    </a:p>
                  </a:txBody>
                  <a:tcPr/>
                </a:tc>
                <a:tc>
                  <a:txBody>
                    <a:bodyPr/>
                    <a:lstStyle/>
                    <a:p>
                      <a:r>
                        <a:rPr kumimoji="1" lang="ja-JP" altLang="en-US" sz="1600" dirty="0"/>
                        <a:t>（１）福祉サービスのコンプライアンス</a:t>
                      </a:r>
                      <a:endParaRPr kumimoji="1" lang="en-US" altLang="ja-JP" sz="1600" dirty="0"/>
                    </a:p>
                    <a:p>
                      <a:r>
                        <a:rPr kumimoji="1" lang="ja-JP" altLang="en-US" sz="1600" dirty="0"/>
                        <a:t>（２）相談支援事業所における指導監査</a:t>
                      </a:r>
                    </a:p>
                  </a:txBody>
                  <a:tcPr/>
                </a:tc>
                <a:extLst>
                  <a:ext uri="{0D108BD9-81ED-4DB2-BD59-A6C34878D82A}">
                    <a16:rowId xmlns:a16="http://schemas.microsoft.com/office/drawing/2014/main" val="3114413759"/>
                  </a:ext>
                </a:extLst>
              </a:tr>
              <a:tr h="1565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rPr>
                        <a:t>４．利用者中心の福祉サービス提供のための組織運営・管理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FF0000"/>
                          </a:solidFill>
                        </a:rPr>
                        <a:t>40</a:t>
                      </a:r>
                      <a:endParaRPr kumimoji="1" lang="ja-JP" altLang="en-US" sz="1600" dirty="0">
                        <a:solidFill>
                          <a:srgbClr val="FF0000"/>
                        </a:solidFill>
                      </a:endParaRPr>
                    </a:p>
                  </a:txBody>
                  <a:tcPr/>
                </a:tc>
                <a:tc>
                  <a:txBody>
                    <a:bodyPr/>
                    <a:lstStyle/>
                    <a:p>
                      <a:r>
                        <a:rPr kumimoji="1" lang="ja-JP" altLang="en-US" sz="1600" dirty="0">
                          <a:solidFill>
                            <a:srgbClr val="FF0000"/>
                          </a:solidFill>
                        </a:rPr>
                        <a:t>（１）組織と福祉サービス</a:t>
                      </a:r>
                      <a:endParaRPr kumimoji="1" lang="en-US" altLang="ja-JP" sz="1600" dirty="0">
                        <a:solidFill>
                          <a:srgbClr val="FF0000"/>
                        </a:solidFill>
                      </a:endParaRPr>
                    </a:p>
                    <a:p>
                      <a:r>
                        <a:rPr kumimoji="1" lang="ja-JP" altLang="en-US" sz="1600" dirty="0">
                          <a:solidFill>
                            <a:srgbClr val="FF0000"/>
                          </a:solidFill>
                        </a:rPr>
                        <a:t>（２）個人・集団・組織</a:t>
                      </a:r>
                      <a:endParaRPr kumimoji="1" lang="en-US" altLang="ja-JP" sz="1600" dirty="0">
                        <a:solidFill>
                          <a:srgbClr val="FF0000"/>
                        </a:solidFill>
                      </a:endParaRPr>
                    </a:p>
                    <a:p>
                      <a:r>
                        <a:rPr kumimoji="1" lang="ja-JP" altLang="en-US" sz="1600" dirty="0">
                          <a:solidFill>
                            <a:srgbClr val="FF0000"/>
                          </a:solidFill>
                        </a:rPr>
                        <a:t>（３）事業計画</a:t>
                      </a:r>
                      <a:endParaRPr kumimoji="1" lang="en-US" altLang="ja-JP" sz="1600" dirty="0">
                        <a:solidFill>
                          <a:srgbClr val="FF0000"/>
                        </a:solidFill>
                      </a:endParaRPr>
                    </a:p>
                    <a:p>
                      <a:r>
                        <a:rPr kumimoji="1" lang="ja-JP" altLang="en-US" sz="1600" dirty="0">
                          <a:solidFill>
                            <a:srgbClr val="FF0000"/>
                          </a:solidFill>
                        </a:rPr>
                        <a:t>（４）労務管理</a:t>
                      </a:r>
                      <a:endParaRPr kumimoji="1" lang="en-US" altLang="ja-JP" sz="1600" dirty="0">
                        <a:solidFill>
                          <a:srgbClr val="FF0000"/>
                        </a:solidFill>
                      </a:endParaRPr>
                    </a:p>
                    <a:p>
                      <a:r>
                        <a:rPr kumimoji="1" lang="ja-JP" altLang="en-US" sz="1600" dirty="0">
                          <a:solidFill>
                            <a:srgbClr val="FF0000"/>
                          </a:solidFill>
                        </a:rPr>
                        <a:t>（５）労働安全衛生</a:t>
                      </a:r>
                      <a:endParaRPr kumimoji="1" lang="en-US" altLang="ja-JP" sz="1600" dirty="0">
                        <a:solidFill>
                          <a:srgbClr val="FF0000"/>
                        </a:solidFill>
                      </a:endParaRPr>
                    </a:p>
                    <a:p>
                      <a:r>
                        <a:rPr kumimoji="1" lang="ja-JP" altLang="en-US" sz="1600" dirty="0">
                          <a:solidFill>
                            <a:srgbClr val="FF0000"/>
                          </a:solidFill>
                        </a:rPr>
                        <a:t>（６）ハラスメント</a:t>
                      </a:r>
                    </a:p>
                  </a:txBody>
                  <a:tcPr/>
                </a:tc>
                <a:extLst>
                  <a:ext uri="{0D108BD9-81ED-4DB2-BD59-A6C34878D82A}">
                    <a16:rowId xmlns:a16="http://schemas.microsoft.com/office/drawing/2014/main" val="15114562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rPr>
                        <a:t>５．計画的な人材育成と人材確保</a:t>
                      </a:r>
                    </a:p>
                  </a:txBody>
                  <a:tcPr/>
                </a:tc>
                <a:tc>
                  <a:txBody>
                    <a:bodyPr/>
                    <a:lstStyle/>
                    <a:p>
                      <a:r>
                        <a:rPr kumimoji="1" lang="en-US" altLang="ja-JP" sz="1600" dirty="0">
                          <a:solidFill>
                            <a:srgbClr val="FF0000"/>
                          </a:solidFill>
                        </a:rPr>
                        <a:t>25</a:t>
                      </a:r>
                      <a:endParaRPr kumimoji="1" lang="ja-JP" altLang="en-US" sz="1600" dirty="0">
                        <a:solidFill>
                          <a:srgbClr val="FF0000"/>
                        </a:solidFill>
                      </a:endParaRPr>
                    </a:p>
                  </a:txBody>
                  <a:tcPr/>
                </a:tc>
                <a:tc>
                  <a:txBody>
                    <a:bodyPr/>
                    <a:lstStyle/>
                    <a:p>
                      <a:r>
                        <a:rPr kumimoji="1" lang="ja-JP" altLang="en-US" sz="1600" dirty="0">
                          <a:solidFill>
                            <a:srgbClr val="FF0000"/>
                          </a:solidFill>
                        </a:rPr>
                        <a:t>（１）働きやすさとやりがい</a:t>
                      </a:r>
                      <a:endParaRPr kumimoji="1" lang="en-US" altLang="ja-JP" sz="1600" dirty="0">
                        <a:solidFill>
                          <a:srgbClr val="FF0000"/>
                        </a:solidFill>
                      </a:endParaRPr>
                    </a:p>
                    <a:p>
                      <a:r>
                        <a:rPr kumimoji="1" lang="ja-JP" altLang="en-US" sz="1600" dirty="0">
                          <a:solidFill>
                            <a:srgbClr val="FF0000"/>
                          </a:solidFill>
                        </a:rPr>
                        <a:t>（２）人材育成と職場環境</a:t>
                      </a:r>
                      <a:endParaRPr kumimoji="1" lang="en-US" altLang="ja-JP" sz="1600" dirty="0">
                        <a:solidFill>
                          <a:srgbClr val="FF0000"/>
                        </a:solidFill>
                      </a:endParaRPr>
                    </a:p>
                    <a:p>
                      <a:r>
                        <a:rPr kumimoji="1" lang="ja-JP" altLang="en-US" sz="1600" dirty="0">
                          <a:solidFill>
                            <a:srgbClr val="FF0000"/>
                          </a:solidFill>
                        </a:rPr>
                        <a:t>（３）人材確保の工夫</a:t>
                      </a:r>
                    </a:p>
                  </a:txBody>
                  <a:tcPr/>
                </a:tc>
                <a:extLst>
                  <a:ext uri="{0D108BD9-81ED-4DB2-BD59-A6C34878D82A}">
                    <a16:rowId xmlns:a16="http://schemas.microsoft.com/office/drawing/2014/main" val="3512358857"/>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rPr>
                        <a:t>６．災害時への対応</a:t>
                      </a:r>
                    </a:p>
                  </a:txBody>
                  <a:tcPr/>
                </a:tc>
                <a:tc>
                  <a:txBody>
                    <a:bodyPr/>
                    <a:lstStyle/>
                    <a:p>
                      <a:r>
                        <a:rPr kumimoji="1" lang="en-US" altLang="ja-JP" sz="1600" dirty="0">
                          <a:solidFill>
                            <a:srgbClr val="FF0000"/>
                          </a:solidFill>
                        </a:rPr>
                        <a:t>20</a:t>
                      </a:r>
                      <a:endParaRPr kumimoji="1" lang="ja-JP" altLang="en-US" sz="1600" dirty="0">
                        <a:solidFill>
                          <a:srgbClr val="FF0000"/>
                        </a:solidFill>
                      </a:endParaRPr>
                    </a:p>
                  </a:txBody>
                  <a:tcPr/>
                </a:tc>
                <a:tc>
                  <a:txBody>
                    <a:bodyPr/>
                    <a:lstStyle/>
                    <a:p>
                      <a:r>
                        <a:rPr kumimoji="1" lang="ja-JP" altLang="en-US" sz="1600" dirty="0">
                          <a:solidFill>
                            <a:srgbClr val="FF0000"/>
                          </a:solidFill>
                        </a:rPr>
                        <a:t>（１）利用者支援における災害対応</a:t>
                      </a:r>
                      <a:endParaRPr kumimoji="1" lang="en-US" altLang="ja-JP" sz="1600" dirty="0">
                        <a:solidFill>
                          <a:srgbClr val="FF0000"/>
                        </a:solidFill>
                      </a:endParaRPr>
                    </a:p>
                    <a:p>
                      <a:r>
                        <a:rPr kumimoji="1" lang="ja-JP" altLang="en-US" sz="1600" dirty="0">
                          <a:solidFill>
                            <a:srgbClr val="FF0000"/>
                          </a:solidFill>
                        </a:rPr>
                        <a:t>（２）災害時の状況</a:t>
                      </a:r>
                    </a:p>
                  </a:txBody>
                  <a:tcPr/>
                </a:tc>
                <a:extLst>
                  <a:ext uri="{0D108BD9-81ED-4DB2-BD59-A6C34878D82A}">
                    <a16:rowId xmlns:a16="http://schemas.microsoft.com/office/drawing/2014/main" val="354221999"/>
                  </a:ext>
                </a:extLst>
              </a:tr>
              <a:tr h="358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rPr>
                        <a:t>７．運営管理のまとめ</a:t>
                      </a:r>
                      <a:endParaRPr kumimoji="1" lang="ja-JP" altLang="en-US" sz="1600" dirty="0">
                        <a:solidFill>
                          <a:srgbClr val="FF0000"/>
                        </a:solidFill>
                      </a:endParaRPr>
                    </a:p>
                  </a:txBody>
                  <a:tcPr/>
                </a:tc>
                <a:tc>
                  <a:txBody>
                    <a:bodyPr/>
                    <a:lstStyle/>
                    <a:p>
                      <a:r>
                        <a:rPr kumimoji="1" lang="en-US" altLang="ja-JP" sz="1600" dirty="0">
                          <a:solidFill>
                            <a:srgbClr val="FF0000"/>
                          </a:solidFill>
                        </a:rPr>
                        <a:t>10</a:t>
                      </a:r>
                      <a:endParaRPr kumimoji="1" lang="ja-JP" altLang="en-US" sz="16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rPr>
                        <a:t>まとめ及び受講後の振り返りシートの記入</a:t>
                      </a:r>
                    </a:p>
                  </a:txBody>
                  <a:tcPr/>
                </a:tc>
                <a:extLst>
                  <a:ext uri="{0D108BD9-81ED-4DB2-BD59-A6C34878D82A}">
                    <a16:rowId xmlns:a16="http://schemas.microsoft.com/office/drawing/2014/main" val="4003248539"/>
                  </a:ext>
                </a:extLst>
              </a:tr>
            </a:tbl>
          </a:graphicData>
        </a:graphic>
      </p:graphicFrame>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679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4769"/>
            <a:ext cx="7886700" cy="850355"/>
          </a:xfrm>
        </p:spPr>
        <p:txBody>
          <a:bodyPr>
            <a:normAutofit/>
          </a:bodyPr>
          <a:lstStyle/>
          <a:p>
            <a:r>
              <a:rPr lang="ja-JP" altLang="en-US" sz="3200" dirty="0"/>
              <a:t>地域における人材育成</a:t>
            </a:r>
          </a:p>
        </p:txBody>
      </p:sp>
      <p:sp>
        <p:nvSpPr>
          <p:cNvPr id="3" name="コンテンツ プレースホルダー 2"/>
          <p:cNvSpPr>
            <a:spLocks noGrp="1"/>
          </p:cNvSpPr>
          <p:nvPr>
            <p:ph idx="1"/>
          </p:nvPr>
        </p:nvSpPr>
        <p:spPr>
          <a:xfrm>
            <a:off x="628650" y="1237785"/>
            <a:ext cx="7886700" cy="4939178"/>
          </a:xfrm>
        </p:spPr>
        <p:txBody>
          <a:bodyPr>
            <a:normAutofit lnSpcReduction="10000"/>
          </a:bodyPr>
          <a:lstStyle/>
          <a:p>
            <a:r>
              <a:rPr kumimoji="1" lang="ja-JP" altLang="en-US" dirty="0"/>
              <a:t>主任相談支援専門員は、基幹相談支援センター等への配置がされ、加算等を含めた措置が</a:t>
            </a:r>
            <a:r>
              <a:rPr lang="ja-JP" altLang="en-US" dirty="0"/>
              <a:t>行われています</a:t>
            </a:r>
            <a:r>
              <a:rPr kumimoji="1" lang="ja-JP" altLang="en-US" dirty="0"/>
              <a:t>。</a:t>
            </a:r>
            <a:endParaRPr kumimoji="1" lang="en-US" altLang="ja-JP" dirty="0"/>
          </a:p>
          <a:p>
            <a:r>
              <a:rPr kumimoji="1" lang="ja-JP" altLang="en-US" dirty="0"/>
              <a:t>すなわち、組織及び地域の人材育成を実施していく側、また、地域からはそういう人材であると認められることが重要です。</a:t>
            </a:r>
            <a:endParaRPr kumimoji="1" lang="en-US" altLang="ja-JP" dirty="0"/>
          </a:p>
          <a:p>
            <a:endParaRPr lang="en-US" altLang="ja-JP" dirty="0"/>
          </a:p>
          <a:p>
            <a:r>
              <a:rPr kumimoji="1" lang="ja-JP" altLang="en-US" dirty="0"/>
              <a:t>自己の研鑽は当然ながら、組織及び地域に目を向けた、福祉人材</a:t>
            </a:r>
            <a:r>
              <a:rPr kumimoji="1" lang="en-US" altLang="ja-JP" dirty="0"/>
              <a:t>『</a:t>
            </a:r>
            <a:r>
              <a:rPr kumimoji="1" lang="ja-JP" altLang="en-US" dirty="0"/>
              <a:t>ひと</a:t>
            </a:r>
            <a:r>
              <a:rPr kumimoji="1" lang="en-US" altLang="ja-JP" dirty="0"/>
              <a:t>』</a:t>
            </a:r>
            <a:r>
              <a:rPr kumimoji="1" lang="ja-JP" altLang="en-US" dirty="0"/>
              <a:t>の育成を考えます。</a:t>
            </a:r>
            <a:endParaRPr kumimoji="1" lang="en-US" altLang="ja-JP" dirty="0"/>
          </a:p>
          <a:p>
            <a:endParaRPr kumimoji="1" lang="en-US" altLang="ja-JP" dirty="0"/>
          </a:p>
          <a:p>
            <a:pPr>
              <a:buFont typeface="Wingdings" panose="05000000000000000000" pitchFamily="2" charset="2"/>
              <a:buChar char="Ø"/>
            </a:pPr>
            <a:r>
              <a:rPr kumimoji="1" lang="ja-JP" altLang="en-US" u="sng" dirty="0">
                <a:highlight>
                  <a:srgbClr val="FFFF00"/>
                </a:highlight>
              </a:rPr>
              <a:t>具体的には、</a:t>
            </a:r>
            <a:r>
              <a:rPr kumimoji="1" lang="en-US" altLang="ja-JP" u="sng" dirty="0">
                <a:highlight>
                  <a:srgbClr val="FFFF00"/>
                </a:highlight>
              </a:rPr>
              <a:t>2</a:t>
            </a:r>
            <a:r>
              <a:rPr kumimoji="1" lang="ja-JP" altLang="en-US" u="sng" dirty="0">
                <a:highlight>
                  <a:srgbClr val="FFFF00"/>
                </a:highlight>
              </a:rPr>
              <a:t>日目以降の講義・演習内容で確認</a:t>
            </a:r>
            <a:endParaRPr kumimoji="1" lang="en-US" altLang="ja-JP" u="sng" dirty="0">
              <a:highlight>
                <a:srgbClr val="FFFF00"/>
              </a:highlight>
            </a:endParaRPr>
          </a:p>
          <a:p>
            <a:endParaRPr kumimoji="1" lang="ja-JP" altLang="en-US" dirty="0"/>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pPr/>
              <a:t>40</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49054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a:buNone/>
            </a:pPr>
            <a:r>
              <a:rPr lang="ja-JP" altLang="en-US" dirty="0">
                <a:latin typeface="+mn-ea"/>
              </a:rPr>
              <a:t>（１）働きやすさとやりがい</a:t>
            </a:r>
          </a:p>
          <a:p>
            <a:pPr marL="0" indent="0">
              <a:buNone/>
            </a:pPr>
            <a:endParaRPr lang="en-US" altLang="ja-JP" dirty="0">
              <a:solidFill>
                <a:srgbClr val="FF0000"/>
              </a:solidFill>
              <a:latin typeface="+mn-ea"/>
            </a:endParaRPr>
          </a:p>
          <a:p>
            <a:pPr marL="0" indent="0">
              <a:buNone/>
            </a:pPr>
            <a:r>
              <a:rPr lang="ja-JP" altLang="en-US" dirty="0">
                <a:latin typeface="+mn-ea"/>
              </a:rPr>
              <a:t>（２）人材育成と職場環境</a:t>
            </a:r>
          </a:p>
          <a:p>
            <a:pPr marL="0" indent="0">
              <a:buNone/>
            </a:pPr>
            <a:endParaRPr lang="en-US" altLang="ja-JP" dirty="0">
              <a:solidFill>
                <a:srgbClr val="FF0000"/>
              </a:solidFill>
              <a:latin typeface="+mn-ea"/>
            </a:endParaRPr>
          </a:p>
          <a:p>
            <a:pPr marL="0" indent="0">
              <a:buNone/>
            </a:pPr>
            <a:r>
              <a:rPr lang="ja-JP" altLang="en-US" dirty="0">
                <a:solidFill>
                  <a:srgbClr val="FF0000"/>
                </a:solidFill>
                <a:latin typeface="+mn-ea"/>
              </a:rPr>
              <a:t>（３）人材確保の工夫</a:t>
            </a:r>
          </a:p>
          <a:p>
            <a:pPr rtl="0"/>
            <a:endParaRPr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976184" y="5053914"/>
            <a:ext cx="7117492" cy="8279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dirty="0">
                <a:solidFill>
                  <a:prstClr val="white"/>
                </a:solidFill>
                <a:latin typeface="Calibri" panose="020F0502020204030204"/>
                <a:ea typeface="ＭＳ Ｐゴシック" panose="020B0600070205080204" pitchFamily="50" charset="-128"/>
              </a:rPr>
              <a:t>法人として（組織として）、計画的に人材育成及び人材確保を考える</a:t>
            </a:r>
          </a:p>
        </p:txBody>
      </p:sp>
      <p:sp>
        <p:nvSpPr>
          <p:cNvPr id="7" name="角丸四角形 5"/>
          <p:cNvSpPr/>
          <p:nvPr/>
        </p:nvSpPr>
        <p:spPr>
          <a:xfrm>
            <a:off x="265653" y="224944"/>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nSpc>
                <a:spcPct val="90000"/>
              </a:lnSpc>
              <a:spcBef>
                <a:spcPct val="0"/>
              </a:spcBef>
              <a:defRPr/>
            </a:pPr>
            <a:r>
              <a:rPr kumimoji="1" lang="ja-JP" altLang="en-US" sz="2800" dirty="0">
                <a:solidFill>
                  <a:prstClr val="black"/>
                </a:solidFill>
                <a:latin typeface="ＭＳ Ｐゴシック" panose="020B0600070205080204" pitchFamily="50" charset="-128"/>
              </a:rPr>
              <a:t>５．計画的な人材育成と人材確保</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41</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1590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30年には労働力不足が644万人に達します">
            <a:extLst>
              <a:ext uri="{FF2B5EF4-FFF2-40B4-BE49-F238E27FC236}">
                <a16:creationId xmlns:a16="http://schemas.microsoft.com/office/drawing/2014/main" id="{74383681-532D-4BFF-B600-04650CA44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4" y="1961120"/>
            <a:ext cx="4399307" cy="265871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F9CE5EC-33B7-4086-84B3-16418250CB62}"/>
              </a:ext>
            </a:extLst>
          </p:cNvPr>
          <p:cNvSpPr txBox="1"/>
          <p:nvPr/>
        </p:nvSpPr>
        <p:spPr>
          <a:xfrm>
            <a:off x="5108713" y="2057594"/>
            <a:ext cx="3856382" cy="2585323"/>
          </a:xfrm>
          <a:prstGeom prst="rect">
            <a:avLst/>
          </a:prstGeom>
          <a:noFill/>
        </p:spPr>
        <p:txBody>
          <a:bodyPr wrap="square">
            <a:spAutoFit/>
          </a:bodyPr>
          <a:lstStyle/>
          <a:p>
            <a:r>
              <a:rPr lang="ja-JP" altLang="en-US" dirty="0">
                <a:latin typeface="HGｺﾞｼｯｸE" panose="020B0909000000000000" pitchFamily="49" charset="-128"/>
                <a:ea typeface="HGｺﾞｼｯｸE" panose="020B0909000000000000" pitchFamily="49" charset="-128"/>
              </a:rPr>
              <a:t>わが国では、</a:t>
            </a:r>
            <a:r>
              <a:rPr lang="en-US" altLang="ja-JP" dirty="0">
                <a:latin typeface="HGｺﾞｼｯｸE" panose="020B0909000000000000" pitchFamily="49" charset="-128"/>
                <a:ea typeface="HGｺﾞｼｯｸE" panose="020B0909000000000000" pitchFamily="49" charset="-128"/>
              </a:rPr>
              <a:t>2030</a:t>
            </a:r>
            <a:r>
              <a:rPr lang="ja-JP" altLang="en-US" dirty="0">
                <a:latin typeface="HGｺﾞｼｯｸE" panose="020B0909000000000000" pitchFamily="49" charset="-128"/>
                <a:ea typeface="HGｺﾞｼｯｸE" panose="020B0909000000000000" pitchFamily="49" charset="-128"/>
              </a:rPr>
              <a:t>年にはすべての都道府県で人口が減少し、それにともなって労働力も同年には</a:t>
            </a:r>
            <a:r>
              <a:rPr lang="en-US" altLang="ja-JP" dirty="0">
                <a:latin typeface="HGｺﾞｼｯｸE" panose="020B0909000000000000" pitchFamily="49" charset="-128"/>
                <a:ea typeface="HGｺﾞｼｯｸE" panose="020B0909000000000000" pitchFamily="49" charset="-128"/>
              </a:rPr>
              <a:t>600</a:t>
            </a:r>
            <a:r>
              <a:rPr lang="ja-JP" altLang="en-US" dirty="0">
                <a:latin typeface="HGｺﾞｼｯｸE" panose="020B0909000000000000" pitchFamily="49" charset="-128"/>
                <a:ea typeface="HGｺﾞｼｯｸE" panose="020B0909000000000000" pitchFamily="49" charset="-128"/>
              </a:rPr>
              <a:t>万人以上の不足も予想されている。一次元の視点では、働ける人が</a:t>
            </a:r>
            <a:r>
              <a:rPr lang="en-US" altLang="ja-JP" dirty="0">
                <a:latin typeface="HGｺﾞｼｯｸE" panose="020B0909000000000000" pitchFamily="49" charset="-128"/>
                <a:ea typeface="HGｺﾞｼｯｸE" panose="020B0909000000000000" pitchFamily="49" charset="-128"/>
              </a:rPr>
              <a:t>2</a:t>
            </a:r>
            <a:r>
              <a:rPr lang="ja-JP" altLang="en-US" dirty="0">
                <a:latin typeface="HGｺﾞｼｯｸE" panose="020B0909000000000000" pitchFamily="49" charset="-128"/>
                <a:ea typeface="HGｺﾞｼｯｸE" panose="020B0909000000000000" pitchFamily="49" charset="-128"/>
              </a:rPr>
              <a:t>人に</a:t>
            </a:r>
            <a:r>
              <a:rPr lang="en-US" altLang="ja-JP" dirty="0">
                <a:latin typeface="HGｺﾞｼｯｸE" panose="020B0909000000000000" pitchFamily="49" charset="-128"/>
                <a:ea typeface="HGｺﾞｼｯｸE" panose="020B0909000000000000" pitchFamily="49" charset="-128"/>
              </a:rPr>
              <a:t>1</a:t>
            </a:r>
            <a:r>
              <a:rPr lang="ja-JP" altLang="en-US" dirty="0">
                <a:latin typeface="HGｺﾞｼｯｸE" panose="020B0909000000000000" pitchFamily="49" charset="-128"/>
                <a:ea typeface="HGｺﾞｼｯｸE" panose="020B0909000000000000" pitchFamily="49" charset="-128"/>
              </a:rPr>
              <a:t>人の時代になりつつある。労働力人口の減少は、消費の中心となる人口が着実に減少していくことであり、経済は着実に縮小していく。</a:t>
            </a:r>
          </a:p>
        </p:txBody>
      </p:sp>
      <p:sp>
        <p:nvSpPr>
          <p:cNvPr id="8" name="テキスト ボックス 7">
            <a:extLst>
              <a:ext uri="{FF2B5EF4-FFF2-40B4-BE49-F238E27FC236}">
                <a16:creationId xmlns:a16="http://schemas.microsoft.com/office/drawing/2014/main" id="{AD0FA792-7145-427D-B49B-6BB5125ABF84}"/>
              </a:ext>
            </a:extLst>
          </p:cNvPr>
          <p:cNvSpPr txBox="1"/>
          <p:nvPr/>
        </p:nvSpPr>
        <p:spPr>
          <a:xfrm>
            <a:off x="397565" y="4750929"/>
            <a:ext cx="4572000" cy="507831"/>
          </a:xfrm>
          <a:prstGeom prst="rect">
            <a:avLst/>
          </a:prstGeom>
          <a:noFill/>
        </p:spPr>
        <p:txBody>
          <a:bodyPr wrap="square">
            <a:spAutoFit/>
          </a:bodyPr>
          <a:lstStyle/>
          <a:p>
            <a:r>
              <a:rPr lang="ja-JP" altLang="en-US" sz="1350" dirty="0"/>
              <a:t>資料出所：パーソル総合研究所・中央大学「労働市場の未来推計</a:t>
            </a:r>
            <a:r>
              <a:rPr lang="en-US" altLang="ja-JP" sz="1350" dirty="0"/>
              <a:t>2030</a:t>
            </a:r>
            <a:r>
              <a:rPr lang="ja-JP" altLang="en-US" sz="1350" dirty="0"/>
              <a:t>」</a:t>
            </a:r>
          </a:p>
        </p:txBody>
      </p:sp>
      <p:sp>
        <p:nvSpPr>
          <p:cNvPr id="7" name="テキスト ボックス 6">
            <a:extLst>
              <a:ext uri="{FF2B5EF4-FFF2-40B4-BE49-F238E27FC236}">
                <a16:creationId xmlns:a16="http://schemas.microsoft.com/office/drawing/2014/main" id="{F54C0A94-5B51-459A-A6F4-C3D5F2143EEE}"/>
              </a:ext>
            </a:extLst>
          </p:cNvPr>
          <p:cNvSpPr txBox="1"/>
          <p:nvPr/>
        </p:nvSpPr>
        <p:spPr>
          <a:xfrm>
            <a:off x="6023113" y="5667789"/>
            <a:ext cx="4572000" cy="300082"/>
          </a:xfrm>
          <a:prstGeom prst="rect">
            <a:avLst/>
          </a:prstGeom>
          <a:noFill/>
        </p:spPr>
        <p:txBody>
          <a:bodyPr wrap="square">
            <a:spAutoFit/>
          </a:bodyPr>
          <a:lstStyle/>
          <a:p>
            <a:r>
              <a:rPr lang="ja-JP" altLang="en-US" sz="1350" dirty="0">
                <a:solidFill>
                  <a:schemeClr val="bg1"/>
                </a:solidFill>
                <a:latin typeface="HGｺﾞｼｯｸE" panose="020B0909000000000000" pitchFamily="49" charset="-128"/>
                <a:ea typeface="HGｺﾞｼｯｸE" panose="020B0909000000000000" pitchFamily="49" charset="-128"/>
              </a:rPr>
              <a:t>～日本財団</a:t>
            </a:r>
            <a:r>
              <a:rPr lang="en-US" altLang="ja-JP" sz="1350" dirty="0">
                <a:solidFill>
                  <a:schemeClr val="bg1"/>
                </a:solidFill>
                <a:latin typeface="HGｺﾞｼｯｸE" panose="020B0909000000000000" pitchFamily="49" charset="-128"/>
                <a:ea typeface="HGｺﾞｼｯｸE" panose="020B0909000000000000" pitchFamily="49" charset="-128"/>
              </a:rPr>
              <a:t>WORK</a:t>
            </a:r>
            <a:r>
              <a:rPr lang="ja-JP" altLang="en-US" sz="1350" dirty="0">
                <a:solidFill>
                  <a:schemeClr val="bg1"/>
                </a:solidFill>
                <a:latin typeface="HGｺﾞｼｯｸE" panose="020B0909000000000000" pitchFamily="49" charset="-128"/>
                <a:ea typeface="HGｺﾞｼｯｸE" panose="020B0909000000000000" pitchFamily="49" charset="-128"/>
              </a:rPr>
              <a:t>！</a:t>
            </a:r>
            <a:r>
              <a:rPr lang="en-US" altLang="ja-JP" sz="1350" dirty="0">
                <a:solidFill>
                  <a:schemeClr val="bg1"/>
                </a:solidFill>
                <a:latin typeface="HGｺﾞｼｯｸE" panose="020B0909000000000000" pitchFamily="49" charset="-128"/>
                <a:ea typeface="HGｺﾞｼｯｸE" panose="020B0909000000000000" pitchFamily="49" charset="-128"/>
              </a:rPr>
              <a:t>DIVERSITY</a:t>
            </a:r>
            <a:r>
              <a:rPr lang="ja-JP" altLang="en-US" sz="1350" dirty="0">
                <a:solidFill>
                  <a:schemeClr val="bg1"/>
                </a:solidFill>
                <a:latin typeface="HGｺﾞｼｯｸE" panose="020B0909000000000000" pitchFamily="49" charset="-128"/>
                <a:ea typeface="HGｺﾞｼｯｸE" panose="020B0909000000000000" pitchFamily="49" charset="-128"/>
              </a:rPr>
              <a:t>構想～</a:t>
            </a:r>
          </a:p>
        </p:txBody>
      </p:sp>
      <p:pic>
        <p:nvPicPr>
          <p:cNvPr id="2" name="グラフィックス 1">
            <a:extLst>
              <a:ext uri="{FF2B5EF4-FFF2-40B4-BE49-F238E27FC236}">
                <a16:creationId xmlns:a16="http://schemas.microsoft.com/office/drawing/2014/main" id="{7B2DBB90-62D5-4981-B3AB-C9E51CAF31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269" y="920075"/>
            <a:ext cx="544012" cy="527917"/>
          </a:xfrm>
          <a:prstGeom prst="rect">
            <a:avLst/>
          </a:prstGeom>
        </p:spPr>
      </p:pic>
      <p:sp>
        <p:nvSpPr>
          <p:cNvPr id="9" name="テキスト ボックス 8">
            <a:extLst>
              <a:ext uri="{FF2B5EF4-FFF2-40B4-BE49-F238E27FC236}">
                <a16:creationId xmlns:a16="http://schemas.microsoft.com/office/drawing/2014/main" id="{F00208E8-43CB-42CC-9E06-5D2BA2577EF6}"/>
              </a:ext>
            </a:extLst>
          </p:cNvPr>
          <p:cNvSpPr txBox="1"/>
          <p:nvPr/>
        </p:nvSpPr>
        <p:spPr>
          <a:xfrm>
            <a:off x="5108715" y="6488668"/>
            <a:ext cx="4279107" cy="369332"/>
          </a:xfrm>
          <a:prstGeom prst="rect">
            <a:avLst/>
          </a:prstGeom>
          <a:noFill/>
        </p:spPr>
        <p:txBody>
          <a:bodyPr wrap="square">
            <a:spAutoFit/>
          </a:bodyPr>
          <a:lstStyle/>
          <a:p>
            <a:r>
              <a:rPr lang="ja-JP" altLang="en-US" dirty="0">
                <a:latin typeface="HGｺﾞｼｯｸE" panose="020B0909000000000000" pitchFamily="49" charset="-128"/>
                <a:ea typeface="HGｺﾞｼｯｸE" panose="020B0909000000000000" pitchFamily="49" charset="-128"/>
              </a:rPr>
              <a:t>～日本財団</a:t>
            </a:r>
            <a:r>
              <a:rPr lang="en-US" altLang="ja-JP" dirty="0">
                <a:latin typeface="HGｺﾞｼｯｸE" panose="020B0909000000000000" pitchFamily="49" charset="-128"/>
                <a:ea typeface="HGｺﾞｼｯｸE" panose="020B0909000000000000" pitchFamily="49" charset="-128"/>
              </a:rPr>
              <a:t>WORK</a:t>
            </a:r>
            <a:r>
              <a:rPr lang="ja-JP" altLang="en-US" dirty="0">
                <a:latin typeface="HGｺﾞｼｯｸE" panose="020B0909000000000000" pitchFamily="49" charset="-128"/>
                <a:ea typeface="HGｺﾞｼｯｸE" panose="020B0909000000000000" pitchFamily="49" charset="-128"/>
              </a:rPr>
              <a:t>！</a:t>
            </a:r>
            <a:r>
              <a:rPr lang="en-US" altLang="ja-JP" dirty="0">
                <a:latin typeface="HGｺﾞｼｯｸE" panose="020B0909000000000000" pitchFamily="49" charset="-128"/>
                <a:ea typeface="HGｺﾞｼｯｸE" panose="020B0909000000000000" pitchFamily="49" charset="-128"/>
              </a:rPr>
              <a:t>DIVERSITY</a:t>
            </a:r>
            <a:r>
              <a:rPr lang="ja-JP" altLang="en-US" dirty="0">
                <a:latin typeface="HGｺﾞｼｯｸE" panose="020B0909000000000000" pitchFamily="49" charset="-128"/>
                <a:ea typeface="HGｺﾞｼｯｸE" panose="020B0909000000000000" pitchFamily="49" charset="-128"/>
              </a:rPr>
              <a:t>構想～</a:t>
            </a:r>
          </a:p>
        </p:txBody>
      </p:sp>
    </p:spTree>
    <p:extLst>
      <p:ext uri="{BB962C8B-B14F-4D97-AF65-F5344CB8AC3E}">
        <p14:creationId xmlns:p14="http://schemas.microsoft.com/office/powerpoint/2010/main" val="3662479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323" y="1672684"/>
            <a:ext cx="8255357" cy="4537199"/>
          </a:xfrm>
        </p:spPr>
        <p:txBody>
          <a:bodyPr>
            <a:noAutofit/>
          </a:bodyPr>
          <a:lstStyle/>
          <a:p>
            <a:r>
              <a:rPr lang="ja-JP" altLang="en-US" sz="2400" dirty="0"/>
              <a:t>相談支援に限ることではなく、これからの超高齢化社会においては、どの分野も働き手が不足！</a:t>
            </a:r>
            <a:endParaRPr lang="en-US" altLang="ja-JP" sz="2400" dirty="0"/>
          </a:p>
          <a:p>
            <a:r>
              <a:rPr lang="ja-JP" altLang="en-US" sz="2400" dirty="0"/>
              <a:t>人材確保策を検討できる体制がありますか？</a:t>
            </a:r>
            <a:endParaRPr lang="en-US" altLang="ja-JP" sz="2400" dirty="0"/>
          </a:p>
          <a:p>
            <a:endParaRPr lang="en-US" altLang="ja-JP" sz="2400" dirty="0"/>
          </a:p>
          <a:p>
            <a:r>
              <a:rPr lang="ja-JP" altLang="en-US" sz="2400" dirty="0"/>
              <a:t>「獲得」＋「定着」が重要</a:t>
            </a:r>
            <a:endParaRPr lang="en-US" altLang="ja-JP" sz="2400" dirty="0"/>
          </a:p>
          <a:p>
            <a:pPr marL="0" indent="0">
              <a:buNone/>
            </a:pPr>
            <a:r>
              <a:rPr lang="ja-JP" altLang="en-US" sz="2400" dirty="0"/>
              <a:t>　どんな対策を立てているか？</a:t>
            </a:r>
            <a:endParaRPr lang="en-US" altLang="ja-JP" sz="2400" dirty="0"/>
          </a:p>
          <a:p>
            <a:pPr marL="0" indent="0">
              <a:buNone/>
            </a:pPr>
            <a:r>
              <a:rPr lang="ja-JP" altLang="en-US" sz="2400" dirty="0"/>
              <a:t>　・職場見学・体験会、広報、イメージＵＰ戦略</a:t>
            </a:r>
            <a:endParaRPr lang="en-US" altLang="ja-JP" sz="2400" dirty="0"/>
          </a:p>
          <a:p>
            <a:pPr marL="0" indent="0">
              <a:buNone/>
            </a:pPr>
            <a:r>
              <a:rPr lang="ja-JP" altLang="en-US" sz="2400" dirty="0"/>
              <a:t>　　実習生を楽しませる、転職採用、＊自法人の売りは</a:t>
            </a:r>
            <a:endParaRPr lang="en-US" altLang="ja-JP" sz="2400" dirty="0"/>
          </a:p>
          <a:p>
            <a:pPr marL="0" indent="0">
              <a:buNone/>
            </a:pPr>
            <a:r>
              <a:rPr lang="ja-JP" altLang="en-US" sz="2400" dirty="0"/>
              <a:t>　　強みの強化と弱みの改善・解決</a:t>
            </a:r>
            <a:endParaRPr lang="en-US" altLang="ja-JP" sz="2400" dirty="0"/>
          </a:p>
          <a:p>
            <a:pPr marL="0" indent="0">
              <a:buNone/>
            </a:pPr>
            <a:r>
              <a:rPr lang="ja-JP" altLang="en-US" sz="2400" dirty="0"/>
              <a:t>　・職場環境の改善</a:t>
            </a:r>
            <a:endParaRPr kumimoji="1" lang="en-US" altLang="ja-JP" dirty="0"/>
          </a:p>
        </p:txBody>
      </p:sp>
      <p:sp>
        <p:nvSpPr>
          <p:cNvPr id="4" name="タイトル 1"/>
          <p:cNvSpPr txBox="1">
            <a:spLocks/>
          </p:cNvSpPr>
          <p:nvPr/>
        </p:nvSpPr>
        <p:spPr>
          <a:xfrm>
            <a:off x="444321" y="484414"/>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（３）人材確保の工夫</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pPr/>
              <a:t>43</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1804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095" y="2461465"/>
            <a:ext cx="7623810" cy="1325563"/>
          </a:xfrm>
        </p:spPr>
        <p:txBody>
          <a:bodyPr>
            <a:noAutofit/>
          </a:bodyPr>
          <a:lstStyle/>
          <a:p>
            <a:r>
              <a:rPr lang="ja-JP" altLang="en-US" sz="3200" dirty="0"/>
              <a:t>６．災害時への対応</a:t>
            </a:r>
            <a:br>
              <a:rPr lang="en-US" altLang="ja-JP" sz="3200" dirty="0"/>
            </a:br>
            <a:endParaRPr lang="ja-JP" altLang="en-US" sz="3200" dirty="0"/>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44</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pic>
        <p:nvPicPr>
          <p:cNvPr id="6146" name="Picture 2" descr="ソース画像を表示">
            <a:extLst>
              <a:ext uri="{FF2B5EF4-FFF2-40B4-BE49-F238E27FC236}">
                <a16:creationId xmlns:a16="http://schemas.microsoft.com/office/drawing/2014/main" id="{2755BBB8-EFE4-4600-89C6-ED0CD3FCB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957" y="3787026"/>
            <a:ext cx="3892033" cy="307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4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a:buNone/>
            </a:pPr>
            <a:r>
              <a:rPr lang="ja-JP" altLang="en-US" dirty="0">
                <a:solidFill>
                  <a:srgbClr val="FF0000"/>
                </a:solidFill>
                <a:latin typeface="+mn-ea"/>
              </a:rPr>
              <a:t>（１）利用者支援における災害対応</a:t>
            </a:r>
          </a:p>
          <a:p>
            <a:pPr marL="0" indent="0">
              <a:buNone/>
            </a:pPr>
            <a:endParaRPr lang="en-US" altLang="ja-JP" dirty="0">
              <a:solidFill>
                <a:srgbClr val="FF0000"/>
              </a:solidFill>
              <a:latin typeface="+mn-ea"/>
            </a:endParaRPr>
          </a:p>
          <a:p>
            <a:pPr marL="0" indent="0">
              <a:buNone/>
            </a:pPr>
            <a:r>
              <a:rPr lang="ja-JP" altLang="en-US" dirty="0">
                <a:latin typeface="+mn-ea"/>
              </a:rPr>
              <a:t>（２）災害時の対応を通した地域づくり</a:t>
            </a:r>
            <a:endParaRPr lang="en-US" altLang="ja-JP" dirty="0">
              <a:latin typeface="+mn-ea"/>
            </a:endParaRPr>
          </a:p>
          <a:p>
            <a:pPr marL="0" indent="0">
              <a:buNone/>
            </a:pPr>
            <a:r>
              <a:rPr lang="ja-JP" altLang="en-US" sz="2400" dirty="0">
                <a:latin typeface="+mn-ea"/>
              </a:rPr>
              <a:t>　　　　災害初動時における戸別訪問の重要性</a:t>
            </a:r>
            <a:endParaRPr lang="en-US" altLang="ja-JP" sz="2400" dirty="0">
              <a:latin typeface="+mn-ea"/>
            </a:endParaRPr>
          </a:p>
          <a:p>
            <a:pPr marL="0" indent="0">
              <a:buNone/>
            </a:pPr>
            <a:r>
              <a:rPr lang="ja-JP" altLang="en-US" sz="2400" dirty="0">
                <a:latin typeface="+mn-ea"/>
              </a:rPr>
              <a:t>　　　　災害対応に関し、</a:t>
            </a:r>
            <a:endParaRPr lang="en-US" altLang="ja-JP" sz="2400" dirty="0">
              <a:latin typeface="+mn-ea"/>
            </a:endParaRPr>
          </a:p>
          <a:p>
            <a:pPr marL="0" indent="0">
              <a:buNone/>
            </a:pPr>
            <a:r>
              <a:rPr lang="ja-JP" altLang="en-US" sz="2400" dirty="0">
                <a:latin typeface="+mn-ea"/>
              </a:rPr>
              <a:t>　　　　　　主任相談支援専門員として検討していきたいこと</a:t>
            </a:r>
          </a:p>
        </p:txBody>
      </p:sp>
      <p:sp>
        <p:nvSpPr>
          <p:cNvPr id="7" name="角丸四角形 5"/>
          <p:cNvSpPr/>
          <p:nvPr/>
        </p:nvSpPr>
        <p:spPr>
          <a:xfrm>
            <a:off x="305846" y="271779"/>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nSpc>
                <a:spcPct val="90000"/>
              </a:lnSpc>
              <a:spcBef>
                <a:spcPct val="0"/>
              </a:spcBef>
              <a:defRPr/>
            </a:pPr>
            <a:r>
              <a:rPr kumimoji="1" lang="ja-JP" altLang="en-US" sz="2800" dirty="0">
                <a:solidFill>
                  <a:prstClr val="black"/>
                </a:solidFill>
                <a:latin typeface="ＭＳ Ｐゴシック" panose="020B0600070205080204" pitchFamily="50" charset="-128"/>
              </a:rPr>
              <a:t>６．災害時への対応</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45</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43281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8289" y="1416207"/>
            <a:ext cx="8171390" cy="4750419"/>
          </a:xfrm>
        </p:spPr>
        <p:txBody>
          <a:bodyPr>
            <a:noAutofit/>
          </a:bodyPr>
          <a:lstStyle/>
          <a:p>
            <a:pPr marL="0" indent="0">
              <a:buNone/>
            </a:pPr>
            <a:r>
              <a:rPr lang="ja-JP" altLang="en-US" sz="2400" dirty="0"/>
              <a:t>　社会福祉施設等は、震災等災害直後から、利用者と職員の安全を確保する とともに、限られた人員で、入所サービスを継続することが必要とされています。また、地域の要援護者を受入れることも求められる。</a:t>
            </a:r>
            <a:endParaRPr lang="en-US" altLang="ja-JP" sz="2400" dirty="0"/>
          </a:p>
          <a:p>
            <a:pPr marL="0" indent="0">
              <a:buNone/>
            </a:pPr>
            <a:r>
              <a:rPr lang="ja-JP" altLang="en-US" sz="2400" dirty="0"/>
              <a:t>　⇒＊「事業継続計画（ＢＣＰ）」</a:t>
            </a:r>
            <a:endParaRPr lang="en-US" altLang="ja-JP" sz="2400" dirty="0"/>
          </a:p>
          <a:p>
            <a:pPr marL="0" indent="0">
              <a:buNone/>
            </a:pPr>
            <a:endParaRPr lang="en-US" altLang="ja-JP" sz="2400" dirty="0"/>
          </a:p>
          <a:p>
            <a:pPr marL="0" indent="0">
              <a:buNone/>
            </a:pPr>
            <a:r>
              <a:rPr lang="ja-JP" altLang="en-US" sz="2400" dirty="0"/>
              <a:t>　相談支援事業者は、そうした中において、地域の障害者等への対応が求められる。</a:t>
            </a:r>
            <a:endParaRPr lang="en-US" altLang="ja-JP" sz="2400" dirty="0"/>
          </a:p>
          <a:p>
            <a:pPr marL="0" indent="0">
              <a:buNone/>
            </a:pPr>
            <a:r>
              <a:rPr lang="ja-JP" altLang="en-US" sz="2400" dirty="0"/>
              <a:t>　</a:t>
            </a:r>
            <a:endParaRPr lang="en-US" altLang="ja-JP" sz="2400" dirty="0"/>
          </a:p>
          <a:p>
            <a:pPr marL="0" indent="0">
              <a:buNone/>
            </a:pPr>
            <a:r>
              <a:rPr lang="ja-JP" altLang="en-US" sz="2400" dirty="0"/>
              <a:t>　災害の規模を段階的に想定した組織のＢＣＰ、自分たちが直接動けない場合を含めた、災害対応用の機能連携を組み込んだ手立てを検討しておく必要がある。</a:t>
            </a:r>
            <a:endParaRPr lang="en-US" altLang="ja-JP" sz="2400" dirty="0"/>
          </a:p>
          <a:p>
            <a:pPr marL="0" indent="0">
              <a:buNone/>
            </a:pPr>
            <a:endParaRPr lang="ja-JP" altLang="en-US" sz="2400" dirty="0"/>
          </a:p>
          <a:p>
            <a:endParaRPr kumimoji="1" lang="ja-JP" altLang="en-US" dirty="0"/>
          </a:p>
        </p:txBody>
      </p:sp>
      <p:sp>
        <p:nvSpPr>
          <p:cNvPr id="4" name="タイトル 1"/>
          <p:cNvSpPr txBox="1">
            <a:spLocks/>
          </p:cNvSpPr>
          <p:nvPr/>
        </p:nvSpPr>
        <p:spPr>
          <a:xfrm>
            <a:off x="444321" y="416681"/>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（１）利用者支援と災害対応</a:t>
            </a:r>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46</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8695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0865"/>
            <a:ext cx="7886700" cy="638484"/>
          </a:xfrm>
        </p:spPr>
        <p:txBody>
          <a:bodyPr>
            <a:normAutofit/>
          </a:bodyPr>
          <a:lstStyle/>
          <a:p>
            <a:r>
              <a:rPr lang="ja-JP" altLang="en-US" sz="3200" dirty="0"/>
              <a:t>事業継続計画</a:t>
            </a:r>
          </a:p>
        </p:txBody>
      </p:sp>
      <p:sp>
        <p:nvSpPr>
          <p:cNvPr id="3" name="コンテンツ プレースホルダー 2"/>
          <p:cNvSpPr>
            <a:spLocks noGrp="1"/>
          </p:cNvSpPr>
          <p:nvPr>
            <p:ph idx="1"/>
          </p:nvPr>
        </p:nvSpPr>
        <p:spPr>
          <a:xfrm>
            <a:off x="334538" y="694978"/>
            <a:ext cx="8675649" cy="2894379"/>
          </a:xfrm>
          <a:solidFill>
            <a:schemeClr val="accent6">
              <a:lumMod val="40000"/>
              <a:lumOff val="60000"/>
            </a:schemeClr>
          </a:solidFill>
        </p:spPr>
        <p:txBody>
          <a:bodyPr>
            <a:noAutofit/>
          </a:bodyPr>
          <a:lstStyle/>
          <a:p>
            <a:pPr marL="0" indent="0">
              <a:buNone/>
            </a:pPr>
            <a:r>
              <a:rPr lang="ja-JP" altLang="en-US" sz="2400" dirty="0"/>
              <a:t>○ＢＣＰ（事業継続計画 </a:t>
            </a:r>
            <a:r>
              <a:rPr lang="en-US" altLang="ja-JP" sz="2400" dirty="0"/>
              <a:t>Business Continuity Plan</a:t>
            </a:r>
            <a:r>
              <a:rPr lang="ja-JP" altLang="en-US" sz="2400" dirty="0"/>
              <a:t>）とは、地震や大事故等の危機事案に備え、被害を最小限に抑え、必要な事業が継続で きるよう、事前に定める計画のことです。</a:t>
            </a:r>
            <a:endParaRPr lang="en-US" altLang="ja-JP" sz="2400" dirty="0"/>
          </a:p>
          <a:p>
            <a:pPr marL="0" indent="0">
              <a:buNone/>
            </a:pPr>
            <a:r>
              <a:rPr lang="ja-JP" altLang="en-US" sz="2400" dirty="0"/>
              <a:t>　ＢＣＰの目的は、</a:t>
            </a:r>
            <a:r>
              <a:rPr lang="ja-JP" altLang="ja-JP" sz="2400" dirty="0"/>
              <a:t>災害発生時に発生する応急業務に加え、事業の通常業務のうち、中断できない業務や中断しても早期の復旧を必要とする業務（非常時優先業務）を適切に実施する体制を確保するために、必要な資源（人員、事業所、資機材等）や対策を事前に定めて災害発生後の業務継続に万全を期す</a:t>
            </a:r>
            <a:r>
              <a:rPr lang="ja-JP" altLang="en-US" sz="2400" dirty="0"/>
              <a:t>ことです。</a:t>
            </a:r>
            <a:endParaRPr lang="en-US" altLang="ja-JP" sz="2400" dirty="0"/>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ja-JP" altLang="ja-JP" sz="2400" dirty="0"/>
          </a:p>
        </p:txBody>
      </p:sp>
      <p:sp>
        <p:nvSpPr>
          <p:cNvPr id="4" name="正方形/長方形 3"/>
          <p:cNvSpPr/>
          <p:nvPr/>
        </p:nvSpPr>
        <p:spPr>
          <a:xfrm>
            <a:off x="334537" y="5495061"/>
            <a:ext cx="8414989" cy="1200329"/>
          </a:xfrm>
          <a:prstGeom prst="rect">
            <a:avLst/>
          </a:prstGeom>
        </p:spPr>
        <p:txBody>
          <a:bodyPr wrap="square">
            <a:spAutoFit/>
          </a:bodyPr>
          <a:lstStyle/>
          <a:p>
            <a:pPr>
              <a:defRPr/>
            </a:pPr>
            <a:r>
              <a:rPr lang="ja-JP" altLang="en-US" dirty="0">
                <a:solidFill>
                  <a:prstClr val="black"/>
                </a:solidFill>
                <a:latin typeface="Calibri" panose="020F0502020204030204"/>
                <a:ea typeface="ＭＳ Ｐゴシック" panose="020B0600070205080204" pitchFamily="50" charset="-128"/>
              </a:rPr>
              <a:t>事業継続と復旧計画（</a:t>
            </a:r>
            <a:r>
              <a:rPr lang="en-US" altLang="ja-JP" dirty="0">
                <a:solidFill>
                  <a:prstClr val="black"/>
                </a:solidFill>
                <a:latin typeface="Calibri" panose="020F0502020204030204"/>
                <a:ea typeface="ＭＳ Ｐゴシック" panose="020B0600070205080204" pitchFamily="50" charset="-128"/>
              </a:rPr>
              <a:t>Business Continuity &amp; Resiliency Planning, BCRP</a:t>
            </a:r>
            <a:r>
              <a:rPr lang="ja-JP" altLang="en-US" dirty="0">
                <a:solidFill>
                  <a:prstClr val="black"/>
                </a:solidFill>
                <a:latin typeface="Calibri" panose="020F0502020204030204"/>
                <a:ea typeface="ＭＳ Ｐゴシック" panose="020B0600070205080204" pitchFamily="50" charset="-128"/>
              </a:rPr>
              <a:t>）</a:t>
            </a:r>
            <a:endParaRPr lang="en-US" altLang="ja-JP" dirty="0">
              <a:solidFill>
                <a:prstClr val="black"/>
              </a:solidFill>
              <a:latin typeface="Calibri" panose="020F0502020204030204"/>
              <a:ea typeface="ＭＳ Ｐゴシック" panose="020B0600070205080204" pitchFamily="50" charset="-128"/>
            </a:endParaRPr>
          </a:p>
          <a:p>
            <a:pPr>
              <a:defRPr/>
            </a:pPr>
            <a:r>
              <a:rPr lang="ja-JP" altLang="en-US" dirty="0">
                <a:solidFill>
                  <a:prstClr val="black"/>
                </a:solidFill>
                <a:latin typeface="Calibri" panose="020F0502020204030204"/>
                <a:ea typeface="ＭＳ Ｐゴシック" panose="020B0600070205080204" pitchFamily="50" charset="-128"/>
              </a:rPr>
              <a:t>緊急時対応計画（初動計画）</a:t>
            </a:r>
            <a:endParaRPr lang="en-US" altLang="ja-JP" dirty="0">
              <a:solidFill>
                <a:prstClr val="black"/>
              </a:solidFill>
              <a:latin typeface="Calibri" panose="020F0502020204030204"/>
              <a:ea typeface="ＭＳ Ｐゴシック" panose="020B0600070205080204" pitchFamily="50" charset="-128"/>
            </a:endParaRPr>
          </a:p>
          <a:p>
            <a:pPr>
              <a:defRPr/>
            </a:pPr>
            <a:r>
              <a:rPr lang="ja-JP" altLang="en-US" dirty="0">
                <a:solidFill>
                  <a:prstClr val="black"/>
                </a:solidFill>
                <a:latin typeface="Calibri" panose="020F0502020204030204"/>
                <a:ea typeface="ＭＳ Ｐゴシック" panose="020B0600070205080204" pitchFamily="50" charset="-128"/>
              </a:rPr>
              <a:t>ＢＣＰは、国の中枢機能や行政等機能、公的な重要インフラ等々を含め、基本的な企業等を含めすべてに必要なものと考えられる。</a:t>
            </a:r>
          </a:p>
        </p:txBody>
      </p:sp>
      <p:sp>
        <p:nvSpPr>
          <p:cNvPr id="5" name="コンテンツ プレースホルダー 2"/>
          <p:cNvSpPr txBox="1">
            <a:spLocks/>
          </p:cNvSpPr>
          <p:nvPr/>
        </p:nvSpPr>
        <p:spPr>
          <a:xfrm>
            <a:off x="334537" y="3667414"/>
            <a:ext cx="8675649" cy="1749586"/>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2400" dirty="0">
                <a:solidFill>
                  <a:prstClr val="black"/>
                </a:solidFill>
                <a:latin typeface="Calibri" panose="020F0502020204030204"/>
                <a:ea typeface="ＭＳ Ｐゴシック" panose="020B0600070205080204" pitchFamily="50" charset="-128"/>
              </a:rPr>
              <a:t>厚生労働省や経済産業省は、</a:t>
            </a:r>
            <a:r>
              <a:rPr lang="en-US" altLang="ja-JP" sz="2400" dirty="0">
                <a:solidFill>
                  <a:prstClr val="black"/>
                </a:solidFill>
                <a:latin typeface="Calibri" panose="020F0502020204030204"/>
                <a:ea typeface="ＭＳ Ｐゴシック" panose="020B0600070205080204" pitchFamily="50" charset="-128"/>
              </a:rPr>
              <a:t>BCP</a:t>
            </a:r>
            <a:r>
              <a:rPr lang="ja-JP" altLang="en-US" sz="2400" dirty="0">
                <a:solidFill>
                  <a:prstClr val="black"/>
                </a:solidFill>
                <a:latin typeface="Calibri" panose="020F0502020204030204"/>
                <a:ea typeface="ＭＳ Ｐゴシック" panose="020B0600070205080204" pitchFamily="50" charset="-128"/>
              </a:rPr>
              <a:t>の内容を以下の４つのフェーズに分類している： </a:t>
            </a:r>
          </a:p>
          <a:p>
            <a:pPr marL="0" indent="0">
              <a:buNone/>
              <a:defRPr/>
            </a:pPr>
            <a:r>
              <a:rPr lang="ja-JP" altLang="en-US" sz="2400" dirty="0">
                <a:solidFill>
                  <a:prstClr val="black"/>
                </a:solidFill>
                <a:latin typeface="Calibri" panose="020F0502020204030204"/>
                <a:ea typeface="ＭＳ Ｐゴシック" panose="020B0600070205080204" pitchFamily="50" charset="-128"/>
              </a:rPr>
              <a:t>　①</a:t>
            </a:r>
            <a:r>
              <a:rPr lang="en-US" altLang="ja-JP" sz="2400" dirty="0">
                <a:solidFill>
                  <a:prstClr val="black"/>
                </a:solidFill>
                <a:latin typeface="Calibri" panose="020F0502020204030204"/>
                <a:ea typeface="ＭＳ Ｐゴシック" panose="020B0600070205080204" pitchFamily="50" charset="-128"/>
              </a:rPr>
              <a:t>BCP</a:t>
            </a:r>
            <a:r>
              <a:rPr lang="ja-JP" altLang="en-US" sz="2400" dirty="0">
                <a:solidFill>
                  <a:prstClr val="black"/>
                </a:solidFill>
                <a:latin typeface="Calibri" panose="020F0502020204030204"/>
                <a:ea typeface="ＭＳ Ｐゴシック" panose="020B0600070205080204" pitchFamily="50" charset="-128"/>
              </a:rPr>
              <a:t>発動フェーズ⇒⇒②業務再開フェーズ⇒</a:t>
            </a: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r>
              <a:rPr lang="ja-JP" altLang="en-US" sz="2400" dirty="0">
                <a:solidFill>
                  <a:prstClr val="black"/>
                </a:solidFill>
                <a:latin typeface="Calibri" panose="020F0502020204030204"/>
                <a:ea typeface="ＭＳ Ｐゴシック" panose="020B0600070205080204" pitchFamily="50" charset="-128"/>
              </a:rPr>
              <a:t>　③業務回復フェーズ⇒⇒④全面復旧フェーズ</a:t>
            </a: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r>
              <a:rPr lang="ja-JP" altLang="en-US" sz="2400" dirty="0">
                <a:solidFill>
                  <a:prstClr val="black"/>
                </a:solidFill>
                <a:latin typeface="Calibri" panose="020F0502020204030204"/>
                <a:ea typeface="ＭＳ Ｐゴシック" panose="020B0600070205080204" pitchFamily="50" charset="-128"/>
              </a:rPr>
              <a:t>　</a:t>
            </a: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endParaRPr lang="en-US" altLang="ja-JP" sz="2400" dirty="0">
              <a:solidFill>
                <a:prstClr val="black"/>
              </a:solidFill>
              <a:latin typeface="Calibri" panose="020F0502020204030204"/>
              <a:ea typeface="ＭＳ Ｐゴシック" panose="020B0600070205080204" pitchFamily="50" charset="-128"/>
            </a:endParaRPr>
          </a:p>
          <a:p>
            <a:pPr marL="0" indent="0">
              <a:buNone/>
              <a:defRPr/>
            </a:pPr>
            <a:r>
              <a:rPr lang="ja-JP" altLang="en-US" sz="2400" dirty="0">
                <a:solidFill>
                  <a:prstClr val="black"/>
                </a:solidFill>
                <a:latin typeface="Calibri" panose="020F0502020204030204"/>
                <a:ea typeface="ＭＳ Ｐゴシック" panose="020B0600070205080204" pitchFamily="50" charset="-128"/>
              </a:rPr>
              <a:t>　</a:t>
            </a:r>
            <a:endParaRPr lang="ja-JP" altLang="ja-JP" sz="2400" dirty="0">
              <a:solidFill>
                <a:prstClr val="black"/>
              </a:solidFill>
              <a:latin typeface="Calibri" panose="020F0502020204030204"/>
              <a:ea typeface="ＭＳ Ｐゴシック" panose="020B0600070205080204" pitchFamily="50" charset="-128"/>
            </a:endParaRP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47</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5732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6760"/>
            <a:ext cx="7886700" cy="1024480"/>
          </a:xfrm>
        </p:spPr>
        <p:txBody>
          <a:bodyPr>
            <a:normAutofit/>
          </a:bodyPr>
          <a:lstStyle/>
          <a:p>
            <a:r>
              <a:rPr lang="ja-JP" altLang="en-US" sz="3200" dirty="0"/>
              <a:t>被害状況の想定別計画（例）</a:t>
            </a:r>
          </a:p>
        </p:txBody>
      </p:sp>
      <p:sp>
        <p:nvSpPr>
          <p:cNvPr id="3" name="コンテンツ プレースホルダー 2"/>
          <p:cNvSpPr>
            <a:spLocks noGrp="1"/>
          </p:cNvSpPr>
          <p:nvPr>
            <p:ph idx="1"/>
          </p:nvPr>
        </p:nvSpPr>
        <p:spPr>
          <a:xfrm>
            <a:off x="314325" y="1115124"/>
            <a:ext cx="8515351" cy="4181706"/>
          </a:xfrm>
        </p:spPr>
        <p:txBody>
          <a:bodyPr>
            <a:noAutofit/>
          </a:bodyPr>
          <a:lstStyle/>
          <a:p>
            <a:pPr>
              <a:buFont typeface="Wingdings" panose="05000000000000000000" pitchFamily="2" charset="2"/>
              <a:buChar char="Ø"/>
            </a:pPr>
            <a:r>
              <a:rPr lang="ja-JP" altLang="en-US" sz="2400" dirty="0"/>
              <a:t>災害規模の想定（１→５）</a:t>
            </a:r>
            <a:endParaRPr lang="en-US" altLang="ja-JP" sz="2400" dirty="0"/>
          </a:p>
          <a:p>
            <a:pPr>
              <a:buFont typeface="Wingdings" panose="05000000000000000000" pitchFamily="2" charset="2"/>
              <a:buChar char="Ø"/>
            </a:pPr>
            <a:r>
              <a:rPr lang="ja-JP" altLang="en-US" sz="2400" dirty="0"/>
              <a:t>建物被害の想定（１→５）</a:t>
            </a:r>
            <a:endParaRPr lang="en-US" altLang="ja-JP" sz="2400" dirty="0"/>
          </a:p>
          <a:p>
            <a:pPr>
              <a:buFont typeface="Wingdings" panose="05000000000000000000" pitchFamily="2" charset="2"/>
              <a:buChar char="Ø"/>
            </a:pPr>
            <a:r>
              <a:rPr lang="ja-JP" altLang="en-US" sz="2400" dirty="0"/>
              <a:t>（地域性・建物耐震等）：損傷なし、軽微、一部損傷、半壊、全壊</a:t>
            </a:r>
            <a:endParaRPr lang="en-US" altLang="ja-JP" sz="2400" dirty="0"/>
          </a:p>
          <a:p>
            <a:pPr>
              <a:buFont typeface="Wingdings" panose="05000000000000000000" pitchFamily="2" charset="2"/>
              <a:buChar char="Ø"/>
            </a:pPr>
            <a:r>
              <a:rPr lang="ja-JP" altLang="en-US" sz="2400" dirty="0"/>
              <a:t>インフラの停止状況・日数：</a:t>
            </a:r>
            <a:r>
              <a:rPr lang="en-US" altLang="ja-JP" sz="2400" dirty="0"/>
              <a:t>2</a:t>
            </a:r>
            <a:r>
              <a:rPr lang="ja-JP" altLang="en-US" sz="2400" dirty="0"/>
              <a:t>～</a:t>
            </a:r>
            <a:r>
              <a:rPr lang="en-US" altLang="ja-JP" sz="2400" dirty="0"/>
              <a:t>3</a:t>
            </a:r>
            <a:r>
              <a:rPr lang="ja-JP" altLang="en-US" sz="2400" dirty="0"/>
              <a:t>日、</a:t>
            </a:r>
            <a:r>
              <a:rPr lang="en-US" altLang="ja-JP" sz="2400" dirty="0"/>
              <a:t>3</a:t>
            </a:r>
            <a:r>
              <a:rPr lang="ja-JP" altLang="en-US" sz="2400" dirty="0"/>
              <a:t>～</a:t>
            </a:r>
            <a:r>
              <a:rPr lang="en-US" altLang="ja-JP" sz="2400" dirty="0"/>
              <a:t>5</a:t>
            </a:r>
            <a:r>
              <a:rPr lang="ja-JP" altLang="en-US" sz="2400" dirty="0"/>
              <a:t>日、</a:t>
            </a:r>
            <a:r>
              <a:rPr lang="en-US" altLang="ja-JP" sz="2400" dirty="0"/>
              <a:t>5</a:t>
            </a:r>
            <a:r>
              <a:rPr lang="ja-JP" altLang="en-US" sz="2400" dirty="0"/>
              <a:t>日～</a:t>
            </a:r>
            <a:r>
              <a:rPr lang="en-US" altLang="ja-JP" sz="2400" dirty="0"/>
              <a:t>7</a:t>
            </a:r>
            <a:r>
              <a:rPr lang="ja-JP" altLang="en-US" sz="2400" dirty="0"/>
              <a:t>日、</a:t>
            </a:r>
            <a:r>
              <a:rPr lang="en-US" altLang="ja-JP" sz="2400" dirty="0"/>
              <a:t>1</a:t>
            </a:r>
            <a:r>
              <a:rPr lang="ja-JP" altLang="en-US" sz="2400" dirty="0"/>
              <a:t>週間以上、目途未定（電気・水道・ガス・電話・ネット等）</a:t>
            </a:r>
            <a:endParaRPr lang="en-US" altLang="ja-JP" sz="2400" dirty="0"/>
          </a:p>
          <a:p>
            <a:pPr>
              <a:buFont typeface="Wingdings" panose="05000000000000000000" pitchFamily="2" charset="2"/>
              <a:buChar char="Ø"/>
            </a:pPr>
            <a:r>
              <a:rPr lang="ja-JP" altLang="en-US" sz="2400" dirty="0"/>
              <a:t>職員の参集度（１→５）：不可、</a:t>
            </a:r>
            <a:r>
              <a:rPr lang="en-US" altLang="ja-JP" sz="2400" dirty="0"/>
              <a:t>10%</a:t>
            </a:r>
            <a:r>
              <a:rPr lang="ja-JP" altLang="en-US" sz="2400" dirty="0" err="1"/>
              <a:t>、</a:t>
            </a:r>
            <a:r>
              <a:rPr lang="en-US" altLang="ja-JP" sz="2400" dirty="0"/>
              <a:t>30%</a:t>
            </a:r>
            <a:r>
              <a:rPr lang="ja-JP" altLang="en-US" sz="2400" dirty="0" err="1"/>
              <a:t>、</a:t>
            </a:r>
            <a:r>
              <a:rPr lang="en-US" altLang="ja-JP" sz="2400" dirty="0"/>
              <a:t>50%</a:t>
            </a:r>
            <a:r>
              <a:rPr lang="ja-JP" altLang="en-US" sz="2400" dirty="0" err="1"/>
              <a:t>、</a:t>
            </a:r>
            <a:r>
              <a:rPr lang="en-US" altLang="ja-JP" sz="2400" dirty="0"/>
              <a:t>70%</a:t>
            </a:r>
            <a:r>
              <a:rPr lang="ja-JP" altLang="en-US" sz="2400" dirty="0" err="1"/>
              <a:t>、</a:t>
            </a:r>
            <a:r>
              <a:rPr lang="en-US" altLang="ja-JP" sz="2400" dirty="0"/>
              <a:t>90%</a:t>
            </a:r>
          </a:p>
          <a:p>
            <a:pPr>
              <a:buFont typeface="Wingdings" panose="05000000000000000000" pitchFamily="2" charset="2"/>
              <a:buChar char="Ø"/>
            </a:pPr>
            <a:r>
              <a:rPr lang="ja-JP" altLang="en-US" sz="2400" dirty="0"/>
              <a:t>災害時使用可能施設設備：</a:t>
            </a:r>
            <a:endParaRPr lang="en-US" altLang="ja-JP" sz="2400" dirty="0"/>
          </a:p>
          <a:p>
            <a:pPr>
              <a:buFont typeface="Wingdings" panose="05000000000000000000" pitchFamily="2" charset="2"/>
              <a:buChar char="Ø"/>
            </a:pPr>
            <a:r>
              <a:rPr lang="ja-JP" altLang="en-US" sz="2400" dirty="0"/>
              <a:t>中核業務と業務縮小基準・優先度（１→５）：継続、縮小、休止</a:t>
            </a:r>
            <a:endParaRPr lang="en-US" altLang="ja-JP" sz="2400" dirty="0"/>
          </a:p>
          <a:p>
            <a:pPr>
              <a:buFont typeface="Wingdings" panose="05000000000000000000" pitchFamily="2" charset="2"/>
              <a:buChar char="Ø"/>
            </a:pPr>
            <a:r>
              <a:rPr lang="ja-JP" altLang="en-US" sz="2400" dirty="0"/>
              <a:t>災害時初動と対策本部／ＢＣＰフェイズ</a:t>
            </a:r>
            <a:endParaRPr lang="en-US" altLang="ja-JP" sz="2400" dirty="0"/>
          </a:p>
          <a:p>
            <a:pPr marL="0" indent="0">
              <a:buNone/>
            </a:pPr>
            <a:r>
              <a:rPr kumimoji="1" lang="ja-JP" altLang="en-US" dirty="0"/>
              <a:t>　</a:t>
            </a:r>
          </a:p>
        </p:txBody>
      </p:sp>
      <p:sp>
        <p:nvSpPr>
          <p:cNvPr id="5" name="矢印: 五方向 4"/>
          <p:cNvSpPr/>
          <p:nvPr/>
        </p:nvSpPr>
        <p:spPr>
          <a:xfrm>
            <a:off x="250902" y="5431315"/>
            <a:ext cx="8820614" cy="613318"/>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2800">
                <a:solidFill>
                  <a:prstClr val="black"/>
                </a:solidFill>
                <a:latin typeface="Calibri" panose="020F0502020204030204"/>
                <a:ea typeface="ＭＳ Ｐゴシック" panose="020B0600070205080204" pitchFamily="50" charset="-128"/>
              </a:rPr>
              <a:t>⇒＊初動・安否確認と被災時対応のシミュレーション</a:t>
            </a:r>
            <a:endParaRPr lang="ja-JP" altLang="en-US" dirty="0">
              <a:solidFill>
                <a:prstClr val="black"/>
              </a:solidFill>
              <a:latin typeface="Calibri" panose="020F0502020204030204"/>
              <a:ea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48</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9680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267" y="365127"/>
            <a:ext cx="8414989" cy="727694"/>
          </a:xfrm>
        </p:spPr>
        <p:txBody>
          <a:bodyPr>
            <a:normAutofit/>
          </a:bodyPr>
          <a:lstStyle/>
          <a:p>
            <a:r>
              <a:rPr lang="ja-JP" altLang="en-US" sz="3200" dirty="0"/>
              <a:t>事業継続計画の確認（例）（チェック）</a:t>
            </a:r>
          </a:p>
        </p:txBody>
      </p:sp>
      <p:sp>
        <p:nvSpPr>
          <p:cNvPr id="3" name="コンテンツ プレースホルダー 2"/>
          <p:cNvSpPr>
            <a:spLocks noGrp="1"/>
          </p:cNvSpPr>
          <p:nvPr>
            <p:ph idx="1"/>
          </p:nvPr>
        </p:nvSpPr>
        <p:spPr>
          <a:xfrm>
            <a:off x="305265" y="1282390"/>
            <a:ext cx="4132920" cy="4905724"/>
          </a:xfrm>
        </p:spPr>
        <p:txBody>
          <a:bodyPr>
            <a:noAutofit/>
          </a:bodyPr>
          <a:lstStyle/>
          <a:p>
            <a:pPr marL="0" indent="0">
              <a:buNone/>
            </a:pPr>
            <a:r>
              <a:rPr lang="ja-JP" altLang="en-US" sz="2000" dirty="0"/>
              <a:t>別紙</a:t>
            </a:r>
            <a:r>
              <a:rPr lang="en-US" altLang="ja-JP" sz="2000" dirty="0"/>
              <a:t>1</a:t>
            </a:r>
            <a:r>
              <a:rPr lang="ja-JP" altLang="en-US" sz="2000" dirty="0"/>
              <a:t>　 災害時　職員行動基準 </a:t>
            </a:r>
          </a:p>
          <a:p>
            <a:pPr marL="0" indent="0">
              <a:buNone/>
            </a:pPr>
            <a:r>
              <a:rPr lang="ja-JP" altLang="en-US" sz="2000" dirty="0"/>
              <a:t>別紙</a:t>
            </a:r>
            <a:r>
              <a:rPr lang="en-US" altLang="ja-JP" sz="2000" dirty="0"/>
              <a:t>2</a:t>
            </a:r>
            <a:r>
              <a:rPr lang="ja-JP" altLang="en-US" sz="2000" dirty="0"/>
              <a:t>　 緊急連絡網　　　　　　　　　　　　　　　 </a:t>
            </a:r>
          </a:p>
          <a:p>
            <a:pPr marL="0" indent="0">
              <a:buNone/>
            </a:pPr>
            <a:r>
              <a:rPr lang="ja-JP" altLang="en-US" sz="2000" dirty="0"/>
              <a:t>別紙</a:t>
            </a:r>
            <a:r>
              <a:rPr lang="en-US" altLang="ja-JP" sz="2000" dirty="0"/>
              <a:t>3</a:t>
            </a:r>
            <a:r>
              <a:rPr lang="ja-JP" altLang="en-US" sz="2000" dirty="0"/>
              <a:t>　 職員参集所要時間調査表 </a:t>
            </a:r>
          </a:p>
          <a:p>
            <a:pPr marL="0" indent="0">
              <a:buNone/>
            </a:pPr>
            <a:r>
              <a:rPr lang="ja-JP" altLang="en-US" sz="2000" dirty="0"/>
              <a:t>別紙</a:t>
            </a:r>
            <a:r>
              <a:rPr lang="en-US" altLang="ja-JP" sz="2000" dirty="0"/>
              <a:t>4</a:t>
            </a:r>
            <a:r>
              <a:rPr lang="ja-JP" altLang="en-US" sz="2000" dirty="0"/>
              <a:t>　 非常持出等一覧 </a:t>
            </a:r>
          </a:p>
          <a:p>
            <a:pPr marL="0" indent="0">
              <a:buNone/>
            </a:pPr>
            <a:r>
              <a:rPr lang="ja-JP" altLang="en-US" sz="2000" dirty="0"/>
              <a:t>別紙</a:t>
            </a:r>
            <a:r>
              <a:rPr lang="en-US" altLang="ja-JP" sz="2000" dirty="0"/>
              <a:t>5</a:t>
            </a:r>
            <a:r>
              <a:rPr lang="ja-JP" altLang="en-US" sz="2000" dirty="0"/>
              <a:t>　 職員安否確認チェック表 </a:t>
            </a:r>
          </a:p>
          <a:p>
            <a:pPr marL="0" indent="0">
              <a:buNone/>
            </a:pPr>
            <a:r>
              <a:rPr lang="ja-JP" altLang="en-US" sz="2000" dirty="0"/>
              <a:t>別紙</a:t>
            </a:r>
            <a:r>
              <a:rPr lang="en-US" altLang="ja-JP" sz="2000" dirty="0"/>
              <a:t>6</a:t>
            </a:r>
            <a:r>
              <a:rPr lang="ja-JP" altLang="en-US" sz="2000" dirty="0"/>
              <a:t>　 法人内施設一覧 </a:t>
            </a:r>
          </a:p>
          <a:p>
            <a:pPr marL="0" indent="0">
              <a:buNone/>
            </a:pPr>
            <a:r>
              <a:rPr lang="ja-JP" altLang="en-US" sz="2000" dirty="0"/>
              <a:t>別紙</a:t>
            </a:r>
            <a:r>
              <a:rPr lang="en-US" altLang="ja-JP" sz="2000" dirty="0"/>
              <a:t>7</a:t>
            </a:r>
            <a:r>
              <a:rPr lang="ja-JP" altLang="en-US" sz="2000" dirty="0"/>
              <a:t>　 関係機関一覧 </a:t>
            </a:r>
          </a:p>
          <a:p>
            <a:pPr marL="0" indent="0">
              <a:buNone/>
            </a:pPr>
            <a:r>
              <a:rPr lang="ja-JP" altLang="en-US" sz="2000" dirty="0"/>
              <a:t>別紙</a:t>
            </a:r>
            <a:r>
              <a:rPr lang="en-US" altLang="ja-JP" sz="2000" dirty="0"/>
              <a:t>8 </a:t>
            </a:r>
            <a:r>
              <a:rPr lang="ja-JP" altLang="en-US" sz="2000" dirty="0"/>
              <a:t>　病院・法人外施設一覧 </a:t>
            </a:r>
          </a:p>
          <a:p>
            <a:pPr marL="0" indent="0">
              <a:lnSpc>
                <a:spcPts val="1200"/>
              </a:lnSpc>
              <a:buNone/>
            </a:pPr>
            <a:r>
              <a:rPr lang="ja-JP" altLang="en-US" sz="2000" dirty="0"/>
              <a:t>別紙</a:t>
            </a:r>
            <a:r>
              <a:rPr lang="en-US" altLang="ja-JP" sz="2000" dirty="0"/>
              <a:t>9</a:t>
            </a:r>
            <a:r>
              <a:rPr lang="ja-JP" altLang="en-US" sz="2000" dirty="0"/>
              <a:t>　 施設設備・修繕等依頼業者</a:t>
            </a:r>
            <a:endParaRPr lang="en-US" altLang="ja-JP" sz="2000" dirty="0"/>
          </a:p>
          <a:p>
            <a:pPr marL="0" indent="0">
              <a:lnSpc>
                <a:spcPts val="1200"/>
              </a:lnSpc>
              <a:buNone/>
            </a:pPr>
            <a:r>
              <a:rPr lang="ja-JP" altLang="en-US" sz="2000" dirty="0"/>
              <a:t>　　　　　一覧 </a:t>
            </a:r>
          </a:p>
          <a:p>
            <a:pPr marL="0" indent="0">
              <a:lnSpc>
                <a:spcPts val="1200"/>
              </a:lnSpc>
              <a:buNone/>
            </a:pPr>
            <a:r>
              <a:rPr lang="ja-JP" altLang="en-US" sz="2000" dirty="0"/>
              <a:t>別紙</a:t>
            </a:r>
            <a:r>
              <a:rPr lang="en-US" altLang="ja-JP" sz="2000" dirty="0"/>
              <a:t>10</a:t>
            </a:r>
            <a:r>
              <a:rPr lang="ja-JP" altLang="en-US" sz="2000" dirty="0"/>
              <a:t>　身元引受人・家族連絡先一</a:t>
            </a:r>
            <a:endParaRPr lang="en-US" altLang="ja-JP" sz="2000" dirty="0"/>
          </a:p>
          <a:p>
            <a:pPr marL="0" indent="0">
              <a:lnSpc>
                <a:spcPts val="1200"/>
              </a:lnSpc>
              <a:buNone/>
            </a:pPr>
            <a:r>
              <a:rPr lang="ja-JP" altLang="en-US" sz="2000" dirty="0"/>
              <a:t>　　　　　覧 </a:t>
            </a:r>
          </a:p>
          <a:p>
            <a:endParaRPr kumimoji="1" lang="ja-JP" altLang="en-US" dirty="0"/>
          </a:p>
        </p:txBody>
      </p:sp>
      <p:sp>
        <p:nvSpPr>
          <p:cNvPr id="4" name="コンテンツ プレースホルダー 2"/>
          <p:cNvSpPr txBox="1">
            <a:spLocks/>
          </p:cNvSpPr>
          <p:nvPr/>
        </p:nvSpPr>
        <p:spPr>
          <a:xfrm>
            <a:off x="4572000" y="1282392"/>
            <a:ext cx="4148254" cy="5196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11</a:t>
            </a:r>
            <a:r>
              <a:rPr lang="ja-JP" altLang="en-US" sz="2000" dirty="0">
                <a:solidFill>
                  <a:prstClr val="black"/>
                </a:solidFill>
                <a:latin typeface="Calibri" panose="020F0502020204030204"/>
                <a:ea typeface="ＭＳ Ｐゴシック" panose="020B0600070205080204" pitchFamily="50" charset="-128"/>
              </a:rPr>
              <a:t>　備蓄品（飲食料）一覧 </a:t>
            </a:r>
          </a:p>
          <a:p>
            <a:pPr marL="0" indent="0">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12</a:t>
            </a:r>
            <a:r>
              <a:rPr lang="ja-JP" altLang="en-US" sz="2000" dirty="0">
                <a:solidFill>
                  <a:prstClr val="black"/>
                </a:solidFill>
                <a:latin typeface="Calibri" panose="020F0502020204030204"/>
                <a:ea typeface="ＭＳ Ｐゴシック" panose="020B0600070205080204" pitchFamily="50" charset="-128"/>
              </a:rPr>
              <a:t>　非常時献立表 </a:t>
            </a:r>
          </a:p>
          <a:p>
            <a:pPr marL="0" indent="0">
              <a:lnSpc>
                <a:spcPts val="1200"/>
              </a:lnSpc>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13</a:t>
            </a:r>
            <a:r>
              <a:rPr lang="ja-JP" altLang="en-US" sz="2000" dirty="0">
                <a:solidFill>
                  <a:prstClr val="black"/>
                </a:solidFill>
                <a:latin typeface="Calibri" panose="020F0502020204030204"/>
                <a:ea typeface="ＭＳ Ｐゴシック" panose="020B0600070205080204" pitchFamily="50" charset="-128"/>
              </a:rPr>
              <a:t>　建物・設備等の被害状況報</a:t>
            </a:r>
            <a:endParaRPr lang="en-US" altLang="ja-JP" sz="2000" dirty="0">
              <a:solidFill>
                <a:prstClr val="black"/>
              </a:solidFill>
              <a:latin typeface="Calibri" panose="020F0502020204030204"/>
              <a:ea typeface="ＭＳ Ｐゴシック" panose="020B0600070205080204" pitchFamily="50" charset="-128"/>
            </a:endParaRPr>
          </a:p>
          <a:p>
            <a:pPr marL="0" indent="0">
              <a:lnSpc>
                <a:spcPts val="1200"/>
              </a:lnSpc>
              <a:buNone/>
              <a:defRPr/>
            </a:pPr>
            <a:r>
              <a:rPr lang="ja-JP" altLang="en-US" sz="2000" dirty="0">
                <a:solidFill>
                  <a:prstClr val="black"/>
                </a:solidFill>
                <a:latin typeface="Calibri" panose="020F0502020204030204"/>
                <a:ea typeface="ＭＳ Ｐゴシック" panose="020B0600070205080204" pitchFamily="50" charset="-128"/>
              </a:rPr>
              <a:t>　　　　　 告用紙　 </a:t>
            </a:r>
          </a:p>
          <a:p>
            <a:pPr marL="0" indent="0">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14</a:t>
            </a:r>
            <a:r>
              <a:rPr lang="ja-JP" altLang="en-US" sz="2000" dirty="0">
                <a:solidFill>
                  <a:prstClr val="black"/>
                </a:solidFill>
                <a:latin typeface="Calibri" panose="020F0502020204030204"/>
                <a:ea typeface="ＭＳ Ｐゴシック" panose="020B0600070205080204" pitchFamily="50" charset="-128"/>
              </a:rPr>
              <a:t>　行動記録表 </a:t>
            </a:r>
          </a:p>
          <a:p>
            <a:pPr marL="0" indent="0">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15</a:t>
            </a:r>
            <a:r>
              <a:rPr lang="ja-JP" altLang="en-US" sz="2000" dirty="0">
                <a:solidFill>
                  <a:prstClr val="black"/>
                </a:solidFill>
                <a:latin typeface="Calibri" panose="020F0502020204030204"/>
                <a:ea typeface="ＭＳ Ｐゴシック" panose="020B0600070205080204" pitchFamily="50" charset="-128"/>
              </a:rPr>
              <a:t>　利用者安否確認チェック表 </a:t>
            </a:r>
          </a:p>
          <a:p>
            <a:pPr marL="0" indent="0">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16</a:t>
            </a:r>
            <a:r>
              <a:rPr lang="ja-JP" altLang="en-US" sz="2000" dirty="0">
                <a:solidFill>
                  <a:prstClr val="black"/>
                </a:solidFill>
                <a:latin typeface="Calibri" panose="020F0502020204030204"/>
                <a:ea typeface="ＭＳ Ｐゴシック" panose="020B0600070205080204" pitchFamily="50" charset="-128"/>
              </a:rPr>
              <a:t>　在庫管理必要品一覧 </a:t>
            </a:r>
          </a:p>
          <a:p>
            <a:pPr marL="0" indent="0">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17</a:t>
            </a:r>
            <a:r>
              <a:rPr lang="ja-JP" altLang="en-US" sz="2000" dirty="0">
                <a:solidFill>
                  <a:prstClr val="black"/>
                </a:solidFill>
                <a:latin typeface="Calibri" panose="020F0502020204030204"/>
                <a:ea typeface="ＭＳ Ｐゴシック" panose="020B0600070205080204" pitchFamily="50" charset="-128"/>
              </a:rPr>
              <a:t>　要求伝票 </a:t>
            </a:r>
          </a:p>
          <a:p>
            <a:pPr marL="0" indent="0">
              <a:buNone/>
              <a:defRPr/>
            </a:pPr>
            <a:r>
              <a:rPr lang="ja-JP" altLang="en-US" sz="2000" dirty="0">
                <a:solidFill>
                  <a:prstClr val="black"/>
                </a:solidFill>
                <a:latin typeface="Calibri" panose="020F0502020204030204"/>
                <a:ea typeface="ＭＳ Ｐゴシック" panose="020B0600070205080204" pitchFamily="50" charset="-128"/>
              </a:rPr>
              <a:t>別紙</a:t>
            </a:r>
            <a:r>
              <a:rPr lang="en-US" altLang="ja-JP" sz="2000" dirty="0">
                <a:solidFill>
                  <a:prstClr val="black"/>
                </a:solidFill>
                <a:latin typeface="Calibri" panose="020F0502020204030204"/>
                <a:ea typeface="ＭＳ Ｐゴシック" panose="020B0600070205080204" pitchFamily="50" charset="-128"/>
              </a:rPr>
              <a:t>18</a:t>
            </a:r>
            <a:r>
              <a:rPr lang="ja-JP" altLang="en-US" sz="2000" dirty="0">
                <a:solidFill>
                  <a:prstClr val="black"/>
                </a:solidFill>
                <a:latin typeface="Calibri" panose="020F0502020204030204"/>
                <a:ea typeface="ＭＳ Ｐゴシック" panose="020B0600070205080204" pitchFamily="50" charset="-128"/>
              </a:rPr>
              <a:t>　定期自主点検表 </a:t>
            </a:r>
          </a:p>
          <a:p>
            <a:pPr marL="0" indent="0">
              <a:buNone/>
              <a:defRPr/>
            </a:pPr>
            <a:br>
              <a:rPr lang="ja-JP" altLang="en-US" sz="2000" dirty="0">
                <a:solidFill>
                  <a:prstClr val="black"/>
                </a:solidFill>
                <a:latin typeface="Calibri" panose="020F0502020204030204"/>
                <a:ea typeface="ＭＳ Ｐゴシック" panose="020B0600070205080204" pitchFamily="50" charset="-128"/>
              </a:rPr>
            </a:br>
            <a:r>
              <a:rPr lang="ja-JP" altLang="en-US" sz="2000" dirty="0">
                <a:solidFill>
                  <a:prstClr val="black"/>
                </a:solidFill>
                <a:latin typeface="Calibri" panose="020F0502020204030204"/>
                <a:ea typeface="ＭＳ Ｐゴシック" panose="020B0600070205080204" pitchFamily="50" charset="-128"/>
              </a:rPr>
              <a:t>資料　 　</a:t>
            </a:r>
            <a:r>
              <a:rPr lang="ja-JP" altLang="en-US" sz="2000" dirty="0">
                <a:solidFill>
                  <a:prstClr val="black"/>
                </a:solidFill>
                <a:latin typeface="Calibri" panose="020F0502020204030204"/>
                <a:ea typeface="ＭＳ Ｐゴシック" panose="020B0600070205080204" pitchFamily="50" charset="-128"/>
                <a:hlinkClick r:id="rId3"/>
              </a:rPr>
              <a:t>消防用設備位置図</a:t>
            </a:r>
            <a:r>
              <a:rPr lang="ja-JP" altLang="en-US" sz="2000" dirty="0">
                <a:solidFill>
                  <a:prstClr val="black"/>
                </a:solidFill>
                <a:latin typeface="Calibri" panose="020F0502020204030204"/>
                <a:ea typeface="ＭＳ Ｐゴシック" panose="020B0600070205080204" pitchFamily="50" charset="-128"/>
              </a:rPr>
              <a:t> </a:t>
            </a:r>
          </a:p>
          <a:p>
            <a:pPr marL="0" indent="0">
              <a:lnSpc>
                <a:spcPts val="1200"/>
              </a:lnSpc>
              <a:buNone/>
              <a:defRPr/>
            </a:pPr>
            <a:r>
              <a:rPr lang="ja-JP" altLang="en-US" sz="2000" dirty="0">
                <a:solidFill>
                  <a:prstClr val="black"/>
                </a:solidFill>
                <a:latin typeface="Calibri" panose="020F0502020204030204"/>
                <a:ea typeface="ＭＳ Ｐゴシック" panose="020B0600070205080204" pitchFamily="50" charset="-128"/>
              </a:rPr>
              <a:t>資料　   施設内物的資源等配置図</a:t>
            </a:r>
            <a:endParaRPr lang="en-US" altLang="ja-JP" sz="2000" dirty="0">
              <a:solidFill>
                <a:prstClr val="black"/>
              </a:solidFill>
              <a:latin typeface="Calibri" panose="020F0502020204030204"/>
              <a:ea typeface="ＭＳ Ｐゴシック" panose="020B0600070205080204" pitchFamily="50" charset="-128"/>
            </a:endParaRPr>
          </a:p>
          <a:p>
            <a:pPr marL="0" indent="0">
              <a:lnSpc>
                <a:spcPts val="1200"/>
              </a:lnSpc>
              <a:buNone/>
              <a:defRPr/>
            </a:pPr>
            <a:r>
              <a:rPr lang="ja-JP" altLang="en-US" sz="2000" dirty="0">
                <a:solidFill>
                  <a:prstClr val="black"/>
                </a:solidFill>
                <a:latin typeface="Calibri" panose="020F0502020204030204"/>
                <a:ea typeface="ＭＳ Ｐゴシック" panose="020B0600070205080204" pitchFamily="50" charset="-128"/>
              </a:rPr>
              <a:t> 　　    　（各施設で作成）</a:t>
            </a:r>
          </a:p>
          <a:p>
            <a:pPr marL="0" indent="0">
              <a:buNone/>
              <a:defRPr/>
            </a:pPr>
            <a:r>
              <a:rPr lang="ja-JP" altLang="en-US" sz="2000" dirty="0">
                <a:solidFill>
                  <a:prstClr val="black"/>
                </a:solidFill>
                <a:latin typeface="Calibri" panose="020F0502020204030204"/>
                <a:ea typeface="ＭＳ Ｐゴシック" panose="020B0600070205080204" pitchFamily="50" charset="-128"/>
              </a:rPr>
              <a:t>資料　　 </a:t>
            </a:r>
            <a:r>
              <a:rPr lang="ja-JP" altLang="en-US" sz="2000" dirty="0">
                <a:solidFill>
                  <a:prstClr val="black"/>
                </a:solidFill>
                <a:latin typeface="Calibri" panose="020F0502020204030204"/>
                <a:ea typeface="ＭＳ Ｐゴシック" panose="020B0600070205080204" pitchFamily="50" charset="-128"/>
                <a:hlinkClick r:id="rId4"/>
              </a:rPr>
              <a:t>納入業者一覧</a:t>
            </a:r>
            <a:r>
              <a:rPr lang="ja-JP" altLang="en-US" sz="2000" dirty="0">
                <a:solidFill>
                  <a:prstClr val="black"/>
                </a:solidFill>
                <a:latin typeface="Calibri" panose="020F0502020204030204"/>
                <a:ea typeface="ＭＳ Ｐゴシック" panose="020B0600070205080204" pitchFamily="50" charset="-128"/>
              </a:rPr>
              <a:t> </a:t>
            </a:r>
          </a:p>
          <a:p>
            <a:pPr>
              <a:defRPr/>
            </a:pPr>
            <a:endParaRPr lang="ja-JP" altLang="en-US" dirty="0">
              <a:solidFill>
                <a:prstClr val="black"/>
              </a:solidFill>
              <a:latin typeface="Calibri" panose="020F0502020204030204"/>
              <a:ea typeface="ＭＳ Ｐゴシック" panose="020B0600070205080204" pitchFamily="50" charset="-128"/>
            </a:endParaRPr>
          </a:p>
        </p:txBody>
      </p:sp>
      <p:pic>
        <p:nvPicPr>
          <p:cNvPr id="5" name="図 4"/>
          <p:cNvPicPr>
            <a:picLocks noChangeAspect="1"/>
          </p:cNvPicPr>
          <p:nvPr/>
        </p:nvPicPr>
        <p:blipFill>
          <a:blip r:embed="rId5"/>
          <a:stretch>
            <a:fillRect/>
          </a:stretch>
        </p:blipFill>
        <p:spPr>
          <a:xfrm>
            <a:off x="7885496" y="74648"/>
            <a:ext cx="1110640" cy="1112958"/>
          </a:xfrm>
          <a:prstGeom prst="rect">
            <a:avLst/>
          </a:prstGeom>
        </p:spPr>
      </p:pic>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49</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304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470" y="2575765"/>
            <a:ext cx="8423910" cy="1325563"/>
          </a:xfrm>
        </p:spPr>
        <p:txBody>
          <a:bodyPr>
            <a:noAutofit/>
          </a:bodyPr>
          <a:lstStyle/>
          <a:p>
            <a:r>
              <a:rPr lang="ja-JP" altLang="en-US" sz="3200" dirty="0"/>
              <a:t>４．利用者中心の</a:t>
            </a:r>
            <a:br>
              <a:rPr lang="en-US" altLang="ja-JP" sz="3200" dirty="0"/>
            </a:br>
            <a:r>
              <a:rPr lang="ja-JP" altLang="en-US" sz="3200" dirty="0"/>
              <a:t>　　　福祉サービス提供のための組織運営・管理</a:t>
            </a:r>
            <a:br>
              <a:rPr lang="en-US" altLang="ja-JP" sz="3200" dirty="0"/>
            </a:br>
            <a:br>
              <a:rPr lang="en-US" altLang="ja-JP" sz="3200" dirty="0"/>
            </a:br>
            <a:endParaRPr lang="ja-JP" altLang="en-US" sz="3200" dirty="0"/>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pic>
        <p:nvPicPr>
          <p:cNvPr id="4098" name="Picture 2" descr="ソース画像を表示">
            <a:extLst>
              <a:ext uri="{FF2B5EF4-FFF2-40B4-BE49-F238E27FC236}">
                <a16:creationId xmlns:a16="http://schemas.microsoft.com/office/drawing/2014/main" id="{E8328341-E1D8-4703-BBFA-44181B359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814" y="3901326"/>
            <a:ext cx="3747174" cy="295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a:buNone/>
            </a:pPr>
            <a:r>
              <a:rPr lang="ja-JP" altLang="en-US" dirty="0">
                <a:latin typeface="+mn-ea"/>
              </a:rPr>
              <a:t>（１）利用者支援における災害対応</a:t>
            </a:r>
          </a:p>
          <a:p>
            <a:pPr marL="0" indent="0">
              <a:buNone/>
            </a:pPr>
            <a:endParaRPr lang="en-US" altLang="ja-JP" dirty="0">
              <a:solidFill>
                <a:srgbClr val="FF0000"/>
              </a:solidFill>
              <a:latin typeface="+mn-ea"/>
            </a:endParaRPr>
          </a:p>
          <a:p>
            <a:pPr marL="0" indent="0">
              <a:buNone/>
            </a:pPr>
            <a:r>
              <a:rPr lang="ja-JP" altLang="en-US" dirty="0">
                <a:solidFill>
                  <a:srgbClr val="FF0000"/>
                </a:solidFill>
                <a:latin typeface="+mn-ea"/>
              </a:rPr>
              <a:t>（２）災害時の対応を通した地域づくり</a:t>
            </a:r>
            <a:endParaRPr lang="en-US" altLang="ja-JP" dirty="0">
              <a:solidFill>
                <a:srgbClr val="FF0000"/>
              </a:solidFill>
              <a:latin typeface="+mn-ea"/>
            </a:endParaRPr>
          </a:p>
          <a:p>
            <a:pPr marL="0" indent="0">
              <a:buNone/>
            </a:pPr>
            <a:r>
              <a:rPr lang="ja-JP" altLang="en-US" sz="2400" dirty="0">
                <a:solidFill>
                  <a:srgbClr val="FF0000"/>
                </a:solidFill>
                <a:latin typeface="+mn-ea"/>
              </a:rPr>
              <a:t>　　　　災害初動時における戸別訪問の重要性</a:t>
            </a:r>
            <a:endParaRPr lang="en-US" altLang="ja-JP" sz="2400" dirty="0">
              <a:solidFill>
                <a:srgbClr val="FF0000"/>
              </a:solidFill>
              <a:latin typeface="+mn-ea"/>
            </a:endParaRPr>
          </a:p>
          <a:p>
            <a:pPr marL="0" indent="0">
              <a:buNone/>
            </a:pPr>
            <a:r>
              <a:rPr lang="ja-JP" altLang="en-US" sz="2400" dirty="0">
                <a:solidFill>
                  <a:srgbClr val="FF0000"/>
                </a:solidFill>
                <a:latin typeface="+mn-ea"/>
              </a:rPr>
              <a:t>　　　　災害対応に関し、</a:t>
            </a:r>
            <a:endParaRPr lang="en-US" altLang="ja-JP" sz="2400" dirty="0">
              <a:solidFill>
                <a:srgbClr val="FF0000"/>
              </a:solidFill>
              <a:latin typeface="+mn-ea"/>
            </a:endParaRPr>
          </a:p>
          <a:p>
            <a:pPr marL="0" indent="0">
              <a:buNone/>
            </a:pPr>
            <a:r>
              <a:rPr lang="ja-JP" altLang="en-US" sz="2400" dirty="0">
                <a:solidFill>
                  <a:srgbClr val="FF0000"/>
                </a:solidFill>
                <a:latin typeface="+mn-ea"/>
              </a:rPr>
              <a:t>　　　　　　主任相談支援専門員として検討していきたいこと</a:t>
            </a:r>
          </a:p>
        </p:txBody>
      </p:sp>
      <p:sp>
        <p:nvSpPr>
          <p:cNvPr id="7" name="角丸四角形 5"/>
          <p:cNvSpPr/>
          <p:nvPr/>
        </p:nvSpPr>
        <p:spPr>
          <a:xfrm>
            <a:off x="305846" y="271779"/>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nSpc>
                <a:spcPct val="90000"/>
              </a:lnSpc>
              <a:spcBef>
                <a:spcPct val="0"/>
              </a:spcBef>
              <a:defRPr/>
            </a:pPr>
            <a:r>
              <a:rPr kumimoji="1" lang="ja-JP" altLang="en-US" sz="2800" dirty="0">
                <a:solidFill>
                  <a:prstClr val="black"/>
                </a:solidFill>
                <a:latin typeface="ＭＳ Ｐゴシック" panose="020B0600070205080204" pitchFamily="50" charset="-128"/>
              </a:rPr>
              <a:t>６．災害時への対応</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50</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30949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347921"/>
            <a:ext cx="7886700" cy="791752"/>
          </a:xfrm>
        </p:spPr>
        <p:txBody>
          <a:bodyPr>
            <a:noAutofit/>
          </a:bodyPr>
          <a:lstStyle/>
          <a:p>
            <a:pPr algn="ctr"/>
            <a:r>
              <a:rPr lang="ja-JP" altLang="ja-JP" sz="3200" dirty="0"/>
              <a:t>災害初動時</a:t>
            </a:r>
            <a:r>
              <a:rPr lang="ja-JP" altLang="en-US" sz="3200" dirty="0"/>
              <a:t>における</a:t>
            </a:r>
            <a:r>
              <a:rPr lang="ja-JP" altLang="ja-JP" sz="3200" dirty="0"/>
              <a:t>戸別訪問</a:t>
            </a:r>
            <a:r>
              <a:rPr lang="ja-JP" altLang="en-US" sz="3200" dirty="0"/>
              <a:t>の重要性</a:t>
            </a:r>
            <a:endParaRPr kumimoji="1" lang="ja-JP" altLang="en-US" dirty="0"/>
          </a:p>
        </p:txBody>
      </p:sp>
      <p:sp>
        <p:nvSpPr>
          <p:cNvPr id="3" name="コンテンツ プレースホルダー 2"/>
          <p:cNvSpPr>
            <a:spLocks noGrp="1"/>
          </p:cNvSpPr>
          <p:nvPr>
            <p:ph idx="1"/>
          </p:nvPr>
        </p:nvSpPr>
        <p:spPr>
          <a:xfrm>
            <a:off x="628650" y="2274850"/>
            <a:ext cx="7886700" cy="3656351"/>
          </a:xfrm>
          <a:ln>
            <a:solidFill>
              <a:srgbClr val="0070C0"/>
            </a:solidFill>
          </a:ln>
        </p:spPr>
        <p:txBody>
          <a:bodyPr>
            <a:noAutofit/>
          </a:bodyPr>
          <a:lstStyle/>
          <a:p>
            <a:pPr lvl="0"/>
            <a:r>
              <a:rPr lang="ja-JP" altLang="ja-JP" sz="2000" dirty="0"/>
              <a:t>要援護者の安否確認</a:t>
            </a:r>
          </a:p>
          <a:p>
            <a:pPr lvl="0"/>
            <a:r>
              <a:rPr lang="ja-JP" altLang="ja-JP" sz="2000" dirty="0"/>
              <a:t>全壊や半壊、応急家屋調査赤紙のご自宅で暮らしている方を発見し、保護する。</a:t>
            </a:r>
          </a:p>
          <a:p>
            <a:pPr lvl="0"/>
            <a:r>
              <a:rPr lang="ja-JP" altLang="ja-JP" sz="2000" dirty="0"/>
              <a:t>障害のある方に対し、災害関連死など、二次被害や社会的な孤立を予防する。</a:t>
            </a:r>
          </a:p>
          <a:p>
            <a:pPr lvl="0"/>
            <a:r>
              <a:rPr lang="ja-JP" altLang="ja-JP" sz="2000" dirty="0"/>
              <a:t>災害により大きく変容した日常生活を</a:t>
            </a:r>
            <a:r>
              <a:rPr lang="en-US" altLang="ja-JP" sz="2000" dirty="0"/>
              <a:t>1</a:t>
            </a:r>
            <a:r>
              <a:rPr lang="ja-JP" altLang="ja-JP" sz="2000" dirty="0"/>
              <a:t>日も早く平時に近い状態へ戻すには、さまざまな準備が必要となる。生活再建へ向け当事者だけで進めていくことが困難な方を早期に把握する。</a:t>
            </a:r>
          </a:p>
          <a:p>
            <a:pPr lvl="0"/>
            <a:r>
              <a:rPr lang="ja-JP" altLang="ja-JP" sz="2000" dirty="0"/>
              <a:t>避難所での生活中や避難所が閉鎖後の、長期的継続的な支援のための関係性作り。（避難所に入れなかった人との理由の共有や生きがいの把握）</a:t>
            </a:r>
          </a:p>
          <a:p>
            <a:endParaRPr kumimoji="1" lang="ja-JP" altLang="en-US" dirty="0"/>
          </a:p>
        </p:txBody>
      </p:sp>
      <p:sp>
        <p:nvSpPr>
          <p:cNvPr id="4" name="正方形/長方形 3"/>
          <p:cNvSpPr/>
          <p:nvPr/>
        </p:nvSpPr>
        <p:spPr>
          <a:xfrm>
            <a:off x="2549448" y="6279674"/>
            <a:ext cx="5965902" cy="276999"/>
          </a:xfrm>
          <a:prstGeom prst="rect">
            <a:avLst/>
          </a:prstGeom>
        </p:spPr>
        <p:txBody>
          <a:bodyPr wrap="square">
            <a:spAutoFit/>
          </a:bodyPr>
          <a:lstStyle/>
          <a:p>
            <a:pPr>
              <a:defRPr/>
            </a:pPr>
            <a:r>
              <a:rPr lang="ja-JP" altLang="en-US" sz="1200" dirty="0">
                <a:solidFill>
                  <a:prstClr val="black"/>
                </a:solidFill>
                <a:latin typeface="Calibri" panose="020F0502020204030204"/>
                <a:ea typeface="ＭＳ Ｐゴシック" panose="020B0600070205080204" pitchFamily="50" charset="-128"/>
              </a:rPr>
              <a:t>「災害と障害者支援　熊本大地震の経験に学んで」鶴ヶ島市社会福祉協議会　菊本　圭一</a:t>
            </a:r>
          </a:p>
        </p:txBody>
      </p:sp>
      <p:sp>
        <p:nvSpPr>
          <p:cNvPr id="7" name="タイトル 1">
            <a:extLst>
              <a:ext uri="{FF2B5EF4-FFF2-40B4-BE49-F238E27FC236}">
                <a16:creationId xmlns:a16="http://schemas.microsoft.com/office/drawing/2014/main" id="{C879A7AE-0BDD-40D9-9B71-8AFB29FE2963}"/>
              </a:ext>
            </a:extLst>
          </p:cNvPr>
          <p:cNvSpPr txBox="1">
            <a:spLocks/>
          </p:cNvSpPr>
          <p:nvPr/>
        </p:nvSpPr>
        <p:spPr>
          <a:xfrm>
            <a:off x="444321" y="431620"/>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（２）災害時の対応を通した地域づくり</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51</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6539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7291" y="148237"/>
            <a:ext cx="7886700" cy="753669"/>
          </a:xfrm>
        </p:spPr>
        <p:txBody>
          <a:bodyPr>
            <a:normAutofit/>
          </a:bodyPr>
          <a:lstStyle/>
          <a:p>
            <a:r>
              <a:rPr lang="ja-JP" altLang="en-US" sz="3200" dirty="0"/>
              <a:t>Ｑ：相談支援専門員として</a:t>
            </a:r>
          </a:p>
        </p:txBody>
      </p:sp>
      <p:sp>
        <p:nvSpPr>
          <p:cNvPr id="3" name="コンテンツ プレースホルダー 2"/>
          <p:cNvSpPr>
            <a:spLocks noGrp="1"/>
          </p:cNvSpPr>
          <p:nvPr>
            <p:ph idx="1"/>
          </p:nvPr>
        </p:nvSpPr>
        <p:spPr>
          <a:xfrm>
            <a:off x="412597" y="855638"/>
            <a:ext cx="8474927" cy="5365518"/>
          </a:xfrm>
        </p:spPr>
        <p:txBody>
          <a:bodyPr>
            <a:noAutofit/>
          </a:bodyPr>
          <a:lstStyle/>
          <a:p>
            <a:r>
              <a:rPr lang="ja-JP" altLang="en-US" sz="2400" dirty="0"/>
              <a:t>組織におけるＢＣＰ作成参画と非常時に向けた訓練</a:t>
            </a:r>
            <a:endParaRPr lang="en-US" altLang="ja-JP" sz="2400" dirty="0"/>
          </a:p>
          <a:p>
            <a:endParaRPr lang="en-US" altLang="ja-JP" sz="2400" dirty="0"/>
          </a:p>
          <a:p>
            <a:r>
              <a:rPr lang="ja-JP" altLang="en-US" sz="2400" dirty="0"/>
              <a:t>サブ計画としての各利用者等の避難時対応計画作成</a:t>
            </a:r>
            <a:endParaRPr lang="en-US" altLang="ja-JP" sz="2400" dirty="0"/>
          </a:p>
          <a:p>
            <a:pPr marL="0" indent="0">
              <a:buNone/>
            </a:pPr>
            <a:r>
              <a:rPr lang="ja-JP" altLang="en-US" sz="2400" dirty="0"/>
              <a:t>　（福祉避難所、指定避難所、対応方法は？）</a:t>
            </a:r>
            <a:endParaRPr lang="en-US" altLang="ja-JP" sz="2400" dirty="0"/>
          </a:p>
          <a:p>
            <a:endParaRPr lang="en-US" altLang="ja-JP" sz="2400" dirty="0"/>
          </a:p>
          <a:p>
            <a:r>
              <a:rPr lang="ja-JP" altLang="en-US" sz="2400" dirty="0"/>
              <a:t>被災時規模における外部依頼の引継書</a:t>
            </a:r>
            <a:endParaRPr lang="en-US" altLang="ja-JP" sz="2400" dirty="0"/>
          </a:p>
          <a:p>
            <a:pPr marL="0" indent="0">
              <a:buNone/>
            </a:pPr>
            <a:r>
              <a:rPr lang="ja-JP" altLang="en-US" sz="2400" dirty="0"/>
              <a:t>　（県内・他圏域等協力協働計画・契約）</a:t>
            </a:r>
            <a:endParaRPr lang="en-US" altLang="ja-JP" sz="2400" dirty="0"/>
          </a:p>
          <a:p>
            <a:endParaRPr lang="en-US" altLang="ja-JP" sz="2400" dirty="0"/>
          </a:p>
          <a:p>
            <a:r>
              <a:rPr lang="ja-JP" altLang="en-US" sz="2400" dirty="0"/>
              <a:t>直接被災時外における長期支援協力計画の作成</a:t>
            </a:r>
            <a:endParaRPr lang="en-US" altLang="ja-JP" sz="2400" dirty="0"/>
          </a:p>
          <a:p>
            <a:endParaRPr lang="en-US" altLang="ja-JP" sz="2400" dirty="0"/>
          </a:p>
          <a:p>
            <a:r>
              <a:rPr lang="ja-JP" altLang="en-US" sz="2400" dirty="0"/>
              <a:t>協議会等において災害時対応について事業所・地域の課題として協議し対策の検討とマニュアル化</a:t>
            </a:r>
            <a:endParaRPr lang="en-US" altLang="ja-JP" sz="2400" dirty="0"/>
          </a:p>
          <a:p>
            <a:endParaRPr lang="en-US" altLang="ja-JP" sz="2400" dirty="0"/>
          </a:p>
          <a:p>
            <a:endParaRPr lang="en-US" altLang="ja-JP" sz="2400" dirty="0"/>
          </a:p>
          <a:p>
            <a:endParaRPr lang="en-US" altLang="ja-JP" dirty="0"/>
          </a:p>
          <a:p>
            <a:endParaRPr lang="en-US" altLang="ja-JP" dirty="0"/>
          </a:p>
          <a:p>
            <a:endParaRPr lang="en-US" altLang="ja-JP" dirty="0"/>
          </a:p>
          <a:p>
            <a:pPr marL="0" indent="0">
              <a:buNone/>
            </a:pPr>
            <a:endParaRPr lang="en-US" altLang="ja-JP" dirty="0"/>
          </a:p>
          <a:p>
            <a:endParaRPr lang="en-US" altLang="ja-JP" dirty="0"/>
          </a:p>
          <a:p>
            <a:endParaRPr kumimoji="1" lang="en-US" altLang="ja-JP" dirty="0"/>
          </a:p>
          <a:p>
            <a:endParaRPr kumimoji="1" lang="ja-JP" altLang="en-US" dirty="0"/>
          </a:p>
        </p:txBody>
      </p:sp>
      <p:pic>
        <p:nvPicPr>
          <p:cNvPr id="4" name="図 3"/>
          <p:cNvPicPr>
            <a:picLocks noChangeAspect="1"/>
          </p:cNvPicPr>
          <p:nvPr/>
        </p:nvPicPr>
        <p:blipFill>
          <a:blip r:embed="rId2"/>
          <a:stretch>
            <a:fillRect/>
          </a:stretch>
        </p:blipFill>
        <p:spPr>
          <a:xfrm>
            <a:off x="7852186" y="148235"/>
            <a:ext cx="1110640" cy="1112958"/>
          </a:xfrm>
          <a:prstGeom prst="rect">
            <a:avLst/>
          </a:prstGeom>
        </p:spPr>
      </p:pic>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52</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0080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3E78C-3DE6-4701-999E-384C1C6FA702}"/>
              </a:ext>
            </a:extLst>
          </p:cNvPr>
          <p:cNvSpPr>
            <a:spLocks noGrp="1"/>
          </p:cNvSpPr>
          <p:nvPr>
            <p:ph type="title"/>
          </p:nvPr>
        </p:nvSpPr>
        <p:spPr>
          <a:xfrm>
            <a:off x="628650" y="356856"/>
            <a:ext cx="7978140" cy="937894"/>
          </a:xfrm>
          <a:ln>
            <a:solidFill>
              <a:schemeClr val="accent2">
                <a:lumMod val="50000"/>
              </a:schemeClr>
            </a:solidFill>
          </a:ln>
        </p:spPr>
        <p:txBody>
          <a:bodyPr>
            <a:normAutofit/>
          </a:bodyPr>
          <a:lstStyle/>
          <a:p>
            <a:pPr algn="ctr"/>
            <a:r>
              <a:rPr lang="ja-JP" altLang="en-US" sz="3600" dirty="0"/>
              <a:t>災害時の対応と地域づくり</a:t>
            </a:r>
          </a:p>
        </p:txBody>
      </p:sp>
      <p:sp>
        <p:nvSpPr>
          <p:cNvPr id="3" name="コンテンツ プレースホルダー 2">
            <a:extLst>
              <a:ext uri="{FF2B5EF4-FFF2-40B4-BE49-F238E27FC236}">
                <a16:creationId xmlns:a16="http://schemas.microsoft.com/office/drawing/2014/main" id="{6C441E1A-2B4E-44EA-AA37-7839C3137389}"/>
              </a:ext>
            </a:extLst>
          </p:cNvPr>
          <p:cNvSpPr>
            <a:spLocks noGrp="1"/>
          </p:cNvSpPr>
          <p:nvPr>
            <p:ph idx="1"/>
          </p:nvPr>
        </p:nvSpPr>
        <p:spPr>
          <a:xfrm>
            <a:off x="628650" y="1777339"/>
            <a:ext cx="7978140" cy="4326283"/>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dirty="0">
                <a:ln w="0"/>
                <a:solidFill>
                  <a:schemeClr val="tx1"/>
                </a:solidFill>
              </a:rPr>
              <a:t>年々多くの住民が関心を寄せている。</a:t>
            </a:r>
            <a:endParaRPr kumimoji="1" lang="en-US" altLang="ja-JP" dirty="0">
              <a:ln w="0"/>
              <a:solidFill>
                <a:schemeClr val="tx1"/>
              </a:solidFill>
            </a:endParaRPr>
          </a:p>
          <a:p>
            <a:r>
              <a:rPr kumimoji="1" lang="ja-JP" altLang="en-US" dirty="0">
                <a:ln w="0"/>
                <a:solidFill>
                  <a:schemeClr val="tx1"/>
                </a:solidFill>
              </a:rPr>
              <a:t>「障害」への理解を深めていくための機会となっていく。</a:t>
            </a:r>
            <a:endParaRPr kumimoji="1" lang="en-US" altLang="ja-JP" dirty="0">
              <a:ln w="0"/>
              <a:solidFill>
                <a:schemeClr val="tx1"/>
              </a:solidFill>
            </a:endParaRPr>
          </a:p>
          <a:p>
            <a:r>
              <a:rPr kumimoji="1" lang="ja-JP" altLang="en-US" dirty="0">
                <a:ln w="0"/>
                <a:solidFill>
                  <a:schemeClr val="tx1"/>
                </a:solidFill>
              </a:rPr>
              <a:t>地域力を引き出していくための大切なテーマである。</a:t>
            </a:r>
            <a:endParaRPr kumimoji="1" lang="en-US" altLang="ja-JP" dirty="0">
              <a:ln w="0"/>
              <a:solidFill>
                <a:schemeClr val="tx1"/>
              </a:solidFill>
            </a:endParaRPr>
          </a:p>
          <a:p>
            <a:r>
              <a:rPr kumimoji="1" lang="ja-JP" altLang="en-US" dirty="0">
                <a:ln w="0"/>
                <a:solidFill>
                  <a:schemeClr val="tx1"/>
                </a:solidFill>
              </a:rPr>
              <a:t>相談支援体制を深めていくためのきっかけになる。</a:t>
            </a:r>
            <a:endParaRPr kumimoji="1" lang="en-US" altLang="ja-JP" dirty="0">
              <a:ln w="0"/>
              <a:solidFill>
                <a:schemeClr val="tx1"/>
              </a:solidFill>
            </a:endParaRPr>
          </a:p>
          <a:p>
            <a:r>
              <a:rPr kumimoji="1" lang="ja-JP" altLang="en-US" dirty="0">
                <a:ln w="0"/>
                <a:solidFill>
                  <a:schemeClr val="tx1"/>
                </a:solidFill>
              </a:rPr>
              <a:t>災害初動時に目を向け、その後の中・長期的な支援のあり方にも注目していく。</a:t>
            </a:r>
            <a:endParaRPr kumimoji="1" lang="en-US" altLang="ja-JP" dirty="0">
              <a:ln w="0"/>
              <a:solidFill>
                <a:schemeClr val="tx1"/>
              </a:solidFill>
            </a:endParaRPr>
          </a:p>
          <a:p>
            <a:r>
              <a:rPr kumimoji="1" lang="ja-JP" altLang="en-US" dirty="0">
                <a:ln w="0"/>
                <a:solidFill>
                  <a:schemeClr val="tx1"/>
                </a:solidFill>
              </a:rPr>
              <a:t>利用計画作成時にも、個別の避難計画については検討していく。</a:t>
            </a:r>
            <a:endParaRPr kumimoji="1" lang="en-US" altLang="ja-JP" dirty="0">
              <a:ln w="0"/>
              <a:solidFill>
                <a:schemeClr val="tx1"/>
              </a:solidFill>
            </a:endParaRPr>
          </a:p>
          <a:p>
            <a:endParaRPr kumimoji="1" lang="ja-JP" altLang="en-US" dirty="0"/>
          </a:p>
        </p:txBody>
      </p:sp>
      <p:sp>
        <p:nvSpPr>
          <p:cNvPr id="6" name="テキスト ボックス 5">
            <a:extLst>
              <a:ext uri="{FF2B5EF4-FFF2-40B4-BE49-F238E27FC236}">
                <a16:creationId xmlns:a16="http://schemas.microsoft.com/office/drawing/2014/main" id="{A1DCFC51-7E23-44D6-890F-42611D2D5EF9}"/>
              </a:ext>
            </a:extLst>
          </p:cNvPr>
          <p:cNvSpPr txBox="1"/>
          <p:nvPr/>
        </p:nvSpPr>
        <p:spPr>
          <a:xfrm rot="21015510">
            <a:off x="19214" y="138541"/>
            <a:ext cx="1669047"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pPr>
              <a:defRPr/>
            </a:pPr>
            <a:r>
              <a:rPr kumimoji="1" lang="ja-JP" altLang="en-US" b="1"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Calibri" panose="020F0502020204030204"/>
                <a:ea typeface="ＭＳ Ｐゴシック" panose="020B0600070205080204" pitchFamily="50" charset="-128"/>
              </a:rPr>
              <a:t>この項のまとめ</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53</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2041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095" y="2461465"/>
            <a:ext cx="7623810" cy="1325563"/>
          </a:xfrm>
        </p:spPr>
        <p:txBody>
          <a:bodyPr>
            <a:noAutofit/>
          </a:bodyPr>
          <a:lstStyle/>
          <a:p>
            <a:r>
              <a:rPr lang="ja-JP" altLang="en-US" sz="3200" dirty="0"/>
              <a:t>７．運営・管理のまとめ</a:t>
            </a:r>
            <a:br>
              <a:rPr lang="en-US" altLang="ja-JP" sz="3200" dirty="0"/>
            </a:br>
            <a:br>
              <a:rPr lang="en-US" altLang="ja-JP" sz="3200" dirty="0"/>
            </a:br>
            <a:r>
              <a:rPr lang="ja-JP" altLang="en-US" sz="3200" dirty="0"/>
              <a:t>さいごです・・</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54</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pic>
        <p:nvPicPr>
          <p:cNvPr id="7170" name="Picture 2" descr="ソース画像を表示">
            <a:extLst>
              <a:ext uri="{FF2B5EF4-FFF2-40B4-BE49-F238E27FC236}">
                <a16:creationId xmlns:a16="http://schemas.microsoft.com/office/drawing/2014/main" id="{0B2343E8-3000-4607-9FBB-04FB93ABC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861" y="3914776"/>
            <a:ext cx="3730129"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1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267" y="0"/>
            <a:ext cx="7886700" cy="869314"/>
          </a:xfrm>
        </p:spPr>
        <p:txBody>
          <a:bodyPr>
            <a:normAutofit/>
          </a:bodyPr>
          <a:lstStyle/>
          <a:p>
            <a:r>
              <a:rPr lang="ja-JP" altLang="en-US" sz="2800" dirty="0"/>
              <a:t>講義内容とポイント（１８０分）</a:t>
            </a:r>
          </a:p>
        </p:txBody>
      </p:sp>
      <p:graphicFrame>
        <p:nvGraphicFramePr>
          <p:cNvPr id="6" name="表 5"/>
          <p:cNvGraphicFramePr>
            <a:graphicFrameLocks noGrp="1"/>
          </p:cNvGraphicFramePr>
          <p:nvPr>
            <p:extLst>
              <p:ext uri="{D42A27DB-BD31-4B8C-83A1-F6EECF244321}">
                <p14:modId xmlns:p14="http://schemas.microsoft.com/office/powerpoint/2010/main" val="482815649"/>
              </p:ext>
            </p:extLst>
          </p:nvPr>
        </p:nvGraphicFramePr>
        <p:xfrm>
          <a:off x="331472" y="711201"/>
          <a:ext cx="8505427" cy="5916930"/>
        </p:xfrm>
        <a:graphic>
          <a:graphicData uri="http://schemas.openxmlformats.org/drawingml/2006/table">
            <a:tbl>
              <a:tblPr firstRow="1" bandRow="1">
                <a:tableStyleId>{BC89EF96-8CEA-46FF-86C4-4CE0E7609802}</a:tableStyleId>
              </a:tblPr>
              <a:tblGrid>
                <a:gridCol w="3271623">
                  <a:extLst>
                    <a:ext uri="{9D8B030D-6E8A-4147-A177-3AD203B41FA5}">
                      <a16:colId xmlns:a16="http://schemas.microsoft.com/office/drawing/2014/main" val="16183292"/>
                    </a:ext>
                  </a:extLst>
                </a:gridCol>
                <a:gridCol w="765699">
                  <a:extLst>
                    <a:ext uri="{9D8B030D-6E8A-4147-A177-3AD203B41FA5}">
                      <a16:colId xmlns:a16="http://schemas.microsoft.com/office/drawing/2014/main" val="1878559084"/>
                    </a:ext>
                  </a:extLst>
                </a:gridCol>
                <a:gridCol w="4468105">
                  <a:extLst>
                    <a:ext uri="{9D8B030D-6E8A-4147-A177-3AD203B41FA5}">
                      <a16:colId xmlns:a16="http://schemas.microsoft.com/office/drawing/2014/main" val="2390114772"/>
                    </a:ext>
                  </a:extLst>
                </a:gridCol>
              </a:tblGrid>
              <a:tr h="365760">
                <a:tc>
                  <a:txBody>
                    <a:bodyPr/>
                    <a:lstStyle/>
                    <a:p>
                      <a:pPr algn="ctr"/>
                      <a:r>
                        <a:rPr kumimoji="1" lang="ja-JP" altLang="en-US" dirty="0"/>
                        <a:t>講義科目</a:t>
                      </a:r>
                    </a:p>
                  </a:txBody>
                  <a:tcPr/>
                </a:tc>
                <a:tc>
                  <a:txBody>
                    <a:bodyPr/>
                    <a:lstStyle/>
                    <a:p>
                      <a:pPr algn="ctr"/>
                      <a:r>
                        <a:rPr kumimoji="1" lang="ja-JP" altLang="en-US" dirty="0"/>
                        <a:t>配分</a:t>
                      </a:r>
                    </a:p>
                  </a:txBody>
                  <a:tcPr/>
                </a:tc>
                <a:tc>
                  <a:txBody>
                    <a:bodyPr/>
                    <a:lstStyle/>
                    <a:p>
                      <a:pPr algn="ctr"/>
                      <a:r>
                        <a:rPr kumimoji="1" lang="ja-JP" altLang="en-US" dirty="0"/>
                        <a:t>内容</a:t>
                      </a:r>
                    </a:p>
                  </a:txBody>
                  <a:tcPr/>
                </a:tc>
                <a:extLst>
                  <a:ext uri="{0D108BD9-81ED-4DB2-BD59-A6C34878D82A}">
                    <a16:rowId xmlns:a16="http://schemas.microsoft.com/office/drawing/2014/main" val="3656301978"/>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１．受講前ガイダンス</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10</a:t>
                      </a:r>
                    </a:p>
                  </a:txBody>
                  <a:tcPr/>
                </a:tc>
                <a:tc>
                  <a:txBody>
                    <a:bodyPr/>
                    <a:lstStyle/>
                    <a:p>
                      <a:r>
                        <a:rPr kumimoji="1" lang="ja-JP" altLang="en-US" sz="1600" dirty="0"/>
                        <a:t>ポイント説明</a:t>
                      </a:r>
                      <a:endParaRPr kumimoji="1" lang="en-US" altLang="ja-JP" sz="1600" dirty="0"/>
                    </a:p>
                  </a:txBody>
                  <a:tcPr/>
                </a:tc>
                <a:extLst>
                  <a:ext uri="{0D108BD9-81ED-4DB2-BD59-A6C34878D82A}">
                    <a16:rowId xmlns:a16="http://schemas.microsoft.com/office/drawing/2014/main" val="1732578873"/>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２．利用者中心の福祉サービス提供とリスクマネジメント</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40</a:t>
                      </a:r>
                    </a:p>
                  </a:txBody>
                  <a:tcPr/>
                </a:tc>
                <a:tc>
                  <a:txBody>
                    <a:bodyPr/>
                    <a:lstStyle/>
                    <a:p>
                      <a:r>
                        <a:rPr kumimoji="1" lang="ja-JP" altLang="en-US" sz="1600" dirty="0"/>
                        <a:t>（１）福祉サービスとリスクマネジメント</a:t>
                      </a:r>
                      <a:endParaRPr kumimoji="1" lang="en-US" altLang="ja-JP" sz="1600" dirty="0"/>
                    </a:p>
                    <a:p>
                      <a:r>
                        <a:rPr kumimoji="1" lang="ja-JP" altLang="en-US" sz="1600" dirty="0"/>
                        <a:t>（２）インシデントとアクシデント</a:t>
                      </a:r>
                      <a:endParaRPr kumimoji="1" lang="en-US" altLang="ja-JP" sz="1600" dirty="0"/>
                    </a:p>
                    <a:p>
                      <a:r>
                        <a:rPr kumimoji="1" lang="ja-JP" altLang="en-US" sz="1600" dirty="0"/>
                        <a:t>（３）相談支援事業所におけるリスクマネジメント及び苦情</a:t>
                      </a:r>
                    </a:p>
                  </a:txBody>
                  <a:tcPr/>
                </a:tc>
                <a:extLst>
                  <a:ext uri="{0D108BD9-81ED-4DB2-BD59-A6C34878D82A}">
                    <a16:rowId xmlns:a16="http://schemas.microsoft.com/office/drawing/2014/main" val="185818141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３．利用者中心の福祉サービス提供のコンプライアンス</a:t>
                      </a:r>
                    </a:p>
                  </a:txBody>
                  <a:tcPr/>
                </a:tc>
                <a:tc>
                  <a:txBody>
                    <a:bodyPr/>
                    <a:lstStyle/>
                    <a:p>
                      <a:r>
                        <a:rPr kumimoji="1" lang="en-US" altLang="ja-JP" sz="1600" dirty="0"/>
                        <a:t>35</a:t>
                      </a:r>
                      <a:endParaRPr kumimoji="1" lang="ja-JP" altLang="en-US" sz="1600" dirty="0"/>
                    </a:p>
                  </a:txBody>
                  <a:tcPr/>
                </a:tc>
                <a:tc>
                  <a:txBody>
                    <a:bodyPr/>
                    <a:lstStyle/>
                    <a:p>
                      <a:r>
                        <a:rPr kumimoji="1" lang="ja-JP" altLang="en-US" sz="1600" dirty="0"/>
                        <a:t>（１）福祉サービスのコンプライアンス</a:t>
                      </a:r>
                      <a:endParaRPr kumimoji="1" lang="en-US" altLang="ja-JP" sz="1600" dirty="0"/>
                    </a:p>
                    <a:p>
                      <a:r>
                        <a:rPr kumimoji="1" lang="ja-JP" altLang="en-US" sz="1600" dirty="0"/>
                        <a:t>（２）相談支援事業所における指導監査</a:t>
                      </a:r>
                    </a:p>
                  </a:txBody>
                  <a:tcPr/>
                </a:tc>
                <a:extLst>
                  <a:ext uri="{0D108BD9-81ED-4DB2-BD59-A6C34878D82A}">
                    <a16:rowId xmlns:a16="http://schemas.microsoft.com/office/drawing/2014/main" val="3114413759"/>
                  </a:ext>
                </a:extLst>
              </a:tr>
              <a:tr h="1565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４．利用者中心の福祉サービス提供のための組織運営・管理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40</a:t>
                      </a:r>
                      <a:endParaRPr kumimoji="1" lang="ja-JP" altLang="en-US" sz="1600" dirty="0"/>
                    </a:p>
                  </a:txBody>
                  <a:tcPr/>
                </a:tc>
                <a:tc>
                  <a:txBody>
                    <a:bodyPr/>
                    <a:lstStyle/>
                    <a:p>
                      <a:r>
                        <a:rPr kumimoji="1" lang="ja-JP" altLang="en-US" sz="1600" dirty="0"/>
                        <a:t>（１）組織と福祉サービス</a:t>
                      </a:r>
                      <a:endParaRPr kumimoji="1" lang="en-US" altLang="ja-JP" sz="1600" dirty="0"/>
                    </a:p>
                    <a:p>
                      <a:r>
                        <a:rPr kumimoji="1" lang="ja-JP" altLang="en-US" sz="1600" dirty="0"/>
                        <a:t>（２）個人・集団・組織</a:t>
                      </a:r>
                      <a:endParaRPr kumimoji="1" lang="en-US" altLang="ja-JP" sz="1600" dirty="0"/>
                    </a:p>
                    <a:p>
                      <a:r>
                        <a:rPr kumimoji="1" lang="ja-JP" altLang="en-US" sz="1600" dirty="0"/>
                        <a:t>（３）事業計画</a:t>
                      </a:r>
                      <a:endParaRPr kumimoji="1" lang="en-US" altLang="ja-JP" sz="1600" dirty="0"/>
                    </a:p>
                    <a:p>
                      <a:r>
                        <a:rPr kumimoji="1" lang="ja-JP" altLang="en-US" sz="1600" dirty="0"/>
                        <a:t>（４）労務管理</a:t>
                      </a:r>
                      <a:endParaRPr kumimoji="1" lang="en-US" altLang="ja-JP" sz="1600" dirty="0"/>
                    </a:p>
                    <a:p>
                      <a:r>
                        <a:rPr kumimoji="1" lang="ja-JP" altLang="en-US" sz="1600" dirty="0"/>
                        <a:t>（５）労働安全衛生</a:t>
                      </a:r>
                      <a:endParaRPr kumimoji="1" lang="en-US" altLang="ja-JP" sz="1600" dirty="0"/>
                    </a:p>
                    <a:p>
                      <a:r>
                        <a:rPr kumimoji="1" lang="ja-JP" altLang="en-US" sz="1600" dirty="0"/>
                        <a:t>（６）ハラスメント</a:t>
                      </a:r>
                    </a:p>
                  </a:txBody>
                  <a:tcPr/>
                </a:tc>
                <a:extLst>
                  <a:ext uri="{0D108BD9-81ED-4DB2-BD59-A6C34878D82A}">
                    <a16:rowId xmlns:a16="http://schemas.microsoft.com/office/drawing/2014/main" val="15114562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５．計画的な人材育成と人材確保</a:t>
                      </a:r>
                    </a:p>
                  </a:txBody>
                  <a:tcPr/>
                </a:tc>
                <a:tc>
                  <a:txBody>
                    <a:bodyPr/>
                    <a:lstStyle/>
                    <a:p>
                      <a:r>
                        <a:rPr kumimoji="1" lang="en-US" altLang="ja-JP" sz="1600" dirty="0"/>
                        <a:t>25</a:t>
                      </a:r>
                      <a:endParaRPr kumimoji="1" lang="ja-JP" altLang="en-US" sz="1600" dirty="0"/>
                    </a:p>
                  </a:txBody>
                  <a:tcPr/>
                </a:tc>
                <a:tc>
                  <a:txBody>
                    <a:bodyPr/>
                    <a:lstStyle/>
                    <a:p>
                      <a:r>
                        <a:rPr kumimoji="1" lang="ja-JP" altLang="en-US" sz="1600" dirty="0"/>
                        <a:t>（１）働きやすさとやりがい</a:t>
                      </a:r>
                      <a:endParaRPr kumimoji="1" lang="en-US" altLang="ja-JP" sz="1600" dirty="0"/>
                    </a:p>
                    <a:p>
                      <a:r>
                        <a:rPr kumimoji="1" lang="ja-JP" altLang="en-US" sz="1600" dirty="0"/>
                        <a:t>（２）人材育成と職場環境</a:t>
                      </a:r>
                      <a:endParaRPr kumimoji="1" lang="en-US" altLang="ja-JP" sz="1600" dirty="0"/>
                    </a:p>
                    <a:p>
                      <a:r>
                        <a:rPr kumimoji="1" lang="ja-JP" altLang="en-US" sz="1600" dirty="0"/>
                        <a:t>（３）人材確保の工夫</a:t>
                      </a:r>
                    </a:p>
                  </a:txBody>
                  <a:tcPr/>
                </a:tc>
                <a:extLst>
                  <a:ext uri="{0D108BD9-81ED-4DB2-BD59-A6C34878D82A}">
                    <a16:rowId xmlns:a16="http://schemas.microsoft.com/office/drawing/2014/main" val="3512358857"/>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６．災害時への対応</a:t>
                      </a:r>
                    </a:p>
                  </a:txBody>
                  <a:tcPr/>
                </a:tc>
                <a:tc>
                  <a:txBody>
                    <a:bodyPr/>
                    <a:lstStyle/>
                    <a:p>
                      <a:r>
                        <a:rPr kumimoji="1" lang="en-US" altLang="ja-JP" sz="1600" dirty="0"/>
                        <a:t>20</a:t>
                      </a:r>
                      <a:endParaRPr kumimoji="1" lang="ja-JP" altLang="en-US" sz="1600" dirty="0"/>
                    </a:p>
                  </a:txBody>
                  <a:tcPr/>
                </a:tc>
                <a:tc>
                  <a:txBody>
                    <a:bodyPr/>
                    <a:lstStyle/>
                    <a:p>
                      <a:r>
                        <a:rPr kumimoji="1" lang="ja-JP" altLang="en-US" sz="1600" dirty="0"/>
                        <a:t>（１）利用者支援における災害対応</a:t>
                      </a:r>
                      <a:endParaRPr kumimoji="1" lang="en-US" altLang="ja-JP" sz="1600" dirty="0"/>
                    </a:p>
                    <a:p>
                      <a:r>
                        <a:rPr kumimoji="1" lang="ja-JP" altLang="en-US" sz="1600" dirty="0"/>
                        <a:t>（２）災害時の状況</a:t>
                      </a:r>
                    </a:p>
                  </a:txBody>
                  <a:tcPr/>
                </a:tc>
                <a:extLst>
                  <a:ext uri="{0D108BD9-81ED-4DB2-BD59-A6C34878D82A}">
                    <a16:rowId xmlns:a16="http://schemas.microsoft.com/office/drawing/2014/main" val="354221999"/>
                  </a:ext>
                </a:extLst>
              </a:tr>
              <a:tr h="358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７．運営管理のまとめ</a:t>
                      </a:r>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600" dirty="0"/>
                        <a:t>まとめ</a:t>
                      </a:r>
                    </a:p>
                  </a:txBody>
                  <a:tcPr/>
                </a:tc>
                <a:extLst>
                  <a:ext uri="{0D108BD9-81ED-4DB2-BD59-A6C34878D82A}">
                    <a16:rowId xmlns:a16="http://schemas.microsoft.com/office/drawing/2014/main" val="4003248539"/>
                  </a:ext>
                </a:extLst>
              </a:tr>
            </a:tbl>
          </a:graphicData>
        </a:graphic>
      </p:graphicFrame>
      <p:sp>
        <p:nvSpPr>
          <p:cNvPr id="8" name="円/楕円 1"/>
          <p:cNvSpPr/>
          <p:nvPr/>
        </p:nvSpPr>
        <p:spPr bwMode="auto">
          <a:xfrm>
            <a:off x="0" y="558970"/>
            <a:ext cx="723216" cy="620688"/>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9050" cap="flat" cmpd="sng" algn="ctr">
            <a:solidFill>
              <a:srgbClr val="FF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36804" tIns="7359" rIns="36804" bIns="7359" numCol="1" rtlCol="0" anchor="t" anchorCtr="0" compatLnSpc="1">
            <a:prstTxWarp prst="textNoShape">
              <a:avLst/>
            </a:prstTxWarp>
          </a:bodyPr>
          <a:lstStyle/>
          <a:p>
            <a:pPr marL="119063" indent="-119063" algn="ctr" defTabSz="873125" fontAlgn="base">
              <a:spcBef>
                <a:spcPct val="0"/>
              </a:spcBef>
              <a:spcAft>
                <a:spcPct val="0"/>
              </a:spcAft>
              <a:defRPr/>
            </a:pPr>
            <a:r>
              <a:rPr kumimoji="1" lang="ja-JP" altLang="en-US" sz="2800" kern="0" dirty="0">
                <a:solidFill>
                  <a:prstClr val="black"/>
                </a:solidFill>
                <a:latin typeface="Arial" charset="0"/>
                <a:ea typeface="ＭＳ Ｐゴシック"/>
              </a:rPr>
              <a:t>再</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55</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98507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4370" y="224140"/>
            <a:ext cx="7886700" cy="5765180"/>
          </a:xfrm>
        </p:spPr>
        <p:txBody>
          <a:bodyPr rtlCol="0">
            <a:noAutofit/>
          </a:bodyPr>
          <a:lstStyle/>
          <a:p>
            <a:pPr marL="0" indent="0">
              <a:buNone/>
            </a:pPr>
            <a:r>
              <a:rPr lang="ja-JP" altLang="en-US" dirty="0">
                <a:latin typeface="+mn-ea"/>
              </a:rPr>
              <a:t>科目と内容のポイントを</a:t>
            </a:r>
            <a:r>
              <a:rPr lang="ja-JP" altLang="en-US" u="sng" dirty="0">
                <a:latin typeface="+mn-ea"/>
              </a:rPr>
              <a:t>再</a:t>
            </a:r>
            <a:r>
              <a:rPr lang="ja-JP" altLang="en-US" dirty="0">
                <a:latin typeface="+mn-ea"/>
              </a:rPr>
              <a:t>確認します。</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「運営・管理」を学び・見直し・実施していくことは、</a:t>
            </a:r>
            <a:endParaRPr lang="en-US" altLang="ja-JP" dirty="0">
              <a:latin typeface="+mn-ea"/>
            </a:endParaRPr>
          </a:p>
          <a:p>
            <a:pPr marL="0" indent="0">
              <a:buNone/>
            </a:pPr>
            <a:r>
              <a:rPr lang="ja-JP" altLang="en-US" dirty="0">
                <a:latin typeface="+mn-ea"/>
              </a:rPr>
              <a:t>利用者を支援していく上でも、自らや組織を守る上でも重要なことです。</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個としての支援ではなくチームや組織として支援を継続していくために必要となる事項です。</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十分な時間をとっての学びではありませんが、日頃の事項を確認・チェックをし、適切に学びを継続し深めていただきたい部分となっています。</a:t>
            </a:r>
            <a:endParaRPr lang="en-US" altLang="ja-JP" dirty="0">
              <a:latin typeface="+mn-ea"/>
            </a:endParaRPr>
          </a:p>
          <a:p>
            <a:pPr marL="0" indent="0">
              <a:buNone/>
            </a:pPr>
            <a:endParaRPr lang="en-US" altLang="ja-JP"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56</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643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txBox="1">
            <a:spLocks/>
          </p:cNvSpPr>
          <p:nvPr/>
        </p:nvSpPr>
        <p:spPr bwMode="auto">
          <a:xfrm>
            <a:off x="1787129" y="4806913"/>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300" dirty="0">
                <a:latin typeface="Calibri Light" panose="020F0302020204030204" pitchFamily="34" charset="0"/>
              </a:rPr>
              <a:t>ご清聴ありがとうございました。</a:t>
            </a:r>
          </a:p>
        </p:txBody>
      </p:sp>
      <p:pic>
        <p:nvPicPr>
          <p:cNvPr id="2150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7560" y="1735931"/>
            <a:ext cx="5813822"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1"/>
          <p:cNvSpPr txBox="1">
            <a:spLocks/>
          </p:cNvSpPr>
          <p:nvPr/>
        </p:nvSpPr>
        <p:spPr bwMode="auto">
          <a:xfrm>
            <a:off x="391121" y="1107217"/>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Calibri Light" panose="020F0302020204030204" pitchFamily="34" charset="0"/>
              </a:rPr>
              <a:t>お互いに認めあい・・そして</a:t>
            </a:r>
            <a:endParaRPr lang="en-US" altLang="ja-JP" sz="1800" dirty="0">
              <a:latin typeface="Calibri Light" panose="020F0302020204030204" pitchFamily="34" charset="0"/>
            </a:endParaRPr>
          </a:p>
          <a:p>
            <a:pPr>
              <a:spcBef>
                <a:spcPct val="0"/>
              </a:spcBef>
              <a:buFontTx/>
              <a:buNone/>
            </a:pPr>
            <a:r>
              <a:rPr lang="ja-JP" altLang="en-US" sz="1800" dirty="0">
                <a:latin typeface="Calibri Light" panose="020F0302020204030204" pitchFamily="34" charset="0"/>
              </a:rPr>
              <a:t>　　　　　　　　　　　　黒子でありたい</a:t>
            </a:r>
            <a:endParaRPr lang="en-US" altLang="ja-JP" sz="1800" dirty="0">
              <a:latin typeface="Calibri Light" panose="020F0302020204030204" pitchFamily="34" charset="0"/>
            </a:endParaRPr>
          </a:p>
          <a:p>
            <a:pPr>
              <a:spcBef>
                <a:spcPct val="0"/>
              </a:spcBef>
              <a:buFontTx/>
              <a:buNone/>
            </a:pPr>
            <a:endParaRPr lang="ja-JP" altLang="en-US" sz="3300" dirty="0">
              <a:latin typeface="Calibri Light" panose="020F0302020204030204" pitchFamily="34" charset="0"/>
            </a:endParaRPr>
          </a:p>
        </p:txBody>
      </p:sp>
      <p:sp>
        <p:nvSpPr>
          <p:cNvPr id="2" name="タイトル 1">
            <a:extLst>
              <a:ext uri="{FF2B5EF4-FFF2-40B4-BE49-F238E27FC236}">
                <a16:creationId xmlns:a16="http://schemas.microsoft.com/office/drawing/2014/main" id="{2F2053FC-F4CB-4148-8A08-C56A8CFCD798}"/>
              </a:ext>
            </a:extLst>
          </p:cNvPr>
          <p:cNvSpPr txBox="1">
            <a:spLocks/>
          </p:cNvSpPr>
          <p:nvPr/>
        </p:nvSpPr>
        <p:spPr bwMode="auto">
          <a:xfrm>
            <a:off x="1169564" y="5503663"/>
            <a:ext cx="7886700" cy="4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endParaRPr lang="en-US" altLang="ja-JP" sz="1350" dirty="0">
              <a:latin typeface="Calibri Light" panose="020F0302020204030204" pitchFamily="34" charset="0"/>
            </a:endParaRPr>
          </a:p>
          <a:p>
            <a:pPr algn="r">
              <a:spcBef>
                <a:spcPct val="0"/>
              </a:spcBef>
              <a:buFontTx/>
              <a:buNone/>
            </a:pPr>
            <a:endParaRPr lang="ja-JP" altLang="en-US" sz="3300" dirty="0">
              <a:latin typeface="Calibri Light" panose="020F0302020204030204" pitchFamily="34" charset="0"/>
            </a:endParaRPr>
          </a:p>
        </p:txBody>
      </p:sp>
    </p:spTree>
    <p:extLst>
      <p:ext uri="{BB962C8B-B14F-4D97-AF65-F5344CB8AC3E}">
        <p14:creationId xmlns:p14="http://schemas.microsoft.com/office/powerpoint/2010/main" val="228074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7568" y="1939925"/>
            <a:ext cx="7886700" cy="4351338"/>
          </a:xfrm>
        </p:spPr>
        <p:txBody>
          <a:bodyPr rtlCol="0">
            <a:normAutofit/>
          </a:bodyPr>
          <a:lstStyle/>
          <a:p>
            <a:pPr marL="0" indent="0">
              <a:buNone/>
            </a:pPr>
            <a:r>
              <a:rPr lang="ja-JP" altLang="en-US" dirty="0">
                <a:solidFill>
                  <a:srgbClr val="FF0000"/>
                </a:solidFill>
                <a:latin typeface="+mn-ea"/>
              </a:rPr>
              <a:t>（１）組織と福祉サービス</a:t>
            </a:r>
            <a:endParaRPr lang="en-US" altLang="ja-JP" dirty="0">
              <a:solidFill>
                <a:srgbClr val="FF0000"/>
              </a:solidFill>
              <a:latin typeface="+mn-ea"/>
            </a:endParaRPr>
          </a:p>
          <a:p>
            <a:pPr marL="0" indent="0">
              <a:buNone/>
            </a:pPr>
            <a:r>
              <a:rPr lang="ja-JP" altLang="en-US" dirty="0">
                <a:latin typeface="+mn-ea"/>
              </a:rPr>
              <a:t>（２）個人・集団・組織</a:t>
            </a:r>
            <a:endParaRPr lang="en-US" altLang="ja-JP" dirty="0">
              <a:latin typeface="+mn-ea"/>
            </a:endParaRPr>
          </a:p>
          <a:p>
            <a:pPr marL="0" indent="0">
              <a:buNone/>
            </a:pPr>
            <a:r>
              <a:rPr lang="ja-JP" altLang="en-US" dirty="0">
                <a:latin typeface="+mn-ea"/>
              </a:rPr>
              <a:t>（３）事業計画</a:t>
            </a:r>
            <a:endParaRPr lang="en-US" altLang="ja-JP" dirty="0">
              <a:latin typeface="+mn-ea"/>
            </a:endParaRPr>
          </a:p>
          <a:p>
            <a:pPr marL="0" indent="0">
              <a:buNone/>
            </a:pPr>
            <a:r>
              <a:rPr lang="ja-JP" altLang="en-US" dirty="0">
                <a:latin typeface="+mn-ea"/>
              </a:rPr>
              <a:t>（４）労務管理</a:t>
            </a:r>
            <a:endParaRPr lang="en-US" altLang="ja-JP" dirty="0">
              <a:latin typeface="+mn-ea"/>
            </a:endParaRPr>
          </a:p>
          <a:p>
            <a:pPr marL="0" indent="0">
              <a:buNone/>
            </a:pPr>
            <a:r>
              <a:rPr lang="ja-JP" altLang="en-US" dirty="0">
                <a:latin typeface="+mn-ea"/>
              </a:rPr>
              <a:t>（５）労働安全衛生</a:t>
            </a:r>
            <a:endParaRPr lang="en-US" altLang="ja-JP" dirty="0">
              <a:latin typeface="+mn-ea"/>
            </a:endParaRPr>
          </a:p>
          <a:p>
            <a:pPr marL="0" indent="0">
              <a:buNone/>
            </a:pPr>
            <a:r>
              <a:rPr lang="ja-JP" altLang="en-US" dirty="0">
                <a:latin typeface="+mn-ea"/>
              </a:rPr>
              <a:t>（６）ハラスメント</a:t>
            </a:r>
          </a:p>
          <a:p>
            <a:pPr marL="0" indent="0">
              <a:buNone/>
            </a:pPr>
            <a:endParaRPr lang="en-US" altLang="ja-JP" dirty="0">
              <a:latin typeface="+mn-ea"/>
            </a:endParaRPr>
          </a:p>
          <a:p>
            <a:pPr marL="0" indent="0">
              <a:buNone/>
            </a:pPr>
            <a:endParaRPr lang="en-US" altLang="ja-JP" dirty="0">
              <a:latin typeface="+mn-ea"/>
            </a:endParaRPr>
          </a:p>
        </p:txBody>
      </p:sp>
      <p:sp>
        <p:nvSpPr>
          <p:cNvPr id="7" name="角丸四角形 5"/>
          <p:cNvSpPr/>
          <p:nvPr/>
        </p:nvSpPr>
        <p:spPr>
          <a:xfrm>
            <a:off x="285750" y="347890"/>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４．利用者中心の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福祉サービス提供のための組織の運営・管理</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pPr/>
              <a:t>6</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31910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44321" y="444194"/>
            <a:ext cx="8255358" cy="8754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（１）組織と福祉サービス</a:t>
            </a:r>
          </a:p>
        </p:txBody>
      </p:sp>
      <p:sp>
        <p:nvSpPr>
          <p:cNvPr id="9" name="テキスト ボックス 8"/>
          <p:cNvSpPr txBox="1"/>
          <p:nvPr/>
        </p:nvSpPr>
        <p:spPr>
          <a:xfrm>
            <a:off x="4148409" y="6536939"/>
            <a:ext cx="5486400" cy="276999"/>
          </a:xfrm>
          <a:prstGeom prst="rect">
            <a:avLst/>
          </a:prstGeom>
          <a:noFill/>
        </p:spPr>
        <p:txBody>
          <a:bodyPr wrap="square" rtlCol="0">
            <a:spAutoFit/>
          </a:bodyPr>
          <a:lstStyle/>
          <a:p>
            <a:pPr>
              <a:defRPr/>
            </a:pPr>
            <a:r>
              <a:rPr kumimoji="1" lang="ja-JP" altLang="en-US" sz="1200" dirty="0">
                <a:solidFill>
                  <a:prstClr val="black"/>
                </a:solidFill>
                <a:latin typeface="Calibri" panose="020F0502020204030204"/>
                <a:ea typeface="ＭＳ Ｐゴシック" panose="020B0600070205080204" pitchFamily="50" charset="-128"/>
              </a:rPr>
              <a:t>参考文献：福祉サービスの組織と経営（新・社会福祉士養成講座）加筆</a:t>
            </a:r>
          </a:p>
        </p:txBody>
      </p:sp>
      <p:sp>
        <p:nvSpPr>
          <p:cNvPr id="3" name="コンテンツ プレースホルダー 2"/>
          <p:cNvSpPr>
            <a:spLocks noGrp="1"/>
          </p:cNvSpPr>
          <p:nvPr>
            <p:ph idx="1"/>
          </p:nvPr>
        </p:nvSpPr>
        <p:spPr/>
        <p:txBody>
          <a:bodyPr/>
          <a:lstStyle/>
          <a:p>
            <a:r>
              <a:rPr lang="ja-JP" altLang="en-US" dirty="0">
                <a:solidFill>
                  <a:srgbClr val="FF0000"/>
                </a:solidFill>
              </a:rPr>
              <a:t>措置の時代</a:t>
            </a:r>
            <a:r>
              <a:rPr lang="ja-JP" altLang="en-US" dirty="0"/>
              <a:t>、入所者の都合より施設側の都合が優先されるようなサービス提供のされ方があった</a:t>
            </a:r>
            <a:endParaRPr lang="en-US" altLang="ja-JP" dirty="0"/>
          </a:p>
          <a:p>
            <a:pPr marL="0" indent="0">
              <a:buNone/>
            </a:pPr>
            <a:r>
              <a:rPr lang="ja-JP" altLang="en-US" dirty="0"/>
              <a:t>　⇒あぐら産業時代</a:t>
            </a:r>
            <a:endParaRPr lang="en-US" altLang="ja-JP" dirty="0"/>
          </a:p>
          <a:p>
            <a:r>
              <a:rPr lang="ja-JP" altLang="en-US" dirty="0"/>
              <a:t>固定的な１日のスケジュール、１週間のスケジュールを守るためには、上から下に命令伝達する</a:t>
            </a:r>
            <a:r>
              <a:rPr lang="ja-JP" altLang="en-US" dirty="0">
                <a:solidFill>
                  <a:srgbClr val="FF0000"/>
                </a:solidFill>
              </a:rPr>
              <a:t>ピラミッド型組織が適していた</a:t>
            </a:r>
            <a:endParaRPr lang="en-US" altLang="ja-JP" dirty="0">
              <a:solidFill>
                <a:srgbClr val="FF0000"/>
              </a:solidFill>
            </a:endParaRPr>
          </a:p>
          <a:p>
            <a:pPr marL="0" indent="0">
              <a:buNone/>
            </a:pPr>
            <a:endParaRPr lang="en-US" altLang="ja-JP" dirty="0">
              <a:solidFill>
                <a:srgbClr val="FF0000"/>
              </a:solidFill>
            </a:endParaRPr>
          </a:p>
          <a:p>
            <a:r>
              <a:rPr lang="ja-JP" altLang="en-US" dirty="0"/>
              <a:t>カリスマトップダウン型</a:t>
            </a:r>
            <a:endParaRPr lang="en-US" altLang="ja-JP" dirty="0"/>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pPr/>
              <a:t>7</a:t>
            </a:fld>
            <a:endParaRPr kumimoji="1" lang="ja-JP" altLang="en-US"/>
          </a:p>
        </p:txBody>
      </p:sp>
    </p:spTree>
    <p:extLst>
      <p:ext uri="{BB962C8B-B14F-4D97-AF65-F5344CB8AC3E}">
        <p14:creationId xmlns:p14="http://schemas.microsoft.com/office/powerpoint/2010/main" val="155556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210629"/>
            <a:ext cx="7886700" cy="4351338"/>
          </a:xfrm>
        </p:spPr>
        <p:txBody>
          <a:bodyPr/>
          <a:lstStyle/>
          <a:p>
            <a:r>
              <a:rPr lang="ja-JP" altLang="en-US" dirty="0"/>
              <a:t>昨今では、利用者の尊厳（個別性）に重きが置かれ、小規模単位で地域に展開することが多くなり（多職種連携）、逆ピラミッド型の組織の必要性が言われている⇒逆行の傾向も・・・</a:t>
            </a:r>
            <a:endParaRPr lang="en-US" altLang="ja-JP" dirty="0"/>
          </a:p>
          <a:p>
            <a:endParaRPr lang="en-US" altLang="ja-JP" dirty="0"/>
          </a:p>
          <a:p>
            <a:r>
              <a:rPr lang="ja-JP" altLang="en-US" dirty="0"/>
              <a:t>利用者の個別性を重視し、利用者に向き合う第一線の支援者の役割こそが重要であり（チームでの展開も含む）、管理者は担当者の行動や意思決定を支援することが前提として形成される組織形態が求められている⇒環境づくり</a:t>
            </a:r>
            <a:endParaRPr lang="en-US" altLang="ja-JP" dirty="0"/>
          </a:p>
          <a:p>
            <a:endParaRPr kumimoji="1" lang="ja-JP" altLang="en-US" dirty="0"/>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pPr/>
              <a:t>8</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086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882601"/>
            <a:ext cx="7886700" cy="4351338"/>
          </a:xfrm>
        </p:spPr>
        <p:txBody>
          <a:bodyPr/>
          <a:lstStyle/>
          <a:p>
            <a:r>
              <a:rPr kumimoji="1" lang="ja-JP" altLang="en-US" dirty="0"/>
              <a:t>逆ピラミッド型の組織が機能するためには、</a:t>
            </a:r>
            <a:r>
              <a:rPr kumimoji="1" lang="ja-JP" altLang="en-US" dirty="0">
                <a:solidFill>
                  <a:srgbClr val="FF0000"/>
                </a:solidFill>
              </a:rPr>
              <a:t>組織の一員である個人</a:t>
            </a:r>
            <a:r>
              <a:rPr kumimoji="1" lang="ja-JP" altLang="en-US" dirty="0"/>
              <a:t>が①組織の理念・ミッション（事業計画）・行動規範やビジョンが明確にされ、徹底されていなくてはならない</a:t>
            </a:r>
            <a:endParaRPr kumimoji="1" lang="en-US" altLang="ja-JP" dirty="0"/>
          </a:p>
          <a:p>
            <a:endParaRPr kumimoji="1" lang="en-US" altLang="ja-JP" dirty="0"/>
          </a:p>
          <a:p>
            <a:r>
              <a:rPr lang="ja-JP" altLang="en-US" dirty="0"/>
              <a:t>一人ひとりの職員が、自分で考えて行動することができるよう、自らの専門性を高めるとともに、</a:t>
            </a:r>
            <a:r>
              <a:rPr lang="ja-JP" altLang="en-US" dirty="0">
                <a:solidFill>
                  <a:srgbClr val="FF0000"/>
                </a:solidFill>
              </a:rPr>
              <a:t>組織の中でのポジショニング</a:t>
            </a:r>
            <a:r>
              <a:rPr lang="ja-JP" altLang="en-US" dirty="0"/>
              <a:t>ができなくてはならない</a:t>
            </a:r>
            <a:endParaRPr kumimoji="1" lang="en-US" altLang="ja-JP" dirty="0"/>
          </a:p>
          <a:p>
            <a:r>
              <a:rPr lang="ja-JP" altLang="en-US" dirty="0"/>
              <a:t>育成もなく、</a:t>
            </a:r>
            <a:r>
              <a:rPr kumimoji="1" lang="ja-JP" altLang="en-US" dirty="0"/>
              <a:t>単に現場に責任と権限を委譲しただけでは、かえって現場が混乱することになる</a:t>
            </a:r>
          </a:p>
        </p:txBody>
      </p:sp>
      <p:sp>
        <p:nvSpPr>
          <p:cNvPr id="6" name="テキスト ボックス 5"/>
          <p:cNvSpPr txBox="1"/>
          <p:nvPr/>
        </p:nvSpPr>
        <p:spPr>
          <a:xfrm>
            <a:off x="4066062" y="5851161"/>
            <a:ext cx="5486400" cy="276999"/>
          </a:xfrm>
          <a:prstGeom prst="rect">
            <a:avLst/>
          </a:prstGeom>
          <a:noFill/>
        </p:spPr>
        <p:txBody>
          <a:bodyPr wrap="square" rtlCol="0">
            <a:spAutoFit/>
          </a:bodyPr>
          <a:lstStyle/>
          <a:p>
            <a:pPr>
              <a:defRPr/>
            </a:pPr>
            <a:r>
              <a:rPr kumimoji="1" lang="ja-JP" altLang="en-US" sz="1200" dirty="0">
                <a:solidFill>
                  <a:prstClr val="black"/>
                </a:solidFill>
                <a:latin typeface="Calibri" panose="020F0502020204030204"/>
                <a:ea typeface="ＭＳ Ｐゴシック" panose="020B0600070205080204" pitchFamily="50" charset="-128"/>
              </a:rPr>
              <a:t>参考文献：福祉サービスの組織と経営（新・社会福祉士養成講座）</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pPr/>
              <a:t>9</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15990743"/>
      </p:ext>
    </p:extLst>
  </p:cSld>
  <p:clrMapOvr>
    <a:masterClrMapping/>
  </p:clrMapOvr>
</p:sld>
</file>

<file path=ppt/theme/theme1.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22494</TotalTime>
  <Words>7856</Words>
  <Application>Microsoft Office PowerPoint</Application>
  <PresentationFormat>画面に合わせる (4:3)</PresentationFormat>
  <Paragraphs>779</Paragraphs>
  <Slides>57</Slides>
  <Notes>24</Notes>
  <HiddenSlides>0</HiddenSlides>
  <MMClips>0</MMClips>
  <ScaleCrop>false</ScaleCrop>
  <HeadingPairs>
    <vt:vector size="6" baseType="variant">
      <vt:variant>
        <vt:lpstr>使用されているフォント</vt:lpstr>
      </vt:variant>
      <vt:variant>
        <vt:i4>13</vt:i4>
      </vt:variant>
      <vt:variant>
        <vt:lpstr>テーマ</vt:lpstr>
      </vt:variant>
      <vt:variant>
        <vt:i4>5</vt:i4>
      </vt:variant>
      <vt:variant>
        <vt:lpstr>スライド タイトル</vt:lpstr>
      </vt:variant>
      <vt:variant>
        <vt:i4>57</vt:i4>
      </vt:variant>
    </vt:vector>
  </HeadingPairs>
  <TitlesOfParts>
    <vt:vector size="75" baseType="lpstr">
      <vt:lpstr>HGPｺﾞｼｯｸE</vt:lpstr>
      <vt:lpstr>HGP創英角ﾎﾟｯﾌﾟ体</vt:lpstr>
      <vt:lpstr>HGS創英角ｺﾞｼｯｸUB</vt:lpstr>
      <vt:lpstr>HGｺﾞｼｯｸE</vt:lpstr>
      <vt:lpstr>HG丸ｺﾞｼｯｸM-PRO</vt:lpstr>
      <vt:lpstr>Meiryo UI</vt:lpstr>
      <vt:lpstr>ＭＳ Ｐゴシック</vt:lpstr>
      <vt:lpstr>ＭＳ Ｐ明朝</vt:lpstr>
      <vt:lpstr>メイリオ</vt:lpstr>
      <vt:lpstr>Arial</vt:lpstr>
      <vt:lpstr>Calibri</vt:lpstr>
      <vt:lpstr>Calibri Light</vt:lpstr>
      <vt:lpstr>Wingdings</vt:lpstr>
      <vt:lpstr>3_Office テーマ</vt:lpstr>
      <vt:lpstr>1_Office テーマ</vt:lpstr>
      <vt:lpstr>4_Office テーマ</vt:lpstr>
      <vt:lpstr>2_Office テーマ</vt:lpstr>
      <vt:lpstr>5_Office テーマ</vt:lpstr>
      <vt:lpstr> 相談支援事業所 における 運営管理（後編）</vt:lpstr>
      <vt:lpstr>PowerPoint プレゼンテーション</vt:lpstr>
      <vt:lpstr>PowerPoint プレゼンテーション</vt:lpstr>
      <vt:lpstr>講義内容とポイント（１８０分）</vt:lpstr>
      <vt:lpstr>４．利用者中心の 　　　福祉サービス提供のための組織運営・管理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集団の負の側面</vt:lpstr>
      <vt:lpstr>集団とモチベーション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労使をとりまく法令の例</vt:lpstr>
      <vt:lpstr>就業規則の意義と効果</vt:lpstr>
      <vt:lpstr>PowerPoint プレゼンテーション</vt:lpstr>
      <vt:lpstr>PowerPoint プレゼンテーション</vt:lpstr>
      <vt:lpstr>主任相談支援専門員として</vt:lpstr>
      <vt:lpstr>「１人職場」の環境から</vt:lpstr>
      <vt:lpstr>良くも悪くもメンタル時代（社会）</vt:lpstr>
      <vt:lpstr>PowerPoint プレゼンテーション</vt:lpstr>
      <vt:lpstr>PowerPoint プレゼンテーション</vt:lpstr>
      <vt:lpstr>【職場のパワーハラスメントの行為類型】 （典型的なものであり、すべて を網羅するものではないことに留意する必要がある）</vt:lpstr>
      <vt:lpstr>５．計画的な人材育成と人材確保 </vt:lpstr>
      <vt:lpstr>PowerPoint プレゼンテーション</vt:lpstr>
      <vt:lpstr>PowerPoint プレゼンテーション</vt:lpstr>
      <vt:lpstr>働きやすさとやりがい</vt:lpstr>
      <vt:lpstr>PowerPoint プレゼンテーション</vt:lpstr>
      <vt:lpstr>PowerPoint プレゼンテーション</vt:lpstr>
      <vt:lpstr>事業所・組織における人材育成</vt:lpstr>
      <vt:lpstr>地域における人材育成</vt:lpstr>
      <vt:lpstr>PowerPoint プレゼンテーション</vt:lpstr>
      <vt:lpstr>PowerPoint プレゼンテーション</vt:lpstr>
      <vt:lpstr>PowerPoint プレゼンテーション</vt:lpstr>
      <vt:lpstr>６．災害時への対応 </vt:lpstr>
      <vt:lpstr>PowerPoint プレゼンテーション</vt:lpstr>
      <vt:lpstr>PowerPoint プレゼンテーション</vt:lpstr>
      <vt:lpstr>事業継続計画</vt:lpstr>
      <vt:lpstr>被害状況の想定別計画（例）</vt:lpstr>
      <vt:lpstr>事業継続計画の確認（例）（チェック）</vt:lpstr>
      <vt:lpstr>PowerPoint プレゼンテーション</vt:lpstr>
      <vt:lpstr>災害初動時における戸別訪問の重要性</vt:lpstr>
      <vt:lpstr>Ｑ：相談支援専門員として</vt:lpstr>
      <vt:lpstr>災害時の対応と地域づくり</vt:lpstr>
      <vt:lpstr>７．運営・管理のまとめ  さいごです・・</vt:lpstr>
      <vt:lpstr>講義内容とポイント（１８０分）</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智敦 鈴木</dc:creator>
  <cp:lastModifiedBy>hot04</cp:lastModifiedBy>
  <cp:revision>601</cp:revision>
  <cp:lastPrinted>2021-11-30T12:35:02Z</cp:lastPrinted>
  <dcterms:created xsi:type="dcterms:W3CDTF">2018-11-27T01:13:12Z</dcterms:created>
  <dcterms:modified xsi:type="dcterms:W3CDTF">2025-06-16T10:50:09Z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