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3"/>
  </p:notesMasterIdLst>
  <p:handoutMasterIdLst>
    <p:handoutMasterId r:id="rId104"/>
  </p:handoutMasterIdLst>
  <p:sldIdLst>
    <p:sldId id="741" r:id="rId2"/>
    <p:sldId id="1046" r:id="rId3"/>
    <p:sldId id="1047" r:id="rId4"/>
    <p:sldId id="1034" r:id="rId5"/>
    <p:sldId id="1169" r:id="rId6"/>
    <p:sldId id="1048" r:id="rId7"/>
    <p:sldId id="1164" r:id="rId8"/>
    <p:sldId id="1165" r:id="rId9"/>
    <p:sldId id="1168" r:id="rId10"/>
    <p:sldId id="1171" r:id="rId11"/>
    <p:sldId id="1172" r:id="rId12"/>
    <p:sldId id="1173" r:id="rId13"/>
    <p:sldId id="1049" r:id="rId14"/>
    <p:sldId id="751" r:id="rId15"/>
    <p:sldId id="1063" r:id="rId16"/>
    <p:sldId id="1064" r:id="rId17"/>
    <p:sldId id="1066" r:id="rId18"/>
    <p:sldId id="1062" r:id="rId19"/>
    <p:sldId id="1067" r:id="rId20"/>
    <p:sldId id="1081" r:id="rId21"/>
    <p:sldId id="1070" r:id="rId22"/>
    <p:sldId id="1076" r:id="rId23"/>
    <p:sldId id="1071" r:id="rId24"/>
    <p:sldId id="1077" r:id="rId25"/>
    <p:sldId id="1072" r:id="rId26"/>
    <p:sldId id="1078" r:id="rId27"/>
    <p:sldId id="1073" r:id="rId28"/>
    <p:sldId id="1079" r:id="rId29"/>
    <p:sldId id="1074" r:id="rId30"/>
    <p:sldId id="1080" r:id="rId31"/>
    <p:sldId id="1082" r:id="rId32"/>
    <p:sldId id="1065" r:id="rId33"/>
    <p:sldId id="1083" r:id="rId34"/>
    <p:sldId id="1088" r:id="rId35"/>
    <p:sldId id="1085" r:id="rId36"/>
    <p:sldId id="1086" r:id="rId37"/>
    <p:sldId id="1087" r:id="rId38"/>
    <p:sldId id="1089" r:id="rId39"/>
    <p:sldId id="1090" r:id="rId40"/>
    <p:sldId id="1091" r:id="rId41"/>
    <p:sldId id="1092" r:id="rId42"/>
    <p:sldId id="1093" r:id="rId43"/>
    <p:sldId id="1094" r:id="rId44"/>
    <p:sldId id="1095" r:id="rId45"/>
    <p:sldId id="1098" r:id="rId46"/>
    <p:sldId id="1097" r:id="rId47"/>
    <p:sldId id="1099" r:id="rId48"/>
    <p:sldId id="1100" r:id="rId49"/>
    <p:sldId id="1101" r:id="rId50"/>
    <p:sldId id="1102" r:id="rId51"/>
    <p:sldId id="1053" r:id="rId52"/>
    <p:sldId id="1105" r:id="rId53"/>
    <p:sldId id="1104" r:id="rId54"/>
    <p:sldId id="1107" r:id="rId55"/>
    <p:sldId id="1106" r:id="rId56"/>
    <p:sldId id="1109" r:id="rId57"/>
    <p:sldId id="1110" r:id="rId58"/>
    <p:sldId id="1111" r:id="rId59"/>
    <p:sldId id="1113" r:id="rId60"/>
    <p:sldId id="1112" r:id="rId61"/>
    <p:sldId id="1114" r:id="rId62"/>
    <p:sldId id="1117" r:id="rId63"/>
    <p:sldId id="1116" r:id="rId64"/>
    <p:sldId id="1118" r:id="rId65"/>
    <p:sldId id="1162" r:id="rId66"/>
    <p:sldId id="1163" r:id="rId67"/>
    <p:sldId id="1174" r:id="rId68"/>
    <p:sldId id="1115" r:id="rId69"/>
    <p:sldId id="1119" r:id="rId70"/>
    <p:sldId id="1120" r:id="rId71"/>
    <p:sldId id="1175" r:id="rId72"/>
    <p:sldId id="1121" r:id="rId73"/>
    <p:sldId id="1176" r:id="rId74"/>
    <p:sldId id="1058" r:id="rId75"/>
    <p:sldId id="1138" r:id="rId76"/>
    <p:sldId id="1137" r:id="rId77"/>
    <p:sldId id="1139" r:id="rId78"/>
    <p:sldId id="1140" r:id="rId79"/>
    <p:sldId id="1141" r:id="rId80"/>
    <p:sldId id="1142" r:id="rId81"/>
    <p:sldId id="1143" r:id="rId82"/>
    <p:sldId id="1144" r:id="rId83"/>
    <p:sldId id="1145" r:id="rId84"/>
    <p:sldId id="1146" r:id="rId85"/>
    <p:sldId id="1147" r:id="rId86"/>
    <p:sldId id="1122" r:id="rId87"/>
    <p:sldId id="1124" r:id="rId88"/>
    <p:sldId id="1148" r:id="rId89"/>
    <p:sldId id="1149" r:id="rId90"/>
    <p:sldId id="1150" r:id="rId91"/>
    <p:sldId id="1151" r:id="rId92"/>
    <p:sldId id="1123" r:id="rId93"/>
    <p:sldId id="1153" r:id="rId94"/>
    <p:sldId id="1152" r:id="rId95"/>
    <p:sldId id="1155" r:id="rId96"/>
    <p:sldId id="1156" r:id="rId97"/>
    <p:sldId id="1154" r:id="rId98"/>
    <p:sldId id="1157" r:id="rId99"/>
    <p:sldId id="1158" r:id="rId100"/>
    <p:sldId id="1161" r:id="rId101"/>
    <p:sldId id="1159" r:id="rId102"/>
  </p:sldIdLst>
  <p:sldSz cx="9144000" cy="6858000" type="screen4x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2C51"/>
    <a:srgbClr val="FF3399"/>
    <a:srgbClr val="FFD3FD"/>
    <a:srgbClr val="FFE5F6"/>
    <a:srgbClr val="FFF9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94614" autoAdjust="0"/>
  </p:normalViewPr>
  <p:slideViewPr>
    <p:cSldViewPr snapToGrid="0">
      <p:cViewPr varScale="1">
        <p:scale>
          <a:sx n="108" d="100"/>
          <a:sy n="108" d="100"/>
        </p:scale>
        <p:origin x="1686"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406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968E0EC-3C0A-4021-8420-FBB8FC2598CD}"/>
              </a:ext>
            </a:extLst>
          </p:cNvPr>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a:extLst>
              <a:ext uri="{FF2B5EF4-FFF2-40B4-BE49-F238E27FC236}">
                <a16:creationId xmlns:a16="http://schemas.microsoft.com/office/drawing/2014/main" id="{30CB7563-7D5B-404C-A988-F24F6B1DA9A4}"/>
              </a:ext>
            </a:extLst>
          </p:cNvPr>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endParaRPr kumimoji="1" lang="ja-JP" altLang="en-US"/>
          </a:p>
        </p:txBody>
      </p:sp>
      <p:sp>
        <p:nvSpPr>
          <p:cNvPr id="4" name="フッター プレースホルダー 3">
            <a:extLst>
              <a:ext uri="{FF2B5EF4-FFF2-40B4-BE49-F238E27FC236}">
                <a16:creationId xmlns:a16="http://schemas.microsoft.com/office/drawing/2014/main" id="{6F7E74BF-69C2-4FF9-8A40-82FABD8737E9}"/>
              </a:ext>
            </a:extLst>
          </p:cNvPr>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kumimoji="1" lang="ja-JP" altLang="en-US"/>
          </a:p>
        </p:txBody>
      </p:sp>
      <p:sp>
        <p:nvSpPr>
          <p:cNvPr id="5" name="スライド番号プレースホルダー 4">
            <a:extLst>
              <a:ext uri="{FF2B5EF4-FFF2-40B4-BE49-F238E27FC236}">
                <a16:creationId xmlns:a16="http://schemas.microsoft.com/office/drawing/2014/main" id="{8DEFABD8-B968-45CC-B508-D6A0924C0976}"/>
              </a:ext>
            </a:extLst>
          </p:cNvPr>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A5F2FF13-F812-4BE1-B7C6-F80692B0EF9A}" type="slidenum">
              <a:rPr kumimoji="1" lang="ja-JP" altLang="en-US" smtClean="0"/>
              <a:t>‹#›</a:t>
            </a:fld>
            <a:endParaRPr kumimoji="1" lang="ja-JP" altLang="en-US"/>
          </a:p>
        </p:txBody>
      </p:sp>
    </p:spTree>
    <p:extLst>
      <p:ext uri="{BB962C8B-B14F-4D97-AF65-F5344CB8AC3E}">
        <p14:creationId xmlns:p14="http://schemas.microsoft.com/office/powerpoint/2010/main" val="260139114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endParaRPr kumimoji="1" lang="ja-JP" altLang="en-US"/>
          </a:p>
        </p:txBody>
      </p:sp>
      <p:sp>
        <p:nvSpPr>
          <p:cNvPr id="4" name="スライド イメージ プレースホルダー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06" tIns="48303" rIns="96606" bIns="48303" rtlCol="0" anchor="ctr"/>
          <a:lstStyle/>
          <a:p>
            <a:endParaRPr lang="ja-JP" altLang="en-US"/>
          </a:p>
        </p:txBody>
      </p:sp>
      <p:sp>
        <p:nvSpPr>
          <p:cNvPr id="5" name="ノート プレースホルダー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5AE3E4EC-1CC6-4EC7-860B-1B05F7755FCB}" type="slidenum">
              <a:rPr kumimoji="1" lang="ja-JP" altLang="en-US" smtClean="0"/>
              <a:t>‹#›</a:t>
            </a:fld>
            <a:endParaRPr kumimoji="1" lang="ja-JP" altLang="en-US"/>
          </a:p>
        </p:txBody>
      </p:sp>
    </p:spTree>
    <p:extLst>
      <p:ext uri="{BB962C8B-B14F-4D97-AF65-F5344CB8AC3E}">
        <p14:creationId xmlns:p14="http://schemas.microsoft.com/office/powerpoint/2010/main" val="10372280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1</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882010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937C8-2C59-EB09-8B65-9679F2C55F1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48EB385-36EC-653D-008F-99DF4AF3EA65}"/>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4722C1EF-794B-6BCC-B869-285BB1C6A8E2}"/>
              </a:ext>
            </a:extLst>
          </p:cNvPr>
          <p:cNvSpPr>
            <a:spLocks noGrp="1"/>
          </p:cNvSpPr>
          <p:nvPr>
            <p:ph type="sldNum" sz="quarter" idx="5"/>
          </p:nvPr>
        </p:nvSpPr>
        <p:spPr/>
        <p:txBody>
          <a:bodyPr/>
          <a:lstStyle/>
          <a:p>
            <a:fld id="{5AE3E4EC-1CC6-4EC7-860B-1B05F7755FCB}" type="slidenum">
              <a:rPr kumimoji="1" lang="ja-JP" altLang="en-US" smtClean="0"/>
              <a:t>10</a:t>
            </a:fld>
            <a:endParaRPr kumimoji="1" lang="ja-JP" altLang="en-US"/>
          </a:p>
        </p:txBody>
      </p:sp>
      <p:sp>
        <p:nvSpPr>
          <p:cNvPr id="6" name="日付プレースホルダー 5">
            <a:extLst>
              <a:ext uri="{FF2B5EF4-FFF2-40B4-BE49-F238E27FC236}">
                <a16:creationId xmlns:a16="http://schemas.microsoft.com/office/drawing/2014/main" id="{9F30B780-97C2-FEC0-4D71-502909E1A3FD}"/>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57743B3C-2813-DD00-BBB2-6F57F040F926}"/>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43603979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5F1D9-52C3-F77F-1305-195AB07DA8A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669F6E3-5A5D-7E98-6DE5-CD1789001EB1}"/>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50C93128-4DDC-D8BC-315C-AA3CC7800E2C}"/>
              </a:ext>
            </a:extLst>
          </p:cNvPr>
          <p:cNvSpPr>
            <a:spLocks noGrp="1"/>
          </p:cNvSpPr>
          <p:nvPr>
            <p:ph type="sldNum" sz="quarter" idx="5"/>
          </p:nvPr>
        </p:nvSpPr>
        <p:spPr/>
        <p:txBody>
          <a:bodyPr/>
          <a:lstStyle/>
          <a:p>
            <a:fld id="{5AE3E4EC-1CC6-4EC7-860B-1B05F7755FCB}" type="slidenum">
              <a:rPr kumimoji="1" lang="ja-JP" altLang="en-US" smtClean="0"/>
              <a:t>100</a:t>
            </a:fld>
            <a:endParaRPr kumimoji="1" lang="ja-JP" altLang="en-US"/>
          </a:p>
        </p:txBody>
      </p:sp>
      <p:sp>
        <p:nvSpPr>
          <p:cNvPr id="6" name="日付プレースホルダー 5">
            <a:extLst>
              <a:ext uri="{FF2B5EF4-FFF2-40B4-BE49-F238E27FC236}">
                <a16:creationId xmlns:a16="http://schemas.microsoft.com/office/drawing/2014/main" id="{F1039C08-1337-4348-DF38-667AA9CD78C5}"/>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6EF96722-029B-2E1E-BF19-FD71EC7D23F7}"/>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53573067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31922-14AC-EF3C-728E-6305F438699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FD8D754-D42C-54BB-274F-DFA8AACCFFC9}"/>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911420E1-8F67-45A8-19F2-1DC5AA75EA3B}"/>
              </a:ext>
            </a:extLst>
          </p:cNvPr>
          <p:cNvSpPr>
            <a:spLocks noGrp="1"/>
          </p:cNvSpPr>
          <p:nvPr>
            <p:ph type="sldNum" sz="quarter" idx="5"/>
          </p:nvPr>
        </p:nvSpPr>
        <p:spPr/>
        <p:txBody>
          <a:bodyPr/>
          <a:lstStyle/>
          <a:p>
            <a:fld id="{5AE3E4EC-1CC6-4EC7-860B-1B05F7755FCB}" type="slidenum">
              <a:rPr kumimoji="1" lang="ja-JP" altLang="en-US" smtClean="0"/>
              <a:t>101</a:t>
            </a:fld>
            <a:endParaRPr kumimoji="1" lang="ja-JP" altLang="en-US"/>
          </a:p>
        </p:txBody>
      </p:sp>
      <p:sp>
        <p:nvSpPr>
          <p:cNvPr id="6" name="日付プレースホルダー 5">
            <a:extLst>
              <a:ext uri="{FF2B5EF4-FFF2-40B4-BE49-F238E27FC236}">
                <a16:creationId xmlns:a16="http://schemas.microsoft.com/office/drawing/2014/main" id="{90965062-28C3-6466-9D55-C8D507752B27}"/>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5A6FDDAB-2421-D809-C595-22B2BBBBCA5A}"/>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381111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78DFB-E0B8-507E-1EBF-C2EED6D186B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15CD910-3FC6-C2B8-B053-D043F6DCCF0D}"/>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86375D58-1E8C-9301-BE65-40E219FB1B52}"/>
              </a:ext>
            </a:extLst>
          </p:cNvPr>
          <p:cNvSpPr>
            <a:spLocks noGrp="1"/>
          </p:cNvSpPr>
          <p:nvPr>
            <p:ph type="sldNum" sz="quarter" idx="5"/>
          </p:nvPr>
        </p:nvSpPr>
        <p:spPr/>
        <p:txBody>
          <a:bodyPr/>
          <a:lstStyle/>
          <a:p>
            <a:fld id="{5AE3E4EC-1CC6-4EC7-860B-1B05F7755FCB}" type="slidenum">
              <a:rPr kumimoji="1" lang="ja-JP" altLang="en-US" smtClean="0"/>
              <a:t>11</a:t>
            </a:fld>
            <a:endParaRPr kumimoji="1" lang="ja-JP" altLang="en-US"/>
          </a:p>
        </p:txBody>
      </p:sp>
      <p:sp>
        <p:nvSpPr>
          <p:cNvPr id="6" name="日付プレースホルダー 5">
            <a:extLst>
              <a:ext uri="{FF2B5EF4-FFF2-40B4-BE49-F238E27FC236}">
                <a16:creationId xmlns:a16="http://schemas.microsoft.com/office/drawing/2014/main" id="{A96D1ECF-4A19-FDAF-D45A-6C4EC8D60A64}"/>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79B245F8-D41D-9B6F-657A-72CFC6B2C581}"/>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077238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152C9-CAA2-73B5-5E77-94E4776FED8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EFA0291-76C4-C0DD-F246-71606F18479D}"/>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EAA01489-85E7-B7CE-2E00-3D5C7656F5D5}"/>
              </a:ext>
            </a:extLst>
          </p:cNvPr>
          <p:cNvSpPr>
            <a:spLocks noGrp="1"/>
          </p:cNvSpPr>
          <p:nvPr>
            <p:ph type="sldNum" sz="quarter" idx="5"/>
          </p:nvPr>
        </p:nvSpPr>
        <p:spPr/>
        <p:txBody>
          <a:bodyPr/>
          <a:lstStyle/>
          <a:p>
            <a:fld id="{5AE3E4EC-1CC6-4EC7-860B-1B05F7755FCB}" type="slidenum">
              <a:rPr kumimoji="1" lang="ja-JP" altLang="en-US" smtClean="0"/>
              <a:t>12</a:t>
            </a:fld>
            <a:endParaRPr kumimoji="1" lang="ja-JP" altLang="en-US"/>
          </a:p>
        </p:txBody>
      </p:sp>
      <p:sp>
        <p:nvSpPr>
          <p:cNvPr id="6" name="日付プレースホルダー 5">
            <a:extLst>
              <a:ext uri="{FF2B5EF4-FFF2-40B4-BE49-F238E27FC236}">
                <a16:creationId xmlns:a16="http://schemas.microsoft.com/office/drawing/2014/main" id="{345C3F1C-D936-7820-8340-DA3C38B7BCD2}"/>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05B55FD4-A5A6-4D5D-F71C-A0E9A3A4D041}"/>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674484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78614-A8FE-FF2A-418B-3588B30CFE0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BD776C0-8591-65EC-39D9-AFC90B35A0FA}"/>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8AB74008-BC74-119F-2632-D60FFAEFCA33}"/>
              </a:ext>
            </a:extLst>
          </p:cNvPr>
          <p:cNvSpPr>
            <a:spLocks noGrp="1"/>
          </p:cNvSpPr>
          <p:nvPr>
            <p:ph type="sldNum" sz="quarter" idx="5"/>
          </p:nvPr>
        </p:nvSpPr>
        <p:spPr/>
        <p:txBody>
          <a:bodyPr/>
          <a:lstStyle/>
          <a:p>
            <a:fld id="{5AE3E4EC-1CC6-4EC7-860B-1B05F7755FCB}" type="slidenum">
              <a:rPr kumimoji="1" lang="ja-JP" altLang="en-US" smtClean="0"/>
              <a:t>13</a:t>
            </a:fld>
            <a:endParaRPr kumimoji="1" lang="ja-JP" altLang="en-US"/>
          </a:p>
        </p:txBody>
      </p:sp>
      <p:sp>
        <p:nvSpPr>
          <p:cNvPr id="6" name="日付プレースホルダー 5">
            <a:extLst>
              <a:ext uri="{FF2B5EF4-FFF2-40B4-BE49-F238E27FC236}">
                <a16:creationId xmlns:a16="http://schemas.microsoft.com/office/drawing/2014/main" id="{67B27D62-5534-82AA-19F7-F2B9F3E9C98C}"/>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6DE5C8D4-9298-D022-C141-4CD48B514361}"/>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071051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14</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166300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8F7CD-C3C1-F438-DE39-32943F2E102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D817DA4-E39B-E3C0-AA1D-FFA622942929}"/>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E5873DF1-AF88-852A-4E8D-505F844DBC02}"/>
              </a:ext>
            </a:extLst>
          </p:cNvPr>
          <p:cNvSpPr>
            <a:spLocks noGrp="1"/>
          </p:cNvSpPr>
          <p:nvPr>
            <p:ph type="sldNum" sz="quarter" idx="5"/>
          </p:nvPr>
        </p:nvSpPr>
        <p:spPr/>
        <p:txBody>
          <a:bodyPr/>
          <a:lstStyle/>
          <a:p>
            <a:fld id="{5AE3E4EC-1CC6-4EC7-860B-1B05F7755FCB}" type="slidenum">
              <a:rPr kumimoji="1" lang="ja-JP" altLang="en-US" smtClean="0"/>
              <a:t>15</a:t>
            </a:fld>
            <a:endParaRPr kumimoji="1" lang="ja-JP" altLang="en-US"/>
          </a:p>
        </p:txBody>
      </p:sp>
      <p:sp>
        <p:nvSpPr>
          <p:cNvPr id="6" name="日付プレースホルダー 5">
            <a:extLst>
              <a:ext uri="{FF2B5EF4-FFF2-40B4-BE49-F238E27FC236}">
                <a16:creationId xmlns:a16="http://schemas.microsoft.com/office/drawing/2014/main" id="{57AEE4D4-9E73-2A1E-4379-D17CEEBD817A}"/>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CFF36CFA-6B16-B9A2-C406-CEB5994FC291}"/>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031457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D68D2-3315-2700-A6EA-06EBC61E9B7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DE6A94C-B9A0-5EA7-5952-463718294260}"/>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53F07123-74AC-9D58-60E8-1CFCF7A46129}"/>
              </a:ext>
            </a:extLst>
          </p:cNvPr>
          <p:cNvSpPr>
            <a:spLocks noGrp="1"/>
          </p:cNvSpPr>
          <p:nvPr>
            <p:ph type="sldNum" sz="quarter" idx="5"/>
          </p:nvPr>
        </p:nvSpPr>
        <p:spPr/>
        <p:txBody>
          <a:bodyPr/>
          <a:lstStyle/>
          <a:p>
            <a:fld id="{5AE3E4EC-1CC6-4EC7-860B-1B05F7755FCB}" type="slidenum">
              <a:rPr kumimoji="1" lang="ja-JP" altLang="en-US" smtClean="0"/>
              <a:t>16</a:t>
            </a:fld>
            <a:endParaRPr kumimoji="1" lang="ja-JP" altLang="en-US"/>
          </a:p>
        </p:txBody>
      </p:sp>
      <p:sp>
        <p:nvSpPr>
          <p:cNvPr id="6" name="日付プレースホルダー 5">
            <a:extLst>
              <a:ext uri="{FF2B5EF4-FFF2-40B4-BE49-F238E27FC236}">
                <a16:creationId xmlns:a16="http://schemas.microsoft.com/office/drawing/2014/main" id="{AD16CA49-236D-3832-D6AB-CBEF909FDDA4}"/>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F67CAB54-85A5-32D3-BF7C-761CB31B58FE}"/>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916433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7A11B-2B10-2A7B-04EA-C33C4AF4C6D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1FFC66E-965F-04AF-DE7F-F72A06541A96}"/>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70450C7F-BF8A-EA74-3F35-29D520059289}"/>
              </a:ext>
            </a:extLst>
          </p:cNvPr>
          <p:cNvSpPr>
            <a:spLocks noGrp="1"/>
          </p:cNvSpPr>
          <p:nvPr>
            <p:ph type="sldNum" sz="quarter" idx="5"/>
          </p:nvPr>
        </p:nvSpPr>
        <p:spPr/>
        <p:txBody>
          <a:bodyPr/>
          <a:lstStyle/>
          <a:p>
            <a:fld id="{5AE3E4EC-1CC6-4EC7-860B-1B05F7755FCB}" type="slidenum">
              <a:rPr kumimoji="1" lang="ja-JP" altLang="en-US" smtClean="0"/>
              <a:t>17</a:t>
            </a:fld>
            <a:endParaRPr kumimoji="1" lang="ja-JP" altLang="en-US"/>
          </a:p>
        </p:txBody>
      </p:sp>
      <p:sp>
        <p:nvSpPr>
          <p:cNvPr id="6" name="日付プレースホルダー 5">
            <a:extLst>
              <a:ext uri="{FF2B5EF4-FFF2-40B4-BE49-F238E27FC236}">
                <a16:creationId xmlns:a16="http://schemas.microsoft.com/office/drawing/2014/main" id="{8F6BC3B0-0BAA-69B4-C9CC-A9F813512130}"/>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487E0DD1-3CF2-AFD1-DC74-F3705D47CD92}"/>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319658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701EB-80CE-2914-81FB-4328AAD048D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6B06EFE-C680-BEF7-DE54-8920C6856CC0}"/>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08357C2B-8BB8-1360-B309-5A7614A3D3A9}"/>
              </a:ext>
            </a:extLst>
          </p:cNvPr>
          <p:cNvSpPr>
            <a:spLocks noGrp="1"/>
          </p:cNvSpPr>
          <p:nvPr>
            <p:ph type="sldNum" sz="quarter" idx="5"/>
          </p:nvPr>
        </p:nvSpPr>
        <p:spPr/>
        <p:txBody>
          <a:bodyPr/>
          <a:lstStyle/>
          <a:p>
            <a:fld id="{5AE3E4EC-1CC6-4EC7-860B-1B05F7755FCB}" type="slidenum">
              <a:rPr kumimoji="1" lang="ja-JP" altLang="en-US" smtClean="0"/>
              <a:t>18</a:t>
            </a:fld>
            <a:endParaRPr kumimoji="1" lang="ja-JP" altLang="en-US"/>
          </a:p>
        </p:txBody>
      </p:sp>
      <p:sp>
        <p:nvSpPr>
          <p:cNvPr id="6" name="日付プレースホルダー 5">
            <a:extLst>
              <a:ext uri="{FF2B5EF4-FFF2-40B4-BE49-F238E27FC236}">
                <a16:creationId xmlns:a16="http://schemas.microsoft.com/office/drawing/2014/main" id="{8817AE5C-97FC-0EE3-E3EE-D5FDF1A5A642}"/>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99B5C2F-4EEF-FDF1-7E63-C2FFCB78F011}"/>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766910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2EDDC-C1BB-C33F-EE88-777B7CFEFE1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7B103ED-592A-FEA2-082C-C14B59A244F8}"/>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2244CE1E-1AAF-E2A0-5C5A-5BF9CB4952E8}"/>
              </a:ext>
            </a:extLst>
          </p:cNvPr>
          <p:cNvSpPr>
            <a:spLocks noGrp="1"/>
          </p:cNvSpPr>
          <p:nvPr>
            <p:ph type="sldNum" sz="quarter" idx="5"/>
          </p:nvPr>
        </p:nvSpPr>
        <p:spPr/>
        <p:txBody>
          <a:bodyPr/>
          <a:lstStyle/>
          <a:p>
            <a:fld id="{5AE3E4EC-1CC6-4EC7-860B-1B05F7755FCB}" type="slidenum">
              <a:rPr kumimoji="1" lang="ja-JP" altLang="en-US" smtClean="0"/>
              <a:t>19</a:t>
            </a:fld>
            <a:endParaRPr kumimoji="1" lang="ja-JP" altLang="en-US"/>
          </a:p>
        </p:txBody>
      </p:sp>
      <p:sp>
        <p:nvSpPr>
          <p:cNvPr id="6" name="日付プレースホルダー 5">
            <a:extLst>
              <a:ext uri="{FF2B5EF4-FFF2-40B4-BE49-F238E27FC236}">
                <a16:creationId xmlns:a16="http://schemas.microsoft.com/office/drawing/2014/main" id="{F03E7C00-7009-9E6B-57B3-2358867AF2CE}"/>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C4C254F9-B276-157F-105D-7FCB179D9217}"/>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165969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08B5F-E45E-5B1B-5051-6CDC86AA612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1576194-9F51-EF55-16B6-58D6959D2666}"/>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299857A9-F4D7-E589-AE6D-2E7E446428DC}"/>
              </a:ext>
            </a:extLst>
          </p:cNvPr>
          <p:cNvSpPr>
            <a:spLocks noGrp="1"/>
          </p:cNvSpPr>
          <p:nvPr>
            <p:ph type="sldNum" sz="quarter" idx="5"/>
          </p:nvPr>
        </p:nvSpPr>
        <p:spPr/>
        <p:txBody>
          <a:bodyPr/>
          <a:lstStyle/>
          <a:p>
            <a:fld id="{5AE3E4EC-1CC6-4EC7-860B-1B05F7755FCB}" type="slidenum">
              <a:rPr kumimoji="1" lang="ja-JP" altLang="en-US" smtClean="0"/>
              <a:t>2</a:t>
            </a:fld>
            <a:endParaRPr kumimoji="1" lang="ja-JP" altLang="en-US"/>
          </a:p>
        </p:txBody>
      </p:sp>
      <p:sp>
        <p:nvSpPr>
          <p:cNvPr id="6" name="日付プレースホルダー 5">
            <a:extLst>
              <a:ext uri="{FF2B5EF4-FFF2-40B4-BE49-F238E27FC236}">
                <a16:creationId xmlns:a16="http://schemas.microsoft.com/office/drawing/2014/main" id="{0AF389A5-6A0E-E250-F780-65B76F53CB8B}"/>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83725182-953C-9944-E2B5-AD416A05BC3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4158809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1A92E-B5A8-9E37-3501-7956D77B30E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A67A289-6F57-52F1-BB40-3B6E91EB996F}"/>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6D0BF55E-BA48-73D7-B345-BE449BCA3582}"/>
              </a:ext>
            </a:extLst>
          </p:cNvPr>
          <p:cNvSpPr>
            <a:spLocks noGrp="1"/>
          </p:cNvSpPr>
          <p:nvPr>
            <p:ph type="sldNum" sz="quarter" idx="5"/>
          </p:nvPr>
        </p:nvSpPr>
        <p:spPr/>
        <p:txBody>
          <a:bodyPr/>
          <a:lstStyle/>
          <a:p>
            <a:fld id="{5AE3E4EC-1CC6-4EC7-860B-1B05F7755FCB}" type="slidenum">
              <a:rPr kumimoji="1" lang="ja-JP" altLang="en-US" smtClean="0"/>
              <a:t>20</a:t>
            </a:fld>
            <a:endParaRPr kumimoji="1" lang="ja-JP" altLang="en-US"/>
          </a:p>
        </p:txBody>
      </p:sp>
      <p:sp>
        <p:nvSpPr>
          <p:cNvPr id="6" name="日付プレースホルダー 5">
            <a:extLst>
              <a:ext uri="{FF2B5EF4-FFF2-40B4-BE49-F238E27FC236}">
                <a16:creationId xmlns:a16="http://schemas.microsoft.com/office/drawing/2014/main" id="{3ADB2F47-F626-E0A4-DE83-C9AE9703EAA9}"/>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4870AE4E-5FD5-A81F-1D8D-91C6AFA94C3D}"/>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959878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ABE3D-30E9-7485-F51F-E1688DF63DA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A952876-8123-EB6C-1680-FDF2ABBF235F}"/>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E3C750C6-3751-E48F-3999-3AD9FED53540}"/>
              </a:ext>
            </a:extLst>
          </p:cNvPr>
          <p:cNvSpPr>
            <a:spLocks noGrp="1"/>
          </p:cNvSpPr>
          <p:nvPr>
            <p:ph type="sldNum" sz="quarter" idx="5"/>
          </p:nvPr>
        </p:nvSpPr>
        <p:spPr/>
        <p:txBody>
          <a:bodyPr/>
          <a:lstStyle/>
          <a:p>
            <a:fld id="{5AE3E4EC-1CC6-4EC7-860B-1B05F7755FCB}" type="slidenum">
              <a:rPr kumimoji="1" lang="ja-JP" altLang="en-US" smtClean="0"/>
              <a:t>21</a:t>
            </a:fld>
            <a:endParaRPr kumimoji="1" lang="ja-JP" altLang="en-US"/>
          </a:p>
        </p:txBody>
      </p:sp>
      <p:sp>
        <p:nvSpPr>
          <p:cNvPr id="6" name="日付プレースホルダー 5">
            <a:extLst>
              <a:ext uri="{FF2B5EF4-FFF2-40B4-BE49-F238E27FC236}">
                <a16:creationId xmlns:a16="http://schemas.microsoft.com/office/drawing/2014/main" id="{D6B1F907-E163-9CA7-816B-94CD9D2CAAD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D1399135-4039-C911-FE50-507C8CA1400C}"/>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58011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0B597-E435-735F-5D1D-A0340755FEF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B195BEC-D40D-2324-761D-AC41A05A09F9}"/>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5A616D65-8945-5867-CCE6-8EFF589E2528}"/>
              </a:ext>
            </a:extLst>
          </p:cNvPr>
          <p:cNvSpPr>
            <a:spLocks noGrp="1"/>
          </p:cNvSpPr>
          <p:nvPr>
            <p:ph type="sldNum" sz="quarter" idx="5"/>
          </p:nvPr>
        </p:nvSpPr>
        <p:spPr/>
        <p:txBody>
          <a:bodyPr/>
          <a:lstStyle/>
          <a:p>
            <a:fld id="{5AE3E4EC-1CC6-4EC7-860B-1B05F7755FCB}" type="slidenum">
              <a:rPr kumimoji="1" lang="ja-JP" altLang="en-US" smtClean="0"/>
              <a:t>22</a:t>
            </a:fld>
            <a:endParaRPr kumimoji="1" lang="ja-JP" altLang="en-US"/>
          </a:p>
        </p:txBody>
      </p:sp>
      <p:sp>
        <p:nvSpPr>
          <p:cNvPr id="6" name="日付プレースホルダー 5">
            <a:extLst>
              <a:ext uri="{FF2B5EF4-FFF2-40B4-BE49-F238E27FC236}">
                <a16:creationId xmlns:a16="http://schemas.microsoft.com/office/drawing/2014/main" id="{31DC3A4F-1165-3BD3-F556-33C676E7FDC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646A65AF-85EC-2C0F-E024-7B0DB97BA92D}"/>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118069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3B260-54D9-B044-9EAD-DFC7F7749E6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4F38600-E04C-B1F7-AB75-FF23269F2580}"/>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340CFAF1-FAA4-CF41-F239-48A7F8D0EAA1}"/>
              </a:ext>
            </a:extLst>
          </p:cNvPr>
          <p:cNvSpPr>
            <a:spLocks noGrp="1"/>
          </p:cNvSpPr>
          <p:nvPr>
            <p:ph type="sldNum" sz="quarter" idx="5"/>
          </p:nvPr>
        </p:nvSpPr>
        <p:spPr/>
        <p:txBody>
          <a:bodyPr/>
          <a:lstStyle/>
          <a:p>
            <a:fld id="{5AE3E4EC-1CC6-4EC7-860B-1B05F7755FCB}" type="slidenum">
              <a:rPr kumimoji="1" lang="ja-JP" altLang="en-US" smtClean="0"/>
              <a:t>23</a:t>
            </a:fld>
            <a:endParaRPr kumimoji="1" lang="ja-JP" altLang="en-US"/>
          </a:p>
        </p:txBody>
      </p:sp>
      <p:sp>
        <p:nvSpPr>
          <p:cNvPr id="6" name="日付プレースホルダー 5">
            <a:extLst>
              <a:ext uri="{FF2B5EF4-FFF2-40B4-BE49-F238E27FC236}">
                <a16:creationId xmlns:a16="http://schemas.microsoft.com/office/drawing/2014/main" id="{646B3B63-63B4-5D9D-A02A-61D0D9B3BD38}"/>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425AE1A4-BCBE-22B5-B097-48FEA704E5B8}"/>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109481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E019B-85F9-228F-ACF6-3100C25D3A0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5202F25-1CFD-0818-C31F-D510E6D65B8C}"/>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063BDC03-659F-A525-430B-B196750656B2}"/>
              </a:ext>
            </a:extLst>
          </p:cNvPr>
          <p:cNvSpPr>
            <a:spLocks noGrp="1"/>
          </p:cNvSpPr>
          <p:nvPr>
            <p:ph type="sldNum" sz="quarter" idx="5"/>
          </p:nvPr>
        </p:nvSpPr>
        <p:spPr/>
        <p:txBody>
          <a:bodyPr/>
          <a:lstStyle/>
          <a:p>
            <a:fld id="{5AE3E4EC-1CC6-4EC7-860B-1B05F7755FCB}" type="slidenum">
              <a:rPr kumimoji="1" lang="ja-JP" altLang="en-US" smtClean="0"/>
              <a:t>24</a:t>
            </a:fld>
            <a:endParaRPr kumimoji="1" lang="ja-JP" altLang="en-US"/>
          </a:p>
        </p:txBody>
      </p:sp>
      <p:sp>
        <p:nvSpPr>
          <p:cNvPr id="6" name="日付プレースホルダー 5">
            <a:extLst>
              <a:ext uri="{FF2B5EF4-FFF2-40B4-BE49-F238E27FC236}">
                <a16:creationId xmlns:a16="http://schemas.microsoft.com/office/drawing/2014/main" id="{D7FE4E46-871E-73A1-A655-B3776296F90B}"/>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07C146A5-B502-D6FC-E044-8733741446F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434670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53477-74D3-EA36-050F-49EEF091244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38021A3-20DC-C0F6-83E1-576EF82AE4ED}"/>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3203D22E-4CD0-C51A-DB55-E714BE22D63D}"/>
              </a:ext>
            </a:extLst>
          </p:cNvPr>
          <p:cNvSpPr>
            <a:spLocks noGrp="1"/>
          </p:cNvSpPr>
          <p:nvPr>
            <p:ph type="sldNum" sz="quarter" idx="5"/>
          </p:nvPr>
        </p:nvSpPr>
        <p:spPr/>
        <p:txBody>
          <a:bodyPr/>
          <a:lstStyle/>
          <a:p>
            <a:fld id="{5AE3E4EC-1CC6-4EC7-860B-1B05F7755FCB}" type="slidenum">
              <a:rPr kumimoji="1" lang="ja-JP" altLang="en-US" smtClean="0"/>
              <a:t>25</a:t>
            </a:fld>
            <a:endParaRPr kumimoji="1" lang="ja-JP" altLang="en-US"/>
          </a:p>
        </p:txBody>
      </p:sp>
      <p:sp>
        <p:nvSpPr>
          <p:cNvPr id="6" name="日付プレースホルダー 5">
            <a:extLst>
              <a:ext uri="{FF2B5EF4-FFF2-40B4-BE49-F238E27FC236}">
                <a16:creationId xmlns:a16="http://schemas.microsoft.com/office/drawing/2014/main" id="{73F3A745-C4CD-36AD-74E2-F03917606EE1}"/>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59538C5F-9578-C19C-E7FD-5E9B07FFCE3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651784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D9BB9-7459-C3E2-DF6C-646170B8CFA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7A77902-C100-8F9C-0F06-521849F1D22B}"/>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9C642D3E-E71D-8AD8-BDEB-844E26D2186B}"/>
              </a:ext>
            </a:extLst>
          </p:cNvPr>
          <p:cNvSpPr>
            <a:spLocks noGrp="1"/>
          </p:cNvSpPr>
          <p:nvPr>
            <p:ph type="sldNum" sz="quarter" idx="5"/>
          </p:nvPr>
        </p:nvSpPr>
        <p:spPr/>
        <p:txBody>
          <a:bodyPr/>
          <a:lstStyle/>
          <a:p>
            <a:fld id="{5AE3E4EC-1CC6-4EC7-860B-1B05F7755FCB}" type="slidenum">
              <a:rPr kumimoji="1" lang="ja-JP" altLang="en-US" smtClean="0"/>
              <a:t>26</a:t>
            </a:fld>
            <a:endParaRPr kumimoji="1" lang="ja-JP" altLang="en-US"/>
          </a:p>
        </p:txBody>
      </p:sp>
      <p:sp>
        <p:nvSpPr>
          <p:cNvPr id="6" name="日付プレースホルダー 5">
            <a:extLst>
              <a:ext uri="{FF2B5EF4-FFF2-40B4-BE49-F238E27FC236}">
                <a16:creationId xmlns:a16="http://schemas.microsoft.com/office/drawing/2014/main" id="{861B3D72-077E-2662-0E3E-BD0739EF71F0}"/>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94BDD92E-16A7-32F7-6F2C-1A51A7EC396B}"/>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954684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4EDD5-FBE4-A482-0381-D29C1A1E141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4376F58-43BC-6E0F-58B5-27CB109560F3}"/>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D2EE76D0-6291-C77C-2DFB-BBD74C0720B9}"/>
              </a:ext>
            </a:extLst>
          </p:cNvPr>
          <p:cNvSpPr>
            <a:spLocks noGrp="1"/>
          </p:cNvSpPr>
          <p:nvPr>
            <p:ph type="sldNum" sz="quarter" idx="5"/>
          </p:nvPr>
        </p:nvSpPr>
        <p:spPr/>
        <p:txBody>
          <a:bodyPr/>
          <a:lstStyle/>
          <a:p>
            <a:fld id="{5AE3E4EC-1CC6-4EC7-860B-1B05F7755FCB}" type="slidenum">
              <a:rPr kumimoji="1" lang="ja-JP" altLang="en-US" smtClean="0"/>
              <a:t>27</a:t>
            </a:fld>
            <a:endParaRPr kumimoji="1" lang="ja-JP" altLang="en-US"/>
          </a:p>
        </p:txBody>
      </p:sp>
      <p:sp>
        <p:nvSpPr>
          <p:cNvPr id="6" name="日付プレースホルダー 5">
            <a:extLst>
              <a:ext uri="{FF2B5EF4-FFF2-40B4-BE49-F238E27FC236}">
                <a16:creationId xmlns:a16="http://schemas.microsoft.com/office/drawing/2014/main" id="{62EF79D6-C21D-B9F7-8737-35F48B343070}"/>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10ED094-A542-6396-FDED-F5B150AF3638}"/>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474196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300EF-D1D3-6F9F-83C6-C6D244BA2E7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251EBD4-DF54-7F8C-384F-0B8B810C7F13}"/>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9C0CCC42-3BE9-FE6E-2E76-969E9EFAAE87}"/>
              </a:ext>
            </a:extLst>
          </p:cNvPr>
          <p:cNvSpPr>
            <a:spLocks noGrp="1"/>
          </p:cNvSpPr>
          <p:nvPr>
            <p:ph type="sldNum" sz="quarter" idx="5"/>
          </p:nvPr>
        </p:nvSpPr>
        <p:spPr/>
        <p:txBody>
          <a:bodyPr/>
          <a:lstStyle/>
          <a:p>
            <a:fld id="{5AE3E4EC-1CC6-4EC7-860B-1B05F7755FCB}" type="slidenum">
              <a:rPr kumimoji="1" lang="ja-JP" altLang="en-US" smtClean="0"/>
              <a:t>28</a:t>
            </a:fld>
            <a:endParaRPr kumimoji="1" lang="ja-JP" altLang="en-US"/>
          </a:p>
        </p:txBody>
      </p:sp>
      <p:sp>
        <p:nvSpPr>
          <p:cNvPr id="6" name="日付プレースホルダー 5">
            <a:extLst>
              <a:ext uri="{FF2B5EF4-FFF2-40B4-BE49-F238E27FC236}">
                <a16:creationId xmlns:a16="http://schemas.microsoft.com/office/drawing/2014/main" id="{B55AF336-6748-CEC2-D75C-98AC040885CB}"/>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9B713C3-4E4D-2C17-7C05-7AB3E6E0946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091228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8955B-5A18-B3D6-F8D9-96D6DD4637C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719714B-BFF9-AE52-77D0-2346DAAEDC03}"/>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58A64343-13E4-D2DB-EB5C-334FB5826659}"/>
              </a:ext>
            </a:extLst>
          </p:cNvPr>
          <p:cNvSpPr>
            <a:spLocks noGrp="1"/>
          </p:cNvSpPr>
          <p:nvPr>
            <p:ph type="sldNum" sz="quarter" idx="5"/>
          </p:nvPr>
        </p:nvSpPr>
        <p:spPr/>
        <p:txBody>
          <a:bodyPr/>
          <a:lstStyle/>
          <a:p>
            <a:fld id="{5AE3E4EC-1CC6-4EC7-860B-1B05F7755FCB}" type="slidenum">
              <a:rPr kumimoji="1" lang="ja-JP" altLang="en-US" smtClean="0"/>
              <a:t>29</a:t>
            </a:fld>
            <a:endParaRPr kumimoji="1" lang="ja-JP" altLang="en-US"/>
          </a:p>
        </p:txBody>
      </p:sp>
      <p:sp>
        <p:nvSpPr>
          <p:cNvPr id="6" name="日付プレースホルダー 5">
            <a:extLst>
              <a:ext uri="{FF2B5EF4-FFF2-40B4-BE49-F238E27FC236}">
                <a16:creationId xmlns:a16="http://schemas.microsoft.com/office/drawing/2014/main" id="{BFD0ADD8-9397-625F-73B8-CBEB186716DE}"/>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5B9AF1C8-4B94-B534-E326-5F1931017E3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674272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F3DDA-3F5F-C4FC-707A-C1C54015AF2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5173A78-AB38-D85C-FB2E-1F52E7871330}"/>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2853CA23-1427-1DCE-0AAB-7CA274BA2003}"/>
              </a:ext>
            </a:extLst>
          </p:cNvPr>
          <p:cNvSpPr>
            <a:spLocks noGrp="1"/>
          </p:cNvSpPr>
          <p:nvPr>
            <p:ph type="sldNum" sz="quarter" idx="5"/>
          </p:nvPr>
        </p:nvSpPr>
        <p:spPr/>
        <p:txBody>
          <a:bodyPr/>
          <a:lstStyle/>
          <a:p>
            <a:fld id="{5AE3E4EC-1CC6-4EC7-860B-1B05F7755FCB}" type="slidenum">
              <a:rPr kumimoji="1" lang="ja-JP" altLang="en-US" smtClean="0"/>
              <a:t>3</a:t>
            </a:fld>
            <a:endParaRPr kumimoji="1" lang="ja-JP" altLang="en-US"/>
          </a:p>
        </p:txBody>
      </p:sp>
      <p:sp>
        <p:nvSpPr>
          <p:cNvPr id="6" name="日付プレースホルダー 5">
            <a:extLst>
              <a:ext uri="{FF2B5EF4-FFF2-40B4-BE49-F238E27FC236}">
                <a16:creationId xmlns:a16="http://schemas.microsoft.com/office/drawing/2014/main" id="{3FC44C78-FB54-BEF5-4DFD-64F17DC4A560}"/>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8F9EA01D-9207-4317-610A-538BE34C81B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0190476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88EC7-E7B8-D872-084E-6CE9BDB6DDB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0E8EB83-6BB9-11D8-9F26-27E1674CE757}"/>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D5BDF318-C65E-68C7-AB22-22AA6BA5709B}"/>
              </a:ext>
            </a:extLst>
          </p:cNvPr>
          <p:cNvSpPr>
            <a:spLocks noGrp="1"/>
          </p:cNvSpPr>
          <p:nvPr>
            <p:ph type="sldNum" sz="quarter" idx="5"/>
          </p:nvPr>
        </p:nvSpPr>
        <p:spPr/>
        <p:txBody>
          <a:bodyPr/>
          <a:lstStyle/>
          <a:p>
            <a:fld id="{5AE3E4EC-1CC6-4EC7-860B-1B05F7755FCB}" type="slidenum">
              <a:rPr kumimoji="1" lang="ja-JP" altLang="en-US" smtClean="0"/>
              <a:t>30</a:t>
            </a:fld>
            <a:endParaRPr kumimoji="1" lang="ja-JP" altLang="en-US"/>
          </a:p>
        </p:txBody>
      </p:sp>
      <p:sp>
        <p:nvSpPr>
          <p:cNvPr id="6" name="日付プレースホルダー 5">
            <a:extLst>
              <a:ext uri="{FF2B5EF4-FFF2-40B4-BE49-F238E27FC236}">
                <a16:creationId xmlns:a16="http://schemas.microsoft.com/office/drawing/2014/main" id="{DB11EFD4-CF3B-E3FF-D1FD-1E359DEF602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E74AA124-6067-65CE-822F-98BFCFD2A184}"/>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1193155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42DA9-33F2-7DA8-583D-9BA5702D6EA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E7E7171-A2E0-2B5F-C35A-55A8CD1F78DB}"/>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55BF0067-388B-0CB9-9F5E-B61D6FAEB991}"/>
              </a:ext>
            </a:extLst>
          </p:cNvPr>
          <p:cNvSpPr>
            <a:spLocks noGrp="1"/>
          </p:cNvSpPr>
          <p:nvPr>
            <p:ph type="sldNum" sz="quarter" idx="5"/>
          </p:nvPr>
        </p:nvSpPr>
        <p:spPr/>
        <p:txBody>
          <a:bodyPr/>
          <a:lstStyle/>
          <a:p>
            <a:fld id="{5AE3E4EC-1CC6-4EC7-860B-1B05F7755FCB}" type="slidenum">
              <a:rPr kumimoji="1" lang="ja-JP" altLang="en-US" smtClean="0"/>
              <a:t>31</a:t>
            </a:fld>
            <a:endParaRPr kumimoji="1" lang="ja-JP" altLang="en-US"/>
          </a:p>
        </p:txBody>
      </p:sp>
      <p:sp>
        <p:nvSpPr>
          <p:cNvPr id="6" name="日付プレースホルダー 5">
            <a:extLst>
              <a:ext uri="{FF2B5EF4-FFF2-40B4-BE49-F238E27FC236}">
                <a16:creationId xmlns:a16="http://schemas.microsoft.com/office/drawing/2014/main" id="{7651F347-43D3-D912-4E0D-7AC01F49AC57}"/>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143F2DC3-370A-4876-6466-3E4150E7892A}"/>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128010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CD4B7-A84E-E9BF-70FC-1C618E1364C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69E14B3-6E12-6B8E-E669-84E41908D048}"/>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8D148037-3F10-3D96-DE51-CB9738653D15}"/>
              </a:ext>
            </a:extLst>
          </p:cNvPr>
          <p:cNvSpPr>
            <a:spLocks noGrp="1"/>
          </p:cNvSpPr>
          <p:nvPr>
            <p:ph type="sldNum" sz="quarter" idx="5"/>
          </p:nvPr>
        </p:nvSpPr>
        <p:spPr/>
        <p:txBody>
          <a:bodyPr/>
          <a:lstStyle/>
          <a:p>
            <a:fld id="{5AE3E4EC-1CC6-4EC7-860B-1B05F7755FCB}" type="slidenum">
              <a:rPr kumimoji="1" lang="ja-JP" altLang="en-US" smtClean="0"/>
              <a:t>32</a:t>
            </a:fld>
            <a:endParaRPr kumimoji="1" lang="ja-JP" altLang="en-US"/>
          </a:p>
        </p:txBody>
      </p:sp>
      <p:sp>
        <p:nvSpPr>
          <p:cNvPr id="6" name="日付プレースホルダー 5">
            <a:extLst>
              <a:ext uri="{FF2B5EF4-FFF2-40B4-BE49-F238E27FC236}">
                <a16:creationId xmlns:a16="http://schemas.microsoft.com/office/drawing/2014/main" id="{6B9E2001-9FE4-6A93-03A3-16EA5F9C9B57}"/>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E27B9BAB-8BC2-7713-09E4-1B390FB87DF2}"/>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259671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BA073-04E4-8C5C-D27B-4721F6FBA94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180756B-32AB-0B34-CF20-949229C38ABE}"/>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C238D278-4175-7011-C1EA-5E04BF1338FB}"/>
              </a:ext>
            </a:extLst>
          </p:cNvPr>
          <p:cNvSpPr>
            <a:spLocks noGrp="1"/>
          </p:cNvSpPr>
          <p:nvPr>
            <p:ph type="sldNum" sz="quarter" idx="5"/>
          </p:nvPr>
        </p:nvSpPr>
        <p:spPr/>
        <p:txBody>
          <a:bodyPr/>
          <a:lstStyle/>
          <a:p>
            <a:fld id="{5AE3E4EC-1CC6-4EC7-860B-1B05F7755FCB}" type="slidenum">
              <a:rPr kumimoji="1" lang="ja-JP" altLang="en-US" smtClean="0"/>
              <a:t>33</a:t>
            </a:fld>
            <a:endParaRPr kumimoji="1" lang="ja-JP" altLang="en-US"/>
          </a:p>
        </p:txBody>
      </p:sp>
      <p:sp>
        <p:nvSpPr>
          <p:cNvPr id="6" name="日付プレースホルダー 5">
            <a:extLst>
              <a:ext uri="{FF2B5EF4-FFF2-40B4-BE49-F238E27FC236}">
                <a16:creationId xmlns:a16="http://schemas.microsoft.com/office/drawing/2014/main" id="{BFE4692D-2B0F-F322-0155-1ACB97509479}"/>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9848D76F-0E92-1CEF-4992-6B90A9240269}"/>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9965204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8D36C-3CE0-E32F-BAD3-AF39CF4F403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EF19E9B-51F8-7E99-6DD9-7BDC6D73176A}"/>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A089B9DE-1B7B-E93B-B3AE-442AC6D11282}"/>
              </a:ext>
            </a:extLst>
          </p:cNvPr>
          <p:cNvSpPr>
            <a:spLocks noGrp="1"/>
          </p:cNvSpPr>
          <p:nvPr>
            <p:ph type="sldNum" sz="quarter" idx="5"/>
          </p:nvPr>
        </p:nvSpPr>
        <p:spPr/>
        <p:txBody>
          <a:bodyPr/>
          <a:lstStyle/>
          <a:p>
            <a:fld id="{5AE3E4EC-1CC6-4EC7-860B-1B05F7755FCB}" type="slidenum">
              <a:rPr kumimoji="1" lang="ja-JP" altLang="en-US" smtClean="0"/>
              <a:t>34</a:t>
            </a:fld>
            <a:endParaRPr kumimoji="1" lang="ja-JP" altLang="en-US"/>
          </a:p>
        </p:txBody>
      </p:sp>
      <p:sp>
        <p:nvSpPr>
          <p:cNvPr id="6" name="日付プレースホルダー 5">
            <a:extLst>
              <a:ext uri="{FF2B5EF4-FFF2-40B4-BE49-F238E27FC236}">
                <a16:creationId xmlns:a16="http://schemas.microsoft.com/office/drawing/2014/main" id="{75AD85C9-D331-8BD8-6EBD-92A0BE1C96D0}"/>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FFC45092-0604-CDBA-82D7-A74DD8E18686}"/>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40814129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308A8-F018-A03C-1E8C-3F9C121201E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E46FB90-E55F-9DBB-F4C0-E9B41B4E687F}"/>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282176E3-7E56-CC61-59EB-C68AB4B2F28E}"/>
              </a:ext>
            </a:extLst>
          </p:cNvPr>
          <p:cNvSpPr>
            <a:spLocks noGrp="1"/>
          </p:cNvSpPr>
          <p:nvPr>
            <p:ph type="sldNum" sz="quarter" idx="5"/>
          </p:nvPr>
        </p:nvSpPr>
        <p:spPr/>
        <p:txBody>
          <a:bodyPr/>
          <a:lstStyle/>
          <a:p>
            <a:fld id="{5AE3E4EC-1CC6-4EC7-860B-1B05F7755FCB}" type="slidenum">
              <a:rPr kumimoji="1" lang="ja-JP" altLang="en-US" smtClean="0"/>
              <a:t>35</a:t>
            </a:fld>
            <a:endParaRPr kumimoji="1" lang="ja-JP" altLang="en-US"/>
          </a:p>
        </p:txBody>
      </p:sp>
      <p:sp>
        <p:nvSpPr>
          <p:cNvPr id="6" name="日付プレースホルダー 5">
            <a:extLst>
              <a:ext uri="{FF2B5EF4-FFF2-40B4-BE49-F238E27FC236}">
                <a16:creationId xmlns:a16="http://schemas.microsoft.com/office/drawing/2014/main" id="{7A4E5187-3D93-CB70-8034-6ED854472CD1}"/>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4CD70D32-DD19-5433-43C0-8A2F14F47D08}"/>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7756382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FA30C-F4CD-B810-DE9B-EF85AC38EBA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25BAD8C-4316-9C34-DBEB-BF9323EB0635}"/>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EF46FF7E-00F6-E308-4A65-736367F40350}"/>
              </a:ext>
            </a:extLst>
          </p:cNvPr>
          <p:cNvSpPr>
            <a:spLocks noGrp="1"/>
          </p:cNvSpPr>
          <p:nvPr>
            <p:ph type="sldNum" sz="quarter" idx="5"/>
          </p:nvPr>
        </p:nvSpPr>
        <p:spPr/>
        <p:txBody>
          <a:bodyPr/>
          <a:lstStyle/>
          <a:p>
            <a:fld id="{5AE3E4EC-1CC6-4EC7-860B-1B05F7755FCB}" type="slidenum">
              <a:rPr kumimoji="1" lang="ja-JP" altLang="en-US" smtClean="0"/>
              <a:t>36</a:t>
            </a:fld>
            <a:endParaRPr kumimoji="1" lang="ja-JP" altLang="en-US"/>
          </a:p>
        </p:txBody>
      </p:sp>
      <p:sp>
        <p:nvSpPr>
          <p:cNvPr id="6" name="日付プレースホルダー 5">
            <a:extLst>
              <a:ext uri="{FF2B5EF4-FFF2-40B4-BE49-F238E27FC236}">
                <a16:creationId xmlns:a16="http://schemas.microsoft.com/office/drawing/2014/main" id="{E880C732-086A-2F17-6C8A-86E8EEF77CD6}"/>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6097201C-7404-2414-401C-8F1AEA56DC16}"/>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6320986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F63E4-9135-51AA-22C9-FB87E7E7542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33D6160-7DC5-EB9B-4CE7-1CF6D43AA9C7}"/>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F1A52752-C80F-BF9E-E1EB-ACA4BC66519A}"/>
              </a:ext>
            </a:extLst>
          </p:cNvPr>
          <p:cNvSpPr>
            <a:spLocks noGrp="1"/>
          </p:cNvSpPr>
          <p:nvPr>
            <p:ph type="sldNum" sz="quarter" idx="5"/>
          </p:nvPr>
        </p:nvSpPr>
        <p:spPr/>
        <p:txBody>
          <a:bodyPr/>
          <a:lstStyle/>
          <a:p>
            <a:fld id="{5AE3E4EC-1CC6-4EC7-860B-1B05F7755FCB}" type="slidenum">
              <a:rPr kumimoji="1" lang="ja-JP" altLang="en-US" smtClean="0"/>
              <a:t>37</a:t>
            </a:fld>
            <a:endParaRPr kumimoji="1" lang="ja-JP" altLang="en-US"/>
          </a:p>
        </p:txBody>
      </p:sp>
      <p:sp>
        <p:nvSpPr>
          <p:cNvPr id="6" name="日付プレースホルダー 5">
            <a:extLst>
              <a:ext uri="{FF2B5EF4-FFF2-40B4-BE49-F238E27FC236}">
                <a16:creationId xmlns:a16="http://schemas.microsoft.com/office/drawing/2014/main" id="{D5B26716-B8A7-8E98-1535-427A52445C8D}"/>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5D4D88C6-6B12-3007-D993-5C13ED71987B}"/>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6215508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FC4D9-30F4-4E90-0CC0-10703705C4E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A96BFA3-4EE4-2371-3D11-6E78202F9D34}"/>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FCD13F3D-AF57-DC3E-DC25-C18E6E7EAB2C}"/>
              </a:ext>
            </a:extLst>
          </p:cNvPr>
          <p:cNvSpPr>
            <a:spLocks noGrp="1"/>
          </p:cNvSpPr>
          <p:nvPr>
            <p:ph type="sldNum" sz="quarter" idx="5"/>
          </p:nvPr>
        </p:nvSpPr>
        <p:spPr/>
        <p:txBody>
          <a:bodyPr/>
          <a:lstStyle/>
          <a:p>
            <a:fld id="{5AE3E4EC-1CC6-4EC7-860B-1B05F7755FCB}" type="slidenum">
              <a:rPr kumimoji="1" lang="ja-JP" altLang="en-US" smtClean="0"/>
              <a:t>38</a:t>
            </a:fld>
            <a:endParaRPr kumimoji="1" lang="ja-JP" altLang="en-US"/>
          </a:p>
        </p:txBody>
      </p:sp>
      <p:sp>
        <p:nvSpPr>
          <p:cNvPr id="6" name="日付プレースホルダー 5">
            <a:extLst>
              <a:ext uri="{FF2B5EF4-FFF2-40B4-BE49-F238E27FC236}">
                <a16:creationId xmlns:a16="http://schemas.microsoft.com/office/drawing/2014/main" id="{4E1D9FFA-84D9-1E19-79AF-A0E4A8C08764}"/>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833BB64A-53E8-8D24-D72C-759212029D3A}"/>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7043589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C6889-AC49-9769-5D90-0FCCCA72271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AF2E1FB-AE09-69C5-A930-BD513BE83C5F}"/>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67090095-D1D6-0BE9-C107-8D72A477796D}"/>
              </a:ext>
            </a:extLst>
          </p:cNvPr>
          <p:cNvSpPr>
            <a:spLocks noGrp="1"/>
          </p:cNvSpPr>
          <p:nvPr>
            <p:ph type="sldNum" sz="quarter" idx="5"/>
          </p:nvPr>
        </p:nvSpPr>
        <p:spPr/>
        <p:txBody>
          <a:bodyPr/>
          <a:lstStyle/>
          <a:p>
            <a:fld id="{5AE3E4EC-1CC6-4EC7-860B-1B05F7755FCB}" type="slidenum">
              <a:rPr kumimoji="1" lang="ja-JP" altLang="en-US" smtClean="0"/>
              <a:t>39</a:t>
            </a:fld>
            <a:endParaRPr kumimoji="1" lang="ja-JP" altLang="en-US"/>
          </a:p>
        </p:txBody>
      </p:sp>
      <p:sp>
        <p:nvSpPr>
          <p:cNvPr id="6" name="日付プレースホルダー 5">
            <a:extLst>
              <a:ext uri="{FF2B5EF4-FFF2-40B4-BE49-F238E27FC236}">
                <a16:creationId xmlns:a16="http://schemas.microsoft.com/office/drawing/2014/main" id="{547BCD34-C390-DF82-766D-E1C48BA42CB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FBD1AE62-E2B4-5A57-C56F-E526F33E8692}"/>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624070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7E2FE-6A16-DECD-533F-0BB0F8AA3B9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7EF67A9-A255-E62D-E92E-05FC860F0853}"/>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3E599BE5-2B4E-D8A5-7E03-D6F40C0F5BA4}"/>
              </a:ext>
            </a:extLst>
          </p:cNvPr>
          <p:cNvSpPr>
            <a:spLocks noGrp="1"/>
          </p:cNvSpPr>
          <p:nvPr>
            <p:ph type="sldNum" sz="quarter" idx="5"/>
          </p:nvPr>
        </p:nvSpPr>
        <p:spPr/>
        <p:txBody>
          <a:bodyPr/>
          <a:lstStyle/>
          <a:p>
            <a:fld id="{5AE3E4EC-1CC6-4EC7-860B-1B05F7755FCB}" type="slidenum">
              <a:rPr kumimoji="1" lang="ja-JP" altLang="en-US" smtClean="0"/>
              <a:t>4</a:t>
            </a:fld>
            <a:endParaRPr kumimoji="1" lang="ja-JP" altLang="en-US"/>
          </a:p>
        </p:txBody>
      </p:sp>
      <p:sp>
        <p:nvSpPr>
          <p:cNvPr id="6" name="日付プレースホルダー 5">
            <a:extLst>
              <a:ext uri="{FF2B5EF4-FFF2-40B4-BE49-F238E27FC236}">
                <a16:creationId xmlns:a16="http://schemas.microsoft.com/office/drawing/2014/main" id="{B4A62D88-D1EB-109D-DD37-648D76DD0CB8}"/>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B39AC947-564A-9664-F6B9-7FA1C244DD4E}"/>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40292776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5B7E3-FBBA-8E86-DC71-4C55323E380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E251951-70A7-87E9-7943-6C13C2E22D67}"/>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236E7939-C9BE-A4BB-9BBD-E21578653AF0}"/>
              </a:ext>
            </a:extLst>
          </p:cNvPr>
          <p:cNvSpPr>
            <a:spLocks noGrp="1"/>
          </p:cNvSpPr>
          <p:nvPr>
            <p:ph type="sldNum" sz="quarter" idx="5"/>
          </p:nvPr>
        </p:nvSpPr>
        <p:spPr/>
        <p:txBody>
          <a:bodyPr/>
          <a:lstStyle/>
          <a:p>
            <a:fld id="{5AE3E4EC-1CC6-4EC7-860B-1B05F7755FCB}" type="slidenum">
              <a:rPr kumimoji="1" lang="ja-JP" altLang="en-US" smtClean="0"/>
              <a:t>40</a:t>
            </a:fld>
            <a:endParaRPr kumimoji="1" lang="ja-JP" altLang="en-US"/>
          </a:p>
        </p:txBody>
      </p:sp>
      <p:sp>
        <p:nvSpPr>
          <p:cNvPr id="6" name="日付プレースホルダー 5">
            <a:extLst>
              <a:ext uri="{FF2B5EF4-FFF2-40B4-BE49-F238E27FC236}">
                <a16:creationId xmlns:a16="http://schemas.microsoft.com/office/drawing/2014/main" id="{B4EAF4EE-75CA-0ACC-0C50-DD89E752591D}"/>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5C61A477-79AE-A3F8-12CC-D781C34CD605}"/>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81110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031B1-23CD-2214-A0BE-8B2D82B0FE6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6C23D8E-1B9B-F8C6-C15A-54FB3B95E0B9}"/>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0742F3AF-0DAD-18D2-77D0-D21362643B41}"/>
              </a:ext>
            </a:extLst>
          </p:cNvPr>
          <p:cNvSpPr>
            <a:spLocks noGrp="1"/>
          </p:cNvSpPr>
          <p:nvPr>
            <p:ph type="sldNum" sz="quarter" idx="5"/>
          </p:nvPr>
        </p:nvSpPr>
        <p:spPr/>
        <p:txBody>
          <a:bodyPr/>
          <a:lstStyle/>
          <a:p>
            <a:fld id="{5AE3E4EC-1CC6-4EC7-860B-1B05F7755FCB}" type="slidenum">
              <a:rPr kumimoji="1" lang="ja-JP" altLang="en-US" smtClean="0"/>
              <a:t>41</a:t>
            </a:fld>
            <a:endParaRPr kumimoji="1" lang="ja-JP" altLang="en-US"/>
          </a:p>
        </p:txBody>
      </p:sp>
      <p:sp>
        <p:nvSpPr>
          <p:cNvPr id="6" name="日付プレースホルダー 5">
            <a:extLst>
              <a:ext uri="{FF2B5EF4-FFF2-40B4-BE49-F238E27FC236}">
                <a16:creationId xmlns:a16="http://schemas.microsoft.com/office/drawing/2014/main" id="{CD8B7A52-F452-F7D9-11A5-1FDA433217DD}"/>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6F5379D5-7159-28CA-27CA-17697F90D0F7}"/>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5337150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52AA3-E42B-75C8-306C-57D04EF4979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FFB4031-E94F-1C89-EC3D-024A5B535698}"/>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701A13D6-B264-550B-06FB-B39A073C771A}"/>
              </a:ext>
            </a:extLst>
          </p:cNvPr>
          <p:cNvSpPr>
            <a:spLocks noGrp="1"/>
          </p:cNvSpPr>
          <p:nvPr>
            <p:ph type="sldNum" sz="quarter" idx="5"/>
          </p:nvPr>
        </p:nvSpPr>
        <p:spPr/>
        <p:txBody>
          <a:bodyPr/>
          <a:lstStyle/>
          <a:p>
            <a:fld id="{5AE3E4EC-1CC6-4EC7-860B-1B05F7755FCB}" type="slidenum">
              <a:rPr kumimoji="1" lang="ja-JP" altLang="en-US" smtClean="0"/>
              <a:t>42</a:t>
            </a:fld>
            <a:endParaRPr kumimoji="1" lang="ja-JP" altLang="en-US"/>
          </a:p>
        </p:txBody>
      </p:sp>
      <p:sp>
        <p:nvSpPr>
          <p:cNvPr id="6" name="日付プレースホルダー 5">
            <a:extLst>
              <a:ext uri="{FF2B5EF4-FFF2-40B4-BE49-F238E27FC236}">
                <a16:creationId xmlns:a16="http://schemas.microsoft.com/office/drawing/2014/main" id="{51A235A9-E11F-9B7D-CD78-8D61A334C7B8}"/>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86F73DFF-698F-B255-D2B8-E410B450B4F4}"/>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8288443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18B20-4FD7-ABF2-0789-40EF8AADEB5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B0F67E6-A0AB-1413-1239-C31B6A04E968}"/>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39E47209-BBEC-1DDD-6A37-1A61E24D9169}"/>
              </a:ext>
            </a:extLst>
          </p:cNvPr>
          <p:cNvSpPr>
            <a:spLocks noGrp="1"/>
          </p:cNvSpPr>
          <p:nvPr>
            <p:ph type="sldNum" sz="quarter" idx="5"/>
          </p:nvPr>
        </p:nvSpPr>
        <p:spPr/>
        <p:txBody>
          <a:bodyPr/>
          <a:lstStyle/>
          <a:p>
            <a:fld id="{5AE3E4EC-1CC6-4EC7-860B-1B05F7755FCB}" type="slidenum">
              <a:rPr kumimoji="1" lang="ja-JP" altLang="en-US" smtClean="0"/>
              <a:t>43</a:t>
            </a:fld>
            <a:endParaRPr kumimoji="1" lang="ja-JP" altLang="en-US"/>
          </a:p>
        </p:txBody>
      </p:sp>
      <p:sp>
        <p:nvSpPr>
          <p:cNvPr id="6" name="日付プレースホルダー 5">
            <a:extLst>
              <a:ext uri="{FF2B5EF4-FFF2-40B4-BE49-F238E27FC236}">
                <a16:creationId xmlns:a16="http://schemas.microsoft.com/office/drawing/2014/main" id="{A14A0EB7-D82F-AAB9-1F3C-2F8E71405705}"/>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FC050FB5-F9DE-F21C-720D-5F37281B7A52}"/>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603976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8BFB4-3D78-AE7B-8C13-AF367705A9F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9F343EF-3D8C-BE0C-FCC8-CF86CDADD5DC}"/>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FE1B808E-077E-A2A9-C8E4-B046B3E2DEAB}"/>
              </a:ext>
            </a:extLst>
          </p:cNvPr>
          <p:cNvSpPr>
            <a:spLocks noGrp="1"/>
          </p:cNvSpPr>
          <p:nvPr>
            <p:ph type="sldNum" sz="quarter" idx="5"/>
          </p:nvPr>
        </p:nvSpPr>
        <p:spPr/>
        <p:txBody>
          <a:bodyPr/>
          <a:lstStyle/>
          <a:p>
            <a:fld id="{5AE3E4EC-1CC6-4EC7-860B-1B05F7755FCB}" type="slidenum">
              <a:rPr kumimoji="1" lang="ja-JP" altLang="en-US" smtClean="0"/>
              <a:t>44</a:t>
            </a:fld>
            <a:endParaRPr kumimoji="1" lang="ja-JP" altLang="en-US"/>
          </a:p>
        </p:txBody>
      </p:sp>
      <p:sp>
        <p:nvSpPr>
          <p:cNvPr id="6" name="日付プレースホルダー 5">
            <a:extLst>
              <a:ext uri="{FF2B5EF4-FFF2-40B4-BE49-F238E27FC236}">
                <a16:creationId xmlns:a16="http://schemas.microsoft.com/office/drawing/2014/main" id="{ED651995-C9A0-D9DB-F835-E5DB543A38A5}"/>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7E2B8EB-B47F-1EF7-BB4E-0628FE64E175}"/>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4309631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B7767-F53E-A2BE-6FCB-E96A0DD4CCA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1FA0C65-0359-9004-359F-79C7808F8BC5}"/>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4BCCC7FF-80E0-6729-D468-7AF3801E87EF}"/>
              </a:ext>
            </a:extLst>
          </p:cNvPr>
          <p:cNvSpPr>
            <a:spLocks noGrp="1"/>
          </p:cNvSpPr>
          <p:nvPr>
            <p:ph type="sldNum" sz="quarter" idx="5"/>
          </p:nvPr>
        </p:nvSpPr>
        <p:spPr/>
        <p:txBody>
          <a:bodyPr/>
          <a:lstStyle/>
          <a:p>
            <a:fld id="{5AE3E4EC-1CC6-4EC7-860B-1B05F7755FCB}" type="slidenum">
              <a:rPr kumimoji="1" lang="ja-JP" altLang="en-US" smtClean="0"/>
              <a:t>45</a:t>
            </a:fld>
            <a:endParaRPr kumimoji="1" lang="ja-JP" altLang="en-US"/>
          </a:p>
        </p:txBody>
      </p:sp>
      <p:sp>
        <p:nvSpPr>
          <p:cNvPr id="6" name="日付プレースホルダー 5">
            <a:extLst>
              <a:ext uri="{FF2B5EF4-FFF2-40B4-BE49-F238E27FC236}">
                <a16:creationId xmlns:a16="http://schemas.microsoft.com/office/drawing/2014/main" id="{E840C9AA-466C-22D0-2537-E589B2491095}"/>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DE76E11E-D767-1D44-39EF-3A4260648575}"/>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050790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BD675-84C5-04AF-6F5D-1492F6D1E2A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2E0ED54-ABD3-C837-BE94-0DA9EF10C42B}"/>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E5C72A82-4939-9682-69B7-F9F2C06D9425}"/>
              </a:ext>
            </a:extLst>
          </p:cNvPr>
          <p:cNvSpPr>
            <a:spLocks noGrp="1"/>
          </p:cNvSpPr>
          <p:nvPr>
            <p:ph type="sldNum" sz="quarter" idx="5"/>
          </p:nvPr>
        </p:nvSpPr>
        <p:spPr/>
        <p:txBody>
          <a:bodyPr/>
          <a:lstStyle/>
          <a:p>
            <a:fld id="{5AE3E4EC-1CC6-4EC7-860B-1B05F7755FCB}" type="slidenum">
              <a:rPr kumimoji="1" lang="ja-JP" altLang="en-US" smtClean="0"/>
              <a:t>46</a:t>
            </a:fld>
            <a:endParaRPr kumimoji="1" lang="ja-JP" altLang="en-US"/>
          </a:p>
        </p:txBody>
      </p:sp>
      <p:sp>
        <p:nvSpPr>
          <p:cNvPr id="6" name="日付プレースホルダー 5">
            <a:extLst>
              <a:ext uri="{FF2B5EF4-FFF2-40B4-BE49-F238E27FC236}">
                <a16:creationId xmlns:a16="http://schemas.microsoft.com/office/drawing/2014/main" id="{BEAAF809-CD07-B9F0-CA6D-9BA9D609EBD2}"/>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102CAFB7-3668-3B2A-53F7-7FC5F0B0E9B3}"/>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4926511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6B574-5643-0461-35D7-4DCA056D96B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A9CBF5B-DEFD-66B8-3791-0334235A2B85}"/>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52E6F66B-5457-ED66-BD7A-9594D4196ED8}"/>
              </a:ext>
            </a:extLst>
          </p:cNvPr>
          <p:cNvSpPr>
            <a:spLocks noGrp="1"/>
          </p:cNvSpPr>
          <p:nvPr>
            <p:ph type="sldNum" sz="quarter" idx="5"/>
          </p:nvPr>
        </p:nvSpPr>
        <p:spPr/>
        <p:txBody>
          <a:bodyPr/>
          <a:lstStyle/>
          <a:p>
            <a:fld id="{5AE3E4EC-1CC6-4EC7-860B-1B05F7755FCB}" type="slidenum">
              <a:rPr kumimoji="1" lang="ja-JP" altLang="en-US" smtClean="0"/>
              <a:t>47</a:t>
            </a:fld>
            <a:endParaRPr kumimoji="1" lang="ja-JP" altLang="en-US"/>
          </a:p>
        </p:txBody>
      </p:sp>
      <p:sp>
        <p:nvSpPr>
          <p:cNvPr id="6" name="日付プレースホルダー 5">
            <a:extLst>
              <a:ext uri="{FF2B5EF4-FFF2-40B4-BE49-F238E27FC236}">
                <a16:creationId xmlns:a16="http://schemas.microsoft.com/office/drawing/2014/main" id="{514710AF-35E4-F6C3-126E-B711390807B8}"/>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BDEA578D-700E-62CB-296B-67D34D668381}"/>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1895594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BB176-F0BA-FEF0-1588-48501C2D8F5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D40863C-370D-3551-3A62-0AE6E50BDC51}"/>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A190245E-0E1D-5462-0429-27B59E5881B7}"/>
              </a:ext>
            </a:extLst>
          </p:cNvPr>
          <p:cNvSpPr>
            <a:spLocks noGrp="1"/>
          </p:cNvSpPr>
          <p:nvPr>
            <p:ph type="sldNum" sz="quarter" idx="5"/>
          </p:nvPr>
        </p:nvSpPr>
        <p:spPr/>
        <p:txBody>
          <a:bodyPr/>
          <a:lstStyle/>
          <a:p>
            <a:fld id="{5AE3E4EC-1CC6-4EC7-860B-1B05F7755FCB}" type="slidenum">
              <a:rPr kumimoji="1" lang="ja-JP" altLang="en-US" smtClean="0"/>
              <a:t>48</a:t>
            </a:fld>
            <a:endParaRPr kumimoji="1" lang="ja-JP" altLang="en-US"/>
          </a:p>
        </p:txBody>
      </p:sp>
      <p:sp>
        <p:nvSpPr>
          <p:cNvPr id="6" name="日付プレースホルダー 5">
            <a:extLst>
              <a:ext uri="{FF2B5EF4-FFF2-40B4-BE49-F238E27FC236}">
                <a16:creationId xmlns:a16="http://schemas.microsoft.com/office/drawing/2014/main" id="{B365FB35-9ABE-DF45-0EB9-875E5D56AF8C}"/>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49A3A804-E53E-0529-2CB6-9AF5EE64393D}"/>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0791591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27CA8-86CE-A75D-C3A0-766BF6D6073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52B01BE-7BEF-97FE-6760-8C58CB302F52}"/>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F6996EB6-ADFE-119B-D2BA-8B00CBB22EFE}"/>
              </a:ext>
            </a:extLst>
          </p:cNvPr>
          <p:cNvSpPr>
            <a:spLocks noGrp="1"/>
          </p:cNvSpPr>
          <p:nvPr>
            <p:ph type="sldNum" sz="quarter" idx="5"/>
          </p:nvPr>
        </p:nvSpPr>
        <p:spPr/>
        <p:txBody>
          <a:bodyPr/>
          <a:lstStyle/>
          <a:p>
            <a:fld id="{5AE3E4EC-1CC6-4EC7-860B-1B05F7755FCB}" type="slidenum">
              <a:rPr kumimoji="1" lang="ja-JP" altLang="en-US" smtClean="0"/>
              <a:t>49</a:t>
            </a:fld>
            <a:endParaRPr kumimoji="1" lang="ja-JP" altLang="en-US"/>
          </a:p>
        </p:txBody>
      </p:sp>
      <p:sp>
        <p:nvSpPr>
          <p:cNvPr id="6" name="日付プレースホルダー 5">
            <a:extLst>
              <a:ext uri="{FF2B5EF4-FFF2-40B4-BE49-F238E27FC236}">
                <a16:creationId xmlns:a16="http://schemas.microsoft.com/office/drawing/2014/main" id="{5628E62E-45E0-3C7F-6536-033CE98E8397}"/>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20D187A0-3A63-67FB-B6AF-D481C12CCA49}"/>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392978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02073-C8D9-E1DC-63C7-FBEBFB51778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3380F54-6983-49A3-D5C0-78273B88371A}"/>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2359B591-6A99-DF62-143F-20A8E2B04A9E}"/>
              </a:ext>
            </a:extLst>
          </p:cNvPr>
          <p:cNvSpPr>
            <a:spLocks noGrp="1"/>
          </p:cNvSpPr>
          <p:nvPr>
            <p:ph type="sldNum" sz="quarter" idx="5"/>
          </p:nvPr>
        </p:nvSpPr>
        <p:spPr/>
        <p:txBody>
          <a:bodyPr/>
          <a:lstStyle/>
          <a:p>
            <a:fld id="{5AE3E4EC-1CC6-4EC7-860B-1B05F7755FCB}" type="slidenum">
              <a:rPr kumimoji="1" lang="ja-JP" altLang="en-US" smtClean="0"/>
              <a:t>5</a:t>
            </a:fld>
            <a:endParaRPr kumimoji="1" lang="ja-JP" altLang="en-US"/>
          </a:p>
        </p:txBody>
      </p:sp>
      <p:sp>
        <p:nvSpPr>
          <p:cNvPr id="6" name="日付プレースホルダー 5">
            <a:extLst>
              <a:ext uri="{FF2B5EF4-FFF2-40B4-BE49-F238E27FC236}">
                <a16:creationId xmlns:a16="http://schemas.microsoft.com/office/drawing/2014/main" id="{DA890997-CF48-2CB7-86C3-C8812672FBE1}"/>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C64A210-6B0B-EBB3-4B0F-EF98730A83E8}"/>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8602917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116F3-687E-2DC2-A441-133D0E9E65D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93E1D62-12FD-A8EC-A437-A5FFE6CB2D1C}"/>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DBBD8AEA-29DF-B078-906E-2E0D6B33B28F}"/>
              </a:ext>
            </a:extLst>
          </p:cNvPr>
          <p:cNvSpPr>
            <a:spLocks noGrp="1"/>
          </p:cNvSpPr>
          <p:nvPr>
            <p:ph type="sldNum" sz="quarter" idx="5"/>
          </p:nvPr>
        </p:nvSpPr>
        <p:spPr/>
        <p:txBody>
          <a:bodyPr/>
          <a:lstStyle/>
          <a:p>
            <a:fld id="{5AE3E4EC-1CC6-4EC7-860B-1B05F7755FCB}" type="slidenum">
              <a:rPr kumimoji="1" lang="ja-JP" altLang="en-US" smtClean="0"/>
              <a:t>50</a:t>
            </a:fld>
            <a:endParaRPr kumimoji="1" lang="ja-JP" altLang="en-US"/>
          </a:p>
        </p:txBody>
      </p:sp>
      <p:sp>
        <p:nvSpPr>
          <p:cNvPr id="6" name="日付プレースホルダー 5">
            <a:extLst>
              <a:ext uri="{FF2B5EF4-FFF2-40B4-BE49-F238E27FC236}">
                <a16:creationId xmlns:a16="http://schemas.microsoft.com/office/drawing/2014/main" id="{0917C944-BF57-30EC-8C31-41F73CD234EA}"/>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43E44A0D-4616-7A6E-ACB3-D14423D36969}"/>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3022277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64D79-8B5D-922B-58E7-EF2AD46A75E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238048D-1DAD-C0E0-81AD-95873A6247FE}"/>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42EE0FAE-F277-8CB0-B971-06920890D9DF}"/>
              </a:ext>
            </a:extLst>
          </p:cNvPr>
          <p:cNvSpPr>
            <a:spLocks noGrp="1"/>
          </p:cNvSpPr>
          <p:nvPr>
            <p:ph type="sldNum" sz="quarter" idx="5"/>
          </p:nvPr>
        </p:nvSpPr>
        <p:spPr/>
        <p:txBody>
          <a:bodyPr/>
          <a:lstStyle/>
          <a:p>
            <a:fld id="{5AE3E4EC-1CC6-4EC7-860B-1B05F7755FCB}" type="slidenum">
              <a:rPr kumimoji="1" lang="ja-JP" altLang="en-US" smtClean="0"/>
              <a:t>51</a:t>
            </a:fld>
            <a:endParaRPr kumimoji="1" lang="ja-JP" altLang="en-US"/>
          </a:p>
        </p:txBody>
      </p:sp>
      <p:sp>
        <p:nvSpPr>
          <p:cNvPr id="6" name="日付プレースホルダー 5">
            <a:extLst>
              <a:ext uri="{FF2B5EF4-FFF2-40B4-BE49-F238E27FC236}">
                <a16:creationId xmlns:a16="http://schemas.microsoft.com/office/drawing/2014/main" id="{F3E8A897-DCAD-3730-2CA8-158F42AA73B5}"/>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FBF76044-0335-1D3D-1321-CF7C4A6A0E84}"/>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9720084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48B38-3D62-DE58-FEF5-D2D9DFC290F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08280B8-DD64-79E2-3C7E-AA48AAADA603}"/>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82050BDB-2D9E-8C74-07D1-C23195DAAFA5}"/>
              </a:ext>
            </a:extLst>
          </p:cNvPr>
          <p:cNvSpPr>
            <a:spLocks noGrp="1"/>
          </p:cNvSpPr>
          <p:nvPr>
            <p:ph type="sldNum" sz="quarter" idx="5"/>
          </p:nvPr>
        </p:nvSpPr>
        <p:spPr/>
        <p:txBody>
          <a:bodyPr/>
          <a:lstStyle/>
          <a:p>
            <a:fld id="{5AE3E4EC-1CC6-4EC7-860B-1B05F7755FCB}" type="slidenum">
              <a:rPr kumimoji="1" lang="ja-JP" altLang="en-US" smtClean="0"/>
              <a:t>52</a:t>
            </a:fld>
            <a:endParaRPr kumimoji="1" lang="ja-JP" altLang="en-US"/>
          </a:p>
        </p:txBody>
      </p:sp>
      <p:sp>
        <p:nvSpPr>
          <p:cNvPr id="6" name="日付プレースホルダー 5">
            <a:extLst>
              <a:ext uri="{FF2B5EF4-FFF2-40B4-BE49-F238E27FC236}">
                <a16:creationId xmlns:a16="http://schemas.microsoft.com/office/drawing/2014/main" id="{6A7B1697-2E35-D175-D964-4EE352046AD8}"/>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628F1934-AF1A-E26A-E1A7-336C0B771D06}"/>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420116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7ED2C-6FE2-93CC-27B1-90B5E2737E8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8D4619A-FAE2-21E2-55E6-63AB71477E1A}"/>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915FC9C1-174E-F38B-361C-24D8967B2E3E}"/>
              </a:ext>
            </a:extLst>
          </p:cNvPr>
          <p:cNvSpPr>
            <a:spLocks noGrp="1"/>
          </p:cNvSpPr>
          <p:nvPr>
            <p:ph type="sldNum" sz="quarter" idx="5"/>
          </p:nvPr>
        </p:nvSpPr>
        <p:spPr/>
        <p:txBody>
          <a:bodyPr/>
          <a:lstStyle/>
          <a:p>
            <a:fld id="{5AE3E4EC-1CC6-4EC7-860B-1B05F7755FCB}" type="slidenum">
              <a:rPr kumimoji="1" lang="ja-JP" altLang="en-US" smtClean="0"/>
              <a:t>53</a:t>
            </a:fld>
            <a:endParaRPr kumimoji="1" lang="ja-JP" altLang="en-US"/>
          </a:p>
        </p:txBody>
      </p:sp>
      <p:sp>
        <p:nvSpPr>
          <p:cNvPr id="6" name="日付プレースホルダー 5">
            <a:extLst>
              <a:ext uri="{FF2B5EF4-FFF2-40B4-BE49-F238E27FC236}">
                <a16:creationId xmlns:a16="http://schemas.microsoft.com/office/drawing/2014/main" id="{E1EBFDF1-9B0A-C681-F54C-0E22536383B6}"/>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67F679E4-D05C-FA06-A05A-71CB3DBC0575}"/>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0281988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24A82-BBD7-F1E5-0355-23589600140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6293826-DF5B-F05A-4AA5-177D338D7165}"/>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405E5C20-070D-7CA1-9B6A-F5035614741F}"/>
              </a:ext>
            </a:extLst>
          </p:cNvPr>
          <p:cNvSpPr>
            <a:spLocks noGrp="1"/>
          </p:cNvSpPr>
          <p:nvPr>
            <p:ph type="sldNum" sz="quarter" idx="5"/>
          </p:nvPr>
        </p:nvSpPr>
        <p:spPr/>
        <p:txBody>
          <a:bodyPr/>
          <a:lstStyle/>
          <a:p>
            <a:fld id="{5AE3E4EC-1CC6-4EC7-860B-1B05F7755FCB}" type="slidenum">
              <a:rPr kumimoji="1" lang="ja-JP" altLang="en-US" smtClean="0"/>
              <a:t>54</a:t>
            </a:fld>
            <a:endParaRPr kumimoji="1" lang="ja-JP" altLang="en-US"/>
          </a:p>
        </p:txBody>
      </p:sp>
      <p:sp>
        <p:nvSpPr>
          <p:cNvPr id="6" name="日付プレースホルダー 5">
            <a:extLst>
              <a:ext uri="{FF2B5EF4-FFF2-40B4-BE49-F238E27FC236}">
                <a16:creationId xmlns:a16="http://schemas.microsoft.com/office/drawing/2014/main" id="{CE431DB5-0EE7-C26B-C71B-B8C5255C3800}"/>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85CDB5C4-C4C1-3DC0-F58F-AFE112B77153}"/>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359304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B1090-6204-6A10-B751-94E561FA4CB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252AC78-1B35-D373-8ED7-4C8298B7DEB8}"/>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B2D8FC22-57D5-9142-FC11-14040E9E1293}"/>
              </a:ext>
            </a:extLst>
          </p:cNvPr>
          <p:cNvSpPr>
            <a:spLocks noGrp="1"/>
          </p:cNvSpPr>
          <p:nvPr>
            <p:ph type="sldNum" sz="quarter" idx="5"/>
          </p:nvPr>
        </p:nvSpPr>
        <p:spPr/>
        <p:txBody>
          <a:bodyPr/>
          <a:lstStyle/>
          <a:p>
            <a:fld id="{5AE3E4EC-1CC6-4EC7-860B-1B05F7755FCB}" type="slidenum">
              <a:rPr kumimoji="1" lang="ja-JP" altLang="en-US" smtClean="0"/>
              <a:t>55</a:t>
            </a:fld>
            <a:endParaRPr kumimoji="1" lang="ja-JP" altLang="en-US"/>
          </a:p>
        </p:txBody>
      </p:sp>
      <p:sp>
        <p:nvSpPr>
          <p:cNvPr id="6" name="日付プレースホルダー 5">
            <a:extLst>
              <a:ext uri="{FF2B5EF4-FFF2-40B4-BE49-F238E27FC236}">
                <a16:creationId xmlns:a16="http://schemas.microsoft.com/office/drawing/2014/main" id="{EB441F5D-8429-D478-1282-CB2DEFD3A83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86B1D94D-9293-03F3-5DAE-C607FCF3629E}"/>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6918010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66A18-7BA5-E5AB-7971-258DF5E19F9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778E3B3-FC83-EB6E-387D-F6D66F58B7A6}"/>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4F4F2933-B68D-D1BC-9E3C-72390F595709}"/>
              </a:ext>
            </a:extLst>
          </p:cNvPr>
          <p:cNvSpPr>
            <a:spLocks noGrp="1"/>
          </p:cNvSpPr>
          <p:nvPr>
            <p:ph type="sldNum" sz="quarter" idx="5"/>
          </p:nvPr>
        </p:nvSpPr>
        <p:spPr/>
        <p:txBody>
          <a:bodyPr/>
          <a:lstStyle/>
          <a:p>
            <a:fld id="{5AE3E4EC-1CC6-4EC7-860B-1B05F7755FCB}" type="slidenum">
              <a:rPr kumimoji="1" lang="ja-JP" altLang="en-US" smtClean="0"/>
              <a:t>56</a:t>
            </a:fld>
            <a:endParaRPr kumimoji="1" lang="ja-JP" altLang="en-US"/>
          </a:p>
        </p:txBody>
      </p:sp>
      <p:sp>
        <p:nvSpPr>
          <p:cNvPr id="6" name="日付プレースホルダー 5">
            <a:extLst>
              <a:ext uri="{FF2B5EF4-FFF2-40B4-BE49-F238E27FC236}">
                <a16:creationId xmlns:a16="http://schemas.microsoft.com/office/drawing/2014/main" id="{AAEE3BCA-585A-295B-4E87-77DC412C45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29A4B45F-FC23-70F3-6A84-4F8FC7785906}"/>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665957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71314-BECF-537A-84C2-2864A1B0462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3046BE7-E25A-8668-DCEC-FA59E7DE86D4}"/>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A50012AF-AD4B-0ACE-F2D6-91411ACA549F}"/>
              </a:ext>
            </a:extLst>
          </p:cNvPr>
          <p:cNvSpPr>
            <a:spLocks noGrp="1"/>
          </p:cNvSpPr>
          <p:nvPr>
            <p:ph type="sldNum" sz="quarter" idx="5"/>
          </p:nvPr>
        </p:nvSpPr>
        <p:spPr/>
        <p:txBody>
          <a:bodyPr/>
          <a:lstStyle/>
          <a:p>
            <a:fld id="{5AE3E4EC-1CC6-4EC7-860B-1B05F7755FCB}" type="slidenum">
              <a:rPr kumimoji="1" lang="ja-JP" altLang="en-US" smtClean="0"/>
              <a:t>57</a:t>
            </a:fld>
            <a:endParaRPr kumimoji="1" lang="ja-JP" altLang="en-US"/>
          </a:p>
        </p:txBody>
      </p:sp>
      <p:sp>
        <p:nvSpPr>
          <p:cNvPr id="6" name="日付プレースホルダー 5">
            <a:extLst>
              <a:ext uri="{FF2B5EF4-FFF2-40B4-BE49-F238E27FC236}">
                <a16:creationId xmlns:a16="http://schemas.microsoft.com/office/drawing/2014/main" id="{64E1145D-2965-1E7E-62E9-E9F07F7BBCA7}"/>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0BADE4E1-81FB-7962-F56E-890AB59B28FA}"/>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9328994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8C31B-D50D-1494-9540-105A74FD963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9D5C867-31A6-116A-9E24-37F3EFF3F635}"/>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A4397B9F-2993-5A2A-1000-4F0D06C4B5EA}"/>
              </a:ext>
            </a:extLst>
          </p:cNvPr>
          <p:cNvSpPr>
            <a:spLocks noGrp="1"/>
          </p:cNvSpPr>
          <p:nvPr>
            <p:ph type="sldNum" sz="quarter" idx="5"/>
          </p:nvPr>
        </p:nvSpPr>
        <p:spPr/>
        <p:txBody>
          <a:bodyPr/>
          <a:lstStyle/>
          <a:p>
            <a:fld id="{5AE3E4EC-1CC6-4EC7-860B-1B05F7755FCB}" type="slidenum">
              <a:rPr kumimoji="1" lang="ja-JP" altLang="en-US" smtClean="0"/>
              <a:t>58</a:t>
            </a:fld>
            <a:endParaRPr kumimoji="1" lang="ja-JP" altLang="en-US"/>
          </a:p>
        </p:txBody>
      </p:sp>
      <p:sp>
        <p:nvSpPr>
          <p:cNvPr id="6" name="日付プレースホルダー 5">
            <a:extLst>
              <a:ext uri="{FF2B5EF4-FFF2-40B4-BE49-F238E27FC236}">
                <a16:creationId xmlns:a16="http://schemas.microsoft.com/office/drawing/2014/main" id="{A897896E-4D29-F4F3-2700-777AF9ED5B3B}"/>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D2522065-4FFF-4A33-3204-CA68FBB2AC8E}"/>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5974922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73D38-51AC-A757-0CD0-7CB90D74FAC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68E4FC8-4D8E-EFF9-D553-D23215F6AD08}"/>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BB141041-1ECD-6586-0470-86BDBEDD1231}"/>
              </a:ext>
            </a:extLst>
          </p:cNvPr>
          <p:cNvSpPr>
            <a:spLocks noGrp="1"/>
          </p:cNvSpPr>
          <p:nvPr>
            <p:ph type="sldNum" sz="quarter" idx="5"/>
          </p:nvPr>
        </p:nvSpPr>
        <p:spPr/>
        <p:txBody>
          <a:bodyPr/>
          <a:lstStyle/>
          <a:p>
            <a:fld id="{5AE3E4EC-1CC6-4EC7-860B-1B05F7755FCB}" type="slidenum">
              <a:rPr kumimoji="1" lang="ja-JP" altLang="en-US" smtClean="0"/>
              <a:t>59</a:t>
            </a:fld>
            <a:endParaRPr kumimoji="1" lang="ja-JP" altLang="en-US"/>
          </a:p>
        </p:txBody>
      </p:sp>
      <p:sp>
        <p:nvSpPr>
          <p:cNvPr id="6" name="日付プレースホルダー 5">
            <a:extLst>
              <a:ext uri="{FF2B5EF4-FFF2-40B4-BE49-F238E27FC236}">
                <a16:creationId xmlns:a16="http://schemas.microsoft.com/office/drawing/2014/main" id="{FB17FB24-082F-302B-A181-733F2E653817}"/>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10425714-8B54-D824-2AE1-761479863FEC}"/>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925445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4345F-4315-CECE-EB83-FA4B8955405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CFC0122-DBFE-3B87-8655-0DE76E3B9DB0}"/>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FEB466F3-92BE-E298-F91A-A67873EF783F}"/>
              </a:ext>
            </a:extLst>
          </p:cNvPr>
          <p:cNvSpPr>
            <a:spLocks noGrp="1"/>
          </p:cNvSpPr>
          <p:nvPr>
            <p:ph type="sldNum" sz="quarter" idx="5"/>
          </p:nvPr>
        </p:nvSpPr>
        <p:spPr/>
        <p:txBody>
          <a:bodyPr/>
          <a:lstStyle/>
          <a:p>
            <a:fld id="{5AE3E4EC-1CC6-4EC7-860B-1B05F7755FCB}" type="slidenum">
              <a:rPr kumimoji="1" lang="ja-JP" altLang="en-US" smtClean="0"/>
              <a:t>6</a:t>
            </a:fld>
            <a:endParaRPr kumimoji="1" lang="ja-JP" altLang="en-US"/>
          </a:p>
        </p:txBody>
      </p:sp>
      <p:sp>
        <p:nvSpPr>
          <p:cNvPr id="6" name="日付プレースホルダー 5">
            <a:extLst>
              <a:ext uri="{FF2B5EF4-FFF2-40B4-BE49-F238E27FC236}">
                <a16:creationId xmlns:a16="http://schemas.microsoft.com/office/drawing/2014/main" id="{EA5B6492-A719-F181-8E85-D09CEB15D705}"/>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26191A81-511D-4169-FF52-A5C758E5C8A0}"/>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5447644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87668-51E5-77B9-6C6A-FB1E001FE76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4F32A3B-C1D6-3F03-659C-5D29B02B9ACB}"/>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979EAD63-25EF-62F9-7A8F-9DCFF520531B}"/>
              </a:ext>
            </a:extLst>
          </p:cNvPr>
          <p:cNvSpPr>
            <a:spLocks noGrp="1"/>
          </p:cNvSpPr>
          <p:nvPr>
            <p:ph type="sldNum" sz="quarter" idx="5"/>
          </p:nvPr>
        </p:nvSpPr>
        <p:spPr/>
        <p:txBody>
          <a:bodyPr/>
          <a:lstStyle/>
          <a:p>
            <a:fld id="{5AE3E4EC-1CC6-4EC7-860B-1B05F7755FCB}" type="slidenum">
              <a:rPr kumimoji="1" lang="ja-JP" altLang="en-US" smtClean="0"/>
              <a:t>60</a:t>
            </a:fld>
            <a:endParaRPr kumimoji="1" lang="ja-JP" altLang="en-US"/>
          </a:p>
        </p:txBody>
      </p:sp>
      <p:sp>
        <p:nvSpPr>
          <p:cNvPr id="6" name="日付プレースホルダー 5">
            <a:extLst>
              <a:ext uri="{FF2B5EF4-FFF2-40B4-BE49-F238E27FC236}">
                <a16:creationId xmlns:a16="http://schemas.microsoft.com/office/drawing/2014/main" id="{034ADC87-ACA9-8572-76FA-C20E59D41235}"/>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F5DA666A-D336-4091-60C6-95BF7EB75EF0}"/>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9938816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743D8-158D-17E0-08FF-DFFAD889CF5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C76E4BB-859A-80AC-38E3-91E850547DE0}"/>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D0BBF369-456E-174A-3B62-CE5F1D44D113}"/>
              </a:ext>
            </a:extLst>
          </p:cNvPr>
          <p:cNvSpPr>
            <a:spLocks noGrp="1"/>
          </p:cNvSpPr>
          <p:nvPr>
            <p:ph type="sldNum" sz="quarter" idx="5"/>
          </p:nvPr>
        </p:nvSpPr>
        <p:spPr/>
        <p:txBody>
          <a:bodyPr/>
          <a:lstStyle/>
          <a:p>
            <a:fld id="{5AE3E4EC-1CC6-4EC7-860B-1B05F7755FCB}" type="slidenum">
              <a:rPr kumimoji="1" lang="ja-JP" altLang="en-US" smtClean="0"/>
              <a:t>61</a:t>
            </a:fld>
            <a:endParaRPr kumimoji="1" lang="ja-JP" altLang="en-US"/>
          </a:p>
        </p:txBody>
      </p:sp>
      <p:sp>
        <p:nvSpPr>
          <p:cNvPr id="6" name="日付プレースホルダー 5">
            <a:extLst>
              <a:ext uri="{FF2B5EF4-FFF2-40B4-BE49-F238E27FC236}">
                <a16:creationId xmlns:a16="http://schemas.microsoft.com/office/drawing/2014/main" id="{4F64554A-CFBD-C8C8-BC66-EBEF9317C88D}"/>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3B5BB34B-A73C-B93E-6B55-CCA39705986A}"/>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9521135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27CCC-F36A-7C49-7282-7C7945351CA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55366E1-6218-47A1-49D8-7B0AE5BAAF1B}"/>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4CC4A0D6-F565-3105-B5C1-0DA65C3A1196}"/>
              </a:ext>
            </a:extLst>
          </p:cNvPr>
          <p:cNvSpPr>
            <a:spLocks noGrp="1"/>
          </p:cNvSpPr>
          <p:nvPr>
            <p:ph type="sldNum" sz="quarter" idx="5"/>
          </p:nvPr>
        </p:nvSpPr>
        <p:spPr/>
        <p:txBody>
          <a:bodyPr/>
          <a:lstStyle/>
          <a:p>
            <a:fld id="{5AE3E4EC-1CC6-4EC7-860B-1B05F7755FCB}" type="slidenum">
              <a:rPr kumimoji="1" lang="ja-JP" altLang="en-US" smtClean="0"/>
              <a:t>62</a:t>
            </a:fld>
            <a:endParaRPr kumimoji="1" lang="ja-JP" altLang="en-US"/>
          </a:p>
        </p:txBody>
      </p:sp>
      <p:sp>
        <p:nvSpPr>
          <p:cNvPr id="6" name="日付プレースホルダー 5">
            <a:extLst>
              <a:ext uri="{FF2B5EF4-FFF2-40B4-BE49-F238E27FC236}">
                <a16:creationId xmlns:a16="http://schemas.microsoft.com/office/drawing/2014/main" id="{AFAD5833-65D4-24AB-F92F-EB0AEBBB6766}"/>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320AE4D2-EAD9-5EF9-5C55-92EA6C4B78F0}"/>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0241070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B3602-0BD8-64DB-D4E3-C9C96742CBF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A53CB90-E2D6-F56E-D98E-49D4AE289943}"/>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6905EA0C-00B3-6634-38F2-21A16880CECF}"/>
              </a:ext>
            </a:extLst>
          </p:cNvPr>
          <p:cNvSpPr>
            <a:spLocks noGrp="1"/>
          </p:cNvSpPr>
          <p:nvPr>
            <p:ph type="sldNum" sz="quarter" idx="5"/>
          </p:nvPr>
        </p:nvSpPr>
        <p:spPr/>
        <p:txBody>
          <a:bodyPr/>
          <a:lstStyle/>
          <a:p>
            <a:fld id="{5AE3E4EC-1CC6-4EC7-860B-1B05F7755FCB}" type="slidenum">
              <a:rPr kumimoji="1" lang="ja-JP" altLang="en-US" smtClean="0"/>
              <a:t>63</a:t>
            </a:fld>
            <a:endParaRPr kumimoji="1" lang="ja-JP" altLang="en-US"/>
          </a:p>
        </p:txBody>
      </p:sp>
      <p:sp>
        <p:nvSpPr>
          <p:cNvPr id="6" name="日付プレースホルダー 5">
            <a:extLst>
              <a:ext uri="{FF2B5EF4-FFF2-40B4-BE49-F238E27FC236}">
                <a16:creationId xmlns:a16="http://schemas.microsoft.com/office/drawing/2014/main" id="{24E27555-5022-C4E9-CD43-433412D8975C}"/>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B0961892-92A1-D3BD-C0D5-A61F752FBD23}"/>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2026442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CF1F9-48EA-799B-8399-4E7DEF8E175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55E1E5D-C02C-BC5F-B1F5-1D0C95D52968}"/>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30AC7D1A-AAD2-D86A-E15F-B43E9ED7BC70}"/>
              </a:ext>
            </a:extLst>
          </p:cNvPr>
          <p:cNvSpPr>
            <a:spLocks noGrp="1"/>
          </p:cNvSpPr>
          <p:nvPr>
            <p:ph type="sldNum" sz="quarter" idx="5"/>
          </p:nvPr>
        </p:nvSpPr>
        <p:spPr/>
        <p:txBody>
          <a:bodyPr/>
          <a:lstStyle/>
          <a:p>
            <a:fld id="{5AE3E4EC-1CC6-4EC7-860B-1B05F7755FCB}" type="slidenum">
              <a:rPr kumimoji="1" lang="ja-JP" altLang="en-US" smtClean="0"/>
              <a:t>64</a:t>
            </a:fld>
            <a:endParaRPr kumimoji="1" lang="ja-JP" altLang="en-US"/>
          </a:p>
        </p:txBody>
      </p:sp>
      <p:sp>
        <p:nvSpPr>
          <p:cNvPr id="6" name="日付プレースホルダー 5">
            <a:extLst>
              <a:ext uri="{FF2B5EF4-FFF2-40B4-BE49-F238E27FC236}">
                <a16:creationId xmlns:a16="http://schemas.microsoft.com/office/drawing/2014/main" id="{5F24A6A6-2DD5-5DEB-D237-AD3E2CA17DB9}"/>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B55F2379-3776-2DB5-0347-35676B636D9A}"/>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8384093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65C3C-0545-2BCF-3CD6-ACC95D10040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8412595-41EF-D5D5-97B7-D9D425426747}"/>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3EDF4D8A-B0AE-CF2A-58DD-75645EA07216}"/>
              </a:ext>
            </a:extLst>
          </p:cNvPr>
          <p:cNvSpPr>
            <a:spLocks noGrp="1"/>
          </p:cNvSpPr>
          <p:nvPr>
            <p:ph type="sldNum" sz="quarter" idx="5"/>
          </p:nvPr>
        </p:nvSpPr>
        <p:spPr/>
        <p:txBody>
          <a:bodyPr/>
          <a:lstStyle/>
          <a:p>
            <a:fld id="{5AE3E4EC-1CC6-4EC7-860B-1B05F7755FCB}" type="slidenum">
              <a:rPr kumimoji="1" lang="ja-JP" altLang="en-US" smtClean="0"/>
              <a:t>65</a:t>
            </a:fld>
            <a:endParaRPr kumimoji="1" lang="ja-JP" altLang="en-US"/>
          </a:p>
        </p:txBody>
      </p:sp>
      <p:sp>
        <p:nvSpPr>
          <p:cNvPr id="6" name="日付プレースホルダー 5">
            <a:extLst>
              <a:ext uri="{FF2B5EF4-FFF2-40B4-BE49-F238E27FC236}">
                <a16:creationId xmlns:a16="http://schemas.microsoft.com/office/drawing/2014/main" id="{0AD30717-A603-A222-C056-56C21D206B2E}"/>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7FD10817-077A-682C-2B36-865700F2730E}"/>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4814439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54ACF-93A0-EC4F-B786-1FE1B304640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48B439B-DD7B-E5EA-1CA7-56CFFE7F64E1}"/>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0F4DF0D2-6BEB-CA8C-1321-B51E8CA398A2}"/>
              </a:ext>
            </a:extLst>
          </p:cNvPr>
          <p:cNvSpPr>
            <a:spLocks noGrp="1"/>
          </p:cNvSpPr>
          <p:nvPr>
            <p:ph type="sldNum" sz="quarter" idx="5"/>
          </p:nvPr>
        </p:nvSpPr>
        <p:spPr/>
        <p:txBody>
          <a:bodyPr/>
          <a:lstStyle/>
          <a:p>
            <a:fld id="{5AE3E4EC-1CC6-4EC7-860B-1B05F7755FCB}" type="slidenum">
              <a:rPr kumimoji="1" lang="ja-JP" altLang="en-US" smtClean="0"/>
              <a:t>66</a:t>
            </a:fld>
            <a:endParaRPr kumimoji="1" lang="ja-JP" altLang="en-US"/>
          </a:p>
        </p:txBody>
      </p:sp>
      <p:sp>
        <p:nvSpPr>
          <p:cNvPr id="6" name="日付プレースホルダー 5">
            <a:extLst>
              <a:ext uri="{FF2B5EF4-FFF2-40B4-BE49-F238E27FC236}">
                <a16:creationId xmlns:a16="http://schemas.microsoft.com/office/drawing/2014/main" id="{07CFAAA4-F369-3EBA-D6F9-D6BC583D5FA2}"/>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02706373-9BB8-A341-36EA-61E00EC876AC}"/>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5813421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5196D-06EF-38BD-8FFA-350FC6B261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1EE3031-790F-121A-18FF-68AF659CD2C1}"/>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4EE9E28B-CD55-AE94-AF10-F1DDC0031575}"/>
              </a:ext>
            </a:extLst>
          </p:cNvPr>
          <p:cNvSpPr>
            <a:spLocks noGrp="1"/>
          </p:cNvSpPr>
          <p:nvPr>
            <p:ph type="sldNum" sz="quarter" idx="5"/>
          </p:nvPr>
        </p:nvSpPr>
        <p:spPr/>
        <p:txBody>
          <a:bodyPr/>
          <a:lstStyle/>
          <a:p>
            <a:fld id="{5AE3E4EC-1CC6-4EC7-860B-1B05F7755FCB}" type="slidenum">
              <a:rPr kumimoji="1" lang="ja-JP" altLang="en-US" smtClean="0"/>
              <a:t>67</a:t>
            </a:fld>
            <a:endParaRPr kumimoji="1" lang="ja-JP" altLang="en-US"/>
          </a:p>
        </p:txBody>
      </p:sp>
      <p:sp>
        <p:nvSpPr>
          <p:cNvPr id="6" name="日付プレースホルダー 5">
            <a:extLst>
              <a:ext uri="{FF2B5EF4-FFF2-40B4-BE49-F238E27FC236}">
                <a16:creationId xmlns:a16="http://schemas.microsoft.com/office/drawing/2014/main" id="{298F4A69-0C6F-9767-46D4-56AE34014A3E}"/>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AEF0E0F-9A22-A200-BC52-889B72D15881}"/>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40017319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79818-E2A0-E9A2-B47E-0614EBA3E58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5084296-BAB1-1EE7-81D0-94E103E47601}"/>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BE99D96C-341F-3BAE-2B9C-E9105E46DC01}"/>
              </a:ext>
            </a:extLst>
          </p:cNvPr>
          <p:cNvSpPr>
            <a:spLocks noGrp="1"/>
          </p:cNvSpPr>
          <p:nvPr>
            <p:ph type="sldNum" sz="quarter" idx="5"/>
          </p:nvPr>
        </p:nvSpPr>
        <p:spPr/>
        <p:txBody>
          <a:bodyPr/>
          <a:lstStyle/>
          <a:p>
            <a:fld id="{5AE3E4EC-1CC6-4EC7-860B-1B05F7755FCB}" type="slidenum">
              <a:rPr kumimoji="1" lang="ja-JP" altLang="en-US" smtClean="0"/>
              <a:t>68</a:t>
            </a:fld>
            <a:endParaRPr kumimoji="1" lang="ja-JP" altLang="en-US"/>
          </a:p>
        </p:txBody>
      </p:sp>
      <p:sp>
        <p:nvSpPr>
          <p:cNvPr id="6" name="日付プレースホルダー 5">
            <a:extLst>
              <a:ext uri="{FF2B5EF4-FFF2-40B4-BE49-F238E27FC236}">
                <a16:creationId xmlns:a16="http://schemas.microsoft.com/office/drawing/2014/main" id="{59581317-BEE8-C48E-2AAC-75F499666C3A}"/>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05E4EAC9-5DF7-D140-3BFF-E6823F797AD1}"/>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74323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546EA-65A7-718A-F52A-B72CDF34605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9E26B29-1B59-508D-0636-182544F434E8}"/>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9317FBAC-FD85-CC89-E736-93322A271B32}"/>
              </a:ext>
            </a:extLst>
          </p:cNvPr>
          <p:cNvSpPr>
            <a:spLocks noGrp="1"/>
          </p:cNvSpPr>
          <p:nvPr>
            <p:ph type="sldNum" sz="quarter" idx="5"/>
          </p:nvPr>
        </p:nvSpPr>
        <p:spPr/>
        <p:txBody>
          <a:bodyPr/>
          <a:lstStyle/>
          <a:p>
            <a:fld id="{5AE3E4EC-1CC6-4EC7-860B-1B05F7755FCB}" type="slidenum">
              <a:rPr kumimoji="1" lang="ja-JP" altLang="en-US" smtClean="0"/>
              <a:t>69</a:t>
            </a:fld>
            <a:endParaRPr kumimoji="1" lang="ja-JP" altLang="en-US"/>
          </a:p>
        </p:txBody>
      </p:sp>
      <p:sp>
        <p:nvSpPr>
          <p:cNvPr id="6" name="日付プレースホルダー 5">
            <a:extLst>
              <a:ext uri="{FF2B5EF4-FFF2-40B4-BE49-F238E27FC236}">
                <a16:creationId xmlns:a16="http://schemas.microsoft.com/office/drawing/2014/main" id="{7A4EA2E2-997F-F336-65E3-CE2B075B80D4}"/>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44A77B94-3EFD-63B5-29AE-BD62096F5F72}"/>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615886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0C47A-AE36-DAD4-989C-440FE0B24F8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2A27AB7-15E1-B4D6-348F-F212A9AA19D6}"/>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D37B9B05-6F82-2D4D-8588-0F5181D38521}"/>
              </a:ext>
            </a:extLst>
          </p:cNvPr>
          <p:cNvSpPr>
            <a:spLocks noGrp="1"/>
          </p:cNvSpPr>
          <p:nvPr>
            <p:ph type="sldNum" sz="quarter" idx="5"/>
          </p:nvPr>
        </p:nvSpPr>
        <p:spPr/>
        <p:txBody>
          <a:bodyPr/>
          <a:lstStyle/>
          <a:p>
            <a:fld id="{5AE3E4EC-1CC6-4EC7-860B-1B05F7755FCB}" type="slidenum">
              <a:rPr kumimoji="1" lang="ja-JP" altLang="en-US" smtClean="0"/>
              <a:t>7</a:t>
            </a:fld>
            <a:endParaRPr kumimoji="1" lang="ja-JP" altLang="en-US"/>
          </a:p>
        </p:txBody>
      </p:sp>
      <p:sp>
        <p:nvSpPr>
          <p:cNvPr id="6" name="日付プレースホルダー 5">
            <a:extLst>
              <a:ext uri="{FF2B5EF4-FFF2-40B4-BE49-F238E27FC236}">
                <a16:creationId xmlns:a16="http://schemas.microsoft.com/office/drawing/2014/main" id="{B9474211-92ED-B56F-97E1-DE7920643803}"/>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93A09D24-FF3E-77C9-FAD6-B0B4E50A56E5}"/>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41687184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1A045-9BFB-7E6E-8E82-6CD7EBC9777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230E2CE-AB47-45E6-E748-0894EEA499A7}"/>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743B5BC5-C124-7DC3-1DB7-F90766F66E47}"/>
              </a:ext>
            </a:extLst>
          </p:cNvPr>
          <p:cNvSpPr>
            <a:spLocks noGrp="1"/>
          </p:cNvSpPr>
          <p:nvPr>
            <p:ph type="sldNum" sz="quarter" idx="5"/>
          </p:nvPr>
        </p:nvSpPr>
        <p:spPr/>
        <p:txBody>
          <a:bodyPr/>
          <a:lstStyle/>
          <a:p>
            <a:fld id="{5AE3E4EC-1CC6-4EC7-860B-1B05F7755FCB}" type="slidenum">
              <a:rPr kumimoji="1" lang="ja-JP" altLang="en-US" smtClean="0"/>
              <a:t>70</a:t>
            </a:fld>
            <a:endParaRPr kumimoji="1" lang="ja-JP" altLang="en-US"/>
          </a:p>
        </p:txBody>
      </p:sp>
      <p:sp>
        <p:nvSpPr>
          <p:cNvPr id="6" name="日付プレースホルダー 5">
            <a:extLst>
              <a:ext uri="{FF2B5EF4-FFF2-40B4-BE49-F238E27FC236}">
                <a16:creationId xmlns:a16="http://schemas.microsoft.com/office/drawing/2014/main" id="{822E1F69-73D7-D71C-EE1F-20D5E3A6383E}"/>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556091A2-0A2F-B141-A893-262BDF2D54A9}"/>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1839104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61555-7CB8-62BF-5798-94AB9A6885B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D9C86F-694C-A11B-7D7F-45B670958629}"/>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5CA64AE4-39B0-AB3E-5AAF-6AC12CB26094}"/>
              </a:ext>
            </a:extLst>
          </p:cNvPr>
          <p:cNvSpPr>
            <a:spLocks noGrp="1"/>
          </p:cNvSpPr>
          <p:nvPr>
            <p:ph type="sldNum" sz="quarter" idx="5"/>
          </p:nvPr>
        </p:nvSpPr>
        <p:spPr/>
        <p:txBody>
          <a:bodyPr/>
          <a:lstStyle/>
          <a:p>
            <a:fld id="{5AE3E4EC-1CC6-4EC7-860B-1B05F7755FCB}" type="slidenum">
              <a:rPr kumimoji="1" lang="ja-JP" altLang="en-US" smtClean="0"/>
              <a:t>71</a:t>
            </a:fld>
            <a:endParaRPr kumimoji="1" lang="ja-JP" altLang="en-US"/>
          </a:p>
        </p:txBody>
      </p:sp>
      <p:sp>
        <p:nvSpPr>
          <p:cNvPr id="6" name="日付プレースホルダー 5">
            <a:extLst>
              <a:ext uri="{FF2B5EF4-FFF2-40B4-BE49-F238E27FC236}">
                <a16:creationId xmlns:a16="http://schemas.microsoft.com/office/drawing/2014/main" id="{54F4FBFA-1C42-077A-F5FE-78A2A73CDED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994C81D2-F463-223B-1E8A-9929B009ECC7}"/>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3080597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FEBDF-CB87-E804-82F4-ED7D7035EA1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6BD068F-910D-74B2-56D2-D8D02FB969BD}"/>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5FAED050-0ECE-B85B-18D2-671E8BDB0AF2}"/>
              </a:ext>
            </a:extLst>
          </p:cNvPr>
          <p:cNvSpPr>
            <a:spLocks noGrp="1"/>
          </p:cNvSpPr>
          <p:nvPr>
            <p:ph type="sldNum" sz="quarter" idx="5"/>
          </p:nvPr>
        </p:nvSpPr>
        <p:spPr/>
        <p:txBody>
          <a:bodyPr/>
          <a:lstStyle/>
          <a:p>
            <a:fld id="{5AE3E4EC-1CC6-4EC7-860B-1B05F7755FCB}" type="slidenum">
              <a:rPr kumimoji="1" lang="ja-JP" altLang="en-US" smtClean="0"/>
              <a:t>72</a:t>
            </a:fld>
            <a:endParaRPr kumimoji="1" lang="ja-JP" altLang="en-US"/>
          </a:p>
        </p:txBody>
      </p:sp>
      <p:sp>
        <p:nvSpPr>
          <p:cNvPr id="6" name="日付プレースホルダー 5">
            <a:extLst>
              <a:ext uri="{FF2B5EF4-FFF2-40B4-BE49-F238E27FC236}">
                <a16:creationId xmlns:a16="http://schemas.microsoft.com/office/drawing/2014/main" id="{1A5FF3E9-FCC3-F013-ED6B-556117F5F6A2}"/>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87AADF77-991E-FFDC-EDA8-8CFAD39CA00E}"/>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8705002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43DEF-41CD-6663-B75B-55172F6499B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8710B3B-DE86-1267-565C-35FACB217A50}"/>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1AF50EBC-FDA0-4432-5D57-8B693DDDE383}"/>
              </a:ext>
            </a:extLst>
          </p:cNvPr>
          <p:cNvSpPr>
            <a:spLocks noGrp="1"/>
          </p:cNvSpPr>
          <p:nvPr>
            <p:ph type="sldNum" sz="quarter" idx="5"/>
          </p:nvPr>
        </p:nvSpPr>
        <p:spPr/>
        <p:txBody>
          <a:bodyPr/>
          <a:lstStyle/>
          <a:p>
            <a:fld id="{5AE3E4EC-1CC6-4EC7-860B-1B05F7755FCB}" type="slidenum">
              <a:rPr kumimoji="1" lang="ja-JP" altLang="en-US" smtClean="0"/>
              <a:t>73</a:t>
            </a:fld>
            <a:endParaRPr kumimoji="1" lang="ja-JP" altLang="en-US"/>
          </a:p>
        </p:txBody>
      </p:sp>
      <p:sp>
        <p:nvSpPr>
          <p:cNvPr id="6" name="日付プレースホルダー 5">
            <a:extLst>
              <a:ext uri="{FF2B5EF4-FFF2-40B4-BE49-F238E27FC236}">
                <a16:creationId xmlns:a16="http://schemas.microsoft.com/office/drawing/2014/main" id="{4E565DED-000F-60F9-25E9-6DD11D9E8B4E}"/>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1307C4BA-E0DE-49F4-DE29-6FBB546B6813}"/>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2041159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414E2-EFE9-0711-9BA2-B39B527EE1C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BA73011-8F55-8CBE-9E9E-0E3098AE99DC}"/>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B6A1281D-739E-65C4-3CFC-E728AB8AB161}"/>
              </a:ext>
            </a:extLst>
          </p:cNvPr>
          <p:cNvSpPr>
            <a:spLocks noGrp="1"/>
          </p:cNvSpPr>
          <p:nvPr>
            <p:ph type="sldNum" sz="quarter" idx="5"/>
          </p:nvPr>
        </p:nvSpPr>
        <p:spPr/>
        <p:txBody>
          <a:bodyPr/>
          <a:lstStyle/>
          <a:p>
            <a:fld id="{5AE3E4EC-1CC6-4EC7-860B-1B05F7755FCB}" type="slidenum">
              <a:rPr kumimoji="1" lang="ja-JP" altLang="en-US" smtClean="0"/>
              <a:t>74</a:t>
            </a:fld>
            <a:endParaRPr kumimoji="1" lang="ja-JP" altLang="en-US"/>
          </a:p>
        </p:txBody>
      </p:sp>
      <p:sp>
        <p:nvSpPr>
          <p:cNvPr id="6" name="日付プレースホルダー 5">
            <a:extLst>
              <a:ext uri="{FF2B5EF4-FFF2-40B4-BE49-F238E27FC236}">
                <a16:creationId xmlns:a16="http://schemas.microsoft.com/office/drawing/2014/main" id="{B303D995-5BFA-F3CD-0738-CEBEB1C82AA9}"/>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C0404DEA-B78E-8C5B-F055-B75807F704A5}"/>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7731914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9E811-B7D1-5B8A-B00B-878A2ACADA9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FAA5C69-7E00-5E37-AC95-52DE4465AA89}"/>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E93B251B-F84C-B521-84EF-CECD6F4B9B29}"/>
              </a:ext>
            </a:extLst>
          </p:cNvPr>
          <p:cNvSpPr>
            <a:spLocks noGrp="1"/>
          </p:cNvSpPr>
          <p:nvPr>
            <p:ph type="sldNum" sz="quarter" idx="5"/>
          </p:nvPr>
        </p:nvSpPr>
        <p:spPr/>
        <p:txBody>
          <a:bodyPr/>
          <a:lstStyle/>
          <a:p>
            <a:fld id="{5AE3E4EC-1CC6-4EC7-860B-1B05F7755FCB}" type="slidenum">
              <a:rPr kumimoji="1" lang="ja-JP" altLang="en-US" smtClean="0"/>
              <a:t>75</a:t>
            </a:fld>
            <a:endParaRPr kumimoji="1" lang="ja-JP" altLang="en-US"/>
          </a:p>
        </p:txBody>
      </p:sp>
      <p:sp>
        <p:nvSpPr>
          <p:cNvPr id="6" name="日付プレースホルダー 5">
            <a:extLst>
              <a:ext uri="{FF2B5EF4-FFF2-40B4-BE49-F238E27FC236}">
                <a16:creationId xmlns:a16="http://schemas.microsoft.com/office/drawing/2014/main" id="{B73099B5-A5EB-9122-6FD0-6C703918ABC6}"/>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B60ED080-FD75-0E44-83C5-51311E518FAD}"/>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5602212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4A70D-E79F-7C59-4056-7FC572381BF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3A243C2-8EF1-B053-1685-91DA774C5153}"/>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17D6F593-1B3C-F67C-227B-85B6451C44EC}"/>
              </a:ext>
            </a:extLst>
          </p:cNvPr>
          <p:cNvSpPr>
            <a:spLocks noGrp="1"/>
          </p:cNvSpPr>
          <p:nvPr>
            <p:ph type="sldNum" sz="quarter" idx="5"/>
          </p:nvPr>
        </p:nvSpPr>
        <p:spPr/>
        <p:txBody>
          <a:bodyPr/>
          <a:lstStyle/>
          <a:p>
            <a:fld id="{5AE3E4EC-1CC6-4EC7-860B-1B05F7755FCB}" type="slidenum">
              <a:rPr kumimoji="1" lang="ja-JP" altLang="en-US" smtClean="0"/>
              <a:t>76</a:t>
            </a:fld>
            <a:endParaRPr kumimoji="1" lang="ja-JP" altLang="en-US"/>
          </a:p>
        </p:txBody>
      </p:sp>
      <p:sp>
        <p:nvSpPr>
          <p:cNvPr id="6" name="日付プレースホルダー 5">
            <a:extLst>
              <a:ext uri="{FF2B5EF4-FFF2-40B4-BE49-F238E27FC236}">
                <a16:creationId xmlns:a16="http://schemas.microsoft.com/office/drawing/2014/main" id="{F2FED010-A833-AF69-9FEF-FA0C56CF37D7}"/>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04074E7B-9C1C-0322-F989-FBE60AD40163}"/>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6015993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65762-F9F5-EF2A-E172-DA3715EDDAA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CE785A1-5970-793D-F727-5C2EE9B938DD}"/>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87667297-23F2-79B5-7630-80B1F7D7566F}"/>
              </a:ext>
            </a:extLst>
          </p:cNvPr>
          <p:cNvSpPr>
            <a:spLocks noGrp="1"/>
          </p:cNvSpPr>
          <p:nvPr>
            <p:ph type="sldNum" sz="quarter" idx="5"/>
          </p:nvPr>
        </p:nvSpPr>
        <p:spPr/>
        <p:txBody>
          <a:bodyPr/>
          <a:lstStyle/>
          <a:p>
            <a:fld id="{5AE3E4EC-1CC6-4EC7-860B-1B05F7755FCB}" type="slidenum">
              <a:rPr kumimoji="1" lang="ja-JP" altLang="en-US" smtClean="0"/>
              <a:t>77</a:t>
            </a:fld>
            <a:endParaRPr kumimoji="1" lang="ja-JP" altLang="en-US"/>
          </a:p>
        </p:txBody>
      </p:sp>
      <p:sp>
        <p:nvSpPr>
          <p:cNvPr id="6" name="日付プレースホルダー 5">
            <a:extLst>
              <a:ext uri="{FF2B5EF4-FFF2-40B4-BE49-F238E27FC236}">
                <a16:creationId xmlns:a16="http://schemas.microsoft.com/office/drawing/2014/main" id="{34E7F75E-D41A-F31C-9E0C-C913ACB0D9E5}"/>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EED3498-7094-967C-161D-4EFC320EA81E}"/>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2675758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4D5A9-AF32-991F-CEA6-B6119BF72CF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80B404D-218B-479C-9AEB-E9060761C97E}"/>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92F9DF69-9A10-14C4-75F0-DA5CB4997AC8}"/>
              </a:ext>
            </a:extLst>
          </p:cNvPr>
          <p:cNvSpPr>
            <a:spLocks noGrp="1"/>
          </p:cNvSpPr>
          <p:nvPr>
            <p:ph type="sldNum" sz="quarter" idx="5"/>
          </p:nvPr>
        </p:nvSpPr>
        <p:spPr/>
        <p:txBody>
          <a:bodyPr/>
          <a:lstStyle/>
          <a:p>
            <a:fld id="{5AE3E4EC-1CC6-4EC7-860B-1B05F7755FCB}" type="slidenum">
              <a:rPr kumimoji="1" lang="ja-JP" altLang="en-US" smtClean="0"/>
              <a:t>78</a:t>
            </a:fld>
            <a:endParaRPr kumimoji="1" lang="ja-JP" altLang="en-US"/>
          </a:p>
        </p:txBody>
      </p:sp>
      <p:sp>
        <p:nvSpPr>
          <p:cNvPr id="6" name="日付プレースホルダー 5">
            <a:extLst>
              <a:ext uri="{FF2B5EF4-FFF2-40B4-BE49-F238E27FC236}">
                <a16:creationId xmlns:a16="http://schemas.microsoft.com/office/drawing/2014/main" id="{89BF837B-8238-235C-631C-D2503D073174}"/>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D6076A92-7094-F773-BD97-31073FADF18E}"/>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967132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BA745-D2D7-E3F3-1D10-3D05D3A0114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1B58FCC-592E-E546-7685-209274980ACF}"/>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F00CD925-D06F-48B0-DD39-1FBE711727A4}"/>
              </a:ext>
            </a:extLst>
          </p:cNvPr>
          <p:cNvSpPr>
            <a:spLocks noGrp="1"/>
          </p:cNvSpPr>
          <p:nvPr>
            <p:ph type="sldNum" sz="quarter" idx="5"/>
          </p:nvPr>
        </p:nvSpPr>
        <p:spPr/>
        <p:txBody>
          <a:bodyPr/>
          <a:lstStyle/>
          <a:p>
            <a:fld id="{5AE3E4EC-1CC6-4EC7-860B-1B05F7755FCB}" type="slidenum">
              <a:rPr kumimoji="1" lang="ja-JP" altLang="en-US" smtClean="0"/>
              <a:t>79</a:t>
            </a:fld>
            <a:endParaRPr kumimoji="1" lang="ja-JP" altLang="en-US"/>
          </a:p>
        </p:txBody>
      </p:sp>
      <p:sp>
        <p:nvSpPr>
          <p:cNvPr id="6" name="日付プレースホルダー 5">
            <a:extLst>
              <a:ext uri="{FF2B5EF4-FFF2-40B4-BE49-F238E27FC236}">
                <a16:creationId xmlns:a16="http://schemas.microsoft.com/office/drawing/2014/main" id="{F76DC743-B079-2F24-978E-D6C9E90E85FC}"/>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503D1242-E2A1-178D-4ABD-CD393F0BAB3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847317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5E7D7-2329-2B77-95CA-B5C87AE4322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BC79A5D-6313-80E8-ECD9-58C1F2AE5BF4}"/>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FBFA5361-2558-EB07-610D-53D4F534C3C8}"/>
              </a:ext>
            </a:extLst>
          </p:cNvPr>
          <p:cNvSpPr>
            <a:spLocks noGrp="1"/>
          </p:cNvSpPr>
          <p:nvPr>
            <p:ph type="sldNum" sz="quarter" idx="5"/>
          </p:nvPr>
        </p:nvSpPr>
        <p:spPr/>
        <p:txBody>
          <a:bodyPr/>
          <a:lstStyle/>
          <a:p>
            <a:fld id="{5AE3E4EC-1CC6-4EC7-860B-1B05F7755FCB}" type="slidenum">
              <a:rPr kumimoji="1" lang="ja-JP" altLang="en-US" smtClean="0"/>
              <a:t>8</a:t>
            </a:fld>
            <a:endParaRPr kumimoji="1" lang="ja-JP" altLang="en-US"/>
          </a:p>
        </p:txBody>
      </p:sp>
      <p:sp>
        <p:nvSpPr>
          <p:cNvPr id="6" name="日付プレースホルダー 5">
            <a:extLst>
              <a:ext uri="{FF2B5EF4-FFF2-40B4-BE49-F238E27FC236}">
                <a16:creationId xmlns:a16="http://schemas.microsoft.com/office/drawing/2014/main" id="{0B1FF93E-E3C0-B16E-7BEB-D560BBBFD714}"/>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22111C9E-B0D4-5E95-130A-3FB8D00377DE}"/>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31614075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562DF-D381-4DDF-CC21-22B0E70C121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8F31239-4559-2946-6B77-8D5C9028D62F}"/>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48C12F87-7A4B-9398-BDA9-6EC5BD9DFB3A}"/>
              </a:ext>
            </a:extLst>
          </p:cNvPr>
          <p:cNvSpPr>
            <a:spLocks noGrp="1"/>
          </p:cNvSpPr>
          <p:nvPr>
            <p:ph type="sldNum" sz="quarter" idx="5"/>
          </p:nvPr>
        </p:nvSpPr>
        <p:spPr/>
        <p:txBody>
          <a:bodyPr/>
          <a:lstStyle/>
          <a:p>
            <a:fld id="{5AE3E4EC-1CC6-4EC7-860B-1B05F7755FCB}" type="slidenum">
              <a:rPr kumimoji="1" lang="ja-JP" altLang="en-US" smtClean="0"/>
              <a:t>80</a:t>
            </a:fld>
            <a:endParaRPr kumimoji="1" lang="ja-JP" altLang="en-US"/>
          </a:p>
        </p:txBody>
      </p:sp>
      <p:sp>
        <p:nvSpPr>
          <p:cNvPr id="6" name="日付プレースホルダー 5">
            <a:extLst>
              <a:ext uri="{FF2B5EF4-FFF2-40B4-BE49-F238E27FC236}">
                <a16:creationId xmlns:a16="http://schemas.microsoft.com/office/drawing/2014/main" id="{93189C97-1ED9-672D-41A1-5D662CBF720E}"/>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26652CB-709D-5127-7BD3-24DE81A27DD1}"/>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13331388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B6DD3-F112-F129-38F5-23F1AB63450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F633DCE-FB68-E68E-56F1-53233047E69A}"/>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9ABDDB4A-AC18-90C2-2696-1ED7406C6231}"/>
              </a:ext>
            </a:extLst>
          </p:cNvPr>
          <p:cNvSpPr>
            <a:spLocks noGrp="1"/>
          </p:cNvSpPr>
          <p:nvPr>
            <p:ph type="sldNum" sz="quarter" idx="5"/>
          </p:nvPr>
        </p:nvSpPr>
        <p:spPr/>
        <p:txBody>
          <a:bodyPr/>
          <a:lstStyle/>
          <a:p>
            <a:fld id="{5AE3E4EC-1CC6-4EC7-860B-1B05F7755FCB}" type="slidenum">
              <a:rPr kumimoji="1" lang="ja-JP" altLang="en-US" smtClean="0"/>
              <a:t>81</a:t>
            </a:fld>
            <a:endParaRPr kumimoji="1" lang="ja-JP" altLang="en-US"/>
          </a:p>
        </p:txBody>
      </p:sp>
      <p:sp>
        <p:nvSpPr>
          <p:cNvPr id="6" name="日付プレースホルダー 5">
            <a:extLst>
              <a:ext uri="{FF2B5EF4-FFF2-40B4-BE49-F238E27FC236}">
                <a16:creationId xmlns:a16="http://schemas.microsoft.com/office/drawing/2014/main" id="{572AD380-3877-F0FD-01EC-F08B74DA2E28}"/>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2F504EFF-F6A4-F2F0-9451-82645BDEA1C5}"/>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6863584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DE3A6-C6FC-843A-1F42-1C61F956E95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58C3AAA-9966-CE3A-74D3-0E3D7C7554C8}"/>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F3519F23-12B3-4A64-24BF-E5C9985E8E27}"/>
              </a:ext>
            </a:extLst>
          </p:cNvPr>
          <p:cNvSpPr>
            <a:spLocks noGrp="1"/>
          </p:cNvSpPr>
          <p:nvPr>
            <p:ph type="sldNum" sz="quarter" idx="5"/>
          </p:nvPr>
        </p:nvSpPr>
        <p:spPr/>
        <p:txBody>
          <a:bodyPr/>
          <a:lstStyle/>
          <a:p>
            <a:fld id="{5AE3E4EC-1CC6-4EC7-860B-1B05F7755FCB}" type="slidenum">
              <a:rPr kumimoji="1" lang="ja-JP" altLang="en-US" smtClean="0"/>
              <a:t>82</a:t>
            </a:fld>
            <a:endParaRPr kumimoji="1" lang="ja-JP" altLang="en-US"/>
          </a:p>
        </p:txBody>
      </p:sp>
      <p:sp>
        <p:nvSpPr>
          <p:cNvPr id="6" name="日付プレースホルダー 5">
            <a:extLst>
              <a:ext uri="{FF2B5EF4-FFF2-40B4-BE49-F238E27FC236}">
                <a16:creationId xmlns:a16="http://schemas.microsoft.com/office/drawing/2014/main" id="{4F8196E1-46D4-9EC1-BDF9-534EA7D1D9A9}"/>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0E1861AC-BFC7-AA32-ADFD-708EB541A4F5}"/>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40807871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E33DB-9DA3-B75E-9A7D-536792B5C1F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A5420C8-9C90-9947-CC4F-A9ED6CB5227D}"/>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824C1EC0-7F24-7C0F-54C3-154F5C348FD8}"/>
              </a:ext>
            </a:extLst>
          </p:cNvPr>
          <p:cNvSpPr>
            <a:spLocks noGrp="1"/>
          </p:cNvSpPr>
          <p:nvPr>
            <p:ph type="sldNum" sz="quarter" idx="5"/>
          </p:nvPr>
        </p:nvSpPr>
        <p:spPr/>
        <p:txBody>
          <a:bodyPr/>
          <a:lstStyle/>
          <a:p>
            <a:fld id="{5AE3E4EC-1CC6-4EC7-860B-1B05F7755FCB}" type="slidenum">
              <a:rPr kumimoji="1" lang="ja-JP" altLang="en-US" smtClean="0"/>
              <a:t>83</a:t>
            </a:fld>
            <a:endParaRPr kumimoji="1" lang="ja-JP" altLang="en-US"/>
          </a:p>
        </p:txBody>
      </p:sp>
      <p:sp>
        <p:nvSpPr>
          <p:cNvPr id="6" name="日付プレースホルダー 5">
            <a:extLst>
              <a:ext uri="{FF2B5EF4-FFF2-40B4-BE49-F238E27FC236}">
                <a16:creationId xmlns:a16="http://schemas.microsoft.com/office/drawing/2014/main" id="{65768E53-D893-3ED9-D7F6-32FC290EC688}"/>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DDF2ADD0-8048-AA1D-AAEA-E8137C9DF95D}"/>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77690667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17E4C-3717-B4DA-34DE-5A5C0726868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CCF292A-22FE-44C4-65E5-727C56B07295}"/>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96A2198C-0FA4-5C39-A2C7-A6D13FF78864}"/>
              </a:ext>
            </a:extLst>
          </p:cNvPr>
          <p:cNvSpPr>
            <a:spLocks noGrp="1"/>
          </p:cNvSpPr>
          <p:nvPr>
            <p:ph type="sldNum" sz="quarter" idx="5"/>
          </p:nvPr>
        </p:nvSpPr>
        <p:spPr/>
        <p:txBody>
          <a:bodyPr/>
          <a:lstStyle/>
          <a:p>
            <a:fld id="{5AE3E4EC-1CC6-4EC7-860B-1B05F7755FCB}" type="slidenum">
              <a:rPr kumimoji="1" lang="ja-JP" altLang="en-US" smtClean="0"/>
              <a:t>84</a:t>
            </a:fld>
            <a:endParaRPr kumimoji="1" lang="ja-JP" altLang="en-US"/>
          </a:p>
        </p:txBody>
      </p:sp>
      <p:sp>
        <p:nvSpPr>
          <p:cNvPr id="6" name="日付プレースホルダー 5">
            <a:extLst>
              <a:ext uri="{FF2B5EF4-FFF2-40B4-BE49-F238E27FC236}">
                <a16:creationId xmlns:a16="http://schemas.microsoft.com/office/drawing/2014/main" id="{64E8C2B0-672A-BB9C-B9A1-97D053B08FC8}"/>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CAE72113-9F2B-D828-13CB-F9F9E159DF50}"/>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3012542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B58B7-333B-3895-8267-4E5C1243C27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755CD28-CC8F-D75C-5FC0-63338D9149EC}"/>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B91035E8-96B0-B20A-263C-3DFE9C0D16EC}"/>
              </a:ext>
            </a:extLst>
          </p:cNvPr>
          <p:cNvSpPr>
            <a:spLocks noGrp="1"/>
          </p:cNvSpPr>
          <p:nvPr>
            <p:ph type="sldNum" sz="quarter" idx="5"/>
          </p:nvPr>
        </p:nvSpPr>
        <p:spPr/>
        <p:txBody>
          <a:bodyPr/>
          <a:lstStyle/>
          <a:p>
            <a:fld id="{5AE3E4EC-1CC6-4EC7-860B-1B05F7755FCB}" type="slidenum">
              <a:rPr kumimoji="1" lang="ja-JP" altLang="en-US" smtClean="0"/>
              <a:t>85</a:t>
            </a:fld>
            <a:endParaRPr kumimoji="1" lang="ja-JP" altLang="en-US"/>
          </a:p>
        </p:txBody>
      </p:sp>
      <p:sp>
        <p:nvSpPr>
          <p:cNvPr id="6" name="日付プレースホルダー 5">
            <a:extLst>
              <a:ext uri="{FF2B5EF4-FFF2-40B4-BE49-F238E27FC236}">
                <a16:creationId xmlns:a16="http://schemas.microsoft.com/office/drawing/2014/main" id="{E701F896-9907-17E8-1C2E-68B5BF067B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318AA8A8-8537-86E1-F720-ECAAB3CE9374}"/>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53732513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403D2-F2B2-7C8B-A339-FBE48DB1F80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966428D-70B8-EA42-C4D5-349A4230504A}"/>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99F5CE6D-3F98-A4AC-C91F-27B4B12D521F}"/>
              </a:ext>
            </a:extLst>
          </p:cNvPr>
          <p:cNvSpPr>
            <a:spLocks noGrp="1"/>
          </p:cNvSpPr>
          <p:nvPr>
            <p:ph type="sldNum" sz="quarter" idx="5"/>
          </p:nvPr>
        </p:nvSpPr>
        <p:spPr/>
        <p:txBody>
          <a:bodyPr/>
          <a:lstStyle/>
          <a:p>
            <a:fld id="{5AE3E4EC-1CC6-4EC7-860B-1B05F7755FCB}" type="slidenum">
              <a:rPr kumimoji="1" lang="ja-JP" altLang="en-US" smtClean="0"/>
              <a:t>86</a:t>
            </a:fld>
            <a:endParaRPr kumimoji="1" lang="ja-JP" altLang="en-US"/>
          </a:p>
        </p:txBody>
      </p:sp>
      <p:sp>
        <p:nvSpPr>
          <p:cNvPr id="6" name="日付プレースホルダー 5">
            <a:extLst>
              <a:ext uri="{FF2B5EF4-FFF2-40B4-BE49-F238E27FC236}">
                <a16:creationId xmlns:a16="http://schemas.microsoft.com/office/drawing/2014/main" id="{C1088148-DFAA-E688-3E28-90F6BF88304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1C5CBE39-B2D7-F67C-FA3C-918EA9486357}"/>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62818481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E71CE-666D-B624-8505-F5A6CFFCC65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0CF9D1C-1307-4CAB-6D87-F17EAE3E300C}"/>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345BF70A-EBA1-01FF-D82B-BFC7EB1A91E9}"/>
              </a:ext>
            </a:extLst>
          </p:cNvPr>
          <p:cNvSpPr>
            <a:spLocks noGrp="1"/>
          </p:cNvSpPr>
          <p:nvPr>
            <p:ph type="sldNum" sz="quarter" idx="5"/>
          </p:nvPr>
        </p:nvSpPr>
        <p:spPr/>
        <p:txBody>
          <a:bodyPr/>
          <a:lstStyle/>
          <a:p>
            <a:fld id="{5AE3E4EC-1CC6-4EC7-860B-1B05F7755FCB}" type="slidenum">
              <a:rPr kumimoji="1" lang="ja-JP" altLang="en-US" smtClean="0"/>
              <a:t>87</a:t>
            </a:fld>
            <a:endParaRPr kumimoji="1" lang="ja-JP" altLang="en-US"/>
          </a:p>
        </p:txBody>
      </p:sp>
      <p:sp>
        <p:nvSpPr>
          <p:cNvPr id="6" name="日付プレースホルダー 5">
            <a:extLst>
              <a:ext uri="{FF2B5EF4-FFF2-40B4-BE49-F238E27FC236}">
                <a16:creationId xmlns:a16="http://schemas.microsoft.com/office/drawing/2014/main" id="{FCD1374E-CC08-FDD0-D3A2-26CDCCBB1772}"/>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76406718-F8DE-E1A9-61EC-9C27889018FB}"/>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99594794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2FC9D-0E37-A38C-972D-921EF0F304B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4CC70C4-230D-99CF-4278-C712BF8AA1A8}"/>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1974306A-23AD-1EEB-A1BC-A68879B8A08D}"/>
              </a:ext>
            </a:extLst>
          </p:cNvPr>
          <p:cNvSpPr>
            <a:spLocks noGrp="1"/>
          </p:cNvSpPr>
          <p:nvPr>
            <p:ph type="sldNum" sz="quarter" idx="5"/>
          </p:nvPr>
        </p:nvSpPr>
        <p:spPr/>
        <p:txBody>
          <a:bodyPr/>
          <a:lstStyle/>
          <a:p>
            <a:fld id="{5AE3E4EC-1CC6-4EC7-860B-1B05F7755FCB}" type="slidenum">
              <a:rPr kumimoji="1" lang="ja-JP" altLang="en-US" smtClean="0"/>
              <a:t>88</a:t>
            </a:fld>
            <a:endParaRPr kumimoji="1" lang="ja-JP" altLang="en-US"/>
          </a:p>
        </p:txBody>
      </p:sp>
      <p:sp>
        <p:nvSpPr>
          <p:cNvPr id="6" name="日付プレースホルダー 5">
            <a:extLst>
              <a:ext uri="{FF2B5EF4-FFF2-40B4-BE49-F238E27FC236}">
                <a16:creationId xmlns:a16="http://schemas.microsoft.com/office/drawing/2014/main" id="{14E4BE52-18AC-4853-9D98-3848BD619AF6}"/>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3E75878D-06C2-C924-6C51-27AEBEEB28D8}"/>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59801510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BB709-755B-1D75-5732-C5F129AFFCD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80FA4AB-2497-11A1-CDB9-2C03C0F58014}"/>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F90E9CE1-119F-E188-01F7-1828A9D29D16}"/>
              </a:ext>
            </a:extLst>
          </p:cNvPr>
          <p:cNvSpPr>
            <a:spLocks noGrp="1"/>
          </p:cNvSpPr>
          <p:nvPr>
            <p:ph type="sldNum" sz="quarter" idx="5"/>
          </p:nvPr>
        </p:nvSpPr>
        <p:spPr/>
        <p:txBody>
          <a:bodyPr/>
          <a:lstStyle/>
          <a:p>
            <a:fld id="{5AE3E4EC-1CC6-4EC7-860B-1B05F7755FCB}" type="slidenum">
              <a:rPr kumimoji="1" lang="ja-JP" altLang="en-US" smtClean="0"/>
              <a:t>89</a:t>
            </a:fld>
            <a:endParaRPr kumimoji="1" lang="ja-JP" altLang="en-US"/>
          </a:p>
        </p:txBody>
      </p:sp>
      <p:sp>
        <p:nvSpPr>
          <p:cNvPr id="6" name="日付プレースホルダー 5">
            <a:extLst>
              <a:ext uri="{FF2B5EF4-FFF2-40B4-BE49-F238E27FC236}">
                <a16:creationId xmlns:a16="http://schemas.microsoft.com/office/drawing/2014/main" id="{E5F7229C-5700-4B4C-97A8-3460E36F10F8}"/>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36B46BFF-2C5B-D777-CB72-DD1F2599A270}"/>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65097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71EC3-1FE4-2BF2-C2C9-DDF1263E88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DDD2329-F9ED-64CF-F75C-A5F0041CA53E}"/>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1F64DB27-9442-71F9-947E-8F93BD941E17}"/>
              </a:ext>
            </a:extLst>
          </p:cNvPr>
          <p:cNvSpPr>
            <a:spLocks noGrp="1"/>
          </p:cNvSpPr>
          <p:nvPr>
            <p:ph type="sldNum" sz="quarter" idx="5"/>
          </p:nvPr>
        </p:nvSpPr>
        <p:spPr/>
        <p:txBody>
          <a:bodyPr/>
          <a:lstStyle/>
          <a:p>
            <a:fld id="{5AE3E4EC-1CC6-4EC7-860B-1B05F7755FCB}" type="slidenum">
              <a:rPr kumimoji="1" lang="ja-JP" altLang="en-US" smtClean="0"/>
              <a:t>9</a:t>
            </a:fld>
            <a:endParaRPr kumimoji="1" lang="ja-JP" altLang="en-US"/>
          </a:p>
        </p:txBody>
      </p:sp>
      <p:sp>
        <p:nvSpPr>
          <p:cNvPr id="6" name="日付プレースホルダー 5">
            <a:extLst>
              <a:ext uri="{FF2B5EF4-FFF2-40B4-BE49-F238E27FC236}">
                <a16:creationId xmlns:a16="http://schemas.microsoft.com/office/drawing/2014/main" id="{22EA14F0-9F89-5ACC-E8F8-6B9E31FF4E24}"/>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D032FA12-374B-3BB7-9267-B8A1711E2C7A}"/>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72387631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7DDE4-A675-52FB-8019-78841CCBFCE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AEC817D-BCD4-0371-147D-2D66081389B9}"/>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4B6D911F-76AD-01B8-3957-C6CE93D03271}"/>
              </a:ext>
            </a:extLst>
          </p:cNvPr>
          <p:cNvSpPr>
            <a:spLocks noGrp="1"/>
          </p:cNvSpPr>
          <p:nvPr>
            <p:ph type="sldNum" sz="quarter" idx="5"/>
          </p:nvPr>
        </p:nvSpPr>
        <p:spPr/>
        <p:txBody>
          <a:bodyPr/>
          <a:lstStyle/>
          <a:p>
            <a:fld id="{5AE3E4EC-1CC6-4EC7-860B-1B05F7755FCB}" type="slidenum">
              <a:rPr kumimoji="1" lang="ja-JP" altLang="en-US" smtClean="0"/>
              <a:t>90</a:t>
            </a:fld>
            <a:endParaRPr kumimoji="1" lang="ja-JP" altLang="en-US"/>
          </a:p>
        </p:txBody>
      </p:sp>
      <p:sp>
        <p:nvSpPr>
          <p:cNvPr id="6" name="日付プレースホルダー 5">
            <a:extLst>
              <a:ext uri="{FF2B5EF4-FFF2-40B4-BE49-F238E27FC236}">
                <a16:creationId xmlns:a16="http://schemas.microsoft.com/office/drawing/2014/main" id="{E1E361EE-37FB-766D-D848-96C3FE83204A}"/>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2679D007-68FE-9507-33ED-E8820B2BFBB7}"/>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74125738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7B466-32B8-4565-E9E5-61304936301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E2A5B3F-F4A1-DA20-9DD6-4CC5D2AA7041}"/>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FBE6FBB8-5CD9-22B1-7748-DE8A4BB5D837}"/>
              </a:ext>
            </a:extLst>
          </p:cNvPr>
          <p:cNvSpPr>
            <a:spLocks noGrp="1"/>
          </p:cNvSpPr>
          <p:nvPr>
            <p:ph type="sldNum" sz="quarter" idx="5"/>
          </p:nvPr>
        </p:nvSpPr>
        <p:spPr/>
        <p:txBody>
          <a:bodyPr/>
          <a:lstStyle/>
          <a:p>
            <a:fld id="{5AE3E4EC-1CC6-4EC7-860B-1B05F7755FCB}" type="slidenum">
              <a:rPr kumimoji="1" lang="ja-JP" altLang="en-US" smtClean="0"/>
              <a:t>91</a:t>
            </a:fld>
            <a:endParaRPr kumimoji="1" lang="ja-JP" altLang="en-US"/>
          </a:p>
        </p:txBody>
      </p:sp>
      <p:sp>
        <p:nvSpPr>
          <p:cNvPr id="6" name="日付プレースホルダー 5">
            <a:extLst>
              <a:ext uri="{FF2B5EF4-FFF2-40B4-BE49-F238E27FC236}">
                <a16:creationId xmlns:a16="http://schemas.microsoft.com/office/drawing/2014/main" id="{D95E091A-832A-D472-A55A-AEFE0E3C7818}"/>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2845B718-7A9F-127A-3E17-9CFF107E6858}"/>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07651036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03FEC-A7AD-660C-3F12-F618393F1A8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FED80C0-7ABB-BD4C-F166-1F7CAEA5AB05}"/>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C7126956-67B0-88BB-C10D-24213027A3B6}"/>
              </a:ext>
            </a:extLst>
          </p:cNvPr>
          <p:cNvSpPr>
            <a:spLocks noGrp="1"/>
          </p:cNvSpPr>
          <p:nvPr>
            <p:ph type="sldNum" sz="quarter" idx="5"/>
          </p:nvPr>
        </p:nvSpPr>
        <p:spPr/>
        <p:txBody>
          <a:bodyPr/>
          <a:lstStyle/>
          <a:p>
            <a:fld id="{5AE3E4EC-1CC6-4EC7-860B-1B05F7755FCB}" type="slidenum">
              <a:rPr kumimoji="1" lang="ja-JP" altLang="en-US" smtClean="0"/>
              <a:t>92</a:t>
            </a:fld>
            <a:endParaRPr kumimoji="1" lang="ja-JP" altLang="en-US"/>
          </a:p>
        </p:txBody>
      </p:sp>
      <p:sp>
        <p:nvSpPr>
          <p:cNvPr id="6" name="日付プレースホルダー 5">
            <a:extLst>
              <a:ext uri="{FF2B5EF4-FFF2-40B4-BE49-F238E27FC236}">
                <a16:creationId xmlns:a16="http://schemas.microsoft.com/office/drawing/2014/main" id="{B57E8B9E-9BC0-4E9C-95EE-56FFCFF61182}"/>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C079CAEC-CAD4-1981-0C42-2B9D4766FCB0}"/>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73629367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09AE6-713F-9F47-E825-EEBA3C800CA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B5645CA-9933-CF2F-0F9B-C15A77130F0D}"/>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0103C63B-A62E-459A-8902-0BB63149B34E}"/>
              </a:ext>
            </a:extLst>
          </p:cNvPr>
          <p:cNvSpPr>
            <a:spLocks noGrp="1"/>
          </p:cNvSpPr>
          <p:nvPr>
            <p:ph type="sldNum" sz="quarter" idx="5"/>
          </p:nvPr>
        </p:nvSpPr>
        <p:spPr/>
        <p:txBody>
          <a:bodyPr/>
          <a:lstStyle/>
          <a:p>
            <a:fld id="{5AE3E4EC-1CC6-4EC7-860B-1B05F7755FCB}" type="slidenum">
              <a:rPr kumimoji="1" lang="ja-JP" altLang="en-US" smtClean="0"/>
              <a:t>93</a:t>
            </a:fld>
            <a:endParaRPr kumimoji="1" lang="ja-JP" altLang="en-US"/>
          </a:p>
        </p:txBody>
      </p:sp>
      <p:sp>
        <p:nvSpPr>
          <p:cNvPr id="6" name="日付プレースホルダー 5">
            <a:extLst>
              <a:ext uri="{FF2B5EF4-FFF2-40B4-BE49-F238E27FC236}">
                <a16:creationId xmlns:a16="http://schemas.microsoft.com/office/drawing/2014/main" id="{5F4D1021-6625-A0F1-234E-D601F1E2D7C1}"/>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E46EDA6D-416F-7C62-95B0-52959C948607}"/>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42446461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1F6D4-C4EE-D2EC-4BE5-13BDAD7E5CB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25551D1-6CC8-1883-EF63-0F450A5D4B23}"/>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6B9F430D-A124-15A1-D246-ECC0F9E64D56}"/>
              </a:ext>
            </a:extLst>
          </p:cNvPr>
          <p:cNvSpPr>
            <a:spLocks noGrp="1"/>
          </p:cNvSpPr>
          <p:nvPr>
            <p:ph type="sldNum" sz="quarter" idx="5"/>
          </p:nvPr>
        </p:nvSpPr>
        <p:spPr/>
        <p:txBody>
          <a:bodyPr/>
          <a:lstStyle/>
          <a:p>
            <a:fld id="{5AE3E4EC-1CC6-4EC7-860B-1B05F7755FCB}" type="slidenum">
              <a:rPr kumimoji="1" lang="ja-JP" altLang="en-US" smtClean="0"/>
              <a:t>94</a:t>
            </a:fld>
            <a:endParaRPr kumimoji="1" lang="ja-JP" altLang="en-US"/>
          </a:p>
        </p:txBody>
      </p:sp>
      <p:sp>
        <p:nvSpPr>
          <p:cNvPr id="6" name="日付プレースホルダー 5">
            <a:extLst>
              <a:ext uri="{FF2B5EF4-FFF2-40B4-BE49-F238E27FC236}">
                <a16:creationId xmlns:a16="http://schemas.microsoft.com/office/drawing/2014/main" id="{92EBDBEA-8466-1B00-FA26-74F5AC92401A}"/>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CB4BD799-6DD9-1980-BB84-9AE123A406F9}"/>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94277074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4A04D-C015-3C17-C1F5-76B9A3FF23A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95C3984-40BB-0744-87EA-F236AD7AE531}"/>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2B55FE58-60AC-00A4-83E5-E0B30511F4FC}"/>
              </a:ext>
            </a:extLst>
          </p:cNvPr>
          <p:cNvSpPr>
            <a:spLocks noGrp="1"/>
          </p:cNvSpPr>
          <p:nvPr>
            <p:ph type="sldNum" sz="quarter" idx="5"/>
          </p:nvPr>
        </p:nvSpPr>
        <p:spPr/>
        <p:txBody>
          <a:bodyPr/>
          <a:lstStyle/>
          <a:p>
            <a:fld id="{5AE3E4EC-1CC6-4EC7-860B-1B05F7755FCB}" type="slidenum">
              <a:rPr kumimoji="1" lang="ja-JP" altLang="en-US" smtClean="0"/>
              <a:t>95</a:t>
            </a:fld>
            <a:endParaRPr kumimoji="1" lang="ja-JP" altLang="en-US"/>
          </a:p>
        </p:txBody>
      </p:sp>
      <p:sp>
        <p:nvSpPr>
          <p:cNvPr id="6" name="日付プレースホルダー 5">
            <a:extLst>
              <a:ext uri="{FF2B5EF4-FFF2-40B4-BE49-F238E27FC236}">
                <a16:creationId xmlns:a16="http://schemas.microsoft.com/office/drawing/2014/main" id="{2592467F-8264-407F-8645-4EFF7B159934}"/>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CCC04EB1-43A5-62C3-8C12-B0805DCD9EFC}"/>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26994205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7C169-AF4A-8C8F-81F3-9838381CEC5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886D8DC-96C4-A954-0676-A49B7F271DE4}"/>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5356AC0C-8F6F-8F05-355E-7562132AD36A}"/>
              </a:ext>
            </a:extLst>
          </p:cNvPr>
          <p:cNvSpPr>
            <a:spLocks noGrp="1"/>
          </p:cNvSpPr>
          <p:nvPr>
            <p:ph type="sldNum" sz="quarter" idx="5"/>
          </p:nvPr>
        </p:nvSpPr>
        <p:spPr/>
        <p:txBody>
          <a:bodyPr/>
          <a:lstStyle/>
          <a:p>
            <a:fld id="{5AE3E4EC-1CC6-4EC7-860B-1B05F7755FCB}" type="slidenum">
              <a:rPr kumimoji="1" lang="ja-JP" altLang="en-US" smtClean="0"/>
              <a:t>96</a:t>
            </a:fld>
            <a:endParaRPr kumimoji="1" lang="ja-JP" altLang="en-US"/>
          </a:p>
        </p:txBody>
      </p:sp>
      <p:sp>
        <p:nvSpPr>
          <p:cNvPr id="6" name="日付プレースホルダー 5">
            <a:extLst>
              <a:ext uri="{FF2B5EF4-FFF2-40B4-BE49-F238E27FC236}">
                <a16:creationId xmlns:a16="http://schemas.microsoft.com/office/drawing/2014/main" id="{6FDEFB25-7D06-288D-FAE2-DA534364013D}"/>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E69887C5-4DB0-A22D-0ECD-C3F2008B2164}"/>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04805838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6EC6C-F2C8-84BA-5FD1-29A276D169A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2B6BE15-2E72-44E0-8622-9D8AE065F929}"/>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58806346-396D-8965-20CA-8900E1A19C29}"/>
              </a:ext>
            </a:extLst>
          </p:cNvPr>
          <p:cNvSpPr>
            <a:spLocks noGrp="1"/>
          </p:cNvSpPr>
          <p:nvPr>
            <p:ph type="sldNum" sz="quarter" idx="5"/>
          </p:nvPr>
        </p:nvSpPr>
        <p:spPr/>
        <p:txBody>
          <a:bodyPr/>
          <a:lstStyle/>
          <a:p>
            <a:fld id="{5AE3E4EC-1CC6-4EC7-860B-1B05F7755FCB}" type="slidenum">
              <a:rPr kumimoji="1" lang="ja-JP" altLang="en-US" smtClean="0"/>
              <a:t>97</a:t>
            </a:fld>
            <a:endParaRPr kumimoji="1" lang="ja-JP" altLang="en-US"/>
          </a:p>
        </p:txBody>
      </p:sp>
      <p:sp>
        <p:nvSpPr>
          <p:cNvPr id="6" name="日付プレースホルダー 5">
            <a:extLst>
              <a:ext uri="{FF2B5EF4-FFF2-40B4-BE49-F238E27FC236}">
                <a16:creationId xmlns:a16="http://schemas.microsoft.com/office/drawing/2014/main" id="{00932B1C-F73F-458A-F59A-F5245EFE8A29}"/>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BD0568D2-9E4B-CABB-D2AD-B6508306844C}"/>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8104058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6FA37-D3F6-290E-2EE1-95A0AB38F76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D809C71-D415-D11E-BEC7-11A421DBEDCB}"/>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BD49E27F-050F-470F-8A29-D4E83823E5A3}"/>
              </a:ext>
            </a:extLst>
          </p:cNvPr>
          <p:cNvSpPr>
            <a:spLocks noGrp="1"/>
          </p:cNvSpPr>
          <p:nvPr>
            <p:ph type="sldNum" sz="quarter" idx="5"/>
          </p:nvPr>
        </p:nvSpPr>
        <p:spPr/>
        <p:txBody>
          <a:bodyPr/>
          <a:lstStyle/>
          <a:p>
            <a:fld id="{5AE3E4EC-1CC6-4EC7-860B-1B05F7755FCB}" type="slidenum">
              <a:rPr kumimoji="1" lang="ja-JP" altLang="en-US" smtClean="0"/>
              <a:t>98</a:t>
            </a:fld>
            <a:endParaRPr kumimoji="1" lang="ja-JP" altLang="en-US"/>
          </a:p>
        </p:txBody>
      </p:sp>
      <p:sp>
        <p:nvSpPr>
          <p:cNvPr id="6" name="日付プレースホルダー 5">
            <a:extLst>
              <a:ext uri="{FF2B5EF4-FFF2-40B4-BE49-F238E27FC236}">
                <a16:creationId xmlns:a16="http://schemas.microsoft.com/office/drawing/2014/main" id="{DE441FB2-DBE4-9436-BAEB-4CF99AB5F46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28366DB0-A442-F5EC-E22B-86C3D0E488DE}"/>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74075478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9D676-41EF-1477-A65A-33617923256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B649D45-A7DE-860A-C9E6-0A3572DA4400}"/>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EAC57338-35E3-EA0B-FE02-E032872CF8C7}"/>
              </a:ext>
            </a:extLst>
          </p:cNvPr>
          <p:cNvSpPr>
            <a:spLocks noGrp="1"/>
          </p:cNvSpPr>
          <p:nvPr>
            <p:ph type="sldNum" sz="quarter" idx="5"/>
          </p:nvPr>
        </p:nvSpPr>
        <p:spPr/>
        <p:txBody>
          <a:bodyPr/>
          <a:lstStyle/>
          <a:p>
            <a:fld id="{5AE3E4EC-1CC6-4EC7-860B-1B05F7755FCB}" type="slidenum">
              <a:rPr kumimoji="1" lang="ja-JP" altLang="en-US" smtClean="0"/>
              <a:t>99</a:t>
            </a:fld>
            <a:endParaRPr kumimoji="1" lang="ja-JP" altLang="en-US"/>
          </a:p>
        </p:txBody>
      </p:sp>
      <p:sp>
        <p:nvSpPr>
          <p:cNvPr id="6" name="日付プレースホルダー 5">
            <a:extLst>
              <a:ext uri="{FF2B5EF4-FFF2-40B4-BE49-F238E27FC236}">
                <a16:creationId xmlns:a16="http://schemas.microsoft.com/office/drawing/2014/main" id="{93CCB68D-6875-E5F0-0714-62C07B25A710}"/>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6FE4FB39-2B40-76CE-A77C-8CD87EBEBEE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756236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77B732-C674-4146-8B77-341D8B7AC631}" type="slidenum">
              <a:rPr kumimoji="1" lang="ja-JP" altLang="en-US" smtClean="0"/>
              <a:t>‹#›</a:t>
            </a:fld>
            <a:endParaRPr kumimoji="1" lang="ja-JP" altLang="en-US"/>
          </a:p>
        </p:txBody>
      </p:sp>
    </p:spTree>
    <p:extLst>
      <p:ext uri="{BB962C8B-B14F-4D97-AF65-F5344CB8AC3E}">
        <p14:creationId xmlns:p14="http://schemas.microsoft.com/office/powerpoint/2010/main" val="657154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77B732-C674-4146-8B77-341D8B7AC631}" type="slidenum">
              <a:rPr kumimoji="1" lang="ja-JP" altLang="en-US" smtClean="0"/>
              <a:t>‹#›</a:t>
            </a:fld>
            <a:endParaRPr kumimoji="1" lang="ja-JP" altLang="en-US"/>
          </a:p>
        </p:txBody>
      </p:sp>
    </p:spTree>
    <p:extLst>
      <p:ext uri="{BB962C8B-B14F-4D97-AF65-F5344CB8AC3E}">
        <p14:creationId xmlns:p14="http://schemas.microsoft.com/office/powerpoint/2010/main" val="4265418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77B732-C674-4146-8B77-341D8B7AC631}" type="slidenum">
              <a:rPr kumimoji="1" lang="ja-JP" altLang="en-US" smtClean="0"/>
              <a:t>‹#›</a:t>
            </a:fld>
            <a:endParaRPr kumimoji="1" lang="ja-JP" altLang="en-US"/>
          </a:p>
        </p:txBody>
      </p:sp>
    </p:spTree>
    <p:extLst>
      <p:ext uri="{BB962C8B-B14F-4D97-AF65-F5344CB8AC3E}">
        <p14:creationId xmlns:p14="http://schemas.microsoft.com/office/powerpoint/2010/main" val="4012864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77B732-C674-4146-8B77-341D8B7AC631}" type="slidenum">
              <a:rPr kumimoji="1" lang="ja-JP" altLang="en-US" smtClean="0"/>
              <a:t>‹#›</a:t>
            </a:fld>
            <a:endParaRPr kumimoji="1" lang="ja-JP" altLang="en-US"/>
          </a:p>
        </p:txBody>
      </p:sp>
    </p:spTree>
    <p:extLst>
      <p:ext uri="{BB962C8B-B14F-4D97-AF65-F5344CB8AC3E}">
        <p14:creationId xmlns:p14="http://schemas.microsoft.com/office/powerpoint/2010/main" val="4282142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77B732-C674-4146-8B77-341D8B7AC631}" type="slidenum">
              <a:rPr kumimoji="1" lang="ja-JP" altLang="en-US" smtClean="0"/>
              <a:t>‹#›</a:t>
            </a:fld>
            <a:endParaRPr kumimoji="1" lang="ja-JP" altLang="en-US"/>
          </a:p>
        </p:txBody>
      </p:sp>
    </p:spTree>
    <p:extLst>
      <p:ext uri="{BB962C8B-B14F-4D97-AF65-F5344CB8AC3E}">
        <p14:creationId xmlns:p14="http://schemas.microsoft.com/office/powerpoint/2010/main" val="3981121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77B732-C674-4146-8B77-341D8B7AC631}" type="slidenum">
              <a:rPr kumimoji="1" lang="ja-JP" altLang="en-US" smtClean="0"/>
              <a:t>‹#›</a:t>
            </a:fld>
            <a:endParaRPr kumimoji="1" lang="ja-JP" altLang="en-US"/>
          </a:p>
        </p:txBody>
      </p:sp>
    </p:spTree>
    <p:extLst>
      <p:ext uri="{BB962C8B-B14F-4D97-AF65-F5344CB8AC3E}">
        <p14:creationId xmlns:p14="http://schemas.microsoft.com/office/powerpoint/2010/main" val="2353965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177B732-C674-4146-8B77-341D8B7AC631}" type="slidenum">
              <a:rPr kumimoji="1" lang="ja-JP" altLang="en-US" smtClean="0"/>
              <a:t>‹#›</a:t>
            </a:fld>
            <a:endParaRPr kumimoji="1" lang="ja-JP" altLang="en-US"/>
          </a:p>
        </p:txBody>
      </p:sp>
    </p:spTree>
    <p:extLst>
      <p:ext uri="{BB962C8B-B14F-4D97-AF65-F5344CB8AC3E}">
        <p14:creationId xmlns:p14="http://schemas.microsoft.com/office/powerpoint/2010/main" val="3849944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177B732-C674-4146-8B77-341D8B7AC631}" type="slidenum">
              <a:rPr kumimoji="1" lang="ja-JP" altLang="en-US" smtClean="0"/>
              <a:t>‹#›</a:t>
            </a:fld>
            <a:endParaRPr kumimoji="1" lang="ja-JP" altLang="en-US"/>
          </a:p>
        </p:txBody>
      </p:sp>
    </p:spTree>
    <p:extLst>
      <p:ext uri="{BB962C8B-B14F-4D97-AF65-F5344CB8AC3E}">
        <p14:creationId xmlns:p14="http://schemas.microsoft.com/office/powerpoint/2010/main" val="2420297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177B732-C674-4146-8B77-341D8B7AC631}" type="slidenum">
              <a:rPr kumimoji="1" lang="ja-JP" altLang="en-US" smtClean="0"/>
              <a:t>‹#›</a:t>
            </a:fld>
            <a:endParaRPr kumimoji="1" lang="ja-JP" altLang="en-US"/>
          </a:p>
        </p:txBody>
      </p:sp>
    </p:spTree>
    <p:extLst>
      <p:ext uri="{BB962C8B-B14F-4D97-AF65-F5344CB8AC3E}">
        <p14:creationId xmlns:p14="http://schemas.microsoft.com/office/powerpoint/2010/main" val="355888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77B732-C674-4146-8B77-341D8B7AC631}" type="slidenum">
              <a:rPr kumimoji="1" lang="ja-JP" altLang="en-US" smtClean="0"/>
              <a:t>‹#›</a:t>
            </a:fld>
            <a:endParaRPr kumimoji="1" lang="ja-JP" altLang="en-US"/>
          </a:p>
        </p:txBody>
      </p:sp>
    </p:spTree>
    <p:extLst>
      <p:ext uri="{BB962C8B-B14F-4D97-AF65-F5344CB8AC3E}">
        <p14:creationId xmlns:p14="http://schemas.microsoft.com/office/powerpoint/2010/main" val="1099602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77B732-C674-4146-8B77-341D8B7AC631}" type="slidenum">
              <a:rPr kumimoji="1" lang="ja-JP" altLang="en-US" smtClean="0"/>
              <a:t>‹#›</a:t>
            </a:fld>
            <a:endParaRPr kumimoji="1" lang="ja-JP" altLang="en-US"/>
          </a:p>
        </p:txBody>
      </p:sp>
    </p:spTree>
    <p:extLst>
      <p:ext uri="{BB962C8B-B14F-4D97-AF65-F5344CB8AC3E}">
        <p14:creationId xmlns:p14="http://schemas.microsoft.com/office/powerpoint/2010/main" val="3142120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77B732-C674-4146-8B77-341D8B7AC631}" type="slidenum">
              <a:rPr kumimoji="1" lang="ja-JP" altLang="en-US" smtClean="0"/>
              <a:t>‹#›</a:t>
            </a:fld>
            <a:endParaRPr kumimoji="1" lang="ja-JP" altLang="en-US"/>
          </a:p>
        </p:txBody>
      </p:sp>
    </p:spTree>
    <p:extLst>
      <p:ext uri="{BB962C8B-B14F-4D97-AF65-F5344CB8AC3E}">
        <p14:creationId xmlns:p14="http://schemas.microsoft.com/office/powerpoint/2010/main" val="873975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00.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0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4.png"/></Relationships>
</file>

<file path=ppt/slides/_rels/slide3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5.png"/><Relationship Id="rId5" Type="http://schemas.openxmlformats.org/officeDocument/2006/relationships/image" Target="../media/image1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4.png"/></Relationships>
</file>

<file path=ppt/slides/_rels/slide3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5.png"/><Relationship Id="rId5" Type="http://schemas.openxmlformats.org/officeDocument/2006/relationships/image" Target="../media/image1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4.png"/></Relationships>
</file>

<file path=ppt/slides/_rels/slide3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5.png"/><Relationship Id="rId5" Type="http://schemas.openxmlformats.org/officeDocument/2006/relationships/image" Target="../media/image1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4.png"/></Relationships>
</file>

<file path=ppt/slides/_rels/slide3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5.png"/><Relationship Id="rId5" Type="http://schemas.openxmlformats.org/officeDocument/2006/relationships/image" Target="../media/image1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8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8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8.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9.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8" Type="http://schemas.openxmlformats.org/officeDocument/2006/relationships/image" Target="../media/image30.png"/><Relationship Id="rId13" Type="http://schemas.microsoft.com/office/2007/relationships/hdphoto" Target="../media/hdphoto1.wdp"/><Relationship Id="rId3" Type="http://schemas.openxmlformats.org/officeDocument/2006/relationships/image" Target="../media/image25.jpeg"/><Relationship Id="rId7" Type="http://schemas.openxmlformats.org/officeDocument/2006/relationships/image" Target="../media/image29.png"/><Relationship Id="rId12" Type="http://schemas.openxmlformats.org/officeDocument/2006/relationships/image" Target="../media/image11.png"/><Relationship Id="rId2" Type="http://schemas.openxmlformats.org/officeDocument/2006/relationships/notesSlide" Target="../notesSlides/notesSlide93.xml"/><Relationship Id="rId1" Type="http://schemas.openxmlformats.org/officeDocument/2006/relationships/slideLayout" Target="../slideLayouts/slideLayout1.xml"/><Relationship Id="rId6" Type="http://schemas.openxmlformats.org/officeDocument/2006/relationships/image" Target="../media/image28.jpeg"/><Relationship Id="rId11" Type="http://schemas.microsoft.com/office/2007/relationships/hdphoto" Target="../media/hdphoto3.wdp"/><Relationship Id="rId5" Type="http://schemas.openxmlformats.org/officeDocument/2006/relationships/image" Target="../media/image27.jpeg"/><Relationship Id="rId10" Type="http://schemas.openxmlformats.org/officeDocument/2006/relationships/image" Target="../media/image13.png"/><Relationship Id="rId4" Type="http://schemas.openxmlformats.org/officeDocument/2006/relationships/image" Target="../media/image26.jpeg"/><Relationship Id="rId9" Type="http://schemas.openxmlformats.org/officeDocument/2006/relationships/image" Target="../media/image31.jpeg"/></Relationships>
</file>

<file path=ppt/slides/_rels/slide94.xml.rels><?xml version="1.0" encoding="UTF-8" standalone="yes"?>
<Relationships xmlns="http://schemas.openxmlformats.org/package/2006/relationships"><Relationship Id="rId8" Type="http://schemas.openxmlformats.org/officeDocument/2006/relationships/image" Target="../media/image30.png"/><Relationship Id="rId13" Type="http://schemas.microsoft.com/office/2007/relationships/hdphoto" Target="../media/hdphoto3.wdp"/><Relationship Id="rId3" Type="http://schemas.openxmlformats.org/officeDocument/2006/relationships/image" Target="../media/image25.jpeg"/><Relationship Id="rId7" Type="http://schemas.openxmlformats.org/officeDocument/2006/relationships/image" Target="../media/image29.png"/><Relationship Id="rId12" Type="http://schemas.openxmlformats.org/officeDocument/2006/relationships/image" Target="../media/image13.png"/><Relationship Id="rId2" Type="http://schemas.openxmlformats.org/officeDocument/2006/relationships/notesSlide" Target="../notesSlides/notesSlide94.xml"/><Relationship Id="rId1" Type="http://schemas.openxmlformats.org/officeDocument/2006/relationships/slideLayout" Target="../slideLayouts/slideLayout1.xml"/><Relationship Id="rId6" Type="http://schemas.openxmlformats.org/officeDocument/2006/relationships/image" Target="../media/image28.jpeg"/><Relationship Id="rId11" Type="http://schemas.microsoft.com/office/2007/relationships/hdphoto" Target="../media/hdphoto2.wdp"/><Relationship Id="rId5" Type="http://schemas.openxmlformats.org/officeDocument/2006/relationships/image" Target="../media/image27.jpeg"/><Relationship Id="rId15" Type="http://schemas.microsoft.com/office/2007/relationships/hdphoto" Target="../media/hdphoto1.wdp"/><Relationship Id="rId10" Type="http://schemas.openxmlformats.org/officeDocument/2006/relationships/image" Target="../media/image12.png"/><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image" Target="../media/image11.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41945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1</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2303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 name="タイトル 1">
            <a:extLst>
              <a:ext uri="{FF2B5EF4-FFF2-40B4-BE49-F238E27FC236}">
                <a16:creationId xmlns:a16="http://schemas.microsoft.com/office/drawing/2014/main" id="{A52E62C2-8557-FA1C-869F-10E45E214284}"/>
              </a:ext>
            </a:extLst>
          </p:cNvPr>
          <p:cNvSpPr txBox="1">
            <a:spLocks/>
          </p:cNvSpPr>
          <p:nvPr/>
        </p:nvSpPr>
        <p:spPr>
          <a:xfrm>
            <a:off x="172871" y="453778"/>
            <a:ext cx="8448854" cy="44069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800" b="1" dirty="0">
                <a:latin typeface="+mn-ea"/>
                <a:ea typeface="+mn-ea"/>
              </a:rPr>
              <a:t>令和</a:t>
            </a:r>
            <a:r>
              <a:rPr lang="en-US" altLang="ja-JP" sz="1800" b="1" dirty="0">
                <a:latin typeface="+mn-ea"/>
                <a:ea typeface="+mn-ea"/>
              </a:rPr>
              <a:t>7</a:t>
            </a:r>
            <a:r>
              <a:rPr lang="ja-JP" altLang="en-US" sz="1800" b="1" dirty="0">
                <a:latin typeface="+mn-ea"/>
                <a:ea typeface="+mn-ea"/>
              </a:rPr>
              <a:t>年度　福島県障がい者相談支援従事者主任相談支援専門員養成研修</a:t>
            </a:r>
          </a:p>
        </p:txBody>
      </p:sp>
      <p:sp>
        <p:nvSpPr>
          <p:cNvPr id="8" name="タイトル 1">
            <a:extLst>
              <a:ext uri="{FF2B5EF4-FFF2-40B4-BE49-F238E27FC236}">
                <a16:creationId xmlns:a16="http://schemas.microsoft.com/office/drawing/2014/main" id="{5F517AF9-5A4D-5952-A08B-0DDE99FE6953}"/>
              </a:ext>
            </a:extLst>
          </p:cNvPr>
          <p:cNvSpPr>
            <a:spLocks noGrp="1"/>
          </p:cNvSpPr>
          <p:nvPr>
            <p:ph type="ctrTitle"/>
          </p:nvPr>
        </p:nvSpPr>
        <p:spPr>
          <a:xfrm>
            <a:off x="401938" y="2355473"/>
            <a:ext cx="8313489" cy="888090"/>
          </a:xfrm>
        </p:spPr>
        <p:txBody>
          <a:bodyPr anchor="ctr">
            <a:normAutofit/>
          </a:bodyPr>
          <a:lstStyle/>
          <a:p>
            <a:r>
              <a:rPr kumimoji="1" lang="ja-JP" altLang="en-US" sz="4800" b="1" dirty="0">
                <a:latin typeface="+mn-ea"/>
                <a:ea typeface="+mn-ea"/>
              </a:rPr>
              <a:t>人材育成の地域での展開</a:t>
            </a:r>
          </a:p>
        </p:txBody>
      </p:sp>
      <p:sp>
        <p:nvSpPr>
          <p:cNvPr id="9" name="字幕 2">
            <a:extLst>
              <a:ext uri="{FF2B5EF4-FFF2-40B4-BE49-F238E27FC236}">
                <a16:creationId xmlns:a16="http://schemas.microsoft.com/office/drawing/2014/main" id="{53220437-60A5-F45A-A9A5-E6F9DE4902DF}"/>
              </a:ext>
            </a:extLst>
          </p:cNvPr>
          <p:cNvSpPr>
            <a:spLocks noGrp="1"/>
          </p:cNvSpPr>
          <p:nvPr>
            <p:ph type="subTitle" idx="1"/>
          </p:nvPr>
        </p:nvSpPr>
        <p:spPr>
          <a:xfrm>
            <a:off x="3355762" y="5039477"/>
            <a:ext cx="5607999" cy="1262760"/>
          </a:xfrm>
        </p:spPr>
        <p:txBody>
          <a:bodyPr anchor="ctr">
            <a:normAutofit/>
          </a:bodyPr>
          <a:lstStyle/>
          <a:p>
            <a:pPr algn="r"/>
            <a:r>
              <a:rPr lang="ja-JP" altLang="en-US" sz="2800" b="1" dirty="0"/>
              <a:t>基幹相談支援センターふたば</a:t>
            </a:r>
            <a:endParaRPr lang="en-US" altLang="ja-JP" sz="2800" b="1" dirty="0"/>
          </a:p>
          <a:p>
            <a:pPr algn="r"/>
            <a:r>
              <a:rPr kumimoji="1" lang="ja-JP" altLang="en-US" sz="2800" b="1" dirty="0"/>
              <a:t>遠藤　隼人</a:t>
            </a:r>
            <a:endParaRPr kumimoji="1" lang="en-US" altLang="ja-JP" sz="2800" b="1" dirty="0"/>
          </a:p>
        </p:txBody>
      </p:sp>
      <p:sp>
        <p:nvSpPr>
          <p:cNvPr id="2" name="サブタイトル 2">
            <a:extLst>
              <a:ext uri="{FF2B5EF4-FFF2-40B4-BE49-F238E27FC236}">
                <a16:creationId xmlns:a16="http://schemas.microsoft.com/office/drawing/2014/main" id="{C4DC9157-FF6D-96B5-0EA6-845C2BED2719}"/>
              </a:ext>
            </a:extLst>
          </p:cNvPr>
          <p:cNvSpPr>
            <a:spLocks noGrp="1"/>
          </p:cNvSpPr>
          <p:nvPr/>
        </p:nvSpPr>
        <p:spPr bwMode="auto">
          <a:xfrm>
            <a:off x="124287" y="5311007"/>
            <a:ext cx="3600400" cy="980608"/>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r>
              <a:rPr lang="ja-JP" altLang="en-US" sz="1400" dirty="0">
                <a:latin typeface="游ゴシック" panose="020B0400000000000000" pitchFamily="50" charset="-128"/>
                <a:ea typeface="游ゴシック" panose="020B0400000000000000" pitchFamily="50" charset="-128"/>
              </a:rPr>
              <a:t>令和元年度主任相談支援専門員養成研修</a:t>
            </a:r>
            <a:endParaRPr lang="en-US" altLang="ja-JP" sz="1400" dirty="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長野県上小圏域障害者総合支援センター</a:t>
            </a:r>
            <a:endParaRPr lang="en-US" altLang="ja-JP" sz="1400" dirty="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橋詰　正氏　</a:t>
            </a:r>
            <a:r>
              <a:rPr lang="ja-JP" altLang="en-US" sz="1100" dirty="0">
                <a:latin typeface="游ゴシック" panose="020B0400000000000000" pitchFamily="50" charset="-128"/>
                <a:ea typeface="游ゴシック" panose="020B0400000000000000" pitchFamily="50" charset="-128"/>
              </a:rPr>
              <a:t>令和元</a:t>
            </a:r>
            <a:r>
              <a:rPr lang="zh-CN" altLang="en-US" sz="1100" dirty="0">
                <a:latin typeface="游ゴシック" panose="020B0400000000000000" pitchFamily="50" charset="-128"/>
                <a:ea typeface="游ゴシック" panose="020B0400000000000000" pitchFamily="50" charset="-128"/>
              </a:rPr>
              <a:t>年</a:t>
            </a:r>
            <a:r>
              <a:rPr lang="en-US" altLang="zh-CN" sz="1100" dirty="0">
                <a:latin typeface="游ゴシック" panose="020B0400000000000000" pitchFamily="50" charset="-128"/>
                <a:ea typeface="游ゴシック" panose="020B0400000000000000" pitchFamily="50" charset="-128"/>
              </a:rPr>
              <a:t>1</a:t>
            </a:r>
            <a:r>
              <a:rPr lang="en-US" altLang="ja-JP" sz="1100" dirty="0">
                <a:latin typeface="游ゴシック" panose="020B0400000000000000" pitchFamily="50" charset="-128"/>
                <a:ea typeface="游ゴシック" panose="020B0400000000000000" pitchFamily="50" charset="-128"/>
              </a:rPr>
              <a:t>2</a:t>
            </a:r>
            <a:r>
              <a:rPr lang="zh-CN" altLang="en-US" sz="1100" dirty="0">
                <a:latin typeface="游ゴシック" panose="020B0400000000000000" pitchFamily="50" charset="-128"/>
                <a:ea typeface="游ゴシック" panose="020B0400000000000000" pitchFamily="50" charset="-128"/>
              </a:rPr>
              <a:t>月</a:t>
            </a:r>
            <a:r>
              <a:rPr lang="ja-JP" altLang="en-US" sz="1100" dirty="0">
                <a:latin typeface="游ゴシック" panose="020B0400000000000000" pitchFamily="50" charset="-128"/>
                <a:ea typeface="游ゴシック" panose="020B0400000000000000" pitchFamily="50" charset="-128"/>
              </a:rPr>
              <a:t>　資料一部改変</a:t>
            </a:r>
            <a:endParaRPr lang="zh-CN" altLang="en-US" sz="14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10268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AA202-1352-21E6-16F7-53A87BC48B41}"/>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A9C5B719-8F27-D44F-E5F5-AA068FFEA389}"/>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1F9EA2DB-828D-35D8-3264-4310E2A02C68}"/>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10</a:t>
            </a:fld>
            <a:endParaRPr kumimoji="1" lang="ja-JP" altLang="en-US" dirty="0"/>
          </a:p>
        </p:txBody>
      </p:sp>
      <p:cxnSp>
        <p:nvCxnSpPr>
          <p:cNvPr id="22" name="直線コネクタ 21">
            <a:extLst>
              <a:ext uri="{FF2B5EF4-FFF2-40B4-BE49-F238E27FC236}">
                <a16:creationId xmlns:a16="http://schemas.microsoft.com/office/drawing/2014/main" id="{E61324BB-94F8-7711-CBDB-F8A8A8BD4DCB}"/>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FD2C18AF-8BDF-390B-213B-76CBBF0FCD4A}"/>
              </a:ext>
            </a:extLst>
          </p:cNvPr>
          <p:cNvSpPr txBox="1">
            <a:spLocks/>
          </p:cNvSpPr>
          <p:nvPr/>
        </p:nvSpPr>
        <p:spPr>
          <a:xfrm>
            <a:off x="133165" y="2965780"/>
            <a:ext cx="8842158" cy="2308192"/>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10000"/>
              </a:lnSpc>
            </a:pPr>
            <a:r>
              <a:rPr lang="en-US" altLang="ja-JP" sz="12000" b="1" dirty="0">
                <a:latin typeface="+mn-ea"/>
              </a:rPr>
              <a:t>70</a:t>
            </a:r>
            <a:r>
              <a:rPr lang="ja-JP" altLang="en-US" sz="12000" b="1" dirty="0">
                <a:latin typeface="+mn-ea"/>
              </a:rPr>
              <a:t>：</a:t>
            </a:r>
            <a:r>
              <a:rPr lang="en-US" altLang="ja-JP" sz="12000" b="1" dirty="0">
                <a:latin typeface="+mn-ea"/>
              </a:rPr>
              <a:t>20</a:t>
            </a:r>
            <a:r>
              <a:rPr lang="ja-JP" altLang="en-US" sz="12000" b="1" dirty="0">
                <a:latin typeface="+mn-ea"/>
              </a:rPr>
              <a:t>：</a:t>
            </a:r>
            <a:r>
              <a:rPr lang="en-US" altLang="ja-JP" sz="12000" b="1" dirty="0">
                <a:latin typeface="+mn-ea"/>
              </a:rPr>
              <a:t>10</a:t>
            </a:r>
            <a:endParaRPr lang="ja-JP" altLang="en-US" sz="12000" b="1" dirty="0">
              <a:latin typeface="+mn-ea"/>
            </a:endParaRPr>
          </a:p>
        </p:txBody>
      </p:sp>
      <p:sp>
        <p:nvSpPr>
          <p:cNvPr id="2" name="タイトル 1">
            <a:extLst>
              <a:ext uri="{FF2B5EF4-FFF2-40B4-BE49-F238E27FC236}">
                <a16:creationId xmlns:a16="http://schemas.microsoft.com/office/drawing/2014/main" id="{C7BF00B7-16EC-B9B7-BC3E-07B12B764FF3}"/>
              </a:ext>
            </a:extLst>
          </p:cNvPr>
          <p:cNvSpPr txBox="1">
            <a:spLocks/>
          </p:cNvSpPr>
          <p:nvPr/>
        </p:nvSpPr>
        <p:spPr>
          <a:xfrm>
            <a:off x="142043" y="520241"/>
            <a:ext cx="8842158" cy="81140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3200" b="1" dirty="0">
                <a:latin typeface="+mn-ea"/>
                <a:ea typeface="+mn-ea"/>
              </a:rPr>
              <a:t>企業や組織で働く人の成長は・・・</a:t>
            </a:r>
          </a:p>
        </p:txBody>
      </p:sp>
      <p:sp>
        <p:nvSpPr>
          <p:cNvPr id="4" name="吹き出し: 円形 3">
            <a:extLst>
              <a:ext uri="{FF2B5EF4-FFF2-40B4-BE49-F238E27FC236}">
                <a16:creationId xmlns:a16="http://schemas.microsoft.com/office/drawing/2014/main" id="{6BBE9D46-E127-0C5F-A9AC-2648F116DB42}"/>
              </a:ext>
            </a:extLst>
          </p:cNvPr>
          <p:cNvSpPr/>
          <p:nvPr/>
        </p:nvSpPr>
        <p:spPr>
          <a:xfrm>
            <a:off x="168677" y="1418058"/>
            <a:ext cx="2713607" cy="1597980"/>
          </a:xfrm>
          <a:prstGeom prst="wedgeEllipseCallou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3200" b="1" dirty="0">
                <a:solidFill>
                  <a:srgbClr val="FF0000"/>
                </a:solidFill>
              </a:rPr>
              <a:t>実際の</a:t>
            </a:r>
            <a:endParaRPr kumimoji="1" lang="en-US" altLang="ja-JP" sz="3200" b="1" dirty="0">
              <a:solidFill>
                <a:srgbClr val="FF0000"/>
              </a:solidFill>
            </a:endParaRPr>
          </a:p>
          <a:p>
            <a:pPr algn="ctr"/>
            <a:r>
              <a:rPr kumimoji="1" lang="ja-JP" altLang="en-US" sz="3200" b="1" dirty="0">
                <a:solidFill>
                  <a:srgbClr val="FF0000"/>
                </a:solidFill>
              </a:rPr>
              <a:t>業務経験</a:t>
            </a:r>
          </a:p>
        </p:txBody>
      </p:sp>
      <p:sp>
        <p:nvSpPr>
          <p:cNvPr id="5" name="吹き出し: 円形 4">
            <a:extLst>
              <a:ext uri="{FF2B5EF4-FFF2-40B4-BE49-F238E27FC236}">
                <a16:creationId xmlns:a16="http://schemas.microsoft.com/office/drawing/2014/main" id="{41F0D3C6-7263-A81B-F3FB-662DD7F44D39}"/>
              </a:ext>
            </a:extLst>
          </p:cNvPr>
          <p:cNvSpPr/>
          <p:nvPr/>
        </p:nvSpPr>
        <p:spPr>
          <a:xfrm>
            <a:off x="3277341" y="1418058"/>
            <a:ext cx="2713607" cy="1597980"/>
          </a:xfrm>
          <a:prstGeom prst="wedgeEllipseCallou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2000" b="1" dirty="0">
                <a:solidFill>
                  <a:srgbClr val="FF0000"/>
                </a:solidFill>
              </a:rPr>
              <a:t>先輩などからの</a:t>
            </a:r>
            <a:r>
              <a:rPr kumimoji="1" lang="ja-JP" altLang="en-US" sz="3000" b="1" dirty="0">
                <a:solidFill>
                  <a:srgbClr val="FF0000"/>
                </a:solidFill>
              </a:rPr>
              <a:t>アドバイス</a:t>
            </a:r>
          </a:p>
        </p:txBody>
      </p:sp>
      <p:sp>
        <p:nvSpPr>
          <p:cNvPr id="8" name="吹き出し: 円形 7">
            <a:extLst>
              <a:ext uri="{FF2B5EF4-FFF2-40B4-BE49-F238E27FC236}">
                <a16:creationId xmlns:a16="http://schemas.microsoft.com/office/drawing/2014/main" id="{48327042-4071-EDDE-ABC0-45D4B205BFD0}"/>
              </a:ext>
            </a:extLst>
          </p:cNvPr>
          <p:cNvSpPr/>
          <p:nvPr/>
        </p:nvSpPr>
        <p:spPr>
          <a:xfrm>
            <a:off x="6297228" y="1367800"/>
            <a:ext cx="2713607" cy="1597980"/>
          </a:xfrm>
          <a:prstGeom prst="wedgeEllipseCallou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3200" b="1" dirty="0">
                <a:solidFill>
                  <a:srgbClr val="FF0000"/>
                </a:solidFill>
              </a:rPr>
              <a:t>研　修</a:t>
            </a:r>
          </a:p>
        </p:txBody>
      </p:sp>
      <p:sp>
        <p:nvSpPr>
          <p:cNvPr id="9" name="タイトル 1">
            <a:extLst>
              <a:ext uri="{FF2B5EF4-FFF2-40B4-BE49-F238E27FC236}">
                <a16:creationId xmlns:a16="http://schemas.microsoft.com/office/drawing/2014/main" id="{FD71258D-2B8A-C723-B982-187B37F83AA8}"/>
              </a:ext>
            </a:extLst>
          </p:cNvPr>
          <p:cNvSpPr txBox="1">
            <a:spLocks/>
          </p:cNvSpPr>
          <p:nvPr/>
        </p:nvSpPr>
        <p:spPr>
          <a:xfrm>
            <a:off x="124287" y="5485122"/>
            <a:ext cx="8842158" cy="81140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4400" b="1" dirty="0">
                <a:latin typeface="+mn-ea"/>
                <a:ea typeface="+mn-ea"/>
              </a:rPr>
              <a:t>8</a:t>
            </a:r>
            <a:r>
              <a:rPr lang="ja-JP" altLang="en-US" sz="4400" b="1" dirty="0">
                <a:latin typeface="+mn-ea"/>
                <a:ea typeface="+mn-ea"/>
              </a:rPr>
              <a:t>時間</a:t>
            </a:r>
            <a:r>
              <a:rPr lang="en-US" altLang="ja-JP" sz="4400" b="1" dirty="0">
                <a:latin typeface="+mn-ea"/>
                <a:ea typeface="+mn-ea"/>
              </a:rPr>
              <a:t>/</a:t>
            </a:r>
            <a:r>
              <a:rPr lang="ja-JP" altLang="en-US" sz="4400" b="1" dirty="0">
                <a:latin typeface="+mn-ea"/>
                <a:ea typeface="+mn-ea"/>
              </a:rPr>
              <a:t>日</a:t>
            </a:r>
            <a:r>
              <a:rPr lang="en-US" altLang="ja-JP" sz="4400" b="1" dirty="0">
                <a:latin typeface="+mn-ea"/>
                <a:ea typeface="+mn-ea"/>
              </a:rPr>
              <a:t>×20</a:t>
            </a:r>
            <a:r>
              <a:rPr lang="ja-JP" altLang="en-US" sz="4400" b="1" dirty="0">
                <a:latin typeface="+mn-ea"/>
                <a:ea typeface="+mn-ea"/>
              </a:rPr>
              <a:t>日間＝</a:t>
            </a:r>
            <a:r>
              <a:rPr lang="en-US" altLang="ja-JP" sz="4400" b="1" dirty="0">
                <a:latin typeface="+mn-ea"/>
                <a:ea typeface="+mn-ea"/>
              </a:rPr>
              <a:t>160</a:t>
            </a:r>
            <a:r>
              <a:rPr lang="ja-JP" altLang="en-US" sz="4400" b="1" dirty="0">
                <a:latin typeface="+mn-ea"/>
                <a:ea typeface="+mn-ea"/>
              </a:rPr>
              <a:t>時間</a:t>
            </a:r>
            <a:r>
              <a:rPr lang="en-US" altLang="ja-JP" sz="4400" b="1" dirty="0">
                <a:latin typeface="+mn-ea"/>
                <a:ea typeface="+mn-ea"/>
              </a:rPr>
              <a:t>/</a:t>
            </a:r>
            <a:r>
              <a:rPr lang="ja-JP" altLang="en-US" sz="4400" b="1" dirty="0">
                <a:latin typeface="+mn-ea"/>
                <a:ea typeface="+mn-ea"/>
              </a:rPr>
              <a:t>月</a:t>
            </a:r>
          </a:p>
        </p:txBody>
      </p:sp>
    </p:spTree>
    <p:extLst>
      <p:ext uri="{BB962C8B-B14F-4D97-AF65-F5344CB8AC3E}">
        <p14:creationId xmlns:p14="http://schemas.microsoft.com/office/powerpoint/2010/main" val="402108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73398-C3C8-0F2C-D934-F0A73EDD8DB4}"/>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2C6378F7-6B83-95FE-DD28-56CD3F95F5A1}"/>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4B9DD5FB-FD18-0F2F-0E9D-3A25A55CB84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100</a:t>
            </a:fld>
            <a:endParaRPr kumimoji="1" lang="ja-JP" altLang="en-US" dirty="0"/>
          </a:p>
        </p:txBody>
      </p:sp>
      <p:cxnSp>
        <p:nvCxnSpPr>
          <p:cNvPr id="22" name="直線コネクタ 21">
            <a:extLst>
              <a:ext uri="{FF2B5EF4-FFF2-40B4-BE49-F238E27FC236}">
                <a16:creationId xmlns:a16="http://schemas.microsoft.com/office/drawing/2014/main" id="{72E14043-CE1C-8F16-DD9F-1172D011E6F2}"/>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EC3D43EA-8871-EEC2-12AC-BEA21502915D}"/>
              </a:ext>
            </a:extLst>
          </p:cNvPr>
          <p:cNvSpPr>
            <a:spLocks noGrp="1"/>
          </p:cNvSpPr>
          <p:nvPr>
            <p:ph type="ctrTitle"/>
          </p:nvPr>
        </p:nvSpPr>
        <p:spPr>
          <a:xfrm>
            <a:off x="124287" y="64654"/>
            <a:ext cx="8851036" cy="360017"/>
          </a:xfrm>
        </p:spPr>
        <p:txBody>
          <a:bodyPr anchor="ctr">
            <a:normAutofit/>
          </a:bodyPr>
          <a:lstStyle/>
          <a:p>
            <a:pPr algn="just"/>
            <a:r>
              <a:rPr kumimoji="1" lang="ja-JP" altLang="en-US" sz="1600" b="1" dirty="0">
                <a:latin typeface="+mn-ea"/>
                <a:ea typeface="+mn-ea"/>
              </a:rPr>
              <a:t>人材育成の地域での展開</a:t>
            </a:r>
          </a:p>
        </p:txBody>
      </p:sp>
      <p:sp>
        <p:nvSpPr>
          <p:cNvPr id="4" name="矢印: 下カーブ 3">
            <a:extLst>
              <a:ext uri="{FF2B5EF4-FFF2-40B4-BE49-F238E27FC236}">
                <a16:creationId xmlns:a16="http://schemas.microsoft.com/office/drawing/2014/main" id="{26770E2F-E844-7899-DF4F-821700D7EDC9}"/>
              </a:ext>
            </a:extLst>
          </p:cNvPr>
          <p:cNvSpPr/>
          <p:nvPr/>
        </p:nvSpPr>
        <p:spPr>
          <a:xfrm>
            <a:off x="2096655" y="1871409"/>
            <a:ext cx="4793673" cy="1431622"/>
          </a:xfrm>
          <a:prstGeom prst="curvedDownArrow">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矢印: 下カーブ 4">
            <a:extLst>
              <a:ext uri="{FF2B5EF4-FFF2-40B4-BE49-F238E27FC236}">
                <a16:creationId xmlns:a16="http://schemas.microsoft.com/office/drawing/2014/main" id="{FF5C3D69-95A5-C798-33B2-0955B25713C6}"/>
              </a:ext>
            </a:extLst>
          </p:cNvPr>
          <p:cNvSpPr/>
          <p:nvPr/>
        </p:nvSpPr>
        <p:spPr>
          <a:xfrm rot="10800000">
            <a:off x="1985998" y="3617952"/>
            <a:ext cx="4793673" cy="1431622"/>
          </a:xfrm>
          <a:prstGeom prst="curvedDownArrow">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タイトル 1">
            <a:extLst>
              <a:ext uri="{FF2B5EF4-FFF2-40B4-BE49-F238E27FC236}">
                <a16:creationId xmlns:a16="http://schemas.microsoft.com/office/drawing/2014/main" id="{99C974C2-3B03-A126-2C96-F9A942D1684E}"/>
              </a:ext>
            </a:extLst>
          </p:cNvPr>
          <p:cNvSpPr txBox="1">
            <a:spLocks/>
          </p:cNvSpPr>
          <p:nvPr/>
        </p:nvSpPr>
        <p:spPr>
          <a:xfrm>
            <a:off x="1035684" y="2407211"/>
            <a:ext cx="2121941" cy="36001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b="1" dirty="0">
                <a:latin typeface="+mn-ea"/>
                <a:ea typeface="+mn-ea"/>
              </a:rPr>
              <a:t>見せる</a:t>
            </a:r>
          </a:p>
        </p:txBody>
      </p:sp>
      <p:sp>
        <p:nvSpPr>
          <p:cNvPr id="9" name="タイトル 1">
            <a:extLst>
              <a:ext uri="{FF2B5EF4-FFF2-40B4-BE49-F238E27FC236}">
                <a16:creationId xmlns:a16="http://schemas.microsoft.com/office/drawing/2014/main" id="{73AFF860-A443-817F-B347-D5052DC9EFE0}"/>
              </a:ext>
            </a:extLst>
          </p:cNvPr>
          <p:cNvSpPr txBox="1">
            <a:spLocks/>
          </p:cNvSpPr>
          <p:nvPr/>
        </p:nvSpPr>
        <p:spPr>
          <a:xfrm>
            <a:off x="3432520" y="1569209"/>
            <a:ext cx="2121941" cy="36001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b="1" dirty="0">
                <a:latin typeface="+mn-ea"/>
                <a:ea typeface="+mn-ea"/>
              </a:rPr>
              <a:t>いっしょにやる</a:t>
            </a:r>
          </a:p>
        </p:txBody>
      </p:sp>
      <p:sp>
        <p:nvSpPr>
          <p:cNvPr id="10" name="タイトル 1">
            <a:extLst>
              <a:ext uri="{FF2B5EF4-FFF2-40B4-BE49-F238E27FC236}">
                <a16:creationId xmlns:a16="http://schemas.microsoft.com/office/drawing/2014/main" id="{8D499099-4566-7524-5010-D0C7682EBD4D}"/>
              </a:ext>
            </a:extLst>
          </p:cNvPr>
          <p:cNvSpPr txBox="1">
            <a:spLocks/>
          </p:cNvSpPr>
          <p:nvPr/>
        </p:nvSpPr>
        <p:spPr>
          <a:xfrm>
            <a:off x="5365230" y="2319346"/>
            <a:ext cx="3050196" cy="36001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b="1" dirty="0">
                <a:latin typeface="+mn-ea"/>
                <a:ea typeface="+mn-ea"/>
              </a:rPr>
              <a:t>自分でやってもらう</a:t>
            </a:r>
          </a:p>
        </p:txBody>
      </p:sp>
      <p:sp>
        <p:nvSpPr>
          <p:cNvPr id="11" name="タイトル 1">
            <a:extLst>
              <a:ext uri="{FF2B5EF4-FFF2-40B4-BE49-F238E27FC236}">
                <a16:creationId xmlns:a16="http://schemas.microsoft.com/office/drawing/2014/main" id="{6106A8F1-1D0D-9532-B9A2-BAFDB5DB2620}"/>
              </a:ext>
            </a:extLst>
          </p:cNvPr>
          <p:cNvSpPr txBox="1">
            <a:spLocks/>
          </p:cNvSpPr>
          <p:nvPr/>
        </p:nvSpPr>
        <p:spPr>
          <a:xfrm>
            <a:off x="5365230" y="4740335"/>
            <a:ext cx="2121941" cy="36001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b="1" dirty="0">
                <a:latin typeface="+mn-ea"/>
                <a:ea typeface="+mn-ea"/>
              </a:rPr>
              <a:t>評価する</a:t>
            </a:r>
          </a:p>
        </p:txBody>
      </p:sp>
      <p:sp>
        <p:nvSpPr>
          <p:cNvPr id="12" name="タイトル 1">
            <a:extLst>
              <a:ext uri="{FF2B5EF4-FFF2-40B4-BE49-F238E27FC236}">
                <a16:creationId xmlns:a16="http://schemas.microsoft.com/office/drawing/2014/main" id="{22D15C73-24FD-B772-C15A-D6286A01E31B}"/>
              </a:ext>
            </a:extLst>
          </p:cNvPr>
          <p:cNvSpPr txBox="1">
            <a:spLocks/>
          </p:cNvSpPr>
          <p:nvPr/>
        </p:nvSpPr>
        <p:spPr>
          <a:xfrm>
            <a:off x="1541668" y="4804991"/>
            <a:ext cx="2260487" cy="36001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b="1" dirty="0">
                <a:latin typeface="+mn-ea"/>
                <a:ea typeface="+mn-ea"/>
              </a:rPr>
              <a:t>人前で説明する</a:t>
            </a:r>
          </a:p>
        </p:txBody>
      </p:sp>
      <p:sp>
        <p:nvSpPr>
          <p:cNvPr id="13" name="タイトル 1">
            <a:extLst>
              <a:ext uri="{FF2B5EF4-FFF2-40B4-BE49-F238E27FC236}">
                <a16:creationId xmlns:a16="http://schemas.microsoft.com/office/drawing/2014/main" id="{06584A3A-B8D8-8B5D-ED5E-FF0AF92F253D}"/>
              </a:ext>
            </a:extLst>
          </p:cNvPr>
          <p:cNvSpPr txBox="1">
            <a:spLocks/>
          </p:cNvSpPr>
          <p:nvPr/>
        </p:nvSpPr>
        <p:spPr>
          <a:xfrm>
            <a:off x="2370341" y="3827288"/>
            <a:ext cx="4418210" cy="59061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a:solidFill>
                  <a:srgbClr val="FF0000"/>
                </a:solidFill>
                <a:latin typeface="+mn-ea"/>
                <a:ea typeface="+mn-ea"/>
              </a:rPr>
              <a:t>学び合う機会をつくる</a:t>
            </a:r>
          </a:p>
        </p:txBody>
      </p:sp>
      <p:pic>
        <p:nvPicPr>
          <p:cNvPr id="14" name="図 13">
            <a:extLst>
              <a:ext uri="{FF2B5EF4-FFF2-40B4-BE49-F238E27FC236}">
                <a16:creationId xmlns:a16="http://schemas.microsoft.com/office/drawing/2014/main" id="{7A043A1A-CA44-4C85-84BF-5E6ED2A7126B}"/>
              </a:ext>
            </a:extLst>
          </p:cNvPr>
          <p:cNvPicPr>
            <a:picLocks noChangeAspect="1"/>
          </p:cNvPicPr>
          <p:nvPr/>
        </p:nvPicPr>
        <p:blipFill>
          <a:blip r:embed="rId3"/>
          <a:stretch>
            <a:fillRect/>
          </a:stretch>
        </p:blipFill>
        <p:spPr>
          <a:xfrm>
            <a:off x="862934" y="1170537"/>
            <a:ext cx="1465783" cy="1189109"/>
          </a:xfrm>
          <a:prstGeom prst="rect">
            <a:avLst/>
          </a:prstGeom>
        </p:spPr>
      </p:pic>
      <p:pic>
        <p:nvPicPr>
          <p:cNvPr id="15" name="図 14">
            <a:extLst>
              <a:ext uri="{FF2B5EF4-FFF2-40B4-BE49-F238E27FC236}">
                <a16:creationId xmlns:a16="http://schemas.microsoft.com/office/drawing/2014/main" id="{C0AD13A0-287E-83B6-BDF9-F9B44AD74ADF}"/>
              </a:ext>
            </a:extLst>
          </p:cNvPr>
          <p:cNvPicPr>
            <a:picLocks noChangeAspect="1"/>
          </p:cNvPicPr>
          <p:nvPr/>
        </p:nvPicPr>
        <p:blipFill>
          <a:blip r:embed="rId4"/>
          <a:srcRect b="10622"/>
          <a:stretch/>
        </p:blipFill>
        <p:spPr>
          <a:xfrm>
            <a:off x="6960991" y="3863713"/>
            <a:ext cx="1018408" cy="910239"/>
          </a:xfrm>
          <a:prstGeom prst="rect">
            <a:avLst/>
          </a:prstGeom>
        </p:spPr>
      </p:pic>
      <p:pic>
        <p:nvPicPr>
          <p:cNvPr id="16" name="図 15">
            <a:extLst>
              <a:ext uri="{FF2B5EF4-FFF2-40B4-BE49-F238E27FC236}">
                <a16:creationId xmlns:a16="http://schemas.microsoft.com/office/drawing/2014/main" id="{93741DE9-13A0-863F-64D4-84EA89E099EE}"/>
              </a:ext>
            </a:extLst>
          </p:cNvPr>
          <p:cNvPicPr>
            <a:picLocks noChangeAspect="1"/>
          </p:cNvPicPr>
          <p:nvPr/>
        </p:nvPicPr>
        <p:blipFill>
          <a:blip r:embed="rId5"/>
          <a:stretch>
            <a:fillRect/>
          </a:stretch>
        </p:blipFill>
        <p:spPr>
          <a:xfrm>
            <a:off x="6698617" y="1106485"/>
            <a:ext cx="1252682" cy="1171690"/>
          </a:xfrm>
          <a:prstGeom prst="rect">
            <a:avLst/>
          </a:prstGeom>
        </p:spPr>
      </p:pic>
      <p:pic>
        <p:nvPicPr>
          <p:cNvPr id="17" name="図 16">
            <a:extLst>
              <a:ext uri="{FF2B5EF4-FFF2-40B4-BE49-F238E27FC236}">
                <a16:creationId xmlns:a16="http://schemas.microsoft.com/office/drawing/2014/main" id="{B737FA48-30CF-F5BD-C376-C1392129DEEB}"/>
              </a:ext>
            </a:extLst>
          </p:cNvPr>
          <p:cNvPicPr>
            <a:picLocks noChangeAspect="1"/>
          </p:cNvPicPr>
          <p:nvPr/>
        </p:nvPicPr>
        <p:blipFill>
          <a:blip r:embed="rId6"/>
          <a:stretch>
            <a:fillRect/>
          </a:stretch>
        </p:blipFill>
        <p:spPr>
          <a:xfrm>
            <a:off x="3655544" y="699981"/>
            <a:ext cx="1647330" cy="866177"/>
          </a:xfrm>
          <a:prstGeom prst="rect">
            <a:avLst/>
          </a:prstGeom>
        </p:spPr>
      </p:pic>
      <p:pic>
        <p:nvPicPr>
          <p:cNvPr id="18" name="図 17">
            <a:extLst>
              <a:ext uri="{FF2B5EF4-FFF2-40B4-BE49-F238E27FC236}">
                <a16:creationId xmlns:a16="http://schemas.microsoft.com/office/drawing/2014/main" id="{4ED748D9-2B84-A40E-0ED4-45C246A2A040}"/>
              </a:ext>
            </a:extLst>
          </p:cNvPr>
          <p:cNvPicPr>
            <a:picLocks noChangeAspect="1"/>
          </p:cNvPicPr>
          <p:nvPr/>
        </p:nvPicPr>
        <p:blipFill>
          <a:blip r:embed="rId7"/>
          <a:stretch>
            <a:fillRect/>
          </a:stretch>
        </p:blipFill>
        <p:spPr>
          <a:xfrm>
            <a:off x="780197" y="3510861"/>
            <a:ext cx="1294130" cy="1294130"/>
          </a:xfrm>
          <a:prstGeom prst="rect">
            <a:avLst/>
          </a:prstGeom>
        </p:spPr>
      </p:pic>
      <p:pic>
        <p:nvPicPr>
          <p:cNvPr id="19" name="図 18">
            <a:extLst>
              <a:ext uri="{FF2B5EF4-FFF2-40B4-BE49-F238E27FC236}">
                <a16:creationId xmlns:a16="http://schemas.microsoft.com/office/drawing/2014/main" id="{C2DD6B75-8820-F8CF-0EE1-669BCD856C53}"/>
              </a:ext>
            </a:extLst>
          </p:cNvPr>
          <p:cNvPicPr>
            <a:picLocks noChangeAspect="1"/>
          </p:cNvPicPr>
          <p:nvPr/>
        </p:nvPicPr>
        <p:blipFill>
          <a:blip r:embed="rId8"/>
          <a:stretch>
            <a:fillRect/>
          </a:stretch>
        </p:blipFill>
        <p:spPr>
          <a:xfrm>
            <a:off x="3563287" y="2385272"/>
            <a:ext cx="1727424" cy="1471509"/>
          </a:xfrm>
          <a:prstGeom prst="rect">
            <a:avLst/>
          </a:prstGeom>
        </p:spPr>
      </p:pic>
      <p:sp>
        <p:nvSpPr>
          <p:cNvPr id="20" name="タイトル 1">
            <a:extLst>
              <a:ext uri="{FF2B5EF4-FFF2-40B4-BE49-F238E27FC236}">
                <a16:creationId xmlns:a16="http://schemas.microsoft.com/office/drawing/2014/main" id="{22C07486-8E6B-AB81-2C3E-C1D42D303C94}"/>
              </a:ext>
            </a:extLst>
          </p:cNvPr>
          <p:cNvSpPr txBox="1">
            <a:spLocks/>
          </p:cNvSpPr>
          <p:nvPr/>
        </p:nvSpPr>
        <p:spPr>
          <a:xfrm>
            <a:off x="488721" y="5321909"/>
            <a:ext cx="8338372" cy="1007379"/>
          </a:xfrm>
          <a:prstGeom prst="rect">
            <a:avLst/>
          </a:prstGeom>
          <a:solidFill>
            <a:srgbClr val="FFFF00"/>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2400" b="1" dirty="0">
                <a:solidFill>
                  <a:srgbClr val="FF0000"/>
                </a:solidFill>
                <a:latin typeface="+mn-ea"/>
                <a:ea typeface="+mn-ea"/>
              </a:rPr>
              <a:t>相談支援で培ったスキルを</a:t>
            </a:r>
            <a:br>
              <a:rPr lang="ja-JP" altLang="en-US" sz="2400" b="1" dirty="0">
                <a:solidFill>
                  <a:srgbClr val="FF0000"/>
                </a:solidFill>
                <a:latin typeface="+mn-ea"/>
                <a:ea typeface="+mn-ea"/>
              </a:rPr>
            </a:br>
            <a:r>
              <a:rPr lang="ja-JP" altLang="en-US" sz="2400" b="1" dirty="0">
                <a:solidFill>
                  <a:srgbClr val="FF0000"/>
                </a:solidFill>
                <a:latin typeface="+mn-ea"/>
                <a:ea typeface="+mn-ea"/>
              </a:rPr>
              <a:t>地域の人材育成のために惜しみなく地域へ提供すること</a:t>
            </a:r>
          </a:p>
        </p:txBody>
      </p:sp>
    </p:spTree>
    <p:extLst>
      <p:ext uri="{BB962C8B-B14F-4D97-AF65-F5344CB8AC3E}">
        <p14:creationId xmlns:p14="http://schemas.microsoft.com/office/powerpoint/2010/main" val="289772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479F3-F954-8291-40F4-12628EBC4156}"/>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02C9EF6B-E119-5177-389F-216EB0DFE1C9}"/>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10698040-D2B6-0790-1007-56F588A7D117}"/>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101</a:t>
            </a:fld>
            <a:endParaRPr kumimoji="1" lang="ja-JP" altLang="en-US" dirty="0"/>
          </a:p>
        </p:txBody>
      </p:sp>
      <p:cxnSp>
        <p:nvCxnSpPr>
          <p:cNvPr id="22" name="直線コネクタ 21">
            <a:extLst>
              <a:ext uri="{FF2B5EF4-FFF2-40B4-BE49-F238E27FC236}">
                <a16:creationId xmlns:a16="http://schemas.microsoft.com/office/drawing/2014/main" id="{748FEEDE-C11E-7848-9FFD-4884EAABC3F7}"/>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713F1292-B49F-4265-C9D5-32FAE06118C9}"/>
              </a:ext>
            </a:extLst>
          </p:cNvPr>
          <p:cNvSpPr txBox="1">
            <a:spLocks/>
          </p:cNvSpPr>
          <p:nvPr/>
        </p:nvSpPr>
        <p:spPr>
          <a:xfrm>
            <a:off x="133165" y="4627418"/>
            <a:ext cx="8842158" cy="1604705"/>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r">
              <a:lnSpc>
                <a:spcPct val="110000"/>
              </a:lnSpc>
            </a:pPr>
            <a:r>
              <a:rPr lang="ja-JP" altLang="en-US" sz="2800" b="1" dirty="0"/>
              <a:t>ふりかえりシートへのご記入をお願いいたします。</a:t>
            </a:r>
            <a:endParaRPr lang="en-US" altLang="ja-JP" sz="2800" b="1" dirty="0"/>
          </a:p>
          <a:p>
            <a:pPr algn="r">
              <a:lnSpc>
                <a:spcPct val="110000"/>
              </a:lnSpc>
            </a:pPr>
            <a:r>
              <a:rPr lang="ja-JP" altLang="en-US" sz="2800" b="1" dirty="0"/>
              <a:t>ご清聴ありがとうございました。</a:t>
            </a:r>
          </a:p>
        </p:txBody>
      </p:sp>
      <p:pic>
        <p:nvPicPr>
          <p:cNvPr id="4" name="図 3">
            <a:extLst>
              <a:ext uri="{FF2B5EF4-FFF2-40B4-BE49-F238E27FC236}">
                <a16:creationId xmlns:a16="http://schemas.microsoft.com/office/drawing/2014/main" id="{0A923009-7B91-64F3-F68A-4473AA3814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728" y="539460"/>
            <a:ext cx="5534797" cy="4153480"/>
          </a:xfrm>
          <a:prstGeom prst="rect">
            <a:avLst/>
          </a:prstGeom>
        </p:spPr>
      </p:pic>
    </p:spTree>
    <p:extLst>
      <p:ext uri="{BB962C8B-B14F-4D97-AF65-F5344CB8AC3E}">
        <p14:creationId xmlns:p14="http://schemas.microsoft.com/office/powerpoint/2010/main" val="328951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60012-BC59-3662-E9EA-676C3FED6D42}"/>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32DE32F6-972B-4206-8D7A-02A275D5D726}"/>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9FEB242D-568B-D1C6-B081-232ADB625027}"/>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11</a:t>
            </a:fld>
            <a:endParaRPr kumimoji="1" lang="ja-JP" altLang="en-US" dirty="0"/>
          </a:p>
        </p:txBody>
      </p:sp>
      <p:cxnSp>
        <p:nvCxnSpPr>
          <p:cNvPr id="22" name="直線コネクタ 21">
            <a:extLst>
              <a:ext uri="{FF2B5EF4-FFF2-40B4-BE49-F238E27FC236}">
                <a16:creationId xmlns:a16="http://schemas.microsoft.com/office/drawing/2014/main" id="{19D061AC-62D1-0287-4B4C-65DEA9280FCD}"/>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40B2EB76-10E0-7DA5-5A59-D13E933C76E1}"/>
              </a:ext>
            </a:extLst>
          </p:cNvPr>
          <p:cNvSpPr txBox="1">
            <a:spLocks/>
          </p:cNvSpPr>
          <p:nvPr/>
        </p:nvSpPr>
        <p:spPr>
          <a:xfrm>
            <a:off x="133165" y="2965780"/>
            <a:ext cx="8842158" cy="2308192"/>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10000"/>
              </a:lnSpc>
            </a:pPr>
            <a:r>
              <a:rPr lang="en-US" altLang="ja-JP" sz="10000" b="1" dirty="0">
                <a:latin typeface="+mn-ea"/>
              </a:rPr>
              <a:t>112</a:t>
            </a:r>
            <a:r>
              <a:rPr lang="ja-JP" altLang="en-US" sz="10000" b="1" dirty="0">
                <a:latin typeface="+mn-ea"/>
              </a:rPr>
              <a:t>：</a:t>
            </a:r>
            <a:r>
              <a:rPr lang="en-US" altLang="ja-JP" sz="10000" b="1" dirty="0">
                <a:latin typeface="+mn-ea"/>
              </a:rPr>
              <a:t>32</a:t>
            </a:r>
            <a:r>
              <a:rPr lang="ja-JP" altLang="en-US" sz="10000" b="1" dirty="0">
                <a:latin typeface="+mn-ea"/>
              </a:rPr>
              <a:t>：</a:t>
            </a:r>
            <a:r>
              <a:rPr lang="en-US" altLang="ja-JP" sz="10000" b="1" dirty="0">
                <a:latin typeface="+mn-ea"/>
              </a:rPr>
              <a:t>16</a:t>
            </a:r>
            <a:endParaRPr lang="ja-JP" altLang="en-US" sz="10000" b="1" dirty="0">
              <a:latin typeface="+mn-ea"/>
            </a:endParaRPr>
          </a:p>
        </p:txBody>
      </p:sp>
      <p:sp>
        <p:nvSpPr>
          <p:cNvPr id="2" name="タイトル 1">
            <a:extLst>
              <a:ext uri="{FF2B5EF4-FFF2-40B4-BE49-F238E27FC236}">
                <a16:creationId xmlns:a16="http://schemas.microsoft.com/office/drawing/2014/main" id="{DBA78E44-96C9-27EC-51E0-E96F6B3905FD}"/>
              </a:ext>
            </a:extLst>
          </p:cNvPr>
          <p:cNvSpPr txBox="1">
            <a:spLocks/>
          </p:cNvSpPr>
          <p:nvPr/>
        </p:nvSpPr>
        <p:spPr>
          <a:xfrm>
            <a:off x="142043" y="520241"/>
            <a:ext cx="8842158" cy="81140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3200" b="1" dirty="0">
                <a:latin typeface="+mn-ea"/>
                <a:ea typeface="+mn-ea"/>
              </a:rPr>
              <a:t>企業や組織で働く人の成長は・・・</a:t>
            </a:r>
          </a:p>
        </p:txBody>
      </p:sp>
      <p:sp>
        <p:nvSpPr>
          <p:cNvPr id="4" name="吹き出し: 円形 3">
            <a:extLst>
              <a:ext uri="{FF2B5EF4-FFF2-40B4-BE49-F238E27FC236}">
                <a16:creationId xmlns:a16="http://schemas.microsoft.com/office/drawing/2014/main" id="{089013B8-1672-1C2D-BEBA-07562B75C0DF}"/>
              </a:ext>
            </a:extLst>
          </p:cNvPr>
          <p:cNvSpPr/>
          <p:nvPr/>
        </p:nvSpPr>
        <p:spPr>
          <a:xfrm>
            <a:off x="168677" y="1418058"/>
            <a:ext cx="2713607" cy="1597980"/>
          </a:xfrm>
          <a:prstGeom prst="wedgeEllipseCallou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3200" b="1" dirty="0">
                <a:solidFill>
                  <a:srgbClr val="FF0000"/>
                </a:solidFill>
              </a:rPr>
              <a:t>実際の</a:t>
            </a:r>
            <a:endParaRPr kumimoji="1" lang="en-US" altLang="ja-JP" sz="3200" b="1" dirty="0">
              <a:solidFill>
                <a:srgbClr val="FF0000"/>
              </a:solidFill>
            </a:endParaRPr>
          </a:p>
          <a:p>
            <a:pPr algn="ctr"/>
            <a:r>
              <a:rPr kumimoji="1" lang="ja-JP" altLang="en-US" sz="3200" b="1" dirty="0">
                <a:solidFill>
                  <a:srgbClr val="FF0000"/>
                </a:solidFill>
              </a:rPr>
              <a:t>業務経験</a:t>
            </a:r>
          </a:p>
        </p:txBody>
      </p:sp>
      <p:sp>
        <p:nvSpPr>
          <p:cNvPr id="5" name="吹き出し: 円形 4">
            <a:extLst>
              <a:ext uri="{FF2B5EF4-FFF2-40B4-BE49-F238E27FC236}">
                <a16:creationId xmlns:a16="http://schemas.microsoft.com/office/drawing/2014/main" id="{CAD05FCE-FFE2-D4E7-C89F-68C295309A47}"/>
              </a:ext>
            </a:extLst>
          </p:cNvPr>
          <p:cNvSpPr/>
          <p:nvPr/>
        </p:nvSpPr>
        <p:spPr>
          <a:xfrm>
            <a:off x="3277341" y="1418058"/>
            <a:ext cx="2713607" cy="1597980"/>
          </a:xfrm>
          <a:prstGeom prst="wedgeEllipseCallou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2000" b="1" dirty="0">
                <a:solidFill>
                  <a:srgbClr val="FF0000"/>
                </a:solidFill>
              </a:rPr>
              <a:t>先輩などからの</a:t>
            </a:r>
            <a:r>
              <a:rPr kumimoji="1" lang="ja-JP" altLang="en-US" sz="3000" b="1" dirty="0">
                <a:solidFill>
                  <a:srgbClr val="FF0000"/>
                </a:solidFill>
              </a:rPr>
              <a:t>アドバイス</a:t>
            </a:r>
          </a:p>
        </p:txBody>
      </p:sp>
      <p:sp>
        <p:nvSpPr>
          <p:cNvPr id="8" name="吹き出し: 円形 7">
            <a:extLst>
              <a:ext uri="{FF2B5EF4-FFF2-40B4-BE49-F238E27FC236}">
                <a16:creationId xmlns:a16="http://schemas.microsoft.com/office/drawing/2014/main" id="{AC7F1CBA-F36E-63DA-9D9F-7C34B7BC3658}"/>
              </a:ext>
            </a:extLst>
          </p:cNvPr>
          <p:cNvSpPr/>
          <p:nvPr/>
        </p:nvSpPr>
        <p:spPr>
          <a:xfrm>
            <a:off x="6297228" y="1367800"/>
            <a:ext cx="2713607" cy="1597980"/>
          </a:xfrm>
          <a:prstGeom prst="wedgeEllipseCallou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3200" b="1" dirty="0">
                <a:solidFill>
                  <a:srgbClr val="FF0000"/>
                </a:solidFill>
              </a:rPr>
              <a:t>研　修</a:t>
            </a:r>
          </a:p>
        </p:txBody>
      </p:sp>
      <p:sp>
        <p:nvSpPr>
          <p:cNvPr id="9" name="タイトル 1">
            <a:extLst>
              <a:ext uri="{FF2B5EF4-FFF2-40B4-BE49-F238E27FC236}">
                <a16:creationId xmlns:a16="http://schemas.microsoft.com/office/drawing/2014/main" id="{5A5A6218-C0B0-1BCD-C83B-65BC08C8879B}"/>
              </a:ext>
            </a:extLst>
          </p:cNvPr>
          <p:cNvSpPr txBox="1">
            <a:spLocks/>
          </p:cNvSpPr>
          <p:nvPr/>
        </p:nvSpPr>
        <p:spPr>
          <a:xfrm>
            <a:off x="124287" y="5485122"/>
            <a:ext cx="8842158" cy="81140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4400" b="1" dirty="0">
                <a:latin typeface="+mn-ea"/>
                <a:ea typeface="+mn-ea"/>
              </a:rPr>
              <a:t>8</a:t>
            </a:r>
            <a:r>
              <a:rPr lang="ja-JP" altLang="en-US" sz="4400" b="1" dirty="0">
                <a:latin typeface="+mn-ea"/>
                <a:ea typeface="+mn-ea"/>
              </a:rPr>
              <a:t>時間</a:t>
            </a:r>
            <a:r>
              <a:rPr lang="en-US" altLang="ja-JP" sz="4400" b="1" dirty="0">
                <a:latin typeface="+mn-ea"/>
                <a:ea typeface="+mn-ea"/>
              </a:rPr>
              <a:t>/</a:t>
            </a:r>
            <a:r>
              <a:rPr lang="ja-JP" altLang="en-US" sz="4400" b="1" dirty="0">
                <a:latin typeface="+mn-ea"/>
                <a:ea typeface="+mn-ea"/>
              </a:rPr>
              <a:t>日</a:t>
            </a:r>
            <a:r>
              <a:rPr lang="en-US" altLang="ja-JP" sz="4400" b="1" dirty="0">
                <a:latin typeface="+mn-ea"/>
                <a:ea typeface="+mn-ea"/>
              </a:rPr>
              <a:t>×20</a:t>
            </a:r>
            <a:r>
              <a:rPr lang="ja-JP" altLang="en-US" sz="4400" b="1" dirty="0">
                <a:latin typeface="+mn-ea"/>
                <a:ea typeface="+mn-ea"/>
              </a:rPr>
              <a:t>日間＝</a:t>
            </a:r>
            <a:r>
              <a:rPr lang="en-US" altLang="ja-JP" sz="4400" b="1" dirty="0">
                <a:latin typeface="+mn-ea"/>
                <a:ea typeface="+mn-ea"/>
              </a:rPr>
              <a:t>160</a:t>
            </a:r>
            <a:r>
              <a:rPr lang="ja-JP" altLang="en-US" sz="4400" b="1" dirty="0">
                <a:latin typeface="+mn-ea"/>
                <a:ea typeface="+mn-ea"/>
              </a:rPr>
              <a:t>時間</a:t>
            </a:r>
            <a:r>
              <a:rPr lang="en-US" altLang="ja-JP" sz="4400" b="1" dirty="0">
                <a:latin typeface="+mn-ea"/>
                <a:ea typeface="+mn-ea"/>
              </a:rPr>
              <a:t>/</a:t>
            </a:r>
            <a:r>
              <a:rPr lang="ja-JP" altLang="en-US" sz="4400" b="1" dirty="0">
                <a:latin typeface="+mn-ea"/>
                <a:ea typeface="+mn-ea"/>
              </a:rPr>
              <a:t>月</a:t>
            </a:r>
          </a:p>
        </p:txBody>
      </p:sp>
    </p:spTree>
    <p:extLst>
      <p:ext uri="{BB962C8B-B14F-4D97-AF65-F5344CB8AC3E}">
        <p14:creationId xmlns:p14="http://schemas.microsoft.com/office/powerpoint/2010/main" val="150781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0AAE2-A6DF-1DCA-2853-E5BC3892735F}"/>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FB759359-2952-2F1A-26C2-7355F9983F8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19F0F124-4ABB-ABEC-F4FF-2B7AB7661F28}"/>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12</a:t>
            </a:fld>
            <a:endParaRPr kumimoji="1" lang="ja-JP" altLang="en-US" dirty="0"/>
          </a:p>
        </p:txBody>
      </p:sp>
      <p:cxnSp>
        <p:nvCxnSpPr>
          <p:cNvPr id="22" name="直線コネクタ 21">
            <a:extLst>
              <a:ext uri="{FF2B5EF4-FFF2-40B4-BE49-F238E27FC236}">
                <a16:creationId xmlns:a16="http://schemas.microsoft.com/office/drawing/2014/main" id="{188035F6-ECAF-3E11-9CD7-87E2BDABAABE}"/>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95BFD92D-4B91-B9DE-F6B0-7FE5DA7ADE8E}"/>
              </a:ext>
            </a:extLst>
          </p:cNvPr>
          <p:cNvSpPr txBox="1">
            <a:spLocks/>
          </p:cNvSpPr>
          <p:nvPr/>
        </p:nvSpPr>
        <p:spPr>
          <a:xfrm>
            <a:off x="133165" y="2965780"/>
            <a:ext cx="8842158" cy="2308192"/>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10000"/>
              </a:lnSpc>
            </a:pPr>
            <a:r>
              <a:rPr lang="en-US" altLang="ja-JP" sz="10000" b="1" dirty="0">
                <a:latin typeface="+mn-ea"/>
              </a:rPr>
              <a:t>112</a:t>
            </a:r>
            <a:r>
              <a:rPr lang="ja-JP" altLang="en-US" sz="10000" b="1" dirty="0">
                <a:latin typeface="+mn-ea"/>
              </a:rPr>
              <a:t>：</a:t>
            </a:r>
            <a:r>
              <a:rPr lang="en-US" altLang="ja-JP" sz="15000" b="1" dirty="0">
                <a:solidFill>
                  <a:srgbClr val="FF0000"/>
                </a:solidFill>
                <a:latin typeface="+mn-ea"/>
              </a:rPr>
              <a:t>32</a:t>
            </a:r>
            <a:r>
              <a:rPr lang="ja-JP" altLang="en-US" sz="10000" b="1" dirty="0">
                <a:latin typeface="+mn-ea"/>
              </a:rPr>
              <a:t>：</a:t>
            </a:r>
            <a:r>
              <a:rPr lang="en-US" altLang="ja-JP" sz="10000" b="1" dirty="0">
                <a:latin typeface="+mn-ea"/>
              </a:rPr>
              <a:t>16</a:t>
            </a:r>
            <a:endParaRPr lang="ja-JP" altLang="en-US" sz="10000" b="1" dirty="0">
              <a:latin typeface="+mn-ea"/>
            </a:endParaRPr>
          </a:p>
        </p:txBody>
      </p:sp>
      <p:sp>
        <p:nvSpPr>
          <p:cNvPr id="2" name="タイトル 1">
            <a:extLst>
              <a:ext uri="{FF2B5EF4-FFF2-40B4-BE49-F238E27FC236}">
                <a16:creationId xmlns:a16="http://schemas.microsoft.com/office/drawing/2014/main" id="{938A4CC5-ADED-570B-5933-28BD01AF4DE4}"/>
              </a:ext>
            </a:extLst>
          </p:cNvPr>
          <p:cNvSpPr txBox="1">
            <a:spLocks/>
          </p:cNvSpPr>
          <p:nvPr/>
        </p:nvSpPr>
        <p:spPr>
          <a:xfrm>
            <a:off x="142043" y="520241"/>
            <a:ext cx="8842158" cy="81140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3200" b="1" dirty="0">
                <a:latin typeface="+mn-ea"/>
                <a:ea typeface="+mn-ea"/>
              </a:rPr>
              <a:t>企業や組織で働く人の成長は・・・</a:t>
            </a:r>
          </a:p>
        </p:txBody>
      </p:sp>
      <p:sp>
        <p:nvSpPr>
          <p:cNvPr id="4" name="吹き出し: 円形 3">
            <a:extLst>
              <a:ext uri="{FF2B5EF4-FFF2-40B4-BE49-F238E27FC236}">
                <a16:creationId xmlns:a16="http://schemas.microsoft.com/office/drawing/2014/main" id="{B4AB8A87-9910-6C8A-B2D7-7FE2B7627952}"/>
              </a:ext>
            </a:extLst>
          </p:cNvPr>
          <p:cNvSpPr/>
          <p:nvPr/>
        </p:nvSpPr>
        <p:spPr>
          <a:xfrm>
            <a:off x="168677" y="1418058"/>
            <a:ext cx="2713607" cy="1597980"/>
          </a:xfrm>
          <a:prstGeom prst="wedgeEllipseCallou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3200" b="1" dirty="0">
                <a:solidFill>
                  <a:srgbClr val="FF0000"/>
                </a:solidFill>
              </a:rPr>
              <a:t>実際の</a:t>
            </a:r>
            <a:endParaRPr kumimoji="1" lang="en-US" altLang="ja-JP" sz="3200" b="1" dirty="0">
              <a:solidFill>
                <a:srgbClr val="FF0000"/>
              </a:solidFill>
            </a:endParaRPr>
          </a:p>
          <a:p>
            <a:pPr algn="ctr"/>
            <a:r>
              <a:rPr kumimoji="1" lang="ja-JP" altLang="en-US" sz="3200" b="1" dirty="0">
                <a:solidFill>
                  <a:srgbClr val="FF0000"/>
                </a:solidFill>
              </a:rPr>
              <a:t>業務経験</a:t>
            </a:r>
          </a:p>
        </p:txBody>
      </p:sp>
      <p:sp>
        <p:nvSpPr>
          <p:cNvPr id="5" name="吹き出し: 円形 4">
            <a:extLst>
              <a:ext uri="{FF2B5EF4-FFF2-40B4-BE49-F238E27FC236}">
                <a16:creationId xmlns:a16="http://schemas.microsoft.com/office/drawing/2014/main" id="{C26BE2FA-0371-5AF7-3EEC-2C558DFA546C}"/>
              </a:ext>
            </a:extLst>
          </p:cNvPr>
          <p:cNvSpPr/>
          <p:nvPr/>
        </p:nvSpPr>
        <p:spPr>
          <a:xfrm>
            <a:off x="3277341" y="1418058"/>
            <a:ext cx="2713607" cy="1597980"/>
          </a:xfrm>
          <a:prstGeom prst="wedgeEllipseCallou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2000" b="1" dirty="0">
                <a:solidFill>
                  <a:srgbClr val="FF0000"/>
                </a:solidFill>
              </a:rPr>
              <a:t>先輩などからの</a:t>
            </a:r>
            <a:r>
              <a:rPr kumimoji="1" lang="ja-JP" altLang="en-US" sz="3000" b="1" dirty="0">
                <a:solidFill>
                  <a:srgbClr val="FF0000"/>
                </a:solidFill>
              </a:rPr>
              <a:t>アドバイス</a:t>
            </a:r>
          </a:p>
        </p:txBody>
      </p:sp>
      <p:sp>
        <p:nvSpPr>
          <p:cNvPr id="8" name="吹き出し: 円形 7">
            <a:extLst>
              <a:ext uri="{FF2B5EF4-FFF2-40B4-BE49-F238E27FC236}">
                <a16:creationId xmlns:a16="http://schemas.microsoft.com/office/drawing/2014/main" id="{7993C103-11DB-4007-C5FC-42BD64528823}"/>
              </a:ext>
            </a:extLst>
          </p:cNvPr>
          <p:cNvSpPr/>
          <p:nvPr/>
        </p:nvSpPr>
        <p:spPr>
          <a:xfrm>
            <a:off x="6297228" y="1367800"/>
            <a:ext cx="2713607" cy="1597980"/>
          </a:xfrm>
          <a:prstGeom prst="wedgeEllipseCallou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3200" b="1" dirty="0">
                <a:solidFill>
                  <a:srgbClr val="FF0000"/>
                </a:solidFill>
              </a:rPr>
              <a:t>研　修</a:t>
            </a:r>
          </a:p>
        </p:txBody>
      </p:sp>
      <p:sp>
        <p:nvSpPr>
          <p:cNvPr id="9" name="タイトル 1">
            <a:extLst>
              <a:ext uri="{FF2B5EF4-FFF2-40B4-BE49-F238E27FC236}">
                <a16:creationId xmlns:a16="http://schemas.microsoft.com/office/drawing/2014/main" id="{F3564A30-E697-32D7-C7CB-9A5E3849C3BD}"/>
              </a:ext>
            </a:extLst>
          </p:cNvPr>
          <p:cNvSpPr txBox="1">
            <a:spLocks/>
          </p:cNvSpPr>
          <p:nvPr/>
        </p:nvSpPr>
        <p:spPr>
          <a:xfrm>
            <a:off x="124287" y="5485122"/>
            <a:ext cx="8842158" cy="81140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4400" b="1" dirty="0">
                <a:latin typeface="+mn-ea"/>
                <a:ea typeface="+mn-ea"/>
              </a:rPr>
              <a:t>8</a:t>
            </a:r>
            <a:r>
              <a:rPr lang="ja-JP" altLang="en-US" sz="4400" b="1" dirty="0">
                <a:latin typeface="+mn-ea"/>
                <a:ea typeface="+mn-ea"/>
              </a:rPr>
              <a:t>時間</a:t>
            </a:r>
            <a:r>
              <a:rPr lang="en-US" altLang="ja-JP" sz="4400" b="1" dirty="0">
                <a:latin typeface="+mn-ea"/>
                <a:ea typeface="+mn-ea"/>
              </a:rPr>
              <a:t>/</a:t>
            </a:r>
            <a:r>
              <a:rPr lang="ja-JP" altLang="en-US" sz="4400" b="1" dirty="0">
                <a:latin typeface="+mn-ea"/>
                <a:ea typeface="+mn-ea"/>
              </a:rPr>
              <a:t>日</a:t>
            </a:r>
            <a:r>
              <a:rPr lang="en-US" altLang="ja-JP" sz="4400" b="1" dirty="0">
                <a:latin typeface="+mn-ea"/>
                <a:ea typeface="+mn-ea"/>
              </a:rPr>
              <a:t>×20</a:t>
            </a:r>
            <a:r>
              <a:rPr lang="ja-JP" altLang="en-US" sz="4400" b="1" dirty="0">
                <a:latin typeface="+mn-ea"/>
                <a:ea typeface="+mn-ea"/>
              </a:rPr>
              <a:t>日間＝</a:t>
            </a:r>
            <a:r>
              <a:rPr lang="en-US" altLang="ja-JP" sz="4400" b="1" dirty="0">
                <a:latin typeface="+mn-ea"/>
                <a:ea typeface="+mn-ea"/>
              </a:rPr>
              <a:t>160</a:t>
            </a:r>
            <a:r>
              <a:rPr lang="ja-JP" altLang="en-US" sz="4400" b="1" dirty="0">
                <a:latin typeface="+mn-ea"/>
                <a:ea typeface="+mn-ea"/>
              </a:rPr>
              <a:t>時間</a:t>
            </a:r>
            <a:r>
              <a:rPr lang="en-US" altLang="ja-JP" sz="4400" b="1" dirty="0">
                <a:latin typeface="+mn-ea"/>
                <a:ea typeface="+mn-ea"/>
              </a:rPr>
              <a:t>/</a:t>
            </a:r>
            <a:r>
              <a:rPr lang="ja-JP" altLang="en-US" sz="4400" b="1" dirty="0">
                <a:latin typeface="+mn-ea"/>
                <a:ea typeface="+mn-ea"/>
              </a:rPr>
              <a:t>月</a:t>
            </a:r>
          </a:p>
        </p:txBody>
      </p:sp>
    </p:spTree>
    <p:extLst>
      <p:ext uri="{BB962C8B-B14F-4D97-AF65-F5344CB8AC3E}">
        <p14:creationId xmlns:p14="http://schemas.microsoft.com/office/powerpoint/2010/main" val="128595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61BED-6664-9171-101E-04914DBE81FA}"/>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9030BDA0-AB15-D87A-E683-B6B24DEE56B2}"/>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7D151804-EA3A-00B8-003B-9EA0BD4E8DCF}"/>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13</a:t>
            </a:fld>
            <a:endParaRPr kumimoji="1" lang="ja-JP" altLang="en-US" dirty="0"/>
          </a:p>
        </p:txBody>
      </p:sp>
      <p:cxnSp>
        <p:nvCxnSpPr>
          <p:cNvPr id="22" name="直線コネクタ 21">
            <a:extLst>
              <a:ext uri="{FF2B5EF4-FFF2-40B4-BE49-F238E27FC236}">
                <a16:creationId xmlns:a16="http://schemas.microsoft.com/office/drawing/2014/main" id="{5576FDE7-7F08-F053-518B-5AD8A11337AA}"/>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 name="字幕 2">
            <a:extLst>
              <a:ext uri="{FF2B5EF4-FFF2-40B4-BE49-F238E27FC236}">
                <a16:creationId xmlns:a16="http://schemas.microsoft.com/office/drawing/2014/main" id="{A4698AD5-DDF8-C79C-1B9F-6FFB1934BE62}"/>
              </a:ext>
            </a:extLst>
          </p:cNvPr>
          <p:cNvSpPr>
            <a:spLocks noGrp="1"/>
          </p:cNvSpPr>
          <p:nvPr>
            <p:ph type="subTitle" idx="1"/>
          </p:nvPr>
        </p:nvSpPr>
        <p:spPr>
          <a:xfrm>
            <a:off x="195309" y="1791856"/>
            <a:ext cx="8753381" cy="2068945"/>
          </a:xfrm>
        </p:spPr>
        <p:txBody>
          <a:bodyPr anchor="ctr">
            <a:normAutofit/>
          </a:bodyPr>
          <a:lstStyle/>
          <a:p>
            <a:pPr algn="l">
              <a:lnSpc>
                <a:spcPct val="100000"/>
              </a:lnSpc>
            </a:pPr>
            <a:r>
              <a:rPr lang="en-US" altLang="ja-JP" sz="3600" b="1" dirty="0">
                <a:latin typeface="+mn-ea"/>
              </a:rPr>
              <a:t>【</a:t>
            </a:r>
            <a:r>
              <a:rPr lang="ja-JP" altLang="en-US" sz="3600" b="1" dirty="0">
                <a:latin typeface="+mn-ea"/>
              </a:rPr>
              <a:t>セッション</a:t>
            </a:r>
            <a:r>
              <a:rPr lang="en-US" altLang="ja-JP" sz="3600" b="1" dirty="0">
                <a:latin typeface="+mn-ea"/>
              </a:rPr>
              <a:t>Ⅰ】</a:t>
            </a:r>
          </a:p>
          <a:p>
            <a:pPr algn="l">
              <a:lnSpc>
                <a:spcPct val="100000"/>
              </a:lnSpc>
            </a:pPr>
            <a:r>
              <a:rPr lang="en-US" altLang="ja-JP" sz="3600" b="1" dirty="0">
                <a:latin typeface="+mn-ea"/>
              </a:rPr>
              <a:t>〈</a:t>
            </a:r>
            <a:r>
              <a:rPr lang="ja-JP" altLang="en-US" sz="3600" b="1" dirty="0">
                <a:latin typeface="+mn-ea"/>
              </a:rPr>
              <a:t>講義１</a:t>
            </a:r>
            <a:r>
              <a:rPr lang="en-US" altLang="ja-JP" sz="3600" b="1" dirty="0">
                <a:latin typeface="+mn-ea"/>
              </a:rPr>
              <a:t>〉</a:t>
            </a:r>
          </a:p>
          <a:p>
            <a:pPr>
              <a:lnSpc>
                <a:spcPct val="100000"/>
              </a:lnSpc>
            </a:pPr>
            <a:r>
              <a:rPr lang="ja-JP" altLang="en-US" sz="3600" b="1" dirty="0">
                <a:latin typeface="+mn-ea"/>
              </a:rPr>
              <a:t>主任相談支援専門員の地域での役割</a:t>
            </a:r>
          </a:p>
        </p:txBody>
      </p:sp>
      <p:sp>
        <p:nvSpPr>
          <p:cNvPr id="2" name="タイトル 1">
            <a:extLst>
              <a:ext uri="{FF2B5EF4-FFF2-40B4-BE49-F238E27FC236}">
                <a16:creationId xmlns:a16="http://schemas.microsoft.com/office/drawing/2014/main" id="{C77738AC-B957-0D8B-DB80-6A53D93F1371}"/>
              </a:ext>
            </a:extLst>
          </p:cNvPr>
          <p:cNvSpPr txBox="1">
            <a:spLocks/>
          </p:cNvSpPr>
          <p:nvPr/>
        </p:nvSpPr>
        <p:spPr>
          <a:xfrm>
            <a:off x="2732658" y="4609461"/>
            <a:ext cx="6216032" cy="17733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spcBef>
                <a:spcPts val="600"/>
              </a:spcBef>
            </a:pPr>
            <a:r>
              <a:rPr lang="en-US" altLang="ja-JP" sz="2400" b="1" dirty="0">
                <a:solidFill>
                  <a:srgbClr val="FF0000"/>
                </a:solidFill>
                <a:latin typeface="+mn-ea"/>
                <a:ea typeface="+mn-ea"/>
              </a:rPr>
              <a:t>〈</a:t>
            </a:r>
            <a:r>
              <a:rPr lang="ja-JP" altLang="en-US" sz="2400" b="1" dirty="0">
                <a:solidFill>
                  <a:srgbClr val="FF0000"/>
                </a:solidFill>
                <a:latin typeface="+mn-ea"/>
                <a:ea typeface="+mn-ea"/>
              </a:rPr>
              <a:t>講義</a:t>
            </a:r>
            <a:r>
              <a:rPr lang="en-US" altLang="ja-JP" sz="2400" b="1" dirty="0">
                <a:solidFill>
                  <a:srgbClr val="FF0000"/>
                </a:solidFill>
                <a:latin typeface="+mn-ea"/>
                <a:ea typeface="+mn-ea"/>
              </a:rPr>
              <a:t>1〉10</a:t>
            </a:r>
            <a:r>
              <a:rPr lang="ja-JP" altLang="en-US" sz="2400" b="1" dirty="0">
                <a:solidFill>
                  <a:srgbClr val="FF0000"/>
                </a:solidFill>
                <a:latin typeface="+mn-ea"/>
                <a:ea typeface="+mn-ea"/>
              </a:rPr>
              <a:t>：</a:t>
            </a:r>
            <a:r>
              <a:rPr lang="en-US" altLang="ja-JP" sz="2400" b="1" dirty="0">
                <a:solidFill>
                  <a:srgbClr val="FF0000"/>
                </a:solidFill>
                <a:latin typeface="+mn-ea"/>
                <a:ea typeface="+mn-ea"/>
              </a:rPr>
              <a:t>25</a:t>
            </a:r>
            <a:r>
              <a:rPr lang="ja-JP" altLang="en-US" sz="2400" b="1" dirty="0">
                <a:solidFill>
                  <a:srgbClr val="FF0000"/>
                </a:solidFill>
                <a:latin typeface="+mn-ea"/>
                <a:ea typeface="+mn-ea"/>
              </a:rPr>
              <a:t>～</a:t>
            </a:r>
            <a:r>
              <a:rPr lang="en-US" altLang="ja-JP" sz="2400" b="1" dirty="0">
                <a:solidFill>
                  <a:srgbClr val="FF0000"/>
                </a:solidFill>
                <a:latin typeface="+mn-ea"/>
                <a:ea typeface="+mn-ea"/>
              </a:rPr>
              <a:t>10</a:t>
            </a:r>
            <a:r>
              <a:rPr lang="ja-JP" altLang="en-US" sz="2400" b="1" dirty="0">
                <a:solidFill>
                  <a:srgbClr val="FF0000"/>
                </a:solidFill>
                <a:latin typeface="+mn-ea"/>
                <a:ea typeface="+mn-ea"/>
              </a:rPr>
              <a:t>：</a:t>
            </a:r>
            <a:r>
              <a:rPr lang="en-US" altLang="ja-JP" sz="2400" b="1" dirty="0">
                <a:solidFill>
                  <a:srgbClr val="FF0000"/>
                </a:solidFill>
                <a:latin typeface="+mn-ea"/>
                <a:ea typeface="+mn-ea"/>
              </a:rPr>
              <a:t>45</a:t>
            </a:r>
            <a:r>
              <a:rPr lang="ja-JP" altLang="en-US" sz="2400" b="1" dirty="0">
                <a:solidFill>
                  <a:srgbClr val="FF0000"/>
                </a:solidFill>
                <a:latin typeface="+mn-ea"/>
                <a:ea typeface="+mn-ea"/>
              </a:rPr>
              <a:t>（</a:t>
            </a:r>
            <a:r>
              <a:rPr lang="en-US" altLang="ja-JP" sz="2400" b="1" dirty="0">
                <a:solidFill>
                  <a:srgbClr val="FF0000"/>
                </a:solidFill>
                <a:latin typeface="+mn-ea"/>
                <a:ea typeface="+mn-ea"/>
              </a:rPr>
              <a:t>20</a:t>
            </a:r>
            <a:r>
              <a:rPr lang="ja-JP" altLang="en-US" sz="2400" b="1" dirty="0">
                <a:solidFill>
                  <a:srgbClr val="FF0000"/>
                </a:solidFill>
                <a:latin typeface="+mn-ea"/>
                <a:ea typeface="+mn-ea"/>
              </a:rPr>
              <a:t>分）</a:t>
            </a:r>
            <a:endParaRPr lang="en-US" altLang="ja-JP" sz="2400" b="1" dirty="0">
              <a:solidFill>
                <a:srgbClr val="FF0000"/>
              </a:solidFill>
              <a:latin typeface="+mn-ea"/>
              <a:ea typeface="+mn-ea"/>
            </a:endParaRPr>
          </a:p>
          <a:p>
            <a:pPr algn="r">
              <a:spcBef>
                <a:spcPts val="600"/>
              </a:spcBef>
            </a:pPr>
            <a:r>
              <a:rPr lang="en-US" altLang="ja-JP" sz="2400" b="1" dirty="0">
                <a:latin typeface="+mn-ea"/>
                <a:ea typeface="+mn-ea"/>
              </a:rPr>
              <a:t>〈</a:t>
            </a:r>
            <a:r>
              <a:rPr lang="ja-JP" altLang="en-US" sz="2400" b="1" dirty="0">
                <a:latin typeface="+mn-ea"/>
                <a:ea typeface="+mn-ea"/>
              </a:rPr>
              <a:t>演習</a:t>
            </a:r>
            <a:r>
              <a:rPr lang="en-US" altLang="ja-JP" sz="2400" b="1" dirty="0">
                <a:latin typeface="+mn-ea"/>
                <a:ea typeface="+mn-ea"/>
              </a:rPr>
              <a:t>1〉10</a:t>
            </a:r>
            <a:r>
              <a:rPr lang="ja-JP" altLang="en-US" sz="2400" b="1" dirty="0">
                <a:latin typeface="+mn-ea"/>
                <a:ea typeface="+mn-ea"/>
              </a:rPr>
              <a:t>：</a:t>
            </a:r>
            <a:r>
              <a:rPr lang="en-US" altLang="ja-JP" sz="2400" b="1" dirty="0">
                <a:latin typeface="+mn-ea"/>
                <a:ea typeface="+mn-ea"/>
              </a:rPr>
              <a:t>45</a:t>
            </a:r>
            <a:r>
              <a:rPr lang="ja-JP" altLang="en-US" sz="2400" b="1" dirty="0">
                <a:latin typeface="+mn-ea"/>
                <a:ea typeface="+mn-ea"/>
              </a:rPr>
              <a:t>～</a:t>
            </a:r>
            <a:r>
              <a:rPr lang="en-US" altLang="ja-JP" sz="2400" b="1" dirty="0">
                <a:latin typeface="+mn-ea"/>
                <a:ea typeface="+mn-ea"/>
              </a:rPr>
              <a:t>11</a:t>
            </a:r>
            <a:r>
              <a:rPr lang="ja-JP" altLang="en-US" sz="2400" b="1" dirty="0">
                <a:latin typeface="+mn-ea"/>
                <a:ea typeface="+mn-ea"/>
              </a:rPr>
              <a:t>：</a:t>
            </a:r>
            <a:r>
              <a:rPr lang="en-US" altLang="ja-JP" sz="2400" b="1" dirty="0">
                <a:latin typeface="+mn-ea"/>
                <a:ea typeface="+mn-ea"/>
              </a:rPr>
              <a:t>15</a:t>
            </a:r>
            <a:r>
              <a:rPr lang="ja-JP" altLang="en-US" sz="2400" b="1" dirty="0">
                <a:latin typeface="+mn-ea"/>
                <a:ea typeface="+mn-ea"/>
              </a:rPr>
              <a:t>（</a:t>
            </a:r>
            <a:r>
              <a:rPr lang="en-US" altLang="ja-JP" sz="2400" b="1" dirty="0">
                <a:latin typeface="+mn-ea"/>
                <a:ea typeface="+mn-ea"/>
              </a:rPr>
              <a:t>30</a:t>
            </a:r>
            <a:r>
              <a:rPr lang="ja-JP" altLang="en-US" sz="2400" b="1" dirty="0">
                <a:latin typeface="+mn-ea"/>
                <a:ea typeface="+mn-ea"/>
              </a:rPr>
              <a:t>分）</a:t>
            </a:r>
            <a:endParaRPr lang="en-US" altLang="ja-JP" sz="2400" b="1" dirty="0">
              <a:latin typeface="+mn-ea"/>
              <a:ea typeface="+mn-ea"/>
            </a:endParaRPr>
          </a:p>
          <a:p>
            <a:pPr algn="r">
              <a:spcBef>
                <a:spcPts val="600"/>
              </a:spcBef>
            </a:pPr>
            <a:r>
              <a:rPr lang="en-US" altLang="ja-JP" sz="2400" b="1" dirty="0">
                <a:latin typeface="+mn-ea"/>
                <a:ea typeface="+mn-ea"/>
              </a:rPr>
              <a:t>〈</a:t>
            </a:r>
            <a:r>
              <a:rPr lang="ja-JP" altLang="en-US" sz="2400" b="1" dirty="0">
                <a:latin typeface="+mn-ea"/>
                <a:ea typeface="+mn-ea"/>
              </a:rPr>
              <a:t>まとめ</a:t>
            </a:r>
            <a:r>
              <a:rPr lang="en-US" altLang="ja-JP" sz="2400" b="1" dirty="0">
                <a:latin typeface="+mn-ea"/>
                <a:ea typeface="+mn-ea"/>
              </a:rPr>
              <a:t>〉11</a:t>
            </a:r>
            <a:r>
              <a:rPr lang="ja-JP" altLang="en-US" sz="2400" b="1" dirty="0">
                <a:latin typeface="+mn-ea"/>
                <a:ea typeface="+mn-ea"/>
              </a:rPr>
              <a:t>：</a:t>
            </a:r>
            <a:r>
              <a:rPr lang="en-US" altLang="ja-JP" sz="2400" b="1" dirty="0">
                <a:latin typeface="+mn-ea"/>
                <a:ea typeface="+mn-ea"/>
              </a:rPr>
              <a:t>15</a:t>
            </a:r>
            <a:r>
              <a:rPr lang="ja-JP" altLang="en-US" sz="2400" b="1" dirty="0">
                <a:latin typeface="+mn-ea"/>
                <a:ea typeface="+mn-ea"/>
              </a:rPr>
              <a:t>～</a:t>
            </a:r>
            <a:r>
              <a:rPr lang="en-US" altLang="ja-JP" sz="2400" b="1" dirty="0">
                <a:latin typeface="+mn-ea"/>
                <a:ea typeface="+mn-ea"/>
              </a:rPr>
              <a:t>11</a:t>
            </a:r>
            <a:r>
              <a:rPr lang="ja-JP" altLang="en-US" sz="2400" b="1" dirty="0">
                <a:latin typeface="+mn-ea"/>
                <a:ea typeface="+mn-ea"/>
              </a:rPr>
              <a:t>：</a:t>
            </a:r>
            <a:r>
              <a:rPr lang="en-US" altLang="ja-JP" sz="2400" b="1" dirty="0">
                <a:latin typeface="+mn-ea"/>
                <a:ea typeface="+mn-ea"/>
              </a:rPr>
              <a:t>25</a:t>
            </a:r>
            <a:r>
              <a:rPr lang="ja-JP" altLang="en-US" sz="2400" b="1" dirty="0">
                <a:latin typeface="+mn-ea"/>
                <a:ea typeface="+mn-ea"/>
              </a:rPr>
              <a:t>（</a:t>
            </a:r>
            <a:r>
              <a:rPr lang="en-US" altLang="ja-JP" sz="2400" b="1" dirty="0">
                <a:latin typeface="+mn-ea"/>
                <a:ea typeface="+mn-ea"/>
              </a:rPr>
              <a:t>10</a:t>
            </a:r>
            <a:r>
              <a:rPr lang="ja-JP" altLang="en-US" sz="2400" b="1" dirty="0">
                <a:latin typeface="+mn-ea"/>
                <a:ea typeface="+mn-ea"/>
              </a:rPr>
              <a:t>分）</a:t>
            </a:r>
          </a:p>
        </p:txBody>
      </p:sp>
    </p:spTree>
    <p:extLst>
      <p:ext uri="{BB962C8B-B14F-4D97-AF65-F5344CB8AC3E}">
        <p14:creationId xmlns:p14="http://schemas.microsoft.com/office/powerpoint/2010/main" val="380678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14</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8AC5CE74-81BA-F6D0-C320-C13460D79663}"/>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講義</a:t>
            </a:r>
            <a:r>
              <a:rPr lang="en-US" altLang="ja-JP" sz="1600" b="1" dirty="0">
                <a:latin typeface="+mn-ea"/>
                <a:ea typeface="+mn-ea"/>
              </a:rPr>
              <a:t>1〉</a:t>
            </a:r>
            <a:r>
              <a:rPr lang="ja-JP" altLang="en-US" sz="1600" b="1" dirty="0">
                <a:latin typeface="+mn-ea"/>
                <a:ea typeface="+mn-ea"/>
              </a:rPr>
              <a:t>主任相談支援専門員の地域での役割</a:t>
            </a:r>
          </a:p>
        </p:txBody>
      </p:sp>
      <p:sp>
        <p:nvSpPr>
          <p:cNvPr id="3" name="コンテンツ プレースホルダー 2">
            <a:extLst>
              <a:ext uri="{FF2B5EF4-FFF2-40B4-BE49-F238E27FC236}">
                <a16:creationId xmlns:a16="http://schemas.microsoft.com/office/drawing/2014/main" id="{37BBC2EE-7917-F2F5-624A-4BC9415B94D9}"/>
              </a:ext>
            </a:extLst>
          </p:cNvPr>
          <p:cNvSpPr txBox="1">
            <a:spLocks/>
          </p:cNvSpPr>
          <p:nvPr/>
        </p:nvSpPr>
        <p:spPr>
          <a:xfrm>
            <a:off x="133165" y="1265380"/>
            <a:ext cx="8842158" cy="2422235"/>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pPr>
            <a:r>
              <a:rPr lang="ja-JP" altLang="en-US" b="1" dirty="0"/>
              <a:t>「主任相談支援専門員」については、事業所や地域において指導的役割を担う者であって、相談支援の仕組みを支える中核的な人材と位置付けるべきである。また、相談支援専門員の支援スキルやサービス等利用計画について適切に評価・助言を行い、相談支援の質の確保を図る役割が期待される。</a:t>
            </a:r>
          </a:p>
        </p:txBody>
      </p:sp>
      <p:sp>
        <p:nvSpPr>
          <p:cNvPr id="2" name="タイトル 1">
            <a:extLst>
              <a:ext uri="{FF2B5EF4-FFF2-40B4-BE49-F238E27FC236}">
                <a16:creationId xmlns:a16="http://schemas.microsoft.com/office/drawing/2014/main" id="{C5D7F39F-0D90-83C4-E5A9-70324006DAC0}"/>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参考資料「相談支援の質の向上に向けた検討会」取りまとめ抜粋　平成</a:t>
            </a:r>
            <a:r>
              <a:rPr lang="en-US" altLang="ja-JP" sz="1400" b="1" dirty="0">
                <a:latin typeface="+mn-ea"/>
                <a:ea typeface="+mn-ea"/>
              </a:rPr>
              <a:t>28</a:t>
            </a:r>
            <a:r>
              <a:rPr lang="ja-JP" altLang="en-US" sz="1400" b="1" dirty="0">
                <a:latin typeface="+mn-ea"/>
                <a:ea typeface="+mn-ea"/>
              </a:rPr>
              <a:t>年</a:t>
            </a:r>
            <a:r>
              <a:rPr lang="en-US" altLang="ja-JP" sz="1400" b="1" dirty="0">
                <a:latin typeface="+mn-ea"/>
                <a:ea typeface="+mn-ea"/>
              </a:rPr>
              <a:t>7</a:t>
            </a:r>
            <a:r>
              <a:rPr lang="ja-JP" altLang="en-US" sz="1400" b="1" dirty="0">
                <a:latin typeface="+mn-ea"/>
                <a:ea typeface="+mn-ea"/>
              </a:rPr>
              <a:t>月 </a:t>
            </a:r>
          </a:p>
        </p:txBody>
      </p:sp>
      <p:sp>
        <p:nvSpPr>
          <p:cNvPr id="4" name="タイトル 1">
            <a:extLst>
              <a:ext uri="{FF2B5EF4-FFF2-40B4-BE49-F238E27FC236}">
                <a16:creationId xmlns:a16="http://schemas.microsoft.com/office/drawing/2014/main" id="{CAA0FEB6-1738-3177-3287-8194DD6D4A4A}"/>
              </a:ext>
            </a:extLst>
          </p:cNvPr>
          <p:cNvSpPr>
            <a:spLocks noGrp="1"/>
          </p:cNvSpPr>
          <p:nvPr>
            <p:ph type="ctrTitle"/>
          </p:nvPr>
        </p:nvSpPr>
        <p:spPr>
          <a:xfrm>
            <a:off x="168677" y="498098"/>
            <a:ext cx="5317723" cy="721095"/>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800" b="1" dirty="0">
                <a:latin typeface="+mn-ea"/>
                <a:ea typeface="+mn-ea"/>
              </a:rPr>
              <a:t>主任相談支援専門員について</a:t>
            </a:r>
          </a:p>
        </p:txBody>
      </p:sp>
    </p:spTree>
    <p:extLst>
      <p:ext uri="{BB962C8B-B14F-4D97-AF65-F5344CB8AC3E}">
        <p14:creationId xmlns:p14="http://schemas.microsoft.com/office/powerpoint/2010/main" val="90459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79D2B-8332-A25E-BE1B-7BF830122FF1}"/>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E6651334-DAAD-C7FB-E9BC-DFD3D06CCC04}"/>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E948630F-6F31-3B3A-BAD2-22E87609A375}"/>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15</a:t>
            </a:fld>
            <a:endParaRPr kumimoji="1" lang="ja-JP" altLang="en-US" dirty="0"/>
          </a:p>
        </p:txBody>
      </p:sp>
      <p:cxnSp>
        <p:nvCxnSpPr>
          <p:cNvPr id="22" name="直線コネクタ 21">
            <a:extLst>
              <a:ext uri="{FF2B5EF4-FFF2-40B4-BE49-F238E27FC236}">
                <a16:creationId xmlns:a16="http://schemas.microsoft.com/office/drawing/2014/main" id="{5088BBC7-B587-83C3-EB1B-52A232F50491}"/>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8E4BE548-88A2-672D-3754-04C85A1A6B59}"/>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講義</a:t>
            </a:r>
            <a:r>
              <a:rPr lang="en-US" altLang="ja-JP" sz="1600" b="1" dirty="0">
                <a:latin typeface="+mn-ea"/>
                <a:ea typeface="+mn-ea"/>
              </a:rPr>
              <a:t>1〉</a:t>
            </a:r>
            <a:r>
              <a:rPr lang="ja-JP" altLang="en-US" sz="1600" b="1" dirty="0">
                <a:latin typeface="+mn-ea"/>
                <a:ea typeface="+mn-ea"/>
              </a:rPr>
              <a:t>主任相談支援専門員の地域での役割</a:t>
            </a:r>
          </a:p>
        </p:txBody>
      </p:sp>
      <p:sp>
        <p:nvSpPr>
          <p:cNvPr id="3" name="コンテンツ プレースホルダー 2">
            <a:extLst>
              <a:ext uri="{FF2B5EF4-FFF2-40B4-BE49-F238E27FC236}">
                <a16:creationId xmlns:a16="http://schemas.microsoft.com/office/drawing/2014/main" id="{E7EC90FC-5329-33FB-B6B3-0287E83F7CFB}"/>
              </a:ext>
            </a:extLst>
          </p:cNvPr>
          <p:cNvSpPr txBox="1">
            <a:spLocks/>
          </p:cNvSpPr>
          <p:nvPr/>
        </p:nvSpPr>
        <p:spPr>
          <a:xfrm>
            <a:off x="133165" y="1265380"/>
            <a:ext cx="8842158" cy="2422235"/>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pPr>
            <a:r>
              <a:rPr lang="ja-JP" altLang="en-US" b="1" dirty="0"/>
              <a:t>「主任相談支援専門員」</a:t>
            </a:r>
            <a:r>
              <a:rPr lang="ja-JP" altLang="en-US" b="1" dirty="0">
                <a:solidFill>
                  <a:schemeClr val="bg2">
                    <a:lumMod val="75000"/>
                  </a:schemeClr>
                </a:solidFill>
              </a:rPr>
              <a:t>について</a:t>
            </a:r>
            <a:r>
              <a:rPr lang="ja-JP" altLang="en-US" b="1" dirty="0"/>
              <a:t>は、</a:t>
            </a:r>
            <a:r>
              <a:rPr lang="ja-JP" altLang="en-US" b="1" dirty="0">
                <a:solidFill>
                  <a:srgbClr val="FF0000"/>
                </a:solidFill>
              </a:rPr>
              <a:t>事業所や地域において</a:t>
            </a:r>
            <a:r>
              <a:rPr lang="ja-JP" altLang="en-US" sz="2800" b="1" u="sng" dirty="0">
                <a:solidFill>
                  <a:srgbClr val="FF0000"/>
                </a:solidFill>
              </a:rPr>
              <a:t>指導的役割を担う者</a:t>
            </a:r>
            <a:r>
              <a:rPr lang="ja-JP" altLang="en-US" b="1" dirty="0">
                <a:solidFill>
                  <a:schemeClr val="bg2">
                    <a:lumMod val="75000"/>
                  </a:schemeClr>
                </a:solidFill>
              </a:rPr>
              <a:t>であって、相談支援の仕組みを支える中核的な人材と位置付けるべきである。また、相談支援専門員の支援スキルやサービス等利用計画について</a:t>
            </a:r>
            <a:r>
              <a:rPr lang="ja-JP" altLang="en-US" b="1" dirty="0">
                <a:solidFill>
                  <a:srgbClr val="FF0000"/>
                </a:solidFill>
              </a:rPr>
              <a:t>適切に評価・助言を行い、</a:t>
            </a:r>
            <a:r>
              <a:rPr lang="ja-JP" altLang="en-US" sz="2800" b="1" u="sng" dirty="0">
                <a:solidFill>
                  <a:srgbClr val="FF0000"/>
                </a:solidFill>
              </a:rPr>
              <a:t>相談支援の質の確保を図る</a:t>
            </a:r>
            <a:r>
              <a:rPr lang="ja-JP" altLang="en-US" b="1" dirty="0">
                <a:solidFill>
                  <a:srgbClr val="FF0000"/>
                </a:solidFill>
              </a:rPr>
              <a:t>役割</a:t>
            </a:r>
            <a:r>
              <a:rPr lang="ja-JP" altLang="en-US" b="1" dirty="0">
                <a:solidFill>
                  <a:schemeClr val="bg2">
                    <a:lumMod val="75000"/>
                  </a:schemeClr>
                </a:solidFill>
              </a:rPr>
              <a:t>が期待される。</a:t>
            </a:r>
          </a:p>
        </p:txBody>
      </p:sp>
      <p:sp>
        <p:nvSpPr>
          <p:cNvPr id="2" name="タイトル 1">
            <a:extLst>
              <a:ext uri="{FF2B5EF4-FFF2-40B4-BE49-F238E27FC236}">
                <a16:creationId xmlns:a16="http://schemas.microsoft.com/office/drawing/2014/main" id="{AF76B86D-3129-A1E1-0ED2-332417C6F0D4}"/>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参考資料「相談支援の質の向上に向けた検討会」取りまとめ抜粋　平成</a:t>
            </a:r>
            <a:r>
              <a:rPr lang="en-US" altLang="ja-JP" sz="1400" b="1" dirty="0">
                <a:latin typeface="+mn-ea"/>
                <a:ea typeface="+mn-ea"/>
              </a:rPr>
              <a:t>28</a:t>
            </a:r>
            <a:r>
              <a:rPr lang="ja-JP" altLang="en-US" sz="1400" b="1" dirty="0">
                <a:latin typeface="+mn-ea"/>
                <a:ea typeface="+mn-ea"/>
              </a:rPr>
              <a:t>年</a:t>
            </a:r>
            <a:r>
              <a:rPr lang="en-US" altLang="ja-JP" sz="1400" b="1" dirty="0">
                <a:latin typeface="+mn-ea"/>
                <a:ea typeface="+mn-ea"/>
              </a:rPr>
              <a:t>7</a:t>
            </a:r>
            <a:r>
              <a:rPr lang="ja-JP" altLang="en-US" sz="1400" b="1" dirty="0">
                <a:latin typeface="+mn-ea"/>
                <a:ea typeface="+mn-ea"/>
              </a:rPr>
              <a:t>月 </a:t>
            </a:r>
          </a:p>
        </p:txBody>
      </p:sp>
      <p:sp>
        <p:nvSpPr>
          <p:cNvPr id="4" name="タイトル 1">
            <a:extLst>
              <a:ext uri="{FF2B5EF4-FFF2-40B4-BE49-F238E27FC236}">
                <a16:creationId xmlns:a16="http://schemas.microsoft.com/office/drawing/2014/main" id="{A377B5DB-5F45-810E-7A59-7A839AE0A819}"/>
              </a:ext>
            </a:extLst>
          </p:cNvPr>
          <p:cNvSpPr>
            <a:spLocks noGrp="1"/>
          </p:cNvSpPr>
          <p:nvPr>
            <p:ph type="ctrTitle"/>
          </p:nvPr>
        </p:nvSpPr>
        <p:spPr>
          <a:xfrm>
            <a:off x="168677" y="498098"/>
            <a:ext cx="5317723" cy="721095"/>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800" b="1" dirty="0">
                <a:latin typeface="+mn-ea"/>
                <a:ea typeface="+mn-ea"/>
              </a:rPr>
              <a:t>主任相談支援専門員について</a:t>
            </a:r>
          </a:p>
        </p:txBody>
      </p:sp>
    </p:spTree>
    <p:extLst>
      <p:ext uri="{BB962C8B-B14F-4D97-AF65-F5344CB8AC3E}">
        <p14:creationId xmlns:p14="http://schemas.microsoft.com/office/powerpoint/2010/main" val="225571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D7F1C-6A8B-89C5-E811-47E3B2E13C08}"/>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66E2ADAF-694E-89DC-4425-C608CE1BBB1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866532B1-D32F-F3A5-0B00-0E2653D52BD2}"/>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16</a:t>
            </a:fld>
            <a:endParaRPr kumimoji="1" lang="ja-JP" altLang="en-US" dirty="0"/>
          </a:p>
        </p:txBody>
      </p:sp>
      <p:cxnSp>
        <p:nvCxnSpPr>
          <p:cNvPr id="22" name="直線コネクタ 21">
            <a:extLst>
              <a:ext uri="{FF2B5EF4-FFF2-40B4-BE49-F238E27FC236}">
                <a16:creationId xmlns:a16="http://schemas.microsoft.com/office/drawing/2014/main" id="{A4997FA5-4EBF-F027-604D-7315BD9CCF08}"/>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74B65BB8-9056-7C3B-7799-5B7A5DB23077}"/>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講義</a:t>
            </a:r>
            <a:r>
              <a:rPr lang="en-US" altLang="ja-JP" sz="1600" b="1" dirty="0">
                <a:latin typeface="+mn-ea"/>
                <a:ea typeface="+mn-ea"/>
              </a:rPr>
              <a:t>1〉</a:t>
            </a:r>
            <a:r>
              <a:rPr lang="ja-JP" altLang="en-US" sz="1600" b="1" dirty="0">
                <a:latin typeface="+mn-ea"/>
                <a:ea typeface="+mn-ea"/>
              </a:rPr>
              <a:t>主任相談支援専門員の地域での役割</a:t>
            </a:r>
          </a:p>
        </p:txBody>
      </p:sp>
      <p:sp>
        <p:nvSpPr>
          <p:cNvPr id="3" name="コンテンツ プレースホルダー 2">
            <a:extLst>
              <a:ext uri="{FF2B5EF4-FFF2-40B4-BE49-F238E27FC236}">
                <a16:creationId xmlns:a16="http://schemas.microsoft.com/office/drawing/2014/main" id="{EAC9575B-2C98-BF96-76FE-861E4F28CB2A}"/>
              </a:ext>
            </a:extLst>
          </p:cNvPr>
          <p:cNvSpPr txBox="1">
            <a:spLocks/>
          </p:cNvSpPr>
          <p:nvPr/>
        </p:nvSpPr>
        <p:spPr>
          <a:xfrm>
            <a:off x="133165" y="1265380"/>
            <a:ext cx="8842158" cy="2422235"/>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pPr>
            <a:r>
              <a:rPr lang="ja-JP" altLang="en-US" b="1" dirty="0"/>
              <a:t>「主任相談支援専門員」</a:t>
            </a:r>
            <a:r>
              <a:rPr lang="ja-JP" altLang="en-US" b="1" dirty="0">
                <a:solidFill>
                  <a:schemeClr val="bg2">
                    <a:lumMod val="75000"/>
                  </a:schemeClr>
                </a:solidFill>
              </a:rPr>
              <a:t>について</a:t>
            </a:r>
            <a:r>
              <a:rPr lang="ja-JP" altLang="en-US" b="1" dirty="0"/>
              <a:t>は、</a:t>
            </a:r>
            <a:r>
              <a:rPr lang="ja-JP" altLang="en-US" b="1" dirty="0">
                <a:solidFill>
                  <a:srgbClr val="FF0000"/>
                </a:solidFill>
              </a:rPr>
              <a:t>事業所や地域において</a:t>
            </a:r>
            <a:r>
              <a:rPr lang="ja-JP" altLang="en-US" sz="2800" b="1" u="sng" dirty="0">
                <a:solidFill>
                  <a:srgbClr val="FF0000"/>
                </a:solidFill>
              </a:rPr>
              <a:t>指導的役割を担う者</a:t>
            </a:r>
            <a:r>
              <a:rPr lang="ja-JP" altLang="en-US" b="1" dirty="0">
                <a:solidFill>
                  <a:schemeClr val="bg2">
                    <a:lumMod val="75000"/>
                  </a:schemeClr>
                </a:solidFill>
              </a:rPr>
              <a:t>であって、相談支援の仕組みを支える中核的な人材と位置付けるべきである。また、相談支援専門員の支援スキルやサービス等利用計画について</a:t>
            </a:r>
            <a:r>
              <a:rPr lang="ja-JP" altLang="en-US" b="1" dirty="0">
                <a:solidFill>
                  <a:srgbClr val="FF0000"/>
                </a:solidFill>
              </a:rPr>
              <a:t>適切に評価・助言を行い、</a:t>
            </a:r>
            <a:r>
              <a:rPr lang="ja-JP" altLang="en-US" sz="2800" b="1" u="sng" dirty="0">
                <a:solidFill>
                  <a:srgbClr val="FF0000"/>
                </a:solidFill>
              </a:rPr>
              <a:t>相談支援の質の確保を図る</a:t>
            </a:r>
            <a:r>
              <a:rPr lang="ja-JP" altLang="en-US" b="1" dirty="0">
                <a:solidFill>
                  <a:srgbClr val="FF0000"/>
                </a:solidFill>
              </a:rPr>
              <a:t>役割</a:t>
            </a:r>
            <a:r>
              <a:rPr lang="ja-JP" altLang="en-US" b="1" dirty="0">
                <a:solidFill>
                  <a:schemeClr val="bg2">
                    <a:lumMod val="75000"/>
                  </a:schemeClr>
                </a:solidFill>
              </a:rPr>
              <a:t>が期待される。</a:t>
            </a:r>
          </a:p>
        </p:txBody>
      </p:sp>
      <p:sp>
        <p:nvSpPr>
          <p:cNvPr id="2" name="タイトル 1">
            <a:extLst>
              <a:ext uri="{FF2B5EF4-FFF2-40B4-BE49-F238E27FC236}">
                <a16:creationId xmlns:a16="http://schemas.microsoft.com/office/drawing/2014/main" id="{A40DB72A-7050-E1A7-9246-6C81B82DB31E}"/>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参考資料「相談支援の質の向上に向けた検討会」取りまとめ抜粋　平成</a:t>
            </a:r>
            <a:r>
              <a:rPr lang="en-US" altLang="ja-JP" sz="1400" b="1" dirty="0">
                <a:latin typeface="+mn-ea"/>
                <a:ea typeface="+mn-ea"/>
              </a:rPr>
              <a:t>28</a:t>
            </a:r>
            <a:r>
              <a:rPr lang="ja-JP" altLang="en-US" sz="1400" b="1" dirty="0">
                <a:latin typeface="+mn-ea"/>
                <a:ea typeface="+mn-ea"/>
              </a:rPr>
              <a:t>年</a:t>
            </a:r>
            <a:r>
              <a:rPr lang="en-US" altLang="ja-JP" sz="1400" b="1" dirty="0">
                <a:latin typeface="+mn-ea"/>
                <a:ea typeface="+mn-ea"/>
              </a:rPr>
              <a:t>7</a:t>
            </a:r>
            <a:r>
              <a:rPr lang="ja-JP" altLang="en-US" sz="1400" b="1" dirty="0">
                <a:latin typeface="+mn-ea"/>
                <a:ea typeface="+mn-ea"/>
              </a:rPr>
              <a:t>月 </a:t>
            </a:r>
          </a:p>
        </p:txBody>
      </p:sp>
      <p:sp>
        <p:nvSpPr>
          <p:cNvPr id="4" name="タイトル 1">
            <a:extLst>
              <a:ext uri="{FF2B5EF4-FFF2-40B4-BE49-F238E27FC236}">
                <a16:creationId xmlns:a16="http://schemas.microsoft.com/office/drawing/2014/main" id="{7B31FD05-DCA6-286C-10AD-9A592DD58EAB}"/>
              </a:ext>
            </a:extLst>
          </p:cNvPr>
          <p:cNvSpPr>
            <a:spLocks noGrp="1"/>
          </p:cNvSpPr>
          <p:nvPr>
            <p:ph type="ctrTitle"/>
          </p:nvPr>
        </p:nvSpPr>
        <p:spPr>
          <a:xfrm>
            <a:off x="168677" y="498098"/>
            <a:ext cx="5317723" cy="721095"/>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800" b="1" dirty="0">
                <a:latin typeface="+mn-ea"/>
                <a:ea typeface="+mn-ea"/>
              </a:rPr>
              <a:t>主任相談支援専門員について</a:t>
            </a:r>
          </a:p>
        </p:txBody>
      </p:sp>
      <p:sp>
        <p:nvSpPr>
          <p:cNvPr id="5" name="正方形/長方形 4">
            <a:extLst>
              <a:ext uri="{FF2B5EF4-FFF2-40B4-BE49-F238E27FC236}">
                <a16:creationId xmlns:a16="http://schemas.microsoft.com/office/drawing/2014/main" id="{5C1E7E62-E5F3-7469-B327-D0C9C6F76E6D}"/>
              </a:ext>
            </a:extLst>
          </p:cNvPr>
          <p:cNvSpPr/>
          <p:nvPr/>
        </p:nvSpPr>
        <p:spPr>
          <a:xfrm>
            <a:off x="168677" y="3981248"/>
            <a:ext cx="8784315" cy="2075879"/>
          </a:xfrm>
          <a:prstGeom prst="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latin typeface="游ゴシック" panose="020B0400000000000000" pitchFamily="50" charset="-128"/>
                <a:ea typeface="游ゴシック" panose="020B0400000000000000" pitchFamily="50" charset="-128"/>
              </a:rPr>
              <a:t>つまり</a:t>
            </a:r>
            <a:endParaRPr lang="en-US" altLang="ja-JP" sz="2400" b="1" dirty="0">
              <a:solidFill>
                <a:schemeClr val="tx1"/>
              </a:solidFill>
              <a:latin typeface="游ゴシック" panose="020B0400000000000000" pitchFamily="50" charset="-128"/>
              <a:ea typeface="游ゴシック" panose="020B0400000000000000" pitchFamily="50" charset="-128"/>
            </a:endParaRPr>
          </a:p>
          <a:p>
            <a:r>
              <a:rPr kumimoji="1" lang="ja-JP" altLang="en-US" sz="2400" b="1" dirty="0">
                <a:solidFill>
                  <a:schemeClr val="tx1"/>
                </a:solidFill>
                <a:latin typeface="游ゴシック" panose="020B0400000000000000" pitchFamily="50" charset="-128"/>
                <a:ea typeface="游ゴシック" panose="020B0400000000000000" pitchFamily="50" charset="-128"/>
              </a:rPr>
              <a:t>主任相談支援専門員は、地域や事業所の相談支援専門員の</a:t>
            </a:r>
            <a:endParaRPr kumimoji="1" lang="en-US" altLang="ja-JP" sz="2400" b="1" dirty="0">
              <a:solidFill>
                <a:schemeClr val="tx1"/>
              </a:solidFill>
              <a:latin typeface="游ゴシック" panose="020B0400000000000000" pitchFamily="50" charset="-128"/>
              <a:ea typeface="游ゴシック" panose="020B0400000000000000" pitchFamily="50" charset="-128"/>
            </a:endParaRPr>
          </a:p>
          <a:p>
            <a:r>
              <a:rPr lang="ja-JP" altLang="en-US" sz="2400" b="1" dirty="0">
                <a:solidFill>
                  <a:schemeClr val="tx1"/>
                </a:solidFill>
                <a:latin typeface="游ゴシック" panose="020B0400000000000000" pitchFamily="50" charset="-128"/>
                <a:ea typeface="游ゴシック" panose="020B0400000000000000" pitchFamily="50" charset="-128"/>
              </a:rPr>
              <a:t>　</a:t>
            </a:r>
            <a:r>
              <a:rPr lang="ja-JP" altLang="en-US" sz="2400" b="1" dirty="0">
                <a:solidFill>
                  <a:srgbClr val="FF0000"/>
                </a:solidFill>
                <a:latin typeface="游ゴシック" panose="020B0400000000000000" pitchFamily="50" charset="-128"/>
                <a:ea typeface="游ゴシック" panose="020B0400000000000000" pitchFamily="50" charset="-128"/>
              </a:rPr>
              <a:t>①</a:t>
            </a:r>
            <a:r>
              <a:rPr kumimoji="1" lang="ja-JP" altLang="en-US" sz="2400" b="1" dirty="0">
                <a:solidFill>
                  <a:srgbClr val="FF0000"/>
                </a:solidFill>
                <a:latin typeface="游ゴシック" panose="020B0400000000000000" pitchFamily="50" charset="-128"/>
                <a:ea typeface="游ゴシック" panose="020B0400000000000000" pitchFamily="50" charset="-128"/>
              </a:rPr>
              <a:t>人材育成</a:t>
            </a:r>
            <a:endParaRPr kumimoji="1" lang="en-US" altLang="ja-JP" sz="2400" b="1" dirty="0">
              <a:solidFill>
                <a:srgbClr val="FF0000"/>
              </a:solidFill>
              <a:latin typeface="游ゴシック" panose="020B0400000000000000" pitchFamily="50" charset="-128"/>
              <a:ea typeface="游ゴシック" panose="020B0400000000000000" pitchFamily="50" charset="-128"/>
            </a:endParaRPr>
          </a:p>
          <a:p>
            <a:r>
              <a:rPr lang="ja-JP" altLang="en-US" sz="2400" b="1" dirty="0">
                <a:solidFill>
                  <a:schemeClr val="tx1"/>
                </a:solidFill>
                <a:latin typeface="游ゴシック" panose="020B0400000000000000" pitchFamily="50" charset="-128"/>
                <a:ea typeface="游ゴシック" panose="020B0400000000000000" pitchFamily="50" charset="-128"/>
              </a:rPr>
              <a:t>　②相談支援の質の確保のための</a:t>
            </a:r>
            <a:r>
              <a:rPr kumimoji="1" lang="ja-JP" altLang="en-US" sz="2400" b="1" dirty="0">
                <a:solidFill>
                  <a:schemeClr val="tx1"/>
                </a:solidFill>
                <a:latin typeface="游ゴシック" panose="020B0400000000000000" pitchFamily="50" charset="-128"/>
                <a:ea typeface="游ゴシック" panose="020B0400000000000000" pitchFamily="50" charset="-128"/>
              </a:rPr>
              <a:t>体制整備　</a:t>
            </a:r>
            <a:endParaRPr kumimoji="1" lang="en-US" altLang="ja-JP" sz="2400" b="1" dirty="0">
              <a:solidFill>
                <a:schemeClr val="tx1"/>
              </a:solidFill>
              <a:latin typeface="游ゴシック" panose="020B0400000000000000" pitchFamily="50" charset="-128"/>
              <a:ea typeface="游ゴシック" panose="020B0400000000000000" pitchFamily="50" charset="-128"/>
            </a:endParaRPr>
          </a:p>
          <a:p>
            <a:r>
              <a:rPr lang="ja-JP" altLang="en-US" sz="2400" b="1" dirty="0">
                <a:solidFill>
                  <a:schemeClr val="tx1"/>
                </a:solidFill>
                <a:latin typeface="游ゴシック" panose="020B0400000000000000" pitchFamily="50" charset="-128"/>
                <a:ea typeface="游ゴシック" panose="020B0400000000000000" pitchFamily="50" charset="-128"/>
              </a:rPr>
              <a:t>　　　　　　　　　　</a:t>
            </a:r>
            <a:r>
              <a:rPr kumimoji="1" lang="ja-JP" altLang="en-US" sz="2400" b="1" dirty="0">
                <a:solidFill>
                  <a:schemeClr val="tx1"/>
                </a:solidFill>
                <a:latin typeface="游ゴシック" panose="020B0400000000000000" pitchFamily="50" charset="-128"/>
                <a:ea typeface="游ゴシック" panose="020B0400000000000000" pitchFamily="50" charset="-128"/>
              </a:rPr>
              <a:t>など・・・の役割が求められている。</a:t>
            </a:r>
          </a:p>
        </p:txBody>
      </p:sp>
    </p:spTree>
    <p:extLst>
      <p:ext uri="{BB962C8B-B14F-4D97-AF65-F5344CB8AC3E}">
        <p14:creationId xmlns:p14="http://schemas.microsoft.com/office/powerpoint/2010/main" val="422110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C38F6-45F2-35D3-4DFA-EE780831FA29}"/>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74B17413-B2E1-D12B-87D3-1B7907A66968}"/>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23C10277-9F4E-360A-6137-43567965A09E}"/>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17</a:t>
            </a:fld>
            <a:endParaRPr kumimoji="1" lang="ja-JP" altLang="en-US" dirty="0"/>
          </a:p>
        </p:txBody>
      </p:sp>
      <p:cxnSp>
        <p:nvCxnSpPr>
          <p:cNvPr id="22" name="直線コネクタ 21">
            <a:extLst>
              <a:ext uri="{FF2B5EF4-FFF2-40B4-BE49-F238E27FC236}">
                <a16:creationId xmlns:a16="http://schemas.microsoft.com/office/drawing/2014/main" id="{B6781D53-954B-24D8-2431-D62227BB143D}"/>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B8E92B30-6ACD-70D9-F42C-EA148FCD167C}"/>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講義</a:t>
            </a:r>
            <a:r>
              <a:rPr lang="en-US" altLang="ja-JP" sz="1600" b="1" dirty="0">
                <a:latin typeface="+mn-ea"/>
                <a:ea typeface="+mn-ea"/>
              </a:rPr>
              <a:t>1〉</a:t>
            </a:r>
            <a:r>
              <a:rPr lang="ja-JP" altLang="en-US" sz="1600" b="1" dirty="0">
                <a:latin typeface="+mn-ea"/>
                <a:ea typeface="+mn-ea"/>
              </a:rPr>
              <a:t>主任相談支援専門員の地域での役割</a:t>
            </a:r>
          </a:p>
        </p:txBody>
      </p:sp>
      <p:sp>
        <p:nvSpPr>
          <p:cNvPr id="2" name="下矢印 4">
            <a:extLst>
              <a:ext uri="{FF2B5EF4-FFF2-40B4-BE49-F238E27FC236}">
                <a16:creationId xmlns:a16="http://schemas.microsoft.com/office/drawing/2014/main" id="{819F330E-8622-5D2B-54AD-FF0B7C8EFC53}"/>
              </a:ext>
            </a:extLst>
          </p:cNvPr>
          <p:cNvSpPr/>
          <p:nvPr/>
        </p:nvSpPr>
        <p:spPr>
          <a:xfrm>
            <a:off x="2695352" y="2351538"/>
            <a:ext cx="3744416" cy="64104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コンテンツ プレースホルダー 2">
            <a:extLst>
              <a:ext uri="{FF2B5EF4-FFF2-40B4-BE49-F238E27FC236}">
                <a16:creationId xmlns:a16="http://schemas.microsoft.com/office/drawing/2014/main" id="{46337B12-060E-E415-A340-8A1A63095557}"/>
              </a:ext>
            </a:extLst>
          </p:cNvPr>
          <p:cNvSpPr txBox="1">
            <a:spLocks/>
          </p:cNvSpPr>
          <p:nvPr/>
        </p:nvSpPr>
        <p:spPr bwMode="auto">
          <a:xfrm>
            <a:off x="1085451" y="1022785"/>
            <a:ext cx="6964219" cy="1248971"/>
          </a:xfrm>
          <a:prstGeom prst="rect">
            <a:avLst/>
          </a:prstGeom>
          <a:solidFill>
            <a:srgbClr val="FFFF00"/>
          </a:solidFill>
          <a:ln w="38100">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FontTx/>
              <a:buNone/>
            </a:pPr>
            <a:r>
              <a:rPr lang="ja-JP" altLang="en-US" sz="2800" b="1" kern="0" dirty="0">
                <a:latin typeface="游ゴシック" panose="020B0400000000000000" pitchFamily="50" charset="-128"/>
                <a:ea typeface="游ゴシック" panose="020B0400000000000000" pitchFamily="50" charset="-128"/>
              </a:rPr>
              <a:t>自分たちの地域の相談支援専門員を</a:t>
            </a:r>
            <a:endParaRPr lang="en-US" altLang="ja-JP" sz="2800" b="1" kern="0" dirty="0">
              <a:latin typeface="游ゴシック" panose="020B0400000000000000" pitchFamily="50" charset="-128"/>
              <a:ea typeface="游ゴシック" panose="020B0400000000000000" pitchFamily="50" charset="-128"/>
            </a:endParaRPr>
          </a:p>
          <a:p>
            <a:pPr marL="0" indent="0" algn="ctr">
              <a:buFontTx/>
              <a:buNone/>
            </a:pPr>
            <a:r>
              <a:rPr lang="ja-JP" altLang="en-US" sz="2800" b="1" kern="0" dirty="0">
                <a:latin typeface="游ゴシック" panose="020B0400000000000000" pitchFamily="50" charset="-128"/>
                <a:ea typeface="游ゴシック" panose="020B0400000000000000" pitchFamily="50" charset="-128"/>
              </a:rPr>
              <a:t>育てる基盤を整備すること</a:t>
            </a:r>
            <a:endParaRPr lang="en-US" altLang="ja-JP" sz="2800" b="1" kern="0" dirty="0">
              <a:latin typeface="游ゴシック" panose="020B0400000000000000" pitchFamily="50" charset="-128"/>
              <a:ea typeface="游ゴシック" panose="020B0400000000000000" pitchFamily="50" charset="-128"/>
            </a:endParaRPr>
          </a:p>
        </p:txBody>
      </p:sp>
      <p:sp>
        <p:nvSpPr>
          <p:cNvPr id="8" name="コンテンツ プレースホルダー 2">
            <a:extLst>
              <a:ext uri="{FF2B5EF4-FFF2-40B4-BE49-F238E27FC236}">
                <a16:creationId xmlns:a16="http://schemas.microsoft.com/office/drawing/2014/main" id="{56F0E10A-95C3-3780-A004-A2C38DF07A6D}"/>
              </a:ext>
            </a:extLst>
          </p:cNvPr>
          <p:cNvSpPr txBox="1">
            <a:spLocks/>
          </p:cNvSpPr>
          <p:nvPr/>
        </p:nvSpPr>
        <p:spPr bwMode="auto">
          <a:xfrm>
            <a:off x="198028" y="2992582"/>
            <a:ext cx="8712432" cy="344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ja-JP" sz="2400" b="1" kern="0" dirty="0">
                <a:latin typeface="游ゴシック" panose="020B0400000000000000" pitchFamily="50" charset="-128"/>
                <a:ea typeface="游ゴシック" panose="020B0400000000000000" pitchFamily="50" charset="-128"/>
              </a:rPr>
              <a:t>1</a:t>
            </a:r>
            <a:r>
              <a:rPr lang="ja-JP" altLang="en-US" sz="2400" b="1" kern="0" dirty="0">
                <a:latin typeface="游ゴシック" panose="020B0400000000000000" pitchFamily="50" charset="-128"/>
                <a:ea typeface="游ゴシック" panose="020B0400000000000000" pitchFamily="50" charset="-128"/>
              </a:rPr>
              <a:t>　人材育成を行う地域の実態を把握する</a:t>
            </a:r>
            <a:endParaRPr lang="en-US" altLang="ja-JP" sz="2400" b="1" kern="0" dirty="0">
              <a:latin typeface="游ゴシック" panose="020B0400000000000000" pitchFamily="50" charset="-128"/>
              <a:ea typeface="游ゴシック" panose="020B0400000000000000" pitchFamily="50" charset="-128"/>
            </a:endParaRPr>
          </a:p>
          <a:p>
            <a:pPr marL="0" indent="0">
              <a:buFontTx/>
              <a:buNone/>
            </a:pPr>
            <a:r>
              <a:rPr lang="en-US" altLang="ja-JP" sz="2400" b="1" kern="0" dirty="0">
                <a:latin typeface="游ゴシック" panose="020B0400000000000000" pitchFamily="50" charset="-128"/>
                <a:ea typeface="游ゴシック" panose="020B0400000000000000" pitchFamily="50" charset="-128"/>
              </a:rPr>
              <a:t>2</a:t>
            </a:r>
            <a:r>
              <a:rPr lang="ja-JP" altLang="en-US" sz="2400" b="1" kern="0" dirty="0">
                <a:latin typeface="游ゴシック" panose="020B0400000000000000" pitchFamily="50" charset="-128"/>
                <a:ea typeface="游ゴシック" panose="020B0400000000000000" pitchFamily="50" charset="-128"/>
              </a:rPr>
              <a:t>　（市町村の理解を得て）協働で法定研修の実地教育や</a:t>
            </a:r>
            <a:endParaRPr lang="en-US" altLang="ja-JP" sz="2400" b="1" kern="0" dirty="0">
              <a:latin typeface="游ゴシック" panose="020B0400000000000000" pitchFamily="50" charset="-128"/>
              <a:ea typeface="游ゴシック" panose="020B0400000000000000" pitchFamily="50" charset="-128"/>
            </a:endParaRPr>
          </a:p>
          <a:p>
            <a:pPr marL="0" indent="0">
              <a:buFontTx/>
              <a:buNone/>
            </a:pPr>
            <a:r>
              <a:rPr lang="ja-JP" altLang="en-US" sz="2400" b="1" kern="0" dirty="0">
                <a:latin typeface="游ゴシック" panose="020B0400000000000000" pitchFamily="50" charset="-128"/>
                <a:ea typeface="游ゴシック" panose="020B0400000000000000" pitchFamily="50" charset="-128"/>
              </a:rPr>
              <a:t>　　地域の現場での育成の仕組みを構築する</a:t>
            </a:r>
            <a:endParaRPr lang="en-US" altLang="ja-JP" sz="2400" b="1" kern="0" dirty="0">
              <a:latin typeface="游ゴシック" panose="020B0400000000000000" pitchFamily="50" charset="-128"/>
              <a:ea typeface="游ゴシック" panose="020B0400000000000000" pitchFamily="50" charset="-128"/>
            </a:endParaRPr>
          </a:p>
          <a:p>
            <a:pPr marL="0" indent="0">
              <a:buFontTx/>
              <a:buNone/>
            </a:pPr>
            <a:r>
              <a:rPr lang="en-US" altLang="ja-JP" sz="2400" b="1" kern="0" dirty="0">
                <a:latin typeface="游ゴシック" panose="020B0400000000000000" pitchFamily="50" charset="-128"/>
                <a:ea typeface="游ゴシック" panose="020B0400000000000000" pitchFamily="50" charset="-128"/>
              </a:rPr>
              <a:t>3</a:t>
            </a:r>
            <a:r>
              <a:rPr lang="ja-JP" altLang="en-US" sz="2400" b="1" kern="0" dirty="0">
                <a:latin typeface="游ゴシック" panose="020B0400000000000000" pitchFamily="50" charset="-128"/>
                <a:ea typeface="游ゴシック" panose="020B0400000000000000" pitchFamily="50" charset="-128"/>
              </a:rPr>
              <a:t>　地域で研修企画講師の育成と研修事務局体制を確保</a:t>
            </a:r>
            <a:endParaRPr lang="en-US" altLang="ja-JP" sz="2400" b="1" kern="0" dirty="0">
              <a:latin typeface="游ゴシック" panose="020B0400000000000000" pitchFamily="50" charset="-128"/>
              <a:ea typeface="游ゴシック" panose="020B0400000000000000" pitchFamily="50" charset="-128"/>
            </a:endParaRPr>
          </a:p>
          <a:p>
            <a:pPr marL="0" indent="0">
              <a:buFontTx/>
              <a:buNone/>
            </a:pPr>
            <a:r>
              <a:rPr lang="en-US" altLang="ja-JP" sz="2400" b="1" kern="0" dirty="0">
                <a:latin typeface="游ゴシック" panose="020B0400000000000000" pitchFamily="50" charset="-128"/>
                <a:ea typeface="游ゴシック" panose="020B0400000000000000" pitchFamily="50" charset="-128"/>
              </a:rPr>
              <a:t>4</a:t>
            </a:r>
            <a:r>
              <a:rPr lang="ja-JP" altLang="en-US" sz="2400" b="1" kern="0" dirty="0">
                <a:latin typeface="游ゴシック" panose="020B0400000000000000" pitchFamily="50" charset="-128"/>
                <a:ea typeface="游ゴシック" panose="020B0400000000000000" pitchFamily="50" charset="-128"/>
              </a:rPr>
              <a:t>　実践と振り返りの積み重ね</a:t>
            </a:r>
            <a:endParaRPr lang="en-US" altLang="ja-JP" sz="2400" b="1" kern="0" dirty="0">
              <a:latin typeface="游ゴシック" panose="020B0400000000000000" pitchFamily="50" charset="-128"/>
              <a:ea typeface="游ゴシック" panose="020B0400000000000000" pitchFamily="50" charset="-128"/>
            </a:endParaRPr>
          </a:p>
          <a:p>
            <a:pPr marL="0" indent="0">
              <a:buFontTx/>
              <a:buNone/>
            </a:pPr>
            <a:r>
              <a:rPr lang="en-US" altLang="ja-JP" sz="2400" b="1" kern="0" dirty="0">
                <a:latin typeface="游ゴシック" panose="020B0400000000000000" pitchFamily="50" charset="-128"/>
                <a:ea typeface="游ゴシック" panose="020B0400000000000000" pitchFamily="50" charset="-128"/>
              </a:rPr>
              <a:t>5</a:t>
            </a:r>
            <a:r>
              <a:rPr lang="ja-JP" altLang="en-US" sz="2400" b="1" kern="0" dirty="0">
                <a:latin typeface="游ゴシック" panose="020B0400000000000000" pitchFamily="50" charset="-128"/>
                <a:ea typeface="游ゴシック" panose="020B0400000000000000" pitchFamily="50" charset="-128"/>
              </a:rPr>
              <a:t>　地域における人材育成の継続性の担保</a:t>
            </a:r>
            <a:endParaRPr lang="en-US" altLang="ja-JP" sz="2400" b="1" kern="0" dirty="0">
              <a:latin typeface="游ゴシック" panose="020B0400000000000000" pitchFamily="50" charset="-128"/>
              <a:ea typeface="游ゴシック" panose="020B0400000000000000" pitchFamily="50" charset="-128"/>
            </a:endParaRPr>
          </a:p>
          <a:p>
            <a:pPr marL="0" indent="0">
              <a:buFontTx/>
              <a:buNone/>
            </a:pPr>
            <a:r>
              <a:rPr lang="ja-JP" altLang="en-US" sz="2000" b="1" kern="0" dirty="0">
                <a:latin typeface="游ゴシック" panose="020B0400000000000000" pitchFamily="50" charset="-128"/>
                <a:ea typeface="游ゴシック" panose="020B0400000000000000" pitchFamily="50" charset="-128"/>
              </a:rPr>
              <a:t>（市町村障害福祉計画・基幹相談支援センターの委託仕様書など再検討）</a:t>
            </a:r>
            <a:endParaRPr lang="en-US" altLang="ja-JP" sz="2000" b="1" kern="0" dirty="0">
              <a:latin typeface="游ゴシック" panose="020B0400000000000000" pitchFamily="50" charset="-128"/>
              <a:ea typeface="游ゴシック" panose="020B0400000000000000" pitchFamily="50" charset="-128"/>
            </a:endParaRPr>
          </a:p>
        </p:txBody>
      </p:sp>
      <p:sp>
        <p:nvSpPr>
          <p:cNvPr id="9" name="タイトル 1">
            <a:extLst>
              <a:ext uri="{FF2B5EF4-FFF2-40B4-BE49-F238E27FC236}">
                <a16:creationId xmlns:a16="http://schemas.microsoft.com/office/drawing/2014/main" id="{AD2594CF-28B9-D344-F7C2-21EFA0166809}"/>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人材育成のための場づくり</a:t>
            </a:r>
          </a:p>
        </p:txBody>
      </p:sp>
      <p:sp>
        <p:nvSpPr>
          <p:cNvPr id="3" name="タイトル 1">
            <a:extLst>
              <a:ext uri="{FF2B5EF4-FFF2-40B4-BE49-F238E27FC236}">
                <a16:creationId xmlns:a16="http://schemas.microsoft.com/office/drawing/2014/main" id="{6A53C8A5-C1BD-FB6A-D176-154D103D824C}"/>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5" name="吹き出し: 四角形 4">
            <a:extLst>
              <a:ext uri="{FF2B5EF4-FFF2-40B4-BE49-F238E27FC236}">
                <a16:creationId xmlns:a16="http://schemas.microsoft.com/office/drawing/2014/main" id="{8DFA14C9-1A17-4FF4-0D09-98D07CF76C72}"/>
              </a:ext>
            </a:extLst>
          </p:cNvPr>
          <p:cNvSpPr/>
          <p:nvPr/>
        </p:nvSpPr>
        <p:spPr>
          <a:xfrm>
            <a:off x="5569527" y="74792"/>
            <a:ext cx="3340933" cy="756482"/>
          </a:xfrm>
          <a:prstGeom prst="wedgeRectCallout">
            <a:avLst>
              <a:gd name="adj1" fmla="val -44589"/>
              <a:gd name="adj2" fmla="val 93382"/>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2000" b="1" dirty="0">
                <a:solidFill>
                  <a:schemeClr val="tx1"/>
                </a:solidFill>
              </a:rPr>
              <a:t>人材育成のための</a:t>
            </a:r>
            <a:endParaRPr kumimoji="1" lang="en-US" altLang="ja-JP" sz="2000" b="1" dirty="0">
              <a:solidFill>
                <a:schemeClr val="tx1"/>
              </a:solidFill>
            </a:endParaRPr>
          </a:p>
          <a:p>
            <a:pPr algn="ctr"/>
            <a:r>
              <a:rPr kumimoji="1" lang="ja-JP" altLang="en-US" sz="2000" b="1" dirty="0">
                <a:solidFill>
                  <a:schemeClr val="tx1"/>
                </a:solidFill>
              </a:rPr>
              <a:t>ステージづくり</a:t>
            </a:r>
          </a:p>
        </p:txBody>
      </p:sp>
    </p:spTree>
    <p:extLst>
      <p:ext uri="{BB962C8B-B14F-4D97-AF65-F5344CB8AC3E}">
        <p14:creationId xmlns:p14="http://schemas.microsoft.com/office/powerpoint/2010/main" val="13101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57433-C538-CFCF-40C1-BF1713BC3F23}"/>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2ACB0CDA-4BCF-0C06-BC66-260DA9D37E39}"/>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76A29D1C-070F-AFAD-FA63-1D72144C91C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18</a:t>
            </a:fld>
            <a:endParaRPr kumimoji="1" lang="ja-JP" altLang="en-US" dirty="0"/>
          </a:p>
        </p:txBody>
      </p:sp>
      <p:cxnSp>
        <p:nvCxnSpPr>
          <p:cNvPr id="22" name="直線コネクタ 21">
            <a:extLst>
              <a:ext uri="{FF2B5EF4-FFF2-40B4-BE49-F238E27FC236}">
                <a16:creationId xmlns:a16="http://schemas.microsoft.com/office/drawing/2014/main" id="{AC7BD63F-AD16-9BF0-1DE9-D2A3F9B5959C}"/>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DCC29DF8-478C-1A3C-697D-55D8DF0C236C}"/>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講義</a:t>
            </a:r>
            <a:r>
              <a:rPr lang="en-US" altLang="ja-JP" sz="1600" b="1" dirty="0">
                <a:latin typeface="+mn-ea"/>
                <a:ea typeface="+mn-ea"/>
              </a:rPr>
              <a:t>1〉</a:t>
            </a:r>
            <a:r>
              <a:rPr lang="ja-JP" altLang="en-US" sz="1600" b="1" dirty="0">
                <a:latin typeface="+mn-ea"/>
                <a:ea typeface="+mn-ea"/>
              </a:rPr>
              <a:t>主任相談支援専門員の地域での役割</a:t>
            </a:r>
          </a:p>
        </p:txBody>
      </p:sp>
      <p:sp>
        <p:nvSpPr>
          <p:cNvPr id="2" name="下矢印 4">
            <a:extLst>
              <a:ext uri="{FF2B5EF4-FFF2-40B4-BE49-F238E27FC236}">
                <a16:creationId xmlns:a16="http://schemas.microsoft.com/office/drawing/2014/main" id="{DECB6D5F-668F-668E-42CF-A4030D6C7FF3}"/>
              </a:ext>
            </a:extLst>
          </p:cNvPr>
          <p:cNvSpPr/>
          <p:nvPr/>
        </p:nvSpPr>
        <p:spPr>
          <a:xfrm>
            <a:off x="2695352" y="2351538"/>
            <a:ext cx="3744416" cy="64104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コンテンツ プレースホルダー 2">
            <a:extLst>
              <a:ext uri="{FF2B5EF4-FFF2-40B4-BE49-F238E27FC236}">
                <a16:creationId xmlns:a16="http://schemas.microsoft.com/office/drawing/2014/main" id="{EC2E74B6-AF1A-4131-03E8-EA23CE0C035E}"/>
              </a:ext>
            </a:extLst>
          </p:cNvPr>
          <p:cNvSpPr txBox="1">
            <a:spLocks/>
          </p:cNvSpPr>
          <p:nvPr/>
        </p:nvSpPr>
        <p:spPr bwMode="auto">
          <a:xfrm>
            <a:off x="1085451" y="1022785"/>
            <a:ext cx="6964219" cy="1248971"/>
          </a:xfrm>
          <a:prstGeom prst="rect">
            <a:avLst/>
          </a:prstGeom>
          <a:solidFill>
            <a:srgbClr val="FFFF00"/>
          </a:solidFill>
          <a:ln w="38100">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FontTx/>
              <a:buNone/>
            </a:pPr>
            <a:r>
              <a:rPr lang="ja-JP" altLang="en-US" sz="2800" b="1" kern="0" dirty="0">
                <a:latin typeface="游ゴシック" panose="020B0400000000000000" pitchFamily="50" charset="-128"/>
                <a:ea typeface="游ゴシック" panose="020B0400000000000000" pitchFamily="50" charset="-128"/>
              </a:rPr>
              <a:t>自分たちの地域の相談支援専門員を</a:t>
            </a:r>
            <a:endParaRPr lang="en-US" altLang="ja-JP" sz="2800" b="1" kern="0" dirty="0">
              <a:latin typeface="游ゴシック" panose="020B0400000000000000" pitchFamily="50" charset="-128"/>
              <a:ea typeface="游ゴシック" panose="020B0400000000000000" pitchFamily="50" charset="-128"/>
            </a:endParaRPr>
          </a:p>
          <a:p>
            <a:pPr marL="0" indent="0" algn="ctr">
              <a:buFontTx/>
              <a:buNone/>
            </a:pPr>
            <a:r>
              <a:rPr lang="ja-JP" altLang="en-US" sz="2800" b="1" u="sng" kern="0"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育てる基盤を整備</a:t>
            </a:r>
            <a:r>
              <a:rPr lang="ja-JP" altLang="en-US" sz="2800" b="1" kern="0" dirty="0">
                <a:latin typeface="游ゴシック" panose="020B0400000000000000" pitchFamily="50" charset="-128"/>
                <a:ea typeface="游ゴシック" panose="020B0400000000000000" pitchFamily="50" charset="-128"/>
              </a:rPr>
              <a:t>すること</a:t>
            </a:r>
            <a:endParaRPr lang="en-US" altLang="ja-JP" sz="2800" b="1" kern="0" dirty="0">
              <a:latin typeface="游ゴシック" panose="020B0400000000000000" pitchFamily="50" charset="-128"/>
              <a:ea typeface="游ゴシック" panose="020B0400000000000000" pitchFamily="50" charset="-128"/>
            </a:endParaRPr>
          </a:p>
        </p:txBody>
      </p:sp>
      <p:sp>
        <p:nvSpPr>
          <p:cNvPr id="8" name="コンテンツ プレースホルダー 2">
            <a:extLst>
              <a:ext uri="{FF2B5EF4-FFF2-40B4-BE49-F238E27FC236}">
                <a16:creationId xmlns:a16="http://schemas.microsoft.com/office/drawing/2014/main" id="{5FD734BB-1369-E26B-E966-1371808BEE65}"/>
              </a:ext>
            </a:extLst>
          </p:cNvPr>
          <p:cNvSpPr txBox="1">
            <a:spLocks/>
          </p:cNvSpPr>
          <p:nvPr/>
        </p:nvSpPr>
        <p:spPr bwMode="auto">
          <a:xfrm>
            <a:off x="198028" y="2992582"/>
            <a:ext cx="8712432" cy="344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ja-JP" sz="2400" b="1" kern="0" dirty="0">
                <a:latin typeface="游ゴシック" panose="020B0400000000000000" pitchFamily="50" charset="-128"/>
                <a:ea typeface="游ゴシック" panose="020B0400000000000000" pitchFamily="50" charset="-128"/>
              </a:rPr>
              <a:t>1</a:t>
            </a:r>
            <a:r>
              <a:rPr lang="ja-JP" altLang="en-US" sz="2400" b="1" kern="0" dirty="0">
                <a:latin typeface="游ゴシック" panose="020B0400000000000000" pitchFamily="50" charset="-128"/>
                <a:ea typeface="游ゴシック" panose="020B0400000000000000" pitchFamily="50" charset="-128"/>
              </a:rPr>
              <a:t>　人材育成を行う地域の実態を把握する</a:t>
            </a:r>
            <a:endParaRPr lang="en-US" altLang="ja-JP" sz="2400" b="1" kern="0" dirty="0">
              <a:latin typeface="游ゴシック" panose="020B0400000000000000" pitchFamily="50" charset="-128"/>
              <a:ea typeface="游ゴシック" panose="020B0400000000000000" pitchFamily="50" charset="-128"/>
            </a:endParaRPr>
          </a:p>
          <a:p>
            <a:pPr marL="0" indent="0">
              <a:buFontTx/>
              <a:buNone/>
            </a:pPr>
            <a:r>
              <a:rPr lang="en-US" altLang="ja-JP" sz="2400" b="1" kern="0" dirty="0">
                <a:latin typeface="游ゴシック" panose="020B0400000000000000" pitchFamily="50" charset="-128"/>
                <a:ea typeface="游ゴシック" panose="020B0400000000000000" pitchFamily="50" charset="-128"/>
              </a:rPr>
              <a:t>2</a:t>
            </a:r>
            <a:r>
              <a:rPr lang="ja-JP" altLang="en-US" sz="2400" b="1" kern="0" dirty="0">
                <a:latin typeface="游ゴシック" panose="020B0400000000000000" pitchFamily="50" charset="-128"/>
                <a:ea typeface="游ゴシック" panose="020B0400000000000000" pitchFamily="50" charset="-128"/>
              </a:rPr>
              <a:t>　（市町村の理解を得て）協働で法定研修の実地教育や</a:t>
            </a:r>
            <a:endParaRPr lang="en-US" altLang="ja-JP" sz="2400" b="1" kern="0" dirty="0">
              <a:latin typeface="游ゴシック" panose="020B0400000000000000" pitchFamily="50" charset="-128"/>
              <a:ea typeface="游ゴシック" panose="020B0400000000000000" pitchFamily="50" charset="-128"/>
            </a:endParaRPr>
          </a:p>
          <a:p>
            <a:pPr marL="0" indent="0">
              <a:buFontTx/>
              <a:buNone/>
            </a:pPr>
            <a:r>
              <a:rPr lang="ja-JP" altLang="en-US" sz="2400" b="1" kern="0" dirty="0">
                <a:latin typeface="游ゴシック" panose="020B0400000000000000" pitchFamily="50" charset="-128"/>
                <a:ea typeface="游ゴシック" panose="020B0400000000000000" pitchFamily="50" charset="-128"/>
              </a:rPr>
              <a:t>　　地域の現場での育成の仕組みを構築する</a:t>
            </a:r>
            <a:endParaRPr lang="en-US" altLang="ja-JP" sz="2400" b="1" kern="0" dirty="0">
              <a:latin typeface="游ゴシック" panose="020B0400000000000000" pitchFamily="50" charset="-128"/>
              <a:ea typeface="游ゴシック" panose="020B0400000000000000" pitchFamily="50" charset="-128"/>
            </a:endParaRPr>
          </a:p>
          <a:p>
            <a:pPr marL="0" indent="0">
              <a:buFontTx/>
              <a:buNone/>
            </a:pPr>
            <a:r>
              <a:rPr lang="en-US" altLang="ja-JP" sz="2400" b="1" kern="0" dirty="0">
                <a:latin typeface="游ゴシック" panose="020B0400000000000000" pitchFamily="50" charset="-128"/>
                <a:ea typeface="游ゴシック" panose="020B0400000000000000" pitchFamily="50" charset="-128"/>
              </a:rPr>
              <a:t>3</a:t>
            </a:r>
            <a:r>
              <a:rPr lang="ja-JP" altLang="en-US" sz="2400" b="1" kern="0" dirty="0">
                <a:latin typeface="游ゴシック" panose="020B0400000000000000" pitchFamily="50" charset="-128"/>
                <a:ea typeface="游ゴシック" panose="020B0400000000000000" pitchFamily="50" charset="-128"/>
              </a:rPr>
              <a:t>　地域で研修企画講師の育成と研修事務局体制を確保</a:t>
            </a:r>
            <a:endParaRPr lang="en-US" altLang="ja-JP" sz="2400" b="1" kern="0" dirty="0">
              <a:latin typeface="游ゴシック" panose="020B0400000000000000" pitchFamily="50" charset="-128"/>
              <a:ea typeface="游ゴシック" panose="020B0400000000000000" pitchFamily="50" charset="-128"/>
            </a:endParaRPr>
          </a:p>
          <a:p>
            <a:pPr marL="0" indent="0">
              <a:buFontTx/>
              <a:buNone/>
            </a:pPr>
            <a:r>
              <a:rPr lang="en-US" altLang="ja-JP" sz="2400" b="1" kern="0" dirty="0">
                <a:latin typeface="游ゴシック" panose="020B0400000000000000" pitchFamily="50" charset="-128"/>
                <a:ea typeface="游ゴシック" panose="020B0400000000000000" pitchFamily="50" charset="-128"/>
              </a:rPr>
              <a:t>4</a:t>
            </a:r>
            <a:r>
              <a:rPr lang="ja-JP" altLang="en-US" sz="2400" b="1" kern="0" dirty="0">
                <a:latin typeface="游ゴシック" panose="020B0400000000000000" pitchFamily="50" charset="-128"/>
                <a:ea typeface="游ゴシック" panose="020B0400000000000000" pitchFamily="50" charset="-128"/>
              </a:rPr>
              <a:t>　実践と振り返りの積み重ね</a:t>
            </a:r>
            <a:endParaRPr lang="en-US" altLang="ja-JP" sz="2400" b="1" kern="0" dirty="0">
              <a:latin typeface="游ゴシック" panose="020B0400000000000000" pitchFamily="50" charset="-128"/>
              <a:ea typeface="游ゴシック" panose="020B0400000000000000" pitchFamily="50" charset="-128"/>
            </a:endParaRPr>
          </a:p>
          <a:p>
            <a:pPr marL="0" indent="0">
              <a:buFontTx/>
              <a:buNone/>
            </a:pPr>
            <a:r>
              <a:rPr lang="en-US" altLang="ja-JP" sz="2400" b="1" kern="0" dirty="0">
                <a:latin typeface="游ゴシック" panose="020B0400000000000000" pitchFamily="50" charset="-128"/>
                <a:ea typeface="游ゴシック" panose="020B0400000000000000" pitchFamily="50" charset="-128"/>
              </a:rPr>
              <a:t>5</a:t>
            </a:r>
            <a:r>
              <a:rPr lang="ja-JP" altLang="en-US" sz="2400" b="1" kern="0" dirty="0">
                <a:latin typeface="游ゴシック" panose="020B0400000000000000" pitchFamily="50" charset="-128"/>
                <a:ea typeface="游ゴシック" panose="020B0400000000000000" pitchFamily="50" charset="-128"/>
              </a:rPr>
              <a:t>　地域における人材育成の継続性の担保</a:t>
            </a:r>
            <a:endParaRPr lang="en-US" altLang="ja-JP" sz="2400" b="1" kern="0" dirty="0">
              <a:latin typeface="游ゴシック" panose="020B0400000000000000" pitchFamily="50" charset="-128"/>
              <a:ea typeface="游ゴシック" panose="020B0400000000000000" pitchFamily="50" charset="-128"/>
            </a:endParaRPr>
          </a:p>
          <a:p>
            <a:pPr marL="0" indent="0">
              <a:buFontTx/>
              <a:buNone/>
            </a:pPr>
            <a:r>
              <a:rPr lang="ja-JP" altLang="en-US" sz="2000" b="1" kern="0" dirty="0">
                <a:solidFill>
                  <a:srgbClr val="FF0000"/>
                </a:solidFill>
                <a:latin typeface="游ゴシック" panose="020B0400000000000000" pitchFamily="50" charset="-128"/>
                <a:ea typeface="游ゴシック" panose="020B0400000000000000" pitchFamily="50" charset="-128"/>
              </a:rPr>
              <a:t>（市町村障害福祉計画・基幹相談支援センターの委託仕様書など再検討）</a:t>
            </a:r>
            <a:endParaRPr lang="en-US" altLang="ja-JP" sz="2000" b="1" kern="0" dirty="0">
              <a:solidFill>
                <a:srgbClr val="FF0000"/>
              </a:solidFill>
              <a:latin typeface="游ゴシック" panose="020B0400000000000000" pitchFamily="50" charset="-128"/>
              <a:ea typeface="游ゴシック" panose="020B0400000000000000" pitchFamily="50" charset="-128"/>
            </a:endParaRPr>
          </a:p>
        </p:txBody>
      </p:sp>
      <p:sp>
        <p:nvSpPr>
          <p:cNvPr id="9" name="タイトル 1">
            <a:extLst>
              <a:ext uri="{FF2B5EF4-FFF2-40B4-BE49-F238E27FC236}">
                <a16:creationId xmlns:a16="http://schemas.microsoft.com/office/drawing/2014/main" id="{ACCB0C12-7E3D-5271-EB35-9647B753165B}"/>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人材育成のための場づくり</a:t>
            </a:r>
          </a:p>
        </p:txBody>
      </p:sp>
      <p:sp>
        <p:nvSpPr>
          <p:cNvPr id="10" name="タイトル 1">
            <a:extLst>
              <a:ext uri="{FF2B5EF4-FFF2-40B4-BE49-F238E27FC236}">
                <a16:creationId xmlns:a16="http://schemas.microsoft.com/office/drawing/2014/main" id="{51919421-98FE-73FD-C554-FA01295531EC}"/>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3" name="吹き出し: 四角形 2">
            <a:extLst>
              <a:ext uri="{FF2B5EF4-FFF2-40B4-BE49-F238E27FC236}">
                <a16:creationId xmlns:a16="http://schemas.microsoft.com/office/drawing/2014/main" id="{160D80D1-D212-9399-3C3B-36C6DC9CA7E7}"/>
              </a:ext>
            </a:extLst>
          </p:cNvPr>
          <p:cNvSpPr/>
          <p:nvPr/>
        </p:nvSpPr>
        <p:spPr>
          <a:xfrm>
            <a:off x="5569527" y="74792"/>
            <a:ext cx="3340933" cy="756482"/>
          </a:xfrm>
          <a:prstGeom prst="wedgeRectCallout">
            <a:avLst>
              <a:gd name="adj1" fmla="val -44589"/>
              <a:gd name="adj2" fmla="val 93382"/>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2000" b="1" dirty="0">
                <a:solidFill>
                  <a:schemeClr val="tx1"/>
                </a:solidFill>
              </a:rPr>
              <a:t>人材育成のための</a:t>
            </a:r>
            <a:endParaRPr kumimoji="1" lang="en-US" altLang="ja-JP" sz="2000" b="1" dirty="0">
              <a:solidFill>
                <a:schemeClr val="tx1"/>
              </a:solidFill>
            </a:endParaRPr>
          </a:p>
          <a:p>
            <a:pPr algn="ctr"/>
            <a:r>
              <a:rPr kumimoji="1" lang="ja-JP" altLang="en-US" sz="2000" b="1" dirty="0">
                <a:solidFill>
                  <a:schemeClr val="tx1"/>
                </a:solidFill>
              </a:rPr>
              <a:t>ステージづくり</a:t>
            </a:r>
          </a:p>
        </p:txBody>
      </p:sp>
    </p:spTree>
    <p:extLst>
      <p:ext uri="{BB962C8B-B14F-4D97-AF65-F5344CB8AC3E}">
        <p14:creationId xmlns:p14="http://schemas.microsoft.com/office/powerpoint/2010/main" val="88721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C9DB8-6751-4E43-F0BF-74DD82892062}"/>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4F78F4-07CF-4753-1858-2BDD713194E5}"/>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51EA7474-9732-0B01-6D85-C2B096ABAFCC}"/>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19</a:t>
            </a:fld>
            <a:endParaRPr kumimoji="1" lang="ja-JP" altLang="en-US" dirty="0"/>
          </a:p>
        </p:txBody>
      </p:sp>
      <p:cxnSp>
        <p:nvCxnSpPr>
          <p:cNvPr id="22" name="直線コネクタ 21">
            <a:extLst>
              <a:ext uri="{FF2B5EF4-FFF2-40B4-BE49-F238E27FC236}">
                <a16:creationId xmlns:a16="http://schemas.microsoft.com/office/drawing/2014/main" id="{EF9AC40A-721A-9466-5691-F87238383FC9}"/>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44D7F237-64B3-EB5B-2E81-FC018FF2FCD8}"/>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講義</a:t>
            </a:r>
            <a:r>
              <a:rPr lang="en-US" altLang="ja-JP" sz="1600" b="1" dirty="0">
                <a:latin typeface="+mn-ea"/>
                <a:ea typeface="+mn-ea"/>
              </a:rPr>
              <a:t>1〉</a:t>
            </a:r>
            <a:r>
              <a:rPr lang="ja-JP" altLang="en-US" sz="1600" b="1" dirty="0">
                <a:latin typeface="+mn-ea"/>
                <a:ea typeface="+mn-ea"/>
              </a:rPr>
              <a:t>主任相談支援専門員の地域での役割</a:t>
            </a:r>
          </a:p>
        </p:txBody>
      </p:sp>
      <p:sp>
        <p:nvSpPr>
          <p:cNvPr id="9" name="タイトル 1">
            <a:extLst>
              <a:ext uri="{FF2B5EF4-FFF2-40B4-BE49-F238E27FC236}">
                <a16:creationId xmlns:a16="http://schemas.microsoft.com/office/drawing/2014/main" id="{DB31C417-C892-ED1E-A328-C5FB5DF7B78E}"/>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人材育成のための場づくり</a:t>
            </a:r>
          </a:p>
        </p:txBody>
      </p:sp>
      <p:sp>
        <p:nvSpPr>
          <p:cNvPr id="10" name="タイトル 1">
            <a:extLst>
              <a:ext uri="{FF2B5EF4-FFF2-40B4-BE49-F238E27FC236}">
                <a16:creationId xmlns:a16="http://schemas.microsoft.com/office/drawing/2014/main" id="{A005FA18-C7B0-B93A-596D-E15C24769E02}"/>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graphicFrame>
        <p:nvGraphicFramePr>
          <p:cNvPr id="5" name="コンテンツ プレースホルダー 4"/>
          <p:cNvGraphicFramePr>
            <a:graphicFrameLocks/>
          </p:cNvGraphicFramePr>
          <p:nvPr>
            <p:extLst>
              <p:ext uri="{D42A27DB-BD31-4B8C-83A1-F6EECF244321}">
                <p14:modId xmlns:p14="http://schemas.microsoft.com/office/powerpoint/2010/main" val="429763605"/>
              </p:ext>
            </p:extLst>
          </p:nvPr>
        </p:nvGraphicFramePr>
        <p:xfrm>
          <a:off x="107504" y="991975"/>
          <a:ext cx="8928992" cy="5159439"/>
        </p:xfrm>
        <a:graphic>
          <a:graphicData uri="http://schemas.openxmlformats.org/drawingml/2006/table">
            <a:tbl>
              <a:tblPr firstRow="1" bandRow="1">
                <a:tableStyleId>{5C22544A-7EE6-4342-B048-85BDC9FD1C3A}</a:tableStyleId>
              </a:tblPr>
              <a:tblGrid>
                <a:gridCol w="1739769">
                  <a:extLst>
                    <a:ext uri="{9D8B030D-6E8A-4147-A177-3AD203B41FA5}">
                      <a16:colId xmlns:a16="http://schemas.microsoft.com/office/drawing/2014/main" val="20000"/>
                    </a:ext>
                  </a:extLst>
                </a:gridCol>
                <a:gridCol w="4378036">
                  <a:extLst>
                    <a:ext uri="{9D8B030D-6E8A-4147-A177-3AD203B41FA5}">
                      <a16:colId xmlns:a16="http://schemas.microsoft.com/office/drawing/2014/main" val="20001"/>
                    </a:ext>
                  </a:extLst>
                </a:gridCol>
                <a:gridCol w="2811187">
                  <a:extLst>
                    <a:ext uri="{9D8B030D-6E8A-4147-A177-3AD203B41FA5}">
                      <a16:colId xmlns:a16="http://schemas.microsoft.com/office/drawing/2014/main" val="20002"/>
                    </a:ext>
                  </a:extLst>
                </a:gridCol>
              </a:tblGrid>
              <a:tr h="548982">
                <a:tc>
                  <a:txBody>
                    <a:bodyPr/>
                    <a:lstStyle/>
                    <a:p>
                      <a:pPr algn="ctr"/>
                      <a:r>
                        <a:rPr kumimoji="1" lang="ja-JP" altLang="en-US" sz="1600" dirty="0">
                          <a:solidFill>
                            <a:schemeClr val="tx1"/>
                          </a:solidFill>
                        </a:rPr>
                        <a:t>実地研修</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1600" dirty="0">
                          <a:solidFill>
                            <a:schemeClr val="tx1"/>
                          </a:solidFill>
                        </a:rPr>
                        <a:t>具体的な研修内容</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1600" dirty="0">
                          <a:solidFill>
                            <a:schemeClr val="tx1"/>
                          </a:solidFill>
                          <a:latin typeface="游ゴシック" panose="020B0400000000000000" pitchFamily="50" charset="-128"/>
                          <a:ea typeface="游ゴシック" panose="020B0400000000000000" pitchFamily="50" charset="-128"/>
                        </a:rPr>
                        <a:t>期待される効果</a:t>
                      </a:r>
                    </a:p>
                  </a:txBody>
                  <a:tcPr anchor="ctr"/>
                </a:tc>
                <a:extLst>
                  <a:ext uri="{0D108BD9-81ED-4DB2-BD59-A6C34878D82A}">
                    <a16:rowId xmlns:a16="http://schemas.microsoft.com/office/drawing/2014/main" val="10000"/>
                  </a:ext>
                </a:extLst>
              </a:tr>
              <a:tr h="1536819">
                <a:tc>
                  <a:txBody>
                    <a:bodyPr/>
                    <a:lstStyle/>
                    <a:p>
                      <a:pPr algn="ctr"/>
                      <a:r>
                        <a:rPr kumimoji="1" lang="ja-JP" altLang="en-US" sz="2000" b="1" dirty="0"/>
                        <a:t>養成研修</a:t>
                      </a:r>
                      <a:endParaRPr kumimoji="1" lang="en-US" altLang="ja-JP" sz="2000" b="1" dirty="0"/>
                    </a:p>
                    <a:p>
                      <a:pPr algn="ctr"/>
                      <a:r>
                        <a:rPr kumimoji="1" lang="ja-JP" altLang="en-US" sz="2000" b="1" dirty="0">
                          <a:latin typeface="游ゴシック" panose="020B0400000000000000" pitchFamily="50" charset="-128"/>
                          <a:ea typeface="游ゴシック" panose="020B0400000000000000" pitchFamily="50" charset="-128"/>
                        </a:rPr>
                        <a:t>（前半）</a:t>
                      </a:r>
                    </a:p>
                  </a:txBody>
                  <a:tcPr anchor="ctr"/>
                </a:tc>
                <a:tc>
                  <a:txBody>
                    <a:bodyPr/>
                    <a:lstStyle/>
                    <a:p>
                      <a:pPr algn="l"/>
                      <a:r>
                        <a:rPr kumimoji="1" lang="ja-JP" altLang="en-US" sz="1600" b="1" dirty="0"/>
                        <a:t>①地域の相談支援体制や協議会について、地域の社会資源についてなどを理解する。</a:t>
                      </a:r>
                    </a:p>
                  </a:txBody>
                  <a:tcPr anchor="ctr"/>
                </a:tc>
                <a:tc>
                  <a:txBody>
                    <a:bodyPr/>
                    <a:lstStyle/>
                    <a:p>
                      <a:pPr algn="l"/>
                      <a:r>
                        <a:rPr kumimoji="1" lang="ja-JP" altLang="en-US" sz="1400" b="1" dirty="0">
                          <a:solidFill>
                            <a:schemeClr val="tx1"/>
                          </a:solidFill>
                          <a:latin typeface="游ゴシック" panose="020B0400000000000000" pitchFamily="50" charset="-128"/>
                          <a:ea typeface="+mn-ea"/>
                        </a:rPr>
                        <a:t>①自地域の基幹相談支援センターとつながることができる。</a:t>
                      </a:r>
                    </a:p>
                    <a:p>
                      <a:pPr algn="l"/>
                      <a:r>
                        <a:rPr kumimoji="1" lang="ja-JP" altLang="en-US" sz="1400" b="1" dirty="0">
                          <a:solidFill>
                            <a:schemeClr val="tx1"/>
                          </a:solidFill>
                          <a:latin typeface="游ゴシック" panose="020B0400000000000000" pitchFamily="50" charset="-128"/>
                          <a:ea typeface="+mn-ea"/>
                        </a:rPr>
                        <a:t>②自地域の相談支援体制を理解する。</a:t>
                      </a:r>
                    </a:p>
                  </a:txBody>
                  <a:tcPr anchor="ctr"/>
                </a:tc>
                <a:extLst>
                  <a:ext uri="{0D108BD9-81ED-4DB2-BD59-A6C34878D82A}">
                    <a16:rowId xmlns:a16="http://schemas.microsoft.com/office/drawing/2014/main" val="10001"/>
                  </a:ext>
                </a:extLst>
              </a:tr>
              <a:tr h="15368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t>養成研修</a:t>
                      </a:r>
                      <a:endParaRPr kumimoji="1" lang="en-US" altLang="ja-JP" sz="2000" b="1" dirty="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游ゴシック" panose="020B0400000000000000" pitchFamily="50" charset="-128"/>
                          <a:ea typeface="游ゴシック" panose="020B0400000000000000" pitchFamily="50" charset="-128"/>
                        </a:rPr>
                        <a:t>（後半）</a:t>
                      </a:r>
                    </a:p>
                  </a:txBody>
                  <a:tcPr anchor="ctr"/>
                </a:tc>
                <a:tc>
                  <a:txBody>
                    <a:bodyPr/>
                    <a:lstStyle/>
                    <a:p>
                      <a:pPr algn="l"/>
                      <a:r>
                        <a:rPr kumimoji="1" lang="ja-JP" altLang="en-US" sz="1600" b="1" dirty="0"/>
                        <a:t>①演習（前半：</a:t>
                      </a:r>
                      <a:r>
                        <a:rPr kumimoji="1" lang="en-US" altLang="ja-JP" sz="1600" b="1" dirty="0"/>
                        <a:t>1</a:t>
                      </a:r>
                      <a:r>
                        <a:rPr kumimoji="1" lang="ja-JP" altLang="en-US" sz="1600" b="1" dirty="0"/>
                        <a:t>～</a:t>
                      </a:r>
                      <a:r>
                        <a:rPr kumimoji="1" lang="en-US" altLang="ja-JP" sz="1600" b="1" dirty="0"/>
                        <a:t>3</a:t>
                      </a:r>
                      <a:r>
                        <a:rPr kumimoji="1" lang="ja-JP" altLang="en-US" sz="1600" b="1" dirty="0"/>
                        <a:t>日目）の振り返り</a:t>
                      </a:r>
                    </a:p>
                    <a:p>
                      <a:pPr algn="l"/>
                      <a:r>
                        <a:rPr kumimoji="1" lang="ja-JP" altLang="en-US" sz="1600" b="1" dirty="0"/>
                        <a:t>②自身の事例を取扱い、フォーマットを活用してアセスメントを行い持参し、スーパーバイズを受ける。</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①演習で学んだ基本的な姿勢や大事な視点が押さえられているかを確認できる。</a:t>
                      </a:r>
                      <a:endParaRPr kumimoji="1" lang="ja-JP" altLang="en-US" sz="1400" b="1" dirty="0">
                        <a:solidFill>
                          <a:schemeClr val="tx1"/>
                        </a:solidFill>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10002"/>
                  </a:ext>
                </a:extLst>
              </a:tr>
              <a:tr h="15368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t>現任研修</a:t>
                      </a:r>
                      <a:endParaRPr kumimoji="1" lang="ja-JP" altLang="en-US" sz="2000" b="1" dirty="0">
                        <a:latin typeface="游ゴシック" panose="020B0400000000000000" pitchFamily="50" charset="-128"/>
                        <a:ea typeface="游ゴシック" panose="020B0400000000000000" pitchFamily="50" charset="-128"/>
                      </a:endParaRPr>
                    </a:p>
                  </a:txBody>
                  <a:tcPr anchor="ctr"/>
                </a:tc>
                <a:tc>
                  <a:txBody>
                    <a:bodyPr/>
                    <a:lstStyle/>
                    <a:p>
                      <a:pPr algn="l"/>
                      <a:r>
                        <a:rPr kumimoji="1" lang="ja-JP" altLang="en-US" sz="1600" b="1" dirty="0"/>
                        <a:t>①受講生と基幹相談支援センター職員による個別スーパービジョン。一人あたり</a:t>
                      </a:r>
                      <a:r>
                        <a:rPr kumimoji="1" lang="en-US" altLang="ja-JP" sz="1600" b="1" dirty="0"/>
                        <a:t>30</a:t>
                      </a:r>
                      <a:r>
                        <a:rPr kumimoji="1" lang="ja-JP" altLang="en-US" sz="1600" b="1" dirty="0"/>
                        <a:t>～</a:t>
                      </a:r>
                      <a:r>
                        <a:rPr kumimoji="1" lang="en-US" altLang="ja-JP" sz="1600" b="1" dirty="0"/>
                        <a:t>45</a:t>
                      </a:r>
                      <a:r>
                        <a:rPr kumimoji="1" lang="ja-JP" altLang="en-US" sz="1600" b="1" dirty="0"/>
                        <a:t>分程度。</a:t>
                      </a:r>
                    </a:p>
                    <a:p>
                      <a:pPr algn="l"/>
                      <a:r>
                        <a:rPr kumimoji="1" lang="ja-JP" altLang="en-US" sz="1600" b="1" dirty="0"/>
                        <a:t>②事前課題「基礎力自己評価表」による日ごろの相談支援スキルの確認を行う。</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①相談支援業務上の“課題”に焦点を当て、ご自身の癖をつかむ。</a:t>
                      </a:r>
                      <a:endParaRPr kumimoji="1" lang="en-US" altLang="ja-JP"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②基幹相談支援センター⇔相談支援事業所間でスーパーバイズしやすい体制づくりを構築する。</a:t>
                      </a:r>
                    </a:p>
                  </a:txBody>
                  <a:tcPr anchor="ctr"/>
                </a:tc>
                <a:extLst>
                  <a:ext uri="{0D108BD9-81ED-4DB2-BD59-A6C34878D82A}">
                    <a16:rowId xmlns:a16="http://schemas.microsoft.com/office/drawing/2014/main" val="10003"/>
                  </a:ext>
                </a:extLst>
              </a:tr>
            </a:tbl>
          </a:graphicData>
        </a:graphic>
      </p:graphicFrame>
      <p:sp>
        <p:nvSpPr>
          <p:cNvPr id="2" name="吹き出し: 四角形 1">
            <a:extLst>
              <a:ext uri="{FF2B5EF4-FFF2-40B4-BE49-F238E27FC236}">
                <a16:creationId xmlns:a16="http://schemas.microsoft.com/office/drawing/2014/main" id="{8FFEC8DF-6A28-F4D8-10A4-61BADAC501CF}"/>
              </a:ext>
            </a:extLst>
          </p:cNvPr>
          <p:cNvSpPr/>
          <p:nvPr/>
        </p:nvSpPr>
        <p:spPr>
          <a:xfrm>
            <a:off x="5569527" y="74792"/>
            <a:ext cx="3340933" cy="756482"/>
          </a:xfrm>
          <a:prstGeom prst="wedgeRectCallout">
            <a:avLst>
              <a:gd name="adj1" fmla="val -44589"/>
              <a:gd name="adj2" fmla="val 93382"/>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2000" b="1" dirty="0">
                <a:solidFill>
                  <a:schemeClr val="tx1"/>
                </a:solidFill>
              </a:rPr>
              <a:t>福島県カリキュラム</a:t>
            </a:r>
            <a:endParaRPr kumimoji="1" lang="en-US" altLang="ja-JP" sz="2000" b="1" dirty="0">
              <a:solidFill>
                <a:schemeClr val="tx1"/>
              </a:solidFill>
            </a:endParaRPr>
          </a:p>
          <a:p>
            <a:pPr algn="ctr"/>
            <a:r>
              <a:rPr kumimoji="1" lang="ja-JP" altLang="en-US" sz="2000" b="1" dirty="0">
                <a:solidFill>
                  <a:schemeClr val="tx1"/>
                </a:solidFill>
              </a:rPr>
              <a:t>実地研修との連動</a:t>
            </a:r>
          </a:p>
        </p:txBody>
      </p:sp>
    </p:spTree>
    <p:extLst>
      <p:ext uri="{BB962C8B-B14F-4D97-AF65-F5344CB8AC3E}">
        <p14:creationId xmlns:p14="http://schemas.microsoft.com/office/powerpoint/2010/main" val="332765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E7898-0E03-7A81-0423-F49074236755}"/>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FD2687B1-FE2D-24EC-CECC-AD8A43592B57}"/>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0581AE7A-7FA9-1D32-65EF-0F5E48BECA2E}"/>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2</a:t>
            </a:fld>
            <a:endParaRPr kumimoji="1" lang="ja-JP" altLang="en-US" dirty="0"/>
          </a:p>
        </p:txBody>
      </p:sp>
      <p:cxnSp>
        <p:nvCxnSpPr>
          <p:cNvPr id="22" name="直線コネクタ 21">
            <a:extLst>
              <a:ext uri="{FF2B5EF4-FFF2-40B4-BE49-F238E27FC236}">
                <a16:creationId xmlns:a16="http://schemas.microsoft.com/office/drawing/2014/main" id="{AB528C74-EB58-3811-C467-C961D5FA870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タイトル 1">
            <a:extLst>
              <a:ext uri="{FF2B5EF4-FFF2-40B4-BE49-F238E27FC236}">
                <a16:creationId xmlns:a16="http://schemas.microsoft.com/office/drawing/2014/main" id="{1D5267E4-3A74-CCDC-05E7-69962DD0C435}"/>
              </a:ext>
            </a:extLst>
          </p:cNvPr>
          <p:cNvSpPr txBox="1">
            <a:spLocks/>
          </p:cNvSpPr>
          <p:nvPr/>
        </p:nvSpPr>
        <p:spPr>
          <a:xfrm>
            <a:off x="3533313" y="74791"/>
            <a:ext cx="5442010" cy="3069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ja-JP" altLang="en-US" sz="1600" b="1" dirty="0">
                <a:latin typeface="+mn-ea"/>
                <a:ea typeface="+mn-ea"/>
              </a:rPr>
              <a:t>目　次</a:t>
            </a:r>
          </a:p>
        </p:txBody>
      </p:sp>
      <p:sp>
        <p:nvSpPr>
          <p:cNvPr id="8" name="字幕 2">
            <a:extLst>
              <a:ext uri="{FF2B5EF4-FFF2-40B4-BE49-F238E27FC236}">
                <a16:creationId xmlns:a16="http://schemas.microsoft.com/office/drawing/2014/main" id="{D68F3D0A-3161-A1EE-C1C6-B83708B46863}"/>
              </a:ext>
            </a:extLst>
          </p:cNvPr>
          <p:cNvSpPr>
            <a:spLocks noGrp="1"/>
          </p:cNvSpPr>
          <p:nvPr>
            <p:ph type="subTitle" idx="1"/>
          </p:nvPr>
        </p:nvSpPr>
        <p:spPr>
          <a:xfrm>
            <a:off x="195309" y="565327"/>
            <a:ext cx="8753381" cy="442307"/>
          </a:xfrm>
        </p:spPr>
        <p:txBody>
          <a:bodyPr anchor="ctr">
            <a:normAutofit lnSpcReduction="10000"/>
          </a:bodyPr>
          <a:lstStyle/>
          <a:p>
            <a:pPr algn="just">
              <a:lnSpc>
                <a:spcPct val="100000"/>
              </a:lnSpc>
            </a:pPr>
            <a:r>
              <a:rPr lang="ja-JP" altLang="en-US" b="1" dirty="0">
                <a:latin typeface="+mn-ea"/>
              </a:rPr>
              <a:t>本科目の導入</a:t>
            </a:r>
            <a:endParaRPr lang="en-US" altLang="ja-JP" b="1" dirty="0">
              <a:latin typeface="+mn-ea"/>
            </a:endParaRPr>
          </a:p>
        </p:txBody>
      </p:sp>
      <p:graphicFrame>
        <p:nvGraphicFramePr>
          <p:cNvPr id="12" name="表 4">
            <a:extLst>
              <a:ext uri="{FF2B5EF4-FFF2-40B4-BE49-F238E27FC236}">
                <a16:creationId xmlns:a16="http://schemas.microsoft.com/office/drawing/2014/main" id="{CD17A85C-B8E1-4E6C-96D6-42E5858CD5B7}"/>
              </a:ext>
            </a:extLst>
          </p:cNvPr>
          <p:cNvGraphicFramePr>
            <a:graphicFrameLocks noGrp="1"/>
          </p:cNvGraphicFramePr>
          <p:nvPr>
            <p:extLst>
              <p:ext uri="{D42A27DB-BD31-4B8C-83A1-F6EECF244321}">
                <p14:modId xmlns:p14="http://schemas.microsoft.com/office/powerpoint/2010/main" val="1719498396"/>
              </p:ext>
            </p:extLst>
          </p:nvPr>
        </p:nvGraphicFramePr>
        <p:xfrm>
          <a:off x="195309" y="1004228"/>
          <a:ext cx="8797770" cy="1046229"/>
        </p:xfrm>
        <a:graphic>
          <a:graphicData uri="http://schemas.openxmlformats.org/drawingml/2006/table">
            <a:tbl>
              <a:tblPr firstRow="1" bandRow="1">
                <a:tableStyleId>{7DF18680-E054-41AD-8BC1-D1AEF772440D}</a:tableStyleId>
              </a:tblPr>
              <a:tblGrid>
                <a:gridCol w="2744258">
                  <a:extLst>
                    <a:ext uri="{9D8B030D-6E8A-4147-A177-3AD203B41FA5}">
                      <a16:colId xmlns:a16="http://schemas.microsoft.com/office/drawing/2014/main" val="374960512"/>
                    </a:ext>
                  </a:extLst>
                </a:gridCol>
                <a:gridCol w="1081093">
                  <a:extLst>
                    <a:ext uri="{9D8B030D-6E8A-4147-A177-3AD203B41FA5}">
                      <a16:colId xmlns:a16="http://schemas.microsoft.com/office/drawing/2014/main" val="2394959065"/>
                    </a:ext>
                  </a:extLst>
                </a:gridCol>
                <a:gridCol w="4972419">
                  <a:extLst>
                    <a:ext uri="{9D8B030D-6E8A-4147-A177-3AD203B41FA5}">
                      <a16:colId xmlns:a16="http://schemas.microsoft.com/office/drawing/2014/main" val="3872983219"/>
                    </a:ext>
                  </a:extLst>
                </a:gridCol>
              </a:tblGrid>
              <a:tr h="526600">
                <a:tc>
                  <a:txBody>
                    <a:bodyPr/>
                    <a:lstStyle/>
                    <a:p>
                      <a:pPr algn="ctr"/>
                      <a:r>
                        <a:rPr kumimoji="1" lang="ja-JP" altLang="en-US" dirty="0">
                          <a:solidFill>
                            <a:schemeClr val="tx1"/>
                          </a:solidFill>
                        </a:rPr>
                        <a:t>時　間</a:t>
                      </a:r>
                      <a:endParaRPr kumimoji="1" lang="ja-JP" altLang="en-US" dirty="0">
                        <a:solidFill>
                          <a:schemeClr val="tx1"/>
                        </a:solidFill>
                        <a:latin typeface="游ゴシック" panose="020B0400000000000000" pitchFamily="50" charset="-128"/>
                        <a:ea typeface="游ゴシック" panose="020B0400000000000000" pitchFamily="50" charset="-128"/>
                      </a:endParaRPr>
                    </a:p>
                  </a:txBody>
                  <a:tcPr anchor="ctr"/>
                </a:tc>
                <a:tc gridSpan="2">
                  <a:txBody>
                    <a:bodyPr/>
                    <a:lstStyle/>
                    <a:p>
                      <a:pPr algn="ctr"/>
                      <a:r>
                        <a:rPr kumimoji="1" lang="ja-JP" altLang="en-US" dirty="0">
                          <a:solidFill>
                            <a:schemeClr val="tx1"/>
                          </a:solidFill>
                        </a:rPr>
                        <a:t>内　容</a:t>
                      </a:r>
                      <a:endParaRPr kumimoji="1" lang="ja-JP" altLang="en-US" dirty="0">
                        <a:solidFill>
                          <a:schemeClr val="tx1"/>
                        </a:solidFill>
                        <a:latin typeface="游ゴシック" panose="020B0400000000000000" pitchFamily="50" charset="-128"/>
                        <a:ea typeface="游ゴシック" panose="020B0400000000000000"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577342646"/>
                  </a:ext>
                </a:extLst>
              </a:tr>
              <a:tr h="519629">
                <a:tc>
                  <a:txBody>
                    <a:bodyPr/>
                    <a:lstStyle/>
                    <a:p>
                      <a:r>
                        <a:rPr kumimoji="1" lang="en-US" altLang="ja-JP" sz="1800" b="1" dirty="0"/>
                        <a:t>10</a:t>
                      </a:r>
                      <a:r>
                        <a:rPr kumimoji="1" lang="ja-JP" altLang="en-US" sz="1800" b="1" dirty="0"/>
                        <a:t>：</a:t>
                      </a:r>
                      <a:r>
                        <a:rPr kumimoji="1" lang="en-US" altLang="ja-JP" sz="1800" b="1" dirty="0"/>
                        <a:t>15</a:t>
                      </a:r>
                      <a:r>
                        <a:rPr kumimoji="1" lang="ja-JP" altLang="en-US" sz="1800" b="1" dirty="0"/>
                        <a:t>～</a:t>
                      </a:r>
                      <a:r>
                        <a:rPr kumimoji="1" lang="en-US" altLang="ja-JP" sz="1800" b="1" dirty="0"/>
                        <a:t>10</a:t>
                      </a:r>
                      <a:r>
                        <a:rPr kumimoji="1" lang="ja-JP" altLang="en-US" sz="1800" b="1" dirty="0"/>
                        <a:t>：</a:t>
                      </a:r>
                      <a:r>
                        <a:rPr kumimoji="1" lang="en-US" altLang="ja-JP" sz="1800" b="1" dirty="0"/>
                        <a:t>25</a:t>
                      </a:r>
                      <a:r>
                        <a:rPr kumimoji="1" lang="ja-JP" altLang="en-US" sz="1800" b="1" dirty="0"/>
                        <a:t>（</a:t>
                      </a:r>
                      <a:r>
                        <a:rPr kumimoji="1" lang="en-US" altLang="ja-JP" sz="1800" b="1" dirty="0"/>
                        <a:t>10</a:t>
                      </a:r>
                      <a:r>
                        <a:rPr kumimoji="1" lang="ja-JP" altLang="en-US" sz="1800" b="1" dirty="0"/>
                        <a:t>分）</a:t>
                      </a:r>
                      <a:endParaRPr kumimoji="1" lang="ja-JP" altLang="en-US" sz="1800" b="1"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1600" b="1" dirty="0"/>
                        <a:t>導入講義</a:t>
                      </a:r>
                      <a:endParaRPr kumimoji="1" lang="ja-JP" altLang="en-US" sz="1600" b="1" dirty="0">
                        <a:latin typeface="游ゴシック" panose="020B0400000000000000" pitchFamily="50" charset="-128"/>
                        <a:ea typeface="游ゴシック" panose="020B0400000000000000" pitchFamily="50" charset="-128"/>
                      </a:endParaRPr>
                    </a:p>
                  </a:txBody>
                  <a:tcPr anchor="ctr"/>
                </a:tc>
                <a:tc>
                  <a:txBody>
                    <a:bodyPr/>
                    <a:lstStyle/>
                    <a:p>
                      <a:r>
                        <a:rPr kumimoji="1" lang="ja-JP" altLang="en-US" sz="1600" b="1" dirty="0"/>
                        <a:t>講義の説明と振り返りシートの記入</a:t>
                      </a:r>
                      <a:endParaRPr kumimoji="1" lang="ja-JP" altLang="en-US" sz="1600" b="1" dirty="0">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3598108443"/>
                  </a:ext>
                </a:extLst>
              </a:tr>
            </a:tbl>
          </a:graphicData>
        </a:graphic>
      </p:graphicFrame>
      <p:sp>
        <p:nvSpPr>
          <p:cNvPr id="2" name="字幕 2">
            <a:extLst>
              <a:ext uri="{FF2B5EF4-FFF2-40B4-BE49-F238E27FC236}">
                <a16:creationId xmlns:a16="http://schemas.microsoft.com/office/drawing/2014/main" id="{E3F6D118-45E7-6D67-0E0B-1F7961952927}"/>
              </a:ext>
            </a:extLst>
          </p:cNvPr>
          <p:cNvSpPr txBox="1">
            <a:spLocks/>
          </p:cNvSpPr>
          <p:nvPr/>
        </p:nvSpPr>
        <p:spPr>
          <a:xfrm>
            <a:off x="239340" y="2725891"/>
            <a:ext cx="8753381" cy="442307"/>
          </a:xfrm>
          <a:prstGeom prst="rect">
            <a:avLst/>
          </a:prstGeom>
        </p:spPr>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00000"/>
              </a:lnSpc>
            </a:pPr>
            <a:r>
              <a:rPr lang="en-US" altLang="ja-JP" b="1" dirty="0">
                <a:latin typeface="+mn-ea"/>
              </a:rPr>
              <a:t>【</a:t>
            </a:r>
            <a:r>
              <a:rPr lang="ja-JP" altLang="en-US" b="1" dirty="0">
                <a:latin typeface="+mn-ea"/>
              </a:rPr>
              <a:t>セッション</a:t>
            </a:r>
            <a:r>
              <a:rPr lang="en-US" altLang="ja-JP" b="1" dirty="0">
                <a:latin typeface="+mn-ea"/>
              </a:rPr>
              <a:t>Ⅰ</a:t>
            </a:r>
            <a:r>
              <a:rPr lang="ja-JP" altLang="en-US" b="1" dirty="0">
                <a:latin typeface="+mn-ea"/>
              </a:rPr>
              <a:t>（</a:t>
            </a:r>
            <a:r>
              <a:rPr lang="en-US" altLang="ja-JP" b="1" dirty="0">
                <a:latin typeface="+mn-ea"/>
              </a:rPr>
              <a:t>60</a:t>
            </a:r>
            <a:r>
              <a:rPr lang="ja-JP" altLang="en-US" b="1" dirty="0">
                <a:latin typeface="+mn-ea"/>
              </a:rPr>
              <a:t>分）</a:t>
            </a:r>
            <a:r>
              <a:rPr lang="en-US" altLang="ja-JP" b="1" dirty="0">
                <a:latin typeface="+mn-ea"/>
              </a:rPr>
              <a:t>】</a:t>
            </a:r>
            <a:r>
              <a:rPr lang="ja-JP" altLang="en-US" b="1" dirty="0">
                <a:latin typeface="+mn-ea"/>
              </a:rPr>
              <a:t>主任相談支援専門員の地域での役割</a:t>
            </a:r>
            <a:endParaRPr lang="en-US" altLang="ja-JP" b="1" dirty="0">
              <a:latin typeface="+mn-ea"/>
            </a:endParaRPr>
          </a:p>
        </p:txBody>
      </p:sp>
      <p:graphicFrame>
        <p:nvGraphicFramePr>
          <p:cNvPr id="4" name="表 4">
            <a:extLst>
              <a:ext uri="{FF2B5EF4-FFF2-40B4-BE49-F238E27FC236}">
                <a16:creationId xmlns:a16="http://schemas.microsoft.com/office/drawing/2014/main" id="{F9DD089A-C788-A524-A506-82966893700C}"/>
              </a:ext>
            </a:extLst>
          </p:cNvPr>
          <p:cNvGraphicFramePr>
            <a:graphicFrameLocks noGrp="1"/>
          </p:cNvGraphicFramePr>
          <p:nvPr>
            <p:extLst>
              <p:ext uri="{D42A27DB-BD31-4B8C-83A1-F6EECF244321}">
                <p14:modId xmlns:p14="http://schemas.microsoft.com/office/powerpoint/2010/main" val="998874051"/>
              </p:ext>
            </p:extLst>
          </p:nvPr>
        </p:nvGraphicFramePr>
        <p:xfrm>
          <a:off x="204187" y="3214256"/>
          <a:ext cx="8797770" cy="1890235"/>
        </p:xfrm>
        <a:graphic>
          <a:graphicData uri="http://schemas.openxmlformats.org/drawingml/2006/table">
            <a:tbl>
              <a:tblPr firstRow="1" bandRow="1">
                <a:tableStyleId>{7DF18680-E054-41AD-8BC1-D1AEF772440D}</a:tableStyleId>
              </a:tblPr>
              <a:tblGrid>
                <a:gridCol w="2744258">
                  <a:extLst>
                    <a:ext uri="{9D8B030D-6E8A-4147-A177-3AD203B41FA5}">
                      <a16:colId xmlns:a16="http://schemas.microsoft.com/office/drawing/2014/main" val="374960512"/>
                    </a:ext>
                  </a:extLst>
                </a:gridCol>
                <a:gridCol w="1081093">
                  <a:extLst>
                    <a:ext uri="{9D8B030D-6E8A-4147-A177-3AD203B41FA5}">
                      <a16:colId xmlns:a16="http://schemas.microsoft.com/office/drawing/2014/main" val="2394959065"/>
                    </a:ext>
                  </a:extLst>
                </a:gridCol>
                <a:gridCol w="4972419">
                  <a:extLst>
                    <a:ext uri="{9D8B030D-6E8A-4147-A177-3AD203B41FA5}">
                      <a16:colId xmlns:a16="http://schemas.microsoft.com/office/drawing/2014/main" val="3872983219"/>
                    </a:ext>
                  </a:extLst>
                </a:gridCol>
              </a:tblGrid>
              <a:tr h="477298">
                <a:tc>
                  <a:txBody>
                    <a:bodyPr/>
                    <a:lstStyle/>
                    <a:p>
                      <a:pPr algn="ctr"/>
                      <a:r>
                        <a:rPr kumimoji="1" lang="ja-JP" altLang="en-US" dirty="0">
                          <a:solidFill>
                            <a:schemeClr val="tx1"/>
                          </a:solidFill>
                        </a:rPr>
                        <a:t>時　間</a:t>
                      </a:r>
                      <a:endParaRPr kumimoji="1" lang="ja-JP" altLang="en-US" dirty="0">
                        <a:solidFill>
                          <a:schemeClr val="tx1"/>
                        </a:solidFill>
                        <a:latin typeface="游ゴシック" panose="020B0400000000000000" pitchFamily="50" charset="-128"/>
                        <a:ea typeface="游ゴシック" panose="020B0400000000000000" pitchFamily="50" charset="-128"/>
                      </a:endParaRPr>
                    </a:p>
                  </a:txBody>
                  <a:tcPr anchor="ctr"/>
                </a:tc>
                <a:tc gridSpan="2">
                  <a:txBody>
                    <a:bodyPr/>
                    <a:lstStyle/>
                    <a:p>
                      <a:pPr algn="ctr"/>
                      <a:r>
                        <a:rPr kumimoji="1" lang="ja-JP" altLang="en-US" dirty="0">
                          <a:solidFill>
                            <a:schemeClr val="tx1"/>
                          </a:solidFill>
                        </a:rPr>
                        <a:t>内　容</a:t>
                      </a:r>
                      <a:endParaRPr kumimoji="1" lang="ja-JP" altLang="en-US" dirty="0">
                        <a:solidFill>
                          <a:schemeClr val="tx1"/>
                        </a:solidFill>
                        <a:latin typeface="游ゴシック" panose="020B0400000000000000" pitchFamily="50" charset="-128"/>
                        <a:ea typeface="游ゴシック" panose="020B0400000000000000"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577342646"/>
                  </a:ext>
                </a:extLst>
              </a:tr>
              <a:tr h="470979">
                <a:tc>
                  <a:txBody>
                    <a:bodyPr/>
                    <a:lstStyle/>
                    <a:p>
                      <a:r>
                        <a:rPr kumimoji="1" lang="en-US" altLang="ja-JP" sz="1800" b="1" dirty="0"/>
                        <a:t>10</a:t>
                      </a:r>
                      <a:r>
                        <a:rPr kumimoji="1" lang="ja-JP" altLang="en-US" sz="1800" b="1" dirty="0"/>
                        <a:t>：</a:t>
                      </a:r>
                      <a:r>
                        <a:rPr kumimoji="1" lang="en-US" altLang="ja-JP" sz="1800" b="1" dirty="0"/>
                        <a:t>25</a:t>
                      </a:r>
                      <a:r>
                        <a:rPr kumimoji="1" lang="ja-JP" altLang="en-US" sz="1800" b="1" dirty="0"/>
                        <a:t>～</a:t>
                      </a:r>
                      <a:r>
                        <a:rPr kumimoji="1" lang="en-US" altLang="ja-JP" sz="1800" b="1" dirty="0"/>
                        <a:t>10</a:t>
                      </a:r>
                      <a:r>
                        <a:rPr kumimoji="1" lang="ja-JP" altLang="en-US" sz="1800" b="1" dirty="0"/>
                        <a:t>：</a:t>
                      </a:r>
                      <a:r>
                        <a:rPr kumimoji="1" lang="en-US" altLang="ja-JP" sz="1800" b="1" dirty="0"/>
                        <a:t>45</a:t>
                      </a:r>
                      <a:r>
                        <a:rPr kumimoji="1" lang="ja-JP" altLang="en-US" sz="1800" b="1" dirty="0"/>
                        <a:t>（</a:t>
                      </a:r>
                      <a:r>
                        <a:rPr kumimoji="1" lang="en-US" altLang="ja-JP" sz="1800" b="1" dirty="0"/>
                        <a:t>20</a:t>
                      </a:r>
                      <a:r>
                        <a:rPr kumimoji="1" lang="ja-JP" altLang="en-US" sz="1800" b="1" dirty="0"/>
                        <a:t>分）</a:t>
                      </a:r>
                      <a:endParaRPr kumimoji="1" lang="ja-JP" altLang="en-US" sz="1800" b="1"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1600" b="1" dirty="0"/>
                        <a:t>講義</a:t>
                      </a:r>
                      <a:r>
                        <a:rPr kumimoji="1" lang="en-US" altLang="ja-JP" sz="1600" b="1" dirty="0"/>
                        <a:t>1</a:t>
                      </a:r>
                      <a:endParaRPr kumimoji="1" lang="ja-JP" altLang="en-US" sz="1600" b="1" dirty="0">
                        <a:latin typeface="游ゴシック" panose="020B0400000000000000" pitchFamily="50" charset="-128"/>
                        <a:ea typeface="游ゴシック" panose="020B0400000000000000" pitchFamily="50" charset="-128"/>
                      </a:endParaRPr>
                    </a:p>
                  </a:txBody>
                  <a:tcPr anchor="ctr"/>
                </a:tc>
                <a:tc>
                  <a:txBody>
                    <a:bodyPr/>
                    <a:lstStyle/>
                    <a:p>
                      <a:r>
                        <a:rPr kumimoji="1" lang="ja-JP" altLang="en-US" sz="1600" b="1" dirty="0"/>
                        <a:t>主任相談支援専門員の地域での役割</a:t>
                      </a:r>
                      <a:endParaRPr kumimoji="1" lang="ja-JP" altLang="en-US" sz="1600" b="1" dirty="0">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3598108443"/>
                  </a:ext>
                </a:extLst>
              </a:tr>
              <a:tr h="470979">
                <a:tc>
                  <a:txBody>
                    <a:bodyPr/>
                    <a:lstStyle/>
                    <a:p>
                      <a:r>
                        <a:rPr kumimoji="1" lang="en-US" altLang="ja-JP" sz="1800" b="1" dirty="0"/>
                        <a:t>10</a:t>
                      </a:r>
                      <a:r>
                        <a:rPr kumimoji="1" lang="ja-JP" altLang="en-US" sz="1800" b="1" dirty="0"/>
                        <a:t>：</a:t>
                      </a:r>
                      <a:r>
                        <a:rPr kumimoji="1" lang="en-US" altLang="ja-JP" sz="1800" b="1" dirty="0"/>
                        <a:t>45</a:t>
                      </a:r>
                      <a:r>
                        <a:rPr kumimoji="1" lang="ja-JP" altLang="en-US" sz="1800" b="1" dirty="0"/>
                        <a:t>～</a:t>
                      </a:r>
                      <a:r>
                        <a:rPr kumimoji="1" lang="en-US" altLang="ja-JP" sz="1800" b="1" dirty="0"/>
                        <a:t>11</a:t>
                      </a:r>
                      <a:r>
                        <a:rPr kumimoji="1" lang="ja-JP" altLang="en-US" sz="1800" b="1" dirty="0"/>
                        <a:t>：</a:t>
                      </a:r>
                      <a:r>
                        <a:rPr kumimoji="1" lang="en-US" altLang="ja-JP" sz="1800" b="1" dirty="0"/>
                        <a:t>15</a:t>
                      </a:r>
                      <a:r>
                        <a:rPr kumimoji="1" lang="ja-JP" altLang="en-US" sz="1800" b="1" dirty="0"/>
                        <a:t>（</a:t>
                      </a:r>
                      <a:r>
                        <a:rPr kumimoji="1" lang="en-US" altLang="ja-JP" sz="1800" b="1" dirty="0"/>
                        <a:t>30</a:t>
                      </a:r>
                      <a:r>
                        <a:rPr kumimoji="1" lang="ja-JP" altLang="en-US" sz="1800" b="1" dirty="0"/>
                        <a:t>分）</a:t>
                      </a:r>
                      <a:endParaRPr kumimoji="1" lang="ja-JP" altLang="en-US" sz="1800" b="1"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1600" b="1" dirty="0"/>
                        <a:t>演習</a:t>
                      </a:r>
                      <a:r>
                        <a:rPr kumimoji="1" lang="en-US" altLang="ja-JP" sz="1600" b="1" dirty="0"/>
                        <a:t>1</a:t>
                      </a:r>
                      <a:endParaRPr kumimoji="1" lang="ja-JP" altLang="en-US" sz="1600" b="1" dirty="0">
                        <a:latin typeface="游ゴシック" panose="020B0400000000000000" pitchFamily="50" charset="-128"/>
                        <a:ea typeface="游ゴシック" panose="020B0400000000000000" pitchFamily="50" charset="-128"/>
                      </a:endParaRPr>
                    </a:p>
                  </a:txBody>
                  <a:tcPr anchor="ctr"/>
                </a:tc>
                <a:tc>
                  <a:txBody>
                    <a:bodyPr/>
                    <a:lstStyle/>
                    <a:p>
                      <a:r>
                        <a:rPr kumimoji="1" lang="ja-JP" altLang="en-US" sz="1600" b="1" dirty="0"/>
                        <a:t>個人ワーク（</a:t>
                      </a:r>
                      <a:r>
                        <a:rPr kumimoji="1" lang="en-US" altLang="ja-JP" sz="1600" b="1" dirty="0"/>
                        <a:t>10</a:t>
                      </a:r>
                      <a:r>
                        <a:rPr kumimoji="1" lang="ja-JP" altLang="en-US" sz="1600" b="1" dirty="0"/>
                        <a:t>分）・グループワーク（</a:t>
                      </a:r>
                      <a:r>
                        <a:rPr kumimoji="1" lang="en-US" altLang="ja-JP" sz="1600" b="1" dirty="0"/>
                        <a:t>20</a:t>
                      </a:r>
                      <a:r>
                        <a:rPr kumimoji="1" lang="ja-JP" altLang="en-US" sz="1600" b="1" dirty="0"/>
                        <a:t>分）</a:t>
                      </a:r>
                      <a:endParaRPr kumimoji="1" lang="ja-JP" altLang="en-US" sz="1600" b="1" dirty="0">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3205663768"/>
                  </a:ext>
                </a:extLst>
              </a:tr>
              <a:tr h="470979">
                <a:tc>
                  <a:txBody>
                    <a:bodyPr/>
                    <a:lstStyle/>
                    <a:p>
                      <a:r>
                        <a:rPr kumimoji="1" lang="en-US" altLang="ja-JP" sz="1800" b="1" dirty="0"/>
                        <a:t>11</a:t>
                      </a:r>
                      <a:r>
                        <a:rPr kumimoji="1" lang="ja-JP" altLang="en-US" sz="1800" b="1" dirty="0"/>
                        <a:t>：</a:t>
                      </a:r>
                      <a:r>
                        <a:rPr kumimoji="1" lang="en-US" altLang="ja-JP" sz="1800" b="1" dirty="0"/>
                        <a:t>15</a:t>
                      </a:r>
                      <a:r>
                        <a:rPr kumimoji="1" lang="ja-JP" altLang="en-US" sz="1800" b="1" dirty="0"/>
                        <a:t>～</a:t>
                      </a:r>
                      <a:r>
                        <a:rPr kumimoji="1" lang="en-US" altLang="ja-JP" sz="1800" b="1" dirty="0"/>
                        <a:t>11</a:t>
                      </a:r>
                      <a:r>
                        <a:rPr kumimoji="1" lang="ja-JP" altLang="en-US" sz="1800" b="1" dirty="0"/>
                        <a:t>：</a:t>
                      </a:r>
                      <a:r>
                        <a:rPr kumimoji="1" lang="en-US" altLang="ja-JP" sz="1800" b="1" dirty="0"/>
                        <a:t>25</a:t>
                      </a:r>
                      <a:r>
                        <a:rPr kumimoji="1" lang="ja-JP" altLang="en-US" sz="1800" b="1" dirty="0"/>
                        <a:t>（</a:t>
                      </a:r>
                      <a:r>
                        <a:rPr kumimoji="1" lang="en-US" altLang="ja-JP" sz="1800" b="1" dirty="0"/>
                        <a:t>10</a:t>
                      </a:r>
                      <a:r>
                        <a:rPr kumimoji="1" lang="ja-JP" altLang="en-US" sz="1800" b="1" dirty="0"/>
                        <a:t>分）</a:t>
                      </a:r>
                      <a:endParaRPr kumimoji="1" lang="ja-JP" altLang="en-US" sz="1800" b="1"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1600" b="1" dirty="0"/>
                        <a:t>まとめ</a:t>
                      </a:r>
                      <a:endParaRPr kumimoji="1" lang="ja-JP" altLang="en-US" sz="1600" b="1" dirty="0">
                        <a:latin typeface="游ゴシック" panose="020B0400000000000000" pitchFamily="50" charset="-128"/>
                        <a:ea typeface="游ゴシック" panose="020B0400000000000000" pitchFamily="50" charset="-128"/>
                      </a:endParaRPr>
                    </a:p>
                  </a:txBody>
                  <a:tcPr anchor="ctr"/>
                </a:tc>
                <a:tc>
                  <a:txBody>
                    <a:bodyPr/>
                    <a:lstStyle/>
                    <a:p>
                      <a:r>
                        <a:rPr kumimoji="1" lang="ja-JP" altLang="en-US" sz="1600" b="1" dirty="0"/>
                        <a:t>振り返りとまとめ</a:t>
                      </a:r>
                      <a:endParaRPr kumimoji="1" lang="ja-JP" altLang="en-US" sz="1600" b="1" dirty="0">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931633567"/>
                  </a:ext>
                </a:extLst>
              </a:tr>
            </a:tbl>
          </a:graphicData>
        </a:graphic>
      </p:graphicFrame>
      <p:sp>
        <p:nvSpPr>
          <p:cNvPr id="5" name="四角形: 角を丸くする 4">
            <a:extLst>
              <a:ext uri="{FF2B5EF4-FFF2-40B4-BE49-F238E27FC236}">
                <a16:creationId xmlns:a16="http://schemas.microsoft.com/office/drawing/2014/main" id="{8A220093-DF77-4B34-9B3E-B8DBDA2834C7}"/>
              </a:ext>
            </a:extLst>
          </p:cNvPr>
          <p:cNvSpPr/>
          <p:nvPr/>
        </p:nvSpPr>
        <p:spPr>
          <a:xfrm>
            <a:off x="1322950" y="5193445"/>
            <a:ext cx="6509490" cy="1031864"/>
          </a:xfrm>
          <a:prstGeom prst="round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講義：育成のための場づくり</a:t>
            </a:r>
            <a:endParaRPr kumimoji="1" lang="en-US" altLang="ja-JP" sz="2800" b="1" dirty="0">
              <a:solidFill>
                <a:schemeClr val="tx1"/>
              </a:solidFill>
            </a:endParaRPr>
          </a:p>
          <a:p>
            <a:pPr algn="ctr"/>
            <a:r>
              <a:rPr lang="ja-JP" altLang="en-US" sz="2800" b="1" dirty="0">
                <a:solidFill>
                  <a:schemeClr val="tx1"/>
                </a:solidFill>
              </a:rPr>
              <a:t>演習：相談支援専門員への</a:t>
            </a:r>
            <a:r>
              <a:rPr lang="en-US" altLang="ja-JP" sz="2800" b="1" dirty="0">
                <a:solidFill>
                  <a:schemeClr val="tx1"/>
                </a:solidFill>
              </a:rPr>
              <a:t>SV</a:t>
            </a:r>
            <a:r>
              <a:rPr lang="ja-JP" altLang="en-US" sz="2800" b="1" dirty="0">
                <a:solidFill>
                  <a:schemeClr val="tx1"/>
                </a:solidFill>
              </a:rPr>
              <a:t>の機能</a:t>
            </a:r>
            <a:endParaRPr kumimoji="1" lang="ja-JP" altLang="en-US" sz="2800" b="1" dirty="0">
              <a:solidFill>
                <a:schemeClr val="tx1"/>
              </a:solidFill>
            </a:endParaRPr>
          </a:p>
        </p:txBody>
      </p:sp>
    </p:spTree>
    <p:extLst>
      <p:ext uri="{BB962C8B-B14F-4D97-AF65-F5344CB8AC3E}">
        <p14:creationId xmlns:p14="http://schemas.microsoft.com/office/powerpoint/2010/main" val="299397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063B9-73A8-1146-1E20-5B805A247CC2}"/>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A9A4AC39-0A40-6D49-E3CB-EEAFC443D137}"/>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9CB1365E-C8BC-DC56-7A66-967035112981}"/>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20</a:t>
            </a:fld>
            <a:endParaRPr kumimoji="1" lang="ja-JP" altLang="en-US" dirty="0"/>
          </a:p>
        </p:txBody>
      </p:sp>
      <p:cxnSp>
        <p:nvCxnSpPr>
          <p:cNvPr id="22" name="直線コネクタ 21">
            <a:extLst>
              <a:ext uri="{FF2B5EF4-FFF2-40B4-BE49-F238E27FC236}">
                <a16:creationId xmlns:a16="http://schemas.microsoft.com/office/drawing/2014/main" id="{AAC3F418-09C5-AF84-F745-B4E2E9CD09A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007FA544-87F7-0921-E5C3-7C5856FE0780}"/>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講義</a:t>
            </a:r>
            <a:r>
              <a:rPr lang="en-US" altLang="ja-JP" sz="1600" b="1" dirty="0">
                <a:latin typeface="+mn-ea"/>
                <a:ea typeface="+mn-ea"/>
              </a:rPr>
              <a:t>1〉</a:t>
            </a:r>
            <a:r>
              <a:rPr lang="ja-JP" altLang="en-US" sz="1600" b="1" dirty="0">
                <a:latin typeface="+mn-ea"/>
                <a:ea typeface="+mn-ea"/>
              </a:rPr>
              <a:t>主任相談支援専門員の地域での役割</a:t>
            </a:r>
          </a:p>
        </p:txBody>
      </p:sp>
      <p:sp>
        <p:nvSpPr>
          <p:cNvPr id="9" name="タイトル 1">
            <a:extLst>
              <a:ext uri="{FF2B5EF4-FFF2-40B4-BE49-F238E27FC236}">
                <a16:creationId xmlns:a16="http://schemas.microsoft.com/office/drawing/2014/main" id="{54D17925-80B8-B740-D34A-E8381763B8DF}"/>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人材育成のための場づくり</a:t>
            </a:r>
          </a:p>
        </p:txBody>
      </p:sp>
      <p:sp>
        <p:nvSpPr>
          <p:cNvPr id="10" name="タイトル 1">
            <a:extLst>
              <a:ext uri="{FF2B5EF4-FFF2-40B4-BE49-F238E27FC236}">
                <a16:creationId xmlns:a16="http://schemas.microsoft.com/office/drawing/2014/main" id="{219C05F3-9EE1-3839-B199-4F72D1D4FF8B}"/>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pic>
        <p:nvPicPr>
          <p:cNvPr id="1026" name="Picture 2">
            <a:extLst>
              <a:ext uri="{FF2B5EF4-FFF2-40B4-BE49-F238E27FC236}">
                <a16:creationId xmlns:a16="http://schemas.microsoft.com/office/drawing/2014/main" id="{9BEF2B4D-31A5-CFAB-B2D9-F70CA815A8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787" y="991976"/>
            <a:ext cx="6834795" cy="15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a:extLst>
              <a:ext uri="{FF2B5EF4-FFF2-40B4-BE49-F238E27FC236}">
                <a16:creationId xmlns:a16="http://schemas.microsoft.com/office/drawing/2014/main" id="{98E783B0-04B0-DEAC-1B39-D99367353D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787" y="2874580"/>
            <a:ext cx="6834795" cy="827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extLst>
              <a:ext uri="{FF2B5EF4-FFF2-40B4-BE49-F238E27FC236}">
                <a16:creationId xmlns:a16="http://schemas.microsoft.com/office/drawing/2014/main" id="{39473CFD-D9BB-F39A-E4AF-6137051494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787" y="3739008"/>
            <a:ext cx="5551726" cy="2620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a:extLst>
              <a:ext uri="{FF2B5EF4-FFF2-40B4-BE49-F238E27FC236}">
                <a16:creationId xmlns:a16="http://schemas.microsoft.com/office/drawing/2014/main" id="{D8E09E5B-EE48-469B-E513-F68FCA4498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787" y="2666864"/>
            <a:ext cx="2736304" cy="194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吹き出し: 四角形 1">
            <a:extLst>
              <a:ext uri="{FF2B5EF4-FFF2-40B4-BE49-F238E27FC236}">
                <a16:creationId xmlns:a16="http://schemas.microsoft.com/office/drawing/2014/main" id="{7B4B9B34-8EB7-1353-7C1F-9FE63D5BAAEA}"/>
              </a:ext>
            </a:extLst>
          </p:cNvPr>
          <p:cNvSpPr/>
          <p:nvPr/>
        </p:nvSpPr>
        <p:spPr>
          <a:xfrm>
            <a:off x="4996665" y="111736"/>
            <a:ext cx="3932267" cy="756480"/>
          </a:xfrm>
          <a:prstGeom prst="wedgeRectCallout">
            <a:avLst>
              <a:gd name="adj1" fmla="val -45294"/>
              <a:gd name="adj2" fmla="val 108034"/>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just"/>
            <a:r>
              <a:rPr kumimoji="1" lang="ja-JP" altLang="en-US" b="1" dirty="0">
                <a:solidFill>
                  <a:schemeClr val="tx1"/>
                </a:solidFill>
              </a:rPr>
              <a:t>地域で人材育成する規模と相談支援専門員の実態を知る</a:t>
            </a:r>
          </a:p>
        </p:txBody>
      </p:sp>
      <p:pic>
        <p:nvPicPr>
          <p:cNvPr id="4" name="図 3">
            <a:extLst>
              <a:ext uri="{FF2B5EF4-FFF2-40B4-BE49-F238E27FC236}">
                <a16:creationId xmlns:a16="http://schemas.microsoft.com/office/drawing/2014/main" id="{C87273D6-51FA-2E9E-0025-D189F363A080}"/>
              </a:ext>
            </a:extLst>
          </p:cNvPr>
          <p:cNvPicPr>
            <a:picLocks noChangeAspect="1"/>
          </p:cNvPicPr>
          <p:nvPr/>
        </p:nvPicPr>
        <p:blipFill>
          <a:blip r:embed="rId7"/>
          <a:stretch>
            <a:fillRect/>
          </a:stretch>
        </p:blipFill>
        <p:spPr>
          <a:xfrm>
            <a:off x="6336867" y="4001979"/>
            <a:ext cx="2085975" cy="2190750"/>
          </a:xfrm>
          <a:prstGeom prst="rect">
            <a:avLst/>
          </a:prstGeom>
        </p:spPr>
      </p:pic>
    </p:spTree>
    <p:extLst>
      <p:ext uri="{BB962C8B-B14F-4D97-AF65-F5344CB8AC3E}">
        <p14:creationId xmlns:p14="http://schemas.microsoft.com/office/powerpoint/2010/main" val="78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D95DF-58C4-4D39-B7AF-0CCBEC7B7BF0}"/>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436BB141-81B3-E24F-6C4A-AA406D63F778}"/>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2581C069-AABA-65F2-705A-630DA5FB14C4}"/>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21</a:t>
            </a:fld>
            <a:endParaRPr kumimoji="1" lang="ja-JP" altLang="en-US" dirty="0"/>
          </a:p>
        </p:txBody>
      </p:sp>
      <p:cxnSp>
        <p:nvCxnSpPr>
          <p:cNvPr id="22" name="直線コネクタ 21">
            <a:extLst>
              <a:ext uri="{FF2B5EF4-FFF2-40B4-BE49-F238E27FC236}">
                <a16:creationId xmlns:a16="http://schemas.microsoft.com/office/drawing/2014/main" id="{C6480C2C-86C0-3088-3DC1-1A213C73D95E}"/>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C582C0A7-9E12-B92C-3775-C022F54BA9E4}"/>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講義</a:t>
            </a:r>
            <a:r>
              <a:rPr lang="en-US" altLang="ja-JP" sz="1600" b="1" dirty="0">
                <a:latin typeface="+mn-ea"/>
                <a:ea typeface="+mn-ea"/>
              </a:rPr>
              <a:t>1〉</a:t>
            </a:r>
            <a:r>
              <a:rPr lang="ja-JP" altLang="en-US" sz="1600" b="1" dirty="0">
                <a:latin typeface="+mn-ea"/>
                <a:ea typeface="+mn-ea"/>
              </a:rPr>
              <a:t>主任相談支援専門員の地域での役割</a:t>
            </a:r>
          </a:p>
        </p:txBody>
      </p:sp>
      <p:sp>
        <p:nvSpPr>
          <p:cNvPr id="9" name="タイトル 1">
            <a:extLst>
              <a:ext uri="{FF2B5EF4-FFF2-40B4-BE49-F238E27FC236}">
                <a16:creationId xmlns:a16="http://schemas.microsoft.com/office/drawing/2014/main" id="{3938217B-29E6-66BC-94ED-C676FC58D472}"/>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人材育成のための場づくり</a:t>
            </a:r>
          </a:p>
        </p:txBody>
      </p:sp>
      <p:sp>
        <p:nvSpPr>
          <p:cNvPr id="10" name="タイトル 1">
            <a:extLst>
              <a:ext uri="{FF2B5EF4-FFF2-40B4-BE49-F238E27FC236}">
                <a16:creationId xmlns:a16="http://schemas.microsoft.com/office/drawing/2014/main" id="{DB126431-A880-68DC-AAB3-859018EB62B5}"/>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787" y="991976"/>
            <a:ext cx="6834795" cy="15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787" y="2874580"/>
            <a:ext cx="6834795" cy="827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787" y="3739008"/>
            <a:ext cx="5551726" cy="2620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787" y="2666864"/>
            <a:ext cx="2736304" cy="194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吹き出し: 四角形 1">
            <a:extLst>
              <a:ext uri="{FF2B5EF4-FFF2-40B4-BE49-F238E27FC236}">
                <a16:creationId xmlns:a16="http://schemas.microsoft.com/office/drawing/2014/main" id="{6EF5AB4D-E756-275F-EC81-60F1084DDD0B}"/>
              </a:ext>
            </a:extLst>
          </p:cNvPr>
          <p:cNvSpPr/>
          <p:nvPr/>
        </p:nvSpPr>
        <p:spPr>
          <a:xfrm>
            <a:off x="4996665" y="111736"/>
            <a:ext cx="3932267" cy="756480"/>
          </a:xfrm>
          <a:prstGeom prst="wedgeRectCallout">
            <a:avLst>
              <a:gd name="adj1" fmla="val -45294"/>
              <a:gd name="adj2" fmla="val 108034"/>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just"/>
            <a:r>
              <a:rPr kumimoji="1" lang="ja-JP" altLang="en-US" b="1" dirty="0">
                <a:solidFill>
                  <a:schemeClr val="tx1"/>
                </a:solidFill>
              </a:rPr>
              <a:t>地域で人材育成する規模と相談支援専門員の実態を知る</a:t>
            </a:r>
          </a:p>
        </p:txBody>
      </p:sp>
      <p:sp>
        <p:nvSpPr>
          <p:cNvPr id="3" name="四角形: 角を丸くする 2">
            <a:extLst>
              <a:ext uri="{FF2B5EF4-FFF2-40B4-BE49-F238E27FC236}">
                <a16:creationId xmlns:a16="http://schemas.microsoft.com/office/drawing/2014/main" id="{51931139-A922-37C7-0E87-AB3743F0396D}"/>
              </a:ext>
            </a:extLst>
          </p:cNvPr>
          <p:cNvSpPr/>
          <p:nvPr/>
        </p:nvSpPr>
        <p:spPr>
          <a:xfrm>
            <a:off x="5855855" y="3885911"/>
            <a:ext cx="3153040" cy="715041"/>
          </a:xfrm>
          <a:prstGeom prst="roundRect">
            <a:avLst/>
          </a:prstGeom>
          <a:solidFill>
            <a:srgbClr val="00B05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游ゴシック" panose="020B0400000000000000" pitchFamily="50" charset="-128"/>
                <a:ea typeface="游ゴシック" panose="020B0400000000000000" pitchFamily="50" charset="-128"/>
              </a:rPr>
              <a:t>養成：地域を知る</a:t>
            </a:r>
          </a:p>
        </p:txBody>
      </p:sp>
      <p:sp>
        <p:nvSpPr>
          <p:cNvPr id="11" name="四角形: 角を丸くする 10">
            <a:extLst>
              <a:ext uri="{FF2B5EF4-FFF2-40B4-BE49-F238E27FC236}">
                <a16:creationId xmlns:a16="http://schemas.microsoft.com/office/drawing/2014/main" id="{E95B08A3-E1D1-BC4D-846E-D35E5D8C718A}"/>
              </a:ext>
            </a:extLst>
          </p:cNvPr>
          <p:cNvSpPr/>
          <p:nvPr/>
        </p:nvSpPr>
        <p:spPr>
          <a:xfrm>
            <a:off x="5840040" y="4697664"/>
            <a:ext cx="3153040" cy="715041"/>
          </a:xfrm>
          <a:prstGeom prst="roundRect">
            <a:avLst/>
          </a:prstGeom>
          <a:solidFill>
            <a:schemeClr val="accent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游ゴシック" panose="020B0400000000000000" pitchFamily="50" charset="-128"/>
                <a:ea typeface="游ゴシック" panose="020B0400000000000000" pitchFamily="50" charset="-128"/>
              </a:rPr>
              <a:t>現任：地域へアウトリーチ</a:t>
            </a:r>
          </a:p>
        </p:txBody>
      </p:sp>
      <p:sp>
        <p:nvSpPr>
          <p:cNvPr id="12" name="四角形: 角を丸くする 11">
            <a:extLst>
              <a:ext uri="{FF2B5EF4-FFF2-40B4-BE49-F238E27FC236}">
                <a16:creationId xmlns:a16="http://schemas.microsoft.com/office/drawing/2014/main" id="{67BA15EE-7578-809D-162D-38D6FB9AED29}"/>
              </a:ext>
            </a:extLst>
          </p:cNvPr>
          <p:cNvSpPr/>
          <p:nvPr/>
        </p:nvSpPr>
        <p:spPr>
          <a:xfrm>
            <a:off x="5855855" y="5513631"/>
            <a:ext cx="3153040" cy="715041"/>
          </a:xfrm>
          <a:prstGeom prst="roundRect">
            <a:avLst/>
          </a:prstGeom>
          <a:solidFill>
            <a:srgbClr val="FFC00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游ゴシック" panose="020B0400000000000000" pitchFamily="50" charset="-128"/>
                <a:ea typeface="游ゴシック" panose="020B0400000000000000" pitchFamily="50" charset="-128"/>
              </a:rPr>
              <a:t>主任：地域を作る</a:t>
            </a:r>
            <a:endParaRPr kumimoji="1" lang="en-US" altLang="ja-JP" b="1" dirty="0">
              <a:solidFill>
                <a:srgbClr val="FF0000"/>
              </a:solidFill>
              <a:latin typeface="游ゴシック" panose="020B0400000000000000" pitchFamily="50" charset="-128"/>
              <a:ea typeface="游ゴシック" panose="020B0400000000000000" pitchFamily="50" charset="-128"/>
            </a:endParaRPr>
          </a:p>
          <a:p>
            <a:pPr algn="ctr"/>
            <a:r>
              <a:rPr kumimoji="1" lang="ja-JP" altLang="en-US" b="1" dirty="0">
                <a:solidFill>
                  <a:srgbClr val="FF0000"/>
                </a:solidFill>
                <a:latin typeface="游ゴシック" panose="020B0400000000000000" pitchFamily="50" charset="-128"/>
                <a:ea typeface="游ゴシック" panose="020B0400000000000000" pitchFamily="50" charset="-128"/>
              </a:rPr>
              <a:t>（福祉計画を読み込める）</a:t>
            </a:r>
          </a:p>
        </p:txBody>
      </p:sp>
    </p:spTree>
    <p:extLst>
      <p:ext uri="{BB962C8B-B14F-4D97-AF65-F5344CB8AC3E}">
        <p14:creationId xmlns:p14="http://schemas.microsoft.com/office/powerpoint/2010/main" val="239368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37CB7-A3D1-8B0C-CC9B-E4C8BB0657EF}"/>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26DD4D07-82CE-8D6D-6C5C-07902747043C}"/>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46309337-4CA0-01CA-612F-536648907F2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22</a:t>
            </a:fld>
            <a:endParaRPr kumimoji="1" lang="ja-JP" altLang="en-US" dirty="0"/>
          </a:p>
        </p:txBody>
      </p:sp>
      <p:cxnSp>
        <p:nvCxnSpPr>
          <p:cNvPr id="22" name="直線コネクタ 21">
            <a:extLst>
              <a:ext uri="{FF2B5EF4-FFF2-40B4-BE49-F238E27FC236}">
                <a16:creationId xmlns:a16="http://schemas.microsoft.com/office/drawing/2014/main" id="{7ACB5648-9606-9160-E5FD-13B125A1E31D}"/>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2430A525-D15C-243C-42DC-7F3F09958FBE}"/>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講義</a:t>
            </a:r>
            <a:r>
              <a:rPr lang="en-US" altLang="ja-JP" sz="1600" b="1" dirty="0">
                <a:latin typeface="+mn-ea"/>
                <a:ea typeface="+mn-ea"/>
              </a:rPr>
              <a:t>1〉</a:t>
            </a:r>
            <a:r>
              <a:rPr lang="ja-JP" altLang="en-US" sz="1600" b="1" dirty="0">
                <a:latin typeface="+mn-ea"/>
                <a:ea typeface="+mn-ea"/>
              </a:rPr>
              <a:t>主任相談支援専門員の地域での役割</a:t>
            </a:r>
          </a:p>
        </p:txBody>
      </p:sp>
      <p:sp>
        <p:nvSpPr>
          <p:cNvPr id="9" name="タイトル 1">
            <a:extLst>
              <a:ext uri="{FF2B5EF4-FFF2-40B4-BE49-F238E27FC236}">
                <a16:creationId xmlns:a16="http://schemas.microsoft.com/office/drawing/2014/main" id="{8E496E22-FCC9-7FAC-1FA0-609BE967F5A3}"/>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人材育成のための場づくり</a:t>
            </a:r>
          </a:p>
        </p:txBody>
      </p:sp>
      <p:sp>
        <p:nvSpPr>
          <p:cNvPr id="10" name="タイトル 1">
            <a:extLst>
              <a:ext uri="{FF2B5EF4-FFF2-40B4-BE49-F238E27FC236}">
                <a16:creationId xmlns:a16="http://schemas.microsoft.com/office/drawing/2014/main" id="{3193B8B7-4868-3EA1-8BBC-94AA5474E497}"/>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graphicFrame>
        <p:nvGraphicFramePr>
          <p:cNvPr id="4" name="表 3">
            <a:extLst>
              <a:ext uri="{FF2B5EF4-FFF2-40B4-BE49-F238E27FC236}">
                <a16:creationId xmlns:a16="http://schemas.microsoft.com/office/drawing/2014/main" id="{5F7449FB-6B14-410F-973D-80A2A2D42EEA}"/>
              </a:ext>
            </a:extLst>
          </p:cNvPr>
          <p:cNvGraphicFramePr>
            <a:graphicFrameLocks noGrp="1"/>
          </p:cNvGraphicFramePr>
          <p:nvPr/>
        </p:nvGraphicFramePr>
        <p:xfrm>
          <a:off x="168678" y="1126844"/>
          <a:ext cx="8784314" cy="3130188"/>
        </p:xfrm>
        <a:graphic>
          <a:graphicData uri="http://schemas.openxmlformats.org/drawingml/2006/table">
            <a:tbl>
              <a:tblPr firstRow="1" bandRow="1">
                <a:tableStyleId>{5C22544A-7EE6-4342-B048-85BDC9FD1C3A}</a:tableStyleId>
              </a:tblPr>
              <a:tblGrid>
                <a:gridCol w="4392157">
                  <a:extLst>
                    <a:ext uri="{9D8B030D-6E8A-4147-A177-3AD203B41FA5}">
                      <a16:colId xmlns:a16="http://schemas.microsoft.com/office/drawing/2014/main" val="29336690"/>
                    </a:ext>
                  </a:extLst>
                </a:gridCol>
                <a:gridCol w="4392157">
                  <a:extLst>
                    <a:ext uri="{9D8B030D-6E8A-4147-A177-3AD203B41FA5}">
                      <a16:colId xmlns:a16="http://schemas.microsoft.com/office/drawing/2014/main" val="4161067559"/>
                    </a:ext>
                  </a:extLst>
                </a:gridCol>
              </a:tblGrid>
              <a:tr h="415627">
                <a:tc>
                  <a:txBody>
                    <a:bodyPr/>
                    <a:lstStyle/>
                    <a:p>
                      <a:pPr algn="ctr"/>
                      <a:r>
                        <a:rPr kumimoji="1" lang="ja-JP" altLang="en-US" sz="2000" dirty="0">
                          <a:solidFill>
                            <a:schemeClr val="tx1"/>
                          </a:solidFill>
                        </a:rPr>
                        <a:t>メリット</a:t>
                      </a:r>
                    </a:p>
                  </a:txBody>
                  <a:tcPr anchor="ctr"/>
                </a:tc>
                <a:tc>
                  <a:txBody>
                    <a:bodyPr/>
                    <a:lstStyle/>
                    <a:p>
                      <a:pPr algn="ctr"/>
                      <a:r>
                        <a:rPr kumimoji="1" lang="ja-JP" altLang="en-US" sz="2000" dirty="0">
                          <a:solidFill>
                            <a:schemeClr val="tx1"/>
                          </a:solidFill>
                        </a:rPr>
                        <a:t>デメリットへの調整</a:t>
                      </a:r>
                    </a:p>
                  </a:txBody>
                  <a:tcPr anchor="ctr"/>
                </a:tc>
                <a:extLst>
                  <a:ext uri="{0D108BD9-81ED-4DB2-BD59-A6C34878D82A}">
                    <a16:rowId xmlns:a16="http://schemas.microsoft.com/office/drawing/2014/main" val="1385799170"/>
                  </a:ext>
                </a:extLst>
              </a:tr>
              <a:tr h="611441">
                <a:tc>
                  <a:txBody>
                    <a:bodyPr/>
                    <a:lstStyle/>
                    <a:p>
                      <a:r>
                        <a:rPr kumimoji="1" lang="ja-JP" altLang="en-US" sz="2000" b="1" dirty="0">
                          <a:solidFill>
                            <a:schemeClr val="tx1"/>
                          </a:solidFill>
                        </a:rPr>
                        <a:t>（</a:t>
                      </a:r>
                      <a:r>
                        <a:rPr kumimoji="1" lang="en-US" altLang="ja-JP" sz="2000" b="1" dirty="0">
                          <a:solidFill>
                            <a:schemeClr val="tx1"/>
                          </a:solidFill>
                        </a:rPr>
                        <a:t>1</a:t>
                      </a:r>
                      <a:r>
                        <a:rPr kumimoji="1" lang="ja-JP" altLang="en-US" sz="2000" b="1" dirty="0">
                          <a:solidFill>
                            <a:schemeClr val="tx1"/>
                          </a:solidFill>
                        </a:rPr>
                        <a:t>）いっしょに学べる</a:t>
                      </a:r>
                    </a:p>
                  </a:txBody>
                  <a:tcPr anchor="ctr"/>
                </a:tc>
                <a:tc>
                  <a:txBody>
                    <a:bodyPr/>
                    <a:lstStyle/>
                    <a:p>
                      <a:r>
                        <a:rPr kumimoji="1" lang="ja-JP" altLang="en-US" sz="2000" b="1" dirty="0">
                          <a:solidFill>
                            <a:schemeClr val="tx1"/>
                          </a:solidFill>
                        </a:rPr>
                        <a:t>（</a:t>
                      </a:r>
                      <a:r>
                        <a:rPr kumimoji="1" lang="en-US" altLang="ja-JP" sz="2000" b="1" dirty="0">
                          <a:solidFill>
                            <a:schemeClr val="tx1"/>
                          </a:solidFill>
                        </a:rPr>
                        <a:t>a</a:t>
                      </a:r>
                      <a:r>
                        <a:rPr kumimoji="1" lang="ja-JP" altLang="en-US" sz="2000" b="1" dirty="0">
                          <a:solidFill>
                            <a:schemeClr val="tx1"/>
                          </a:solidFill>
                        </a:rPr>
                        <a:t>）単一と複数市町村（圏域）では、作り方に工夫がいる。</a:t>
                      </a:r>
                    </a:p>
                  </a:txBody>
                  <a:tcPr anchor="ctr"/>
                </a:tc>
                <a:extLst>
                  <a:ext uri="{0D108BD9-81ED-4DB2-BD59-A6C34878D82A}">
                    <a16:rowId xmlns:a16="http://schemas.microsoft.com/office/drawing/2014/main" val="406585036"/>
                  </a:ext>
                </a:extLst>
              </a:tr>
              <a:tr h="611441">
                <a:tc>
                  <a:txBody>
                    <a:bodyPr/>
                    <a:lstStyle/>
                    <a:p>
                      <a:r>
                        <a:rPr kumimoji="1" lang="ja-JP" altLang="en-US" sz="2000" b="1" dirty="0">
                          <a:solidFill>
                            <a:schemeClr val="tx1"/>
                          </a:solidFill>
                        </a:rPr>
                        <a:t>（</a:t>
                      </a:r>
                      <a:r>
                        <a:rPr kumimoji="1" lang="en-US" altLang="ja-JP" sz="2000" b="1" dirty="0">
                          <a:solidFill>
                            <a:schemeClr val="tx1"/>
                          </a:solidFill>
                        </a:rPr>
                        <a:t>2</a:t>
                      </a:r>
                      <a:r>
                        <a:rPr kumimoji="1" lang="ja-JP" altLang="en-US" sz="2000" b="1" dirty="0">
                          <a:solidFill>
                            <a:schemeClr val="tx1"/>
                          </a:solidFill>
                        </a:rPr>
                        <a:t>）集まりやすくなる</a:t>
                      </a:r>
                    </a:p>
                  </a:txBody>
                  <a:tcPr anchor="ctr"/>
                </a:tc>
                <a:tc>
                  <a:txBody>
                    <a:bodyPr/>
                    <a:lstStyle/>
                    <a:p>
                      <a:r>
                        <a:rPr kumimoji="1" lang="ja-JP" altLang="en-US" sz="2000" b="1" dirty="0">
                          <a:solidFill>
                            <a:schemeClr val="tx1"/>
                          </a:solidFill>
                        </a:rPr>
                        <a:t>（</a:t>
                      </a:r>
                      <a:r>
                        <a:rPr kumimoji="1" lang="en-US" altLang="ja-JP" sz="2000" b="1" dirty="0">
                          <a:solidFill>
                            <a:schemeClr val="tx1"/>
                          </a:solidFill>
                        </a:rPr>
                        <a:t>b</a:t>
                      </a:r>
                      <a:r>
                        <a:rPr kumimoji="1" lang="ja-JP" altLang="en-US" sz="2000" b="1" dirty="0">
                          <a:solidFill>
                            <a:schemeClr val="tx1"/>
                          </a:solidFill>
                        </a:rPr>
                        <a:t>）市町村業務を増やす。</a:t>
                      </a:r>
                    </a:p>
                    <a:p>
                      <a:r>
                        <a:rPr kumimoji="1" lang="ja-JP" altLang="en-US" sz="2000" b="1" dirty="0">
                          <a:solidFill>
                            <a:schemeClr val="tx1"/>
                          </a:solidFill>
                        </a:rPr>
                        <a:t>　　（委託内容の精査・調整）</a:t>
                      </a:r>
                    </a:p>
                  </a:txBody>
                  <a:tcPr anchor="ctr"/>
                </a:tc>
                <a:extLst>
                  <a:ext uri="{0D108BD9-81ED-4DB2-BD59-A6C34878D82A}">
                    <a16:rowId xmlns:a16="http://schemas.microsoft.com/office/drawing/2014/main" val="1460162587"/>
                  </a:ext>
                </a:extLst>
              </a:tr>
              <a:tr h="611441">
                <a:tc>
                  <a:txBody>
                    <a:bodyPr/>
                    <a:lstStyle/>
                    <a:p>
                      <a:r>
                        <a:rPr kumimoji="1" lang="ja-JP" altLang="en-US" sz="2000" b="1" dirty="0">
                          <a:solidFill>
                            <a:schemeClr val="tx1"/>
                          </a:solidFill>
                        </a:rPr>
                        <a:t>（</a:t>
                      </a:r>
                      <a:r>
                        <a:rPr kumimoji="1" lang="en-US" altLang="ja-JP" sz="2000" b="1" dirty="0">
                          <a:solidFill>
                            <a:schemeClr val="tx1"/>
                          </a:solidFill>
                        </a:rPr>
                        <a:t>3</a:t>
                      </a:r>
                      <a:r>
                        <a:rPr kumimoji="1" lang="ja-JP" altLang="en-US" sz="2000" b="1" dirty="0">
                          <a:solidFill>
                            <a:schemeClr val="tx1"/>
                          </a:solidFill>
                        </a:rPr>
                        <a:t>）システム化・体制整備が継続さ　　れる（予算含）</a:t>
                      </a:r>
                    </a:p>
                  </a:txBody>
                  <a:tcPr anchor="ctr"/>
                </a:tc>
                <a:tc>
                  <a:txBody>
                    <a:bodyPr/>
                    <a:lstStyle/>
                    <a:p>
                      <a:r>
                        <a:rPr kumimoji="1" lang="ja-JP" altLang="en-US" sz="2000" b="1" dirty="0">
                          <a:solidFill>
                            <a:schemeClr val="tx1"/>
                          </a:solidFill>
                        </a:rPr>
                        <a:t>（</a:t>
                      </a:r>
                      <a:r>
                        <a:rPr kumimoji="1" lang="en-US" altLang="ja-JP" sz="2000" b="1" dirty="0">
                          <a:solidFill>
                            <a:schemeClr val="tx1"/>
                          </a:solidFill>
                        </a:rPr>
                        <a:t>c</a:t>
                      </a:r>
                      <a:r>
                        <a:rPr kumimoji="1" lang="ja-JP" altLang="en-US" sz="2000" b="1" dirty="0">
                          <a:solidFill>
                            <a:schemeClr val="tx1"/>
                          </a:solidFill>
                        </a:rPr>
                        <a:t>）会議が増える。</a:t>
                      </a:r>
                      <a:endParaRPr kumimoji="1" lang="en-US" altLang="ja-JP" sz="2000" b="1" dirty="0">
                        <a:solidFill>
                          <a:schemeClr val="tx1"/>
                        </a:solidFill>
                      </a:endParaRPr>
                    </a:p>
                    <a:p>
                      <a:r>
                        <a:rPr kumimoji="1" lang="ja-JP" altLang="en-US" sz="2000" b="1" dirty="0">
                          <a:solidFill>
                            <a:schemeClr val="tx1"/>
                          </a:solidFill>
                        </a:rPr>
                        <a:t>　　（他会議とのタイアップ等）</a:t>
                      </a:r>
                    </a:p>
                  </a:txBody>
                  <a:tcPr anchor="ctr"/>
                </a:tc>
                <a:extLst>
                  <a:ext uri="{0D108BD9-81ED-4DB2-BD59-A6C34878D82A}">
                    <a16:rowId xmlns:a16="http://schemas.microsoft.com/office/drawing/2014/main" val="2010535694"/>
                  </a:ext>
                </a:extLst>
              </a:tr>
              <a:tr h="611441">
                <a:tc>
                  <a:txBody>
                    <a:bodyPr/>
                    <a:lstStyle/>
                    <a:p>
                      <a:r>
                        <a:rPr kumimoji="1" lang="ja-JP" altLang="en-US" sz="2000" b="1" dirty="0">
                          <a:solidFill>
                            <a:schemeClr val="tx1"/>
                          </a:solidFill>
                        </a:rPr>
                        <a:t>（</a:t>
                      </a:r>
                      <a:r>
                        <a:rPr kumimoji="1" lang="en-US" altLang="ja-JP" sz="2000" b="1" dirty="0">
                          <a:solidFill>
                            <a:schemeClr val="tx1"/>
                          </a:solidFill>
                        </a:rPr>
                        <a:t>4</a:t>
                      </a:r>
                      <a:r>
                        <a:rPr kumimoji="1" lang="ja-JP" altLang="en-US" sz="2000" b="1" dirty="0">
                          <a:solidFill>
                            <a:schemeClr val="tx1"/>
                          </a:solidFill>
                        </a:rPr>
                        <a:t>）地域連携が強化する</a:t>
                      </a:r>
                    </a:p>
                  </a:txBody>
                  <a:tcPr anchor="ctr"/>
                </a:tc>
                <a:tc>
                  <a:txBody>
                    <a:bodyPr/>
                    <a:lstStyle/>
                    <a:p>
                      <a:endParaRPr kumimoji="1" lang="ja-JP" altLang="en-US" sz="2000" b="1" dirty="0">
                        <a:solidFill>
                          <a:schemeClr val="tx1"/>
                        </a:solidFill>
                      </a:endParaRPr>
                    </a:p>
                  </a:txBody>
                  <a:tcPr anchor="ctr"/>
                </a:tc>
                <a:extLst>
                  <a:ext uri="{0D108BD9-81ED-4DB2-BD59-A6C34878D82A}">
                    <a16:rowId xmlns:a16="http://schemas.microsoft.com/office/drawing/2014/main" val="1436393985"/>
                  </a:ext>
                </a:extLst>
              </a:tr>
            </a:tbl>
          </a:graphicData>
        </a:graphic>
      </p:graphicFrame>
      <p:sp>
        <p:nvSpPr>
          <p:cNvPr id="5" name="正方形/長方形 4">
            <a:extLst>
              <a:ext uri="{FF2B5EF4-FFF2-40B4-BE49-F238E27FC236}">
                <a16:creationId xmlns:a16="http://schemas.microsoft.com/office/drawing/2014/main" id="{36C7F1F6-C80F-4518-B3D7-23B75F071667}"/>
              </a:ext>
            </a:extLst>
          </p:cNvPr>
          <p:cNvSpPr/>
          <p:nvPr/>
        </p:nvSpPr>
        <p:spPr>
          <a:xfrm>
            <a:off x="320498" y="4469475"/>
            <a:ext cx="8494126" cy="1829723"/>
          </a:xfrm>
          <a:prstGeom prst="rect">
            <a:avLst/>
          </a:prstGeom>
          <a:solidFill>
            <a:srgbClr val="FFFF00"/>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a:solidFill>
                  <a:schemeClr val="tx1"/>
                </a:solidFill>
                <a:latin typeface="游ゴシック" panose="020B0400000000000000" pitchFamily="50" charset="-128"/>
                <a:ea typeface="游ゴシック" panose="020B0400000000000000" pitchFamily="50" charset="-128"/>
              </a:rPr>
              <a:t>自分たちが住む地域の障</a:t>
            </a:r>
            <a:r>
              <a:rPr lang="ja-JP" altLang="en-US" sz="2400" b="1" dirty="0">
                <a:solidFill>
                  <a:schemeClr val="tx1"/>
                </a:solidFill>
                <a:latin typeface="游ゴシック" panose="020B0400000000000000" pitchFamily="50" charset="-128"/>
                <a:ea typeface="游ゴシック" panose="020B0400000000000000" pitchFamily="50" charset="-128"/>
              </a:rPr>
              <a:t>害</a:t>
            </a:r>
            <a:r>
              <a:rPr kumimoji="1" lang="ja-JP" altLang="en-US" sz="2400" b="1" dirty="0">
                <a:solidFill>
                  <a:schemeClr val="tx1"/>
                </a:solidFill>
                <a:latin typeface="游ゴシック" panose="020B0400000000000000" pitchFamily="50" charset="-128"/>
                <a:ea typeface="游ゴシック" panose="020B0400000000000000" pitchFamily="50" charset="-128"/>
              </a:rPr>
              <a:t>者理解や障</a:t>
            </a:r>
            <a:r>
              <a:rPr lang="ja-JP" altLang="en-US" sz="2400" b="1" dirty="0">
                <a:solidFill>
                  <a:schemeClr val="tx1"/>
                </a:solidFill>
                <a:latin typeface="游ゴシック" panose="020B0400000000000000" pitchFamily="50" charset="-128"/>
                <a:ea typeface="游ゴシック" panose="020B0400000000000000" pitchFamily="50" charset="-128"/>
              </a:rPr>
              <a:t>害</a:t>
            </a:r>
            <a:r>
              <a:rPr kumimoji="1" lang="ja-JP" altLang="en-US" sz="2400" b="1" dirty="0">
                <a:solidFill>
                  <a:schemeClr val="tx1"/>
                </a:solidFill>
                <a:latin typeface="游ゴシック" panose="020B0400000000000000" pitchFamily="50" charset="-128"/>
                <a:ea typeface="游ゴシック" panose="020B0400000000000000" pitchFamily="50" charset="-128"/>
              </a:rPr>
              <a:t>者支援が丁寧に</a:t>
            </a:r>
            <a:r>
              <a:rPr lang="ja-JP" altLang="en-US" sz="2400" b="1" dirty="0">
                <a:solidFill>
                  <a:schemeClr val="tx1"/>
                </a:solidFill>
                <a:latin typeface="游ゴシック" panose="020B0400000000000000" pitchFamily="50" charset="-128"/>
                <a:ea typeface="游ゴシック" panose="020B0400000000000000" pitchFamily="50" charset="-128"/>
              </a:rPr>
              <a:t>進められ</a:t>
            </a:r>
            <a:r>
              <a:rPr kumimoji="1" lang="ja-JP" altLang="en-US" sz="2400" b="1" dirty="0">
                <a:solidFill>
                  <a:schemeClr val="tx1"/>
                </a:solidFill>
                <a:latin typeface="游ゴシック" panose="020B0400000000000000" pitchFamily="50" charset="-128"/>
                <a:ea typeface="游ゴシック" panose="020B0400000000000000" pitchFamily="50" charset="-128"/>
              </a:rPr>
              <a:t>るために、地域において支援者を育てる事が重要であることを、先ず</a:t>
            </a:r>
            <a:r>
              <a:rPr lang="ja-JP" altLang="en-US" sz="2400" b="1" dirty="0">
                <a:solidFill>
                  <a:schemeClr val="tx1"/>
                </a:solidFill>
                <a:latin typeface="游ゴシック" panose="020B0400000000000000" pitchFamily="50" charset="-128"/>
                <a:ea typeface="游ゴシック" panose="020B0400000000000000" pitchFamily="50" charset="-128"/>
              </a:rPr>
              <a:t>市町村</a:t>
            </a:r>
            <a:r>
              <a:rPr kumimoji="1" lang="ja-JP" altLang="en-US" sz="2400" b="1" dirty="0">
                <a:solidFill>
                  <a:schemeClr val="tx1"/>
                </a:solidFill>
                <a:latin typeface="游ゴシック" panose="020B0400000000000000" pitchFamily="50" charset="-128"/>
                <a:ea typeface="游ゴシック" panose="020B0400000000000000" pitchFamily="50" charset="-128"/>
              </a:rPr>
              <a:t>と共有する</a:t>
            </a:r>
            <a:r>
              <a:rPr lang="ja-JP" altLang="en-US" sz="2400" b="1" dirty="0">
                <a:solidFill>
                  <a:schemeClr val="tx1"/>
                </a:solidFill>
                <a:latin typeface="游ゴシック" panose="020B0400000000000000" pitchFamily="50" charset="-128"/>
                <a:ea typeface="游ゴシック" panose="020B0400000000000000" pitchFamily="50" charset="-128"/>
              </a:rPr>
              <a:t>。</a:t>
            </a:r>
            <a:endParaRPr lang="en-US" altLang="ja-JP" sz="2400" b="1" dirty="0">
              <a:solidFill>
                <a:schemeClr val="tx1"/>
              </a:solidFill>
              <a:latin typeface="游ゴシック" panose="020B0400000000000000" pitchFamily="50" charset="-128"/>
              <a:ea typeface="游ゴシック" panose="020B0400000000000000" pitchFamily="50" charset="-128"/>
            </a:endParaRPr>
          </a:p>
          <a:p>
            <a:r>
              <a:rPr kumimoji="1" lang="ja-JP" altLang="en-US" sz="2000" b="1" dirty="0">
                <a:solidFill>
                  <a:schemeClr val="tx1"/>
                </a:solidFill>
                <a:latin typeface="游ゴシック" panose="020B0400000000000000" pitchFamily="50" charset="-128"/>
                <a:ea typeface="游ゴシック" panose="020B0400000000000000" pitchFamily="50" charset="-128"/>
              </a:rPr>
              <a:t>（根拠は市町村障害福祉計画や圏域・市町村人材育成ビジョン）</a:t>
            </a:r>
          </a:p>
        </p:txBody>
      </p:sp>
      <p:sp>
        <p:nvSpPr>
          <p:cNvPr id="8" name="吹き出し: 四角形 7">
            <a:extLst>
              <a:ext uri="{FF2B5EF4-FFF2-40B4-BE49-F238E27FC236}">
                <a16:creationId xmlns:a16="http://schemas.microsoft.com/office/drawing/2014/main" id="{C1EDA98F-7B3B-D033-0DFA-110A08D52E05}"/>
              </a:ext>
            </a:extLst>
          </p:cNvPr>
          <p:cNvSpPr/>
          <p:nvPr/>
        </p:nvSpPr>
        <p:spPr>
          <a:xfrm>
            <a:off x="4996665" y="111736"/>
            <a:ext cx="3932267" cy="756480"/>
          </a:xfrm>
          <a:prstGeom prst="wedgeRectCallout">
            <a:avLst>
              <a:gd name="adj1" fmla="val -45294"/>
              <a:gd name="adj2" fmla="val 108034"/>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b="1" dirty="0">
                <a:solidFill>
                  <a:schemeClr val="tx1"/>
                </a:solidFill>
              </a:rPr>
              <a:t>市町村の理解と協働</a:t>
            </a:r>
            <a:endParaRPr kumimoji="1" lang="en-US" altLang="ja-JP" b="1" dirty="0">
              <a:solidFill>
                <a:schemeClr val="tx1"/>
              </a:solidFill>
            </a:endParaRPr>
          </a:p>
          <a:p>
            <a:pPr algn="ctr"/>
            <a:r>
              <a:rPr kumimoji="1" lang="ja-JP" altLang="en-US" b="1" dirty="0">
                <a:solidFill>
                  <a:schemeClr val="tx1"/>
                </a:solidFill>
              </a:rPr>
              <a:t>地域の人材育成</a:t>
            </a:r>
          </a:p>
        </p:txBody>
      </p:sp>
    </p:spTree>
    <p:extLst>
      <p:ext uri="{BB962C8B-B14F-4D97-AF65-F5344CB8AC3E}">
        <p14:creationId xmlns:p14="http://schemas.microsoft.com/office/powerpoint/2010/main" val="19249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07989-4F76-20AA-64AC-20F44333316F}"/>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45F0B512-C55A-D2CE-9655-F985F3EB1608}"/>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E33DD26C-A735-125C-D927-BE93999F2D60}"/>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23</a:t>
            </a:fld>
            <a:endParaRPr kumimoji="1" lang="ja-JP" altLang="en-US" dirty="0"/>
          </a:p>
        </p:txBody>
      </p:sp>
      <p:cxnSp>
        <p:nvCxnSpPr>
          <p:cNvPr id="22" name="直線コネクタ 21">
            <a:extLst>
              <a:ext uri="{FF2B5EF4-FFF2-40B4-BE49-F238E27FC236}">
                <a16:creationId xmlns:a16="http://schemas.microsoft.com/office/drawing/2014/main" id="{BE06180E-6321-F07C-DA67-9F6DF4AEC48A}"/>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67126E2F-7FBF-F209-98D0-236F30DF3D56}"/>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講義</a:t>
            </a:r>
            <a:r>
              <a:rPr lang="en-US" altLang="ja-JP" sz="1600" b="1" dirty="0">
                <a:latin typeface="+mn-ea"/>
                <a:ea typeface="+mn-ea"/>
              </a:rPr>
              <a:t>1〉</a:t>
            </a:r>
            <a:r>
              <a:rPr lang="ja-JP" altLang="en-US" sz="1600" b="1" dirty="0">
                <a:latin typeface="+mn-ea"/>
                <a:ea typeface="+mn-ea"/>
              </a:rPr>
              <a:t>主任相談支援専門員の地域での役割</a:t>
            </a:r>
          </a:p>
        </p:txBody>
      </p:sp>
      <p:sp>
        <p:nvSpPr>
          <p:cNvPr id="9" name="タイトル 1">
            <a:extLst>
              <a:ext uri="{FF2B5EF4-FFF2-40B4-BE49-F238E27FC236}">
                <a16:creationId xmlns:a16="http://schemas.microsoft.com/office/drawing/2014/main" id="{18122826-317E-88F1-7D28-F7B2745B0CFE}"/>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人材育成のための場づくり</a:t>
            </a:r>
          </a:p>
        </p:txBody>
      </p:sp>
      <p:sp>
        <p:nvSpPr>
          <p:cNvPr id="10" name="タイトル 1">
            <a:extLst>
              <a:ext uri="{FF2B5EF4-FFF2-40B4-BE49-F238E27FC236}">
                <a16:creationId xmlns:a16="http://schemas.microsoft.com/office/drawing/2014/main" id="{39E94C2C-745A-550B-36D8-2D71B27F1EDF}"/>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graphicFrame>
        <p:nvGraphicFramePr>
          <p:cNvPr id="4" name="表 3">
            <a:extLst>
              <a:ext uri="{FF2B5EF4-FFF2-40B4-BE49-F238E27FC236}">
                <a16:creationId xmlns:a16="http://schemas.microsoft.com/office/drawing/2014/main" id="{C6BDEB0E-3010-9B95-ED48-3D8AEE66B2FA}"/>
              </a:ext>
            </a:extLst>
          </p:cNvPr>
          <p:cNvGraphicFramePr>
            <a:graphicFrameLocks noGrp="1"/>
          </p:cNvGraphicFramePr>
          <p:nvPr>
            <p:extLst>
              <p:ext uri="{D42A27DB-BD31-4B8C-83A1-F6EECF244321}">
                <p14:modId xmlns:p14="http://schemas.microsoft.com/office/powerpoint/2010/main" val="3572842728"/>
              </p:ext>
            </p:extLst>
          </p:nvPr>
        </p:nvGraphicFramePr>
        <p:xfrm>
          <a:off x="168678" y="1126844"/>
          <a:ext cx="8784314" cy="3130188"/>
        </p:xfrm>
        <a:graphic>
          <a:graphicData uri="http://schemas.openxmlformats.org/drawingml/2006/table">
            <a:tbl>
              <a:tblPr firstRow="1" bandRow="1">
                <a:tableStyleId>{5C22544A-7EE6-4342-B048-85BDC9FD1C3A}</a:tableStyleId>
              </a:tblPr>
              <a:tblGrid>
                <a:gridCol w="4392157">
                  <a:extLst>
                    <a:ext uri="{9D8B030D-6E8A-4147-A177-3AD203B41FA5}">
                      <a16:colId xmlns:a16="http://schemas.microsoft.com/office/drawing/2014/main" val="29336690"/>
                    </a:ext>
                  </a:extLst>
                </a:gridCol>
                <a:gridCol w="4392157">
                  <a:extLst>
                    <a:ext uri="{9D8B030D-6E8A-4147-A177-3AD203B41FA5}">
                      <a16:colId xmlns:a16="http://schemas.microsoft.com/office/drawing/2014/main" val="4161067559"/>
                    </a:ext>
                  </a:extLst>
                </a:gridCol>
              </a:tblGrid>
              <a:tr h="415627">
                <a:tc>
                  <a:txBody>
                    <a:bodyPr/>
                    <a:lstStyle/>
                    <a:p>
                      <a:pPr algn="ctr"/>
                      <a:r>
                        <a:rPr kumimoji="1" lang="ja-JP" altLang="en-US" sz="2000" dirty="0">
                          <a:solidFill>
                            <a:schemeClr val="tx1"/>
                          </a:solidFill>
                        </a:rPr>
                        <a:t>メリット</a:t>
                      </a:r>
                    </a:p>
                  </a:txBody>
                  <a:tcPr anchor="ctr"/>
                </a:tc>
                <a:tc>
                  <a:txBody>
                    <a:bodyPr/>
                    <a:lstStyle/>
                    <a:p>
                      <a:pPr algn="ctr"/>
                      <a:r>
                        <a:rPr kumimoji="1" lang="ja-JP" altLang="en-US" sz="2000" dirty="0">
                          <a:solidFill>
                            <a:schemeClr val="tx1"/>
                          </a:solidFill>
                        </a:rPr>
                        <a:t>デメリットへの調整</a:t>
                      </a:r>
                    </a:p>
                  </a:txBody>
                  <a:tcPr anchor="ctr"/>
                </a:tc>
                <a:extLst>
                  <a:ext uri="{0D108BD9-81ED-4DB2-BD59-A6C34878D82A}">
                    <a16:rowId xmlns:a16="http://schemas.microsoft.com/office/drawing/2014/main" val="1385799170"/>
                  </a:ext>
                </a:extLst>
              </a:tr>
              <a:tr h="611441">
                <a:tc>
                  <a:txBody>
                    <a:bodyPr/>
                    <a:lstStyle/>
                    <a:p>
                      <a:r>
                        <a:rPr kumimoji="1" lang="ja-JP" altLang="en-US" sz="2000" b="1" dirty="0">
                          <a:solidFill>
                            <a:schemeClr val="tx1"/>
                          </a:solidFill>
                        </a:rPr>
                        <a:t>（</a:t>
                      </a:r>
                      <a:r>
                        <a:rPr kumimoji="1" lang="en-US" altLang="ja-JP" sz="2000" b="1" dirty="0">
                          <a:solidFill>
                            <a:schemeClr val="tx1"/>
                          </a:solidFill>
                        </a:rPr>
                        <a:t>1</a:t>
                      </a:r>
                      <a:r>
                        <a:rPr kumimoji="1" lang="ja-JP" altLang="en-US" sz="2000" b="1" dirty="0">
                          <a:solidFill>
                            <a:schemeClr val="tx1"/>
                          </a:solidFill>
                        </a:rPr>
                        <a:t>）いっしょに学べる</a:t>
                      </a:r>
                    </a:p>
                  </a:txBody>
                  <a:tcPr anchor="ctr"/>
                </a:tc>
                <a:tc>
                  <a:txBody>
                    <a:bodyPr/>
                    <a:lstStyle/>
                    <a:p>
                      <a:r>
                        <a:rPr kumimoji="1" lang="ja-JP" altLang="en-US" sz="2000" b="1" dirty="0">
                          <a:solidFill>
                            <a:schemeClr val="tx1"/>
                          </a:solidFill>
                        </a:rPr>
                        <a:t>（</a:t>
                      </a:r>
                      <a:r>
                        <a:rPr kumimoji="1" lang="en-US" altLang="ja-JP" sz="2000" b="1" dirty="0">
                          <a:solidFill>
                            <a:schemeClr val="tx1"/>
                          </a:solidFill>
                        </a:rPr>
                        <a:t>a</a:t>
                      </a:r>
                      <a:r>
                        <a:rPr kumimoji="1" lang="ja-JP" altLang="en-US" sz="2000" b="1" dirty="0">
                          <a:solidFill>
                            <a:schemeClr val="tx1"/>
                          </a:solidFill>
                        </a:rPr>
                        <a:t>）単一と複数市町村（圏域）では、作り方に工夫がいる。</a:t>
                      </a:r>
                    </a:p>
                  </a:txBody>
                  <a:tcPr anchor="ctr"/>
                </a:tc>
                <a:extLst>
                  <a:ext uri="{0D108BD9-81ED-4DB2-BD59-A6C34878D82A}">
                    <a16:rowId xmlns:a16="http://schemas.microsoft.com/office/drawing/2014/main" val="406585036"/>
                  </a:ext>
                </a:extLst>
              </a:tr>
              <a:tr h="611441">
                <a:tc>
                  <a:txBody>
                    <a:bodyPr/>
                    <a:lstStyle/>
                    <a:p>
                      <a:r>
                        <a:rPr kumimoji="1" lang="ja-JP" altLang="en-US" sz="2000" b="1" dirty="0">
                          <a:solidFill>
                            <a:schemeClr val="tx1"/>
                          </a:solidFill>
                        </a:rPr>
                        <a:t>（</a:t>
                      </a:r>
                      <a:r>
                        <a:rPr kumimoji="1" lang="en-US" altLang="ja-JP" sz="2000" b="1" dirty="0">
                          <a:solidFill>
                            <a:schemeClr val="tx1"/>
                          </a:solidFill>
                        </a:rPr>
                        <a:t>2</a:t>
                      </a:r>
                      <a:r>
                        <a:rPr kumimoji="1" lang="ja-JP" altLang="en-US" sz="2000" b="1" dirty="0">
                          <a:solidFill>
                            <a:schemeClr val="tx1"/>
                          </a:solidFill>
                        </a:rPr>
                        <a:t>）集まりやすくなる</a:t>
                      </a:r>
                    </a:p>
                  </a:txBody>
                  <a:tcPr anchor="ctr"/>
                </a:tc>
                <a:tc>
                  <a:txBody>
                    <a:bodyPr/>
                    <a:lstStyle/>
                    <a:p>
                      <a:r>
                        <a:rPr kumimoji="1" lang="ja-JP" altLang="en-US" sz="2000" b="1" dirty="0">
                          <a:solidFill>
                            <a:schemeClr val="tx1"/>
                          </a:solidFill>
                        </a:rPr>
                        <a:t>（</a:t>
                      </a:r>
                      <a:r>
                        <a:rPr kumimoji="1" lang="en-US" altLang="ja-JP" sz="2000" b="1" dirty="0">
                          <a:solidFill>
                            <a:schemeClr val="tx1"/>
                          </a:solidFill>
                        </a:rPr>
                        <a:t>b</a:t>
                      </a:r>
                      <a:r>
                        <a:rPr kumimoji="1" lang="ja-JP" altLang="en-US" sz="2000" b="1" dirty="0">
                          <a:solidFill>
                            <a:schemeClr val="tx1"/>
                          </a:solidFill>
                        </a:rPr>
                        <a:t>）市町村業務を増やす。</a:t>
                      </a:r>
                    </a:p>
                    <a:p>
                      <a:r>
                        <a:rPr kumimoji="1" lang="ja-JP" altLang="en-US" sz="2000" b="1" dirty="0">
                          <a:solidFill>
                            <a:schemeClr val="tx1"/>
                          </a:solidFill>
                        </a:rPr>
                        <a:t>　　（委託内容の精査・調整）</a:t>
                      </a:r>
                    </a:p>
                  </a:txBody>
                  <a:tcPr anchor="ctr"/>
                </a:tc>
                <a:extLst>
                  <a:ext uri="{0D108BD9-81ED-4DB2-BD59-A6C34878D82A}">
                    <a16:rowId xmlns:a16="http://schemas.microsoft.com/office/drawing/2014/main" val="1460162587"/>
                  </a:ext>
                </a:extLst>
              </a:tr>
              <a:tr h="611441">
                <a:tc>
                  <a:txBody>
                    <a:bodyPr/>
                    <a:lstStyle/>
                    <a:p>
                      <a:r>
                        <a:rPr kumimoji="1" lang="ja-JP" altLang="en-US" sz="2000" b="1" dirty="0">
                          <a:solidFill>
                            <a:schemeClr val="tx1"/>
                          </a:solidFill>
                        </a:rPr>
                        <a:t>（</a:t>
                      </a:r>
                      <a:r>
                        <a:rPr kumimoji="1" lang="en-US" altLang="ja-JP" sz="2000" b="1" dirty="0">
                          <a:solidFill>
                            <a:schemeClr val="tx1"/>
                          </a:solidFill>
                        </a:rPr>
                        <a:t>3</a:t>
                      </a:r>
                      <a:r>
                        <a:rPr kumimoji="1" lang="ja-JP" altLang="en-US" sz="2000" b="1" dirty="0">
                          <a:solidFill>
                            <a:schemeClr val="tx1"/>
                          </a:solidFill>
                        </a:rPr>
                        <a:t>）システム化・体制整備が継続さ　　れる（予算含）</a:t>
                      </a:r>
                    </a:p>
                  </a:txBody>
                  <a:tcPr anchor="ctr"/>
                </a:tc>
                <a:tc>
                  <a:txBody>
                    <a:bodyPr/>
                    <a:lstStyle/>
                    <a:p>
                      <a:r>
                        <a:rPr kumimoji="1" lang="ja-JP" altLang="en-US" sz="2000" b="1" dirty="0">
                          <a:solidFill>
                            <a:schemeClr val="tx1"/>
                          </a:solidFill>
                        </a:rPr>
                        <a:t>（</a:t>
                      </a:r>
                      <a:r>
                        <a:rPr kumimoji="1" lang="en-US" altLang="ja-JP" sz="2000" b="1" dirty="0">
                          <a:solidFill>
                            <a:schemeClr val="tx1"/>
                          </a:solidFill>
                        </a:rPr>
                        <a:t>c</a:t>
                      </a:r>
                      <a:r>
                        <a:rPr kumimoji="1" lang="ja-JP" altLang="en-US" sz="2000" b="1" dirty="0">
                          <a:solidFill>
                            <a:schemeClr val="tx1"/>
                          </a:solidFill>
                        </a:rPr>
                        <a:t>）会議が増える。</a:t>
                      </a:r>
                      <a:endParaRPr kumimoji="1" lang="en-US" altLang="ja-JP" sz="2000" b="1" dirty="0">
                        <a:solidFill>
                          <a:schemeClr val="tx1"/>
                        </a:solidFill>
                      </a:endParaRPr>
                    </a:p>
                    <a:p>
                      <a:r>
                        <a:rPr kumimoji="1" lang="ja-JP" altLang="en-US" sz="2000" b="1" dirty="0">
                          <a:solidFill>
                            <a:schemeClr val="tx1"/>
                          </a:solidFill>
                        </a:rPr>
                        <a:t>　　（他会議とのタイアップ等）</a:t>
                      </a:r>
                    </a:p>
                  </a:txBody>
                  <a:tcPr anchor="ctr"/>
                </a:tc>
                <a:extLst>
                  <a:ext uri="{0D108BD9-81ED-4DB2-BD59-A6C34878D82A}">
                    <a16:rowId xmlns:a16="http://schemas.microsoft.com/office/drawing/2014/main" val="2010535694"/>
                  </a:ext>
                </a:extLst>
              </a:tr>
              <a:tr h="611441">
                <a:tc>
                  <a:txBody>
                    <a:bodyPr/>
                    <a:lstStyle/>
                    <a:p>
                      <a:r>
                        <a:rPr kumimoji="1" lang="ja-JP" altLang="en-US" sz="2000" b="1" dirty="0">
                          <a:solidFill>
                            <a:schemeClr val="tx1"/>
                          </a:solidFill>
                        </a:rPr>
                        <a:t>（</a:t>
                      </a:r>
                      <a:r>
                        <a:rPr kumimoji="1" lang="en-US" altLang="ja-JP" sz="2000" b="1" dirty="0">
                          <a:solidFill>
                            <a:schemeClr val="tx1"/>
                          </a:solidFill>
                        </a:rPr>
                        <a:t>4</a:t>
                      </a:r>
                      <a:r>
                        <a:rPr kumimoji="1" lang="ja-JP" altLang="en-US" sz="2000" b="1" dirty="0">
                          <a:solidFill>
                            <a:schemeClr val="tx1"/>
                          </a:solidFill>
                        </a:rPr>
                        <a:t>）地域連携が強化する</a:t>
                      </a:r>
                    </a:p>
                  </a:txBody>
                  <a:tcPr anchor="ctr"/>
                </a:tc>
                <a:tc>
                  <a:txBody>
                    <a:bodyPr/>
                    <a:lstStyle/>
                    <a:p>
                      <a:endParaRPr kumimoji="1" lang="ja-JP" altLang="en-US" sz="2000" b="1" dirty="0">
                        <a:solidFill>
                          <a:schemeClr val="tx1"/>
                        </a:solidFill>
                      </a:endParaRPr>
                    </a:p>
                  </a:txBody>
                  <a:tcPr anchor="ctr"/>
                </a:tc>
                <a:extLst>
                  <a:ext uri="{0D108BD9-81ED-4DB2-BD59-A6C34878D82A}">
                    <a16:rowId xmlns:a16="http://schemas.microsoft.com/office/drawing/2014/main" val="1436393985"/>
                  </a:ext>
                </a:extLst>
              </a:tr>
            </a:tbl>
          </a:graphicData>
        </a:graphic>
      </p:graphicFrame>
      <p:sp>
        <p:nvSpPr>
          <p:cNvPr id="5" name="正方形/長方形 4">
            <a:extLst>
              <a:ext uri="{FF2B5EF4-FFF2-40B4-BE49-F238E27FC236}">
                <a16:creationId xmlns:a16="http://schemas.microsoft.com/office/drawing/2014/main" id="{C7CCB9ED-D5A0-5764-B907-78BEFF27AD0C}"/>
              </a:ext>
            </a:extLst>
          </p:cNvPr>
          <p:cNvSpPr/>
          <p:nvPr/>
        </p:nvSpPr>
        <p:spPr>
          <a:xfrm>
            <a:off x="320498" y="4469475"/>
            <a:ext cx="8494126" cy="1829723"/>
          </a:xfrm>
          <a:prstGeom prst="rect">
            <a:avLst/>
          </a:prstGeom>
          <a:solidFill>
            <a:srgbClr val="FFFF00"/>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a:latin typeface="游ゴシック" panose="020B0400000000000000" pitchFamily="50" charset="-128"/>
                <a:ea typeface="游ゴシック" panose="020B0400000000000000" pitchFamily="50" charset="-128"/>
              </a:rPr>
              <a:t>自分たちが住む地域の障</a:t>
            </a:r>
            <a:r>
              <a:rPr lang="ja-JP" altLang="en-US" sz="2400" b="1" dirty="0">
                <a:latin typeface="游ゴシック" panose="020B0400000000000000" pitchFamily="50" charset="-128"/>
                <a:ea typeface="游ゴシック" panose="020B0400000000000000" pitchFamily="50" charset="-128"/>
              </a:rPr>
              <a:t>害</a:t>
            </a:r>
            <a:r>
              <a:rPr kumimoji="1" lang="ja-JP" altLang="en-US" sz="2400" b="1" dirty="0">
                <a:latin typeface="游ゴシック" panose="020B0400000000000000" pitchFamily="50" charset="-128"/>
                <a:ea typeface="游ゴシック" panose="020B0400000000000000" pitchFamily="50" charset="-128"/>
              </a:rPr>
              <a:t>者理解や障</a:t>
            </a:r>
            <a:r>
              <a:rPr lang="ja-JP" altLang="en-US" sz="2400" b="1" dirty="0">
                <a:latin typeface="游ゴシック" panose="020B0400000000000000" pitchFamily="50" charset="-128"/>
                <a:ea typeface="游ゴシック" panose="020B0400000000000000" pitchFamily="50" charset="-128"/>
              </a:rPr>
              <a:t>害</a:t>
            </a:r>
            <a:r>
              <a:rPr kumimoji="1" lang="ja-JP" altLang="en-US" sz="2400" b="1" dirty="0">
                <a:latin typeface="游ゴシック" panose="020B0400000000000000" pitchFamily="50" charset="-128"/>
                <a:ea typeface="游ゴシック" panose="020B0400000000000000" pitchFamily="50" charset="-128"/>
              </a:rPr>
              <a:t>者支援が丁寧に</a:t>
            </a:r>
            <a:r>
              <a:rPr lang="ja-JP" altLang="en-US" sz="2400" b="1" dirty="0">
                <a:latin typeface="游ゴシック" panose="020B0400000000000000" pitchFamily="50" charset="-128"/>
                <a:ea typeface="游ゴシック" panose="020B0400000000000000" pitchFamily="50" charset="-128"/>
              </a:rPr>
              <a:t>進められ</a:t>
            </a:r>
            <a:r>
              <a:rPr kumimoji="1" lang="ja-JP" altLang="en-US" sz="2400" b="1" dirty="0">
                <a:latin typeface="游ゴシック" panose="020B0400000000000000" pitchFamily="50" charset="-128"/>
                <a:ea typeface="游ゴシック" panose="020B0400000000000000" pitchFamily="50" charset="-128"/>
              </a:rPr>
              <a:t>るために、</a:t>
            </a:r>
            <a:r>
              <a:rPr kumimoji="1" lang="ja-JP" altLang="en-US" sz="2400" b="1" u="sng"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地域において支援者を育てる事が重要であることを、先ず</a:t>
            </a:r>
            <a:r>
              <a:rPr lang="ja-JP" altLang="en-US" sz="2400" b="1" u="sng"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市町村</a:t>
            </a:r>
            <a:r>
              <a:rPr kumimoji="1" lang="ja-JP" altLang="en-US" sz="2400" b="1" u="sng"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と共有</a:t>
            </a:r>
            <a:r>
              <a:rPr kumimoji="1" lang="ja-JP" altLang="en-US" sz="2400" b="1" dirty="0">
                <a:latin typeface="游ゴシック" panose="020B0400000000000000" pitchFamily="50" charset="-128"/>
                <a:ea typeface="游ゴシック" panose="020B0400000000000000" pitchFamily="50" charset="-128"/>
              </a:rPr>
              <a:t>する</a:t>
            </a:r>
            <a:r>
              <a:rPr lang="ja-JP" altLang="en-US" sz="2400" b="1" dirty="0">
                <a:latin typeface="游ゴシック" panose="020B0400000000000000" pitchFamily="50" charset="-128"/>
                <a:ea typeface="游ゴシック" panose="020B0400000000000000" pitchFamily="50" charset="-128"/>
              </a:rPr>
              <a:t>。</a:t>
            </a:r>
            <a:endParaRPr lang="en-US" altLang="ja-JP" sz="2400" b="1" dirty="0">
              <a:latin typeface="游ゴシック" panose="020B0400000000000000" pitchFamily="50" charset="-128"/>
              <a:ea typeface="游ゴシック" panose="020B0400000000000000" pitchFamily="50" charset="-128"/>
            </a:endParaRPr>
          </a:p>
          <a:p>
            <a:r>
              <a:rPr kumimoji="1" lang="ja-JP" altLang="en-US" sz="2000" b="1" dirty="0">
                <a:latin typeface="游ゴシック" panose="020B0400000000000000" pitchFamily="50" charset="-128"/>
                <a:ea typeface="游ゴシック" panose="020B0400000000000000" pitchFamily="50" charset="-128"/>
              </a:rPr>
              <a:t>（根拠は市町村障害福祉計画や圏域・市町村人材育成ビジョン）</a:t>
            </a:r>
          </a:p>
        </p:txBody>
      </p:sp>
      <p:sp>
        <p:nvSpPr>
          <p:cNvPr id="8" name="吹き出し: 四角形 7">
            <a:extLst>
              <a:ext uri="{FF2B5EF4-FFF2-40B4-BE49-F238E27FC236}">
                <a16:creationId xmlns:a16="http://schemas.microsoft.com/office/drawing/2014/main" id="{0A13A8C2-70A1-A0A8-7FBA-D5F7A0BCD5D9}"/>
              </a:ext>
            </a:extLst>
          </p:cNvPr>
          <p:cNvSpPr/>
          <p:nvPr/>
        </p:nvSpPr>
        <p:spPr>
          <a:xfrm>
            <a:off x="4996665" y="111736"/>
            <a:ext cx="3932267" cy="756480"/>
          </a:xfrm>
          <a:prstGeom prst="wedgeRectCallout">
            <a:avLst>
              <a:gd name="adj1" fmla="val -45294"/>
              <a:gd name="adj2" fmla="val 108034"/>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b="1" dirty="0">
                <a:solidFill>
                  <a:schemeClr val="tx1"/>
                </a:solidFill>
              </a:rPr>
              <a:t>市町村の理解と協働</a:t>
            </a:r>
            <a:endParaRPr kumimoji="1" lang="en-US" altLang="ja-JP" b="1" dirty="0">
              <a:solidFill>
                <a:schemeClr val="tx1"/>
              </a:solidFill>
            </a:endParaRPr>
          </a:p>
          <a:p>
            <a:pPr algn="ctr"/>
            <a:r>
              <a:rPr kumimoji="1" lang="ja-JP" altLang="en-US" b="1" dirty="0">
                <a:solidFill>
                  <a:schemeClr val="tx1"/>
                </a:solidFill>
              </a:rPr>
              <a:t>地域の人材育成</a:t>
            </a:r>
          </a:p>
        </p:txBody>
      </p:sp>
    </p:spTree>
    <p:extLst>
      <p:ext uri="{BB962C8B-B14F-4D97-AF65-F5344CB8AC3E}">
        <p14:creationId xmlns:p14="http://schemas.microsoft.com/office/powerpoint/2010/main" val="221634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3D1C1-D0CD-A60B-EA40-8DC77BBA4D6E}"/>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F51F7F56-6089-0A68-3B35-31ABC5457764}"/>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85565609-5305-9899-804B-9461AD9A6FAE}"/>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24</a:t>
            </a:fld>
            <a:endParaRPr kumimoji="1" lang="ja-JP" altLang="en-US" dirty="0"/>
          </a:p>
        </p:txBody>
      </p:sp>
      <p:cxnSp>
        <p:nvCxnSpPr>
          <p:cNvPr id="22" name="直線コネクタ 21">
            <a:extLst>
              <a:ext uri="{FF2B5EF4-FFF2-40B4-BE49-F238E27FC236}">
                <a16:creationId xmlns:a16="http://schemas.microsoft.com/office/drawing/2014/main" id="{33321ED6-0831-646B-9B9F-34F5FD403DC5}"/>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280B225F-6AF6-809A-F315-F7D6142CE5A3}"/>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講義</a:t>
            </a:r>
            <a:r>
              <a:rPr lang="en-US" altLang="ja-JP" sz="1600" b="1" dirty="0">
                <a:latin typeface="+mn-ea"/>
                <a:ea typeface="+mn-ea"/>
              </a:rPr>
              <a:t>1〉</a:t>
            </a:r>
            <a:r>
              <a:rPr lang="ja-JP" altLang="en-US" sz="1600" b="1" dirty="0">
                <a:latin typeface="+mn-ea"/>
                <a:ea typeface="+mn-ea"/>
              </a:rPr>
              <a:t>主任相談支援専門員の地域での役割</a:t>
            </a:r>
          </a:p>
        </p:txBody>
      </p:sp>
      <p:sp>
        <p:nvSpPr>
          <p:cNvPr id="9" name="タイトル 1">
            <a:extLst>
              <a:ext uri="{FF2B5EF4-FFF2-40B4-BE49-F238E27FC236}">
                <a16:creationId xmlns:a16="http://schemas.microsoft.com/office/drawing/2014/main" id="{A0420B71-0586-0AA1-3E4F-EBB6BEB08037}"/>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人材育成のための場づくり</a:t>
            </a:r>
          </a:p>
        </p:txBody>
      </p:sp>
      <p:sp>
        <p:nvSpPr>
          <p:cNvPr id="10" name="タイトル 1">
            <a:extLst>
              <a:ext uri="{FF2B5EF4-FFF2-40B4-BE49-F238E27FC236}">
                <a16:creationId xmlns:a16="http://schemas.microsoft.com/office/drawing/2014/main" id="{600C9DD9-EDDE-B387-D250-AEF924566336}"/>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参考資料：福島県障がい者相談支援従事者人材育成ビジョン</a:t>
            </a:r>
          </a:p>
        </p:txBody>
      </p:sp>
      <p:pic>
        <p:nvPicPr>
          <p:cNvPr id="2" name="図 1">
            <a:extLst>
              <a:ext uri="{FF2B5EF4-FFF2-40B4-BE49-F238E27FC236}">
                <a16:creationId xmlns:a16="http://schemas.microsoft.com/office/drawing/2014/main" id="{B19C19AF-2D6C-2CAB-34E0-C865FCD63FC0}"/>
              </a:ext>
            </a:extLst>
          </p:cNvPr>
          <p:cNvPicPr>
            <a:picLocks noChangeAspect="1"/>
          </p:cNvPicPr>
          <p:nvPr/>
        </p:nvPicPr>
        <p:blipFill rotWithShape="1">
          <a:blip r:embed="rId3"/>
          <a:srcRect l="1260" t="4018" r="1110" b="314"/>
          <a:stretch/>
        </p:blipFill>
        <p:spPr>
          <a:xfrm>
            <a:off x="1083071" y="955031"/>
            <a:ext cx="6827429" cy="4755000"/>
          </a:xfrm>
          <a:prstGeom prst="rect">
            <a:avLst/>
          </a:prstGeom>
          <a:effectLst>
            <a:outerShdw blurRad="50800" dist="38100" dir="2700000" algn="tl" rotWithShape="0">
              <a:prstClr val="black">
                <a:alpha val="40000"/>
              </a:prstClr>
            </a:outerShdw>
          </a:effectLst>
        </p:spPr>
      </p:pic>
      <p:sp>
        <p:nvSpPr>
          <p:cNvPr id="11" name="吹き出し: 四角形 10">
            <a:extLst>
              <a:ext uri="{FF2B5EF4-FFF2-40B4-BE49-F238E27FC236}">
                <a16:creationId xmlns:a16="http://schemas.microsoft.com/office/drawing/2014/main" id="{29F78096-CFD2-D194-935A-831D037CC8D9}"/>
              </a:ext>
            </a:extLst>
          </p:cNvPr>
          <p:cNvSpPr/>
          <p:nvPr/>
        </p:nvSpPr>
        <p:spPr>
          <a:xfrm>
            <a:off x="4996665" y="111736"/>
            <a:ext cx="3932267" cy="756480"/>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2000" b="1" dirty="0">
                <a:solidFill>
                  <a:schemeClr val="tx1"/>
                </a:solidFill>
              </a:rPr>
              <a:t>人材育成を担う方の育成と</a:t>
            </a:r>
            <a:endParaRPr kumimoji="1" lang="en-US" altLang="ja-JP" sz="2000" b="1" dirty="0">
              <a:solidFill>
                <a:schemeClr val="tx1"/>
              </a:solidFill>
            </a:endParaRPr>
          </a:p>
          <a:p>
            <a:pPr algn="ctr"/>
            <a:r>
              <a:rPr kumimoji="1" lang="ja-JP" altLang="en-US" sz="2000" b="1" dirty="0">
                <a:solidFill>
                  <a:schemeClr val="tx1"/>
                </a:solidFill>
              </a:rPr>
              <a:t>事務局機能</a:t>
            </a:r>
          </a:p>
        </p:txBody>
      </p:sp>
    </p:spTree>
    <p:extLst>
      <p:ext uri="{BB962C8B-B14F-4D97-AF65-F5344CB8AC3E}">
        <p14:creationId xmlns:p14="http://schemas.microsoft.com/office/powerpoint/2010/main" val="91271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1490A-3E31-DD5F-6C8B-A10A6D8BECB3}"/>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23ACD6E6-DBDE-932A-DD50-679841F93EA6}"/>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181F3B48-15D3-4D28-DEBA-40B2A3273251}"/>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25</a:t>
            </a:fld>
            <a:endParaRPr kumimoji="1" lang="ja-JP" altLang="en-US" dirty="0"/>
          </a:p>
        </p:txBody>
      </p:sp>
      <p:cxnSp>
        <p:nvCxnSpPr>
          <p:cNvPr id="22" name="直線コネクタ 21">
            <a:extLst>
              <a:ext uri="{FF2B5EF4-FFF2-40B4-BE49-F238E27FC236}">
                <a16:creationId xmlns:a16="http://schemas.microsoft.com/office/drawing/2014/main" id="{23F8AF3D-DF4A-E7AF-321D-6B5A2F47DCAA}"/>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84553C60-985B-A02E-69EB-D73FC6C48979}"/>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講義</a:t>
            </a:r>
            <a:r>
              <a:rPr lang="en-US" altLang="ja-JP" sz="1600" b="1" dirty="0">
                <a:latin typeface="+mn-ea"/>
                <a:ea typeface="+mn-ea"/>
              </a:rPr>
              <a:t>1〉</a:t>
            </a:r>
            <a:r>
              <a:rPr lang="ja-JP" altLang="en-US" sz="1600" b="1" dirty="0">
                <a:latin typeface="+mn-ea"/>
                <a:ea typeface="+mn-ea"/>
              </a:rPr>
              <a:t>主任相談支援専門員の地域での役割</a:t>
            </a:r>
          </a:p>
        </p:txBody>
      </p:sp>
      <p:sp>
        <p:nvSpPr>
          <p:cNvPr id="9" name="タイトル 1">
            <a:extLst>
              <a:ext uri="{FF2B5EF4-FFF2-40B4-BE49-F238E27FC236}">
                <a16:creationId xmlns:a16="http://schemas.microsoft.com/office/drawing/2014/main" id="{A1AEE801-6606-C227-5959-927995F566E8}"/>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人材育成のための場づくり</a:t>
            </a:r>
          </a:p>
        </p:txBody>
      </p:sp>
      <p:sp>
        <p:nvSpPr>
          <p:cNvPr id="10" name="タイトル 1">
            <a:extLst>
              <a:ext uri="{FF2B5EF4-FFF2-40B4-BE49-F238E27FC236}">
                <a16:creationId xmlns:a16="http://schemas.microsoft.com/office/drawing/2014/main" id="{FF36F40A-3605-CB27-CBBE-270EB2D9CD37}"/>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参考資料：福島県障がい者相談支援従事者人材育成ビジョン</a:t>
            </a:r>
          </a:p>
        </p:txBody>
      </p:sp>
      <p:pic>
        <p:nvPicPr>
          <p:cNvPr id="2" name="図 1">
            <a:extLst>
              <a:ext uri="{FF2B5EF4-FFF2-40B4-BE49-F238E27FC236}">
                <a16:creationId xmlns:a16="http://schemas.microsoft.com/office/drawing/2014/main" id="{D367A723-E94E-7739-D0AA-133972718C47}"/>
              </a:ext>
            </a:extLst>
          </p:cNvPr>
          <p:cNvPicPr>
            <a:picLocks noChangeAspect="1"/>
          </p:cNvPicPr>
          <p:nvPr/>
        </p:nvPicPr>
        <p:blipFill rotWithShape="1">
          <a:blip r:embed="rId3"/>
          <a:srcRect l="1260" t="4018" r="1110" b="314"/>
          <a:stretch/>
        </p:blipFill>
        <p:spPr>
          <a:xfrm>
            <a:off x="1083071" y="955031"/>
            <a:ext cx="6827429" cy="4755000"/>
          </a:xfrm>
          <a:prstGeom prst="rect">
            <a:avLst/>
          </a:prstGeom>
          <a:effectLst>
            <a:outerShdw blurRad="50800" dist="38100" dir="2700000" algn="tl" rotWithShape="0">
              <a:prstClr val="black">
                <a:alpha val="40000"/>
              </a:prstClr>
            </a:outerShdw>
          </a:effectLst>
        </p:spPr>
      </p:pic>
      <p:sp>
        <p:nvSpPr>
          <p:cNvPr id="3" name="角丸四角形 34">
            <a:extLst>
              <a:ext uri="{FF2B5EF4-FFF2-40B4-BE49-F238E27FC236}">
                <a16:creationId xmlns:a16="http://schemas.microsoft.com/office/drawing/2014/main" id="{D5D9FBAF-607E-D575-A01B-1E198A6400E1}"/>
              </a:ext>
            </a:extLst>
          </p:cNvPr>
          <p:cNvSpPr/>
          <p:nvPr/>
        </p:nvSpPr>
        <p:spPr>
          <a:xfrm>
            <a:off x="406400" y="5792809"/>
            <a:ext cx="8211127" cy="584773"/>
          </a:xfrm>
          <a:prstGeom prst="roundRect">
            <a:avLst/>
          </a:prstGeom>
          <a:solidFill>
            <a:srgbClr val="FFC000"/>
          </a:solidFill>
          <a:ln>
            <a:noFill/>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just"/>
            <a:r>
              <a:rPr lang="ja-JP" altLang="en-US" b="1" dirty="0">
                <a:solidFill>
                  <a:srgbClr val="FF0000"/>
                </a:solidFill>
                <a:latin typeface="游ゴシック" panose="020B0400000000000000" pitchFamily="50" charset="-128"/>
                <a:ea typeface="游ゴシック" panose="020B0400000000000000" pitchFamily="50" charset="-128"/>
              </a:rPr>
              <a:t>研修の</a:t>
            </a:r>
            <a:r>
              <a:rPr kumimoji="1" lang="ja-JP" altLang="en-US" b="1" dirty="0">
                <a:solidFill>
                  <a:srgbClr val="FF0000"/>
                </a:solidFill>
                <a:latin typeface="游ゴシック" panose="020B0400000000000000" pitchFamily="50" charset="-128"/>
                <a:ea typeface="游ゴシック" panose="020B0400000000000000" pitchFamily="50" charset="-128"/>
              </a:rPr>
              <a:t>一連を見通した事務局を経験する事で、大きな経験値につながる。</a:t>
            </a:r>
            <a:endParaRPr kumimoji="1" lang="en-US" altLang="ja-JP" b="1" dirty="0">
              <a:solidFill>
                <a:srgbClr val="FF0000"/>
              </a:solidFill>
              <a:latin typeface="游ゴシック" panose="020B0400000000000000" pitchFamily="50" charset="-128"/>
              <a:ea typeface="游ゴシック" panose="020B0400000000000000" pitchFamily="50" charset="-128"/>
            </a:endParaRPr>
          </a:p>
          <a:p>
            <a:pPr algn="just"/>
            <a:r>
              <a:rPr kumimoji="1" lang="ja-JP" altLang="en-US" b="1" u="sng"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重要なことは、</a:t>
            </a:r>
            <a:r>
              <a:rPr lang="ja-JP" altLang="en-US" b="1" u="sng"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市町村との協働、協力体制。</a:t>
            </a:r>
            <a:endParaRPr kumimoji="1" lang="ja-JP" altLang="en-US" b="1" u="sng"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11" name="吹き出し: 四角形 10">
            <a:extLst>
              <a:ext uri="{FF2B5EF4-FFF2-40B4-BE49-F238E27FC236}">
                <a16:creationId xmlns:a16="http://schemas.microsoft.com/office/drawing/2014/main" id="{BEA6F12C-6491-AC35-8DD6-F3336937976A}"/>
              </a:ext>
            </a:extLst>
          </p:cNvPr>
          <p:cNvSpPr/>
          <p:nvPr/>
        </p:nvSpPr>
        <p:spPr>
          <a:xfrm>
            <a:off x="4996665" y="111736"/>
            <a:ext cx="3932267" cy="756480"/>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2000" b="1" dirty="0">
                <a:solidFill>
                  <a:schemeClr val="tx1"/>
                </a:solidFill>
              </a:rPr>
              <a:t>人材育成を担う方の育成と</a:t>
            </a:r>
            <a:endParaRPr kumimoji="1" lang="en-US" altLang="ja-JP" sz="2000" b="1" dirty="0">
              <a:solidFill>
                <a:schemeClr val="tx1"/>
              </a:solidFill>
            </a:endParaRPr>
          </a:p>
          <a:p>
            <a:pPr algn="ctr"/>
            <a:r>
              <a:rPr kumimoji="1" lang="ja-JP" altLang="en-US" sz="2000" b="1" dirty="0">
                <a:solidFill>
                  <a:schemeClr val="tx1"/>
                </a:solidFill>
              </a:rPr>
              <a:t>事務局機能</a:t>
            </a:r>
          </a:p>
        </p:txBody>
      </p:sp>
    </p:spTree>
    <p:extLst>
      <p:ext uri="{BB962C8B-B14F-4D97-AF65-F5344CB8AC3E}">
        <p14:creationId xmlns:p14="http://schemas.microsoft.com/office/powerpoint/2010/main" val="162369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F0435-A4B8-7C6C-FC87-6A20C2AA1A22}"/>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623AE5A6-38FB-D059-0DEF-0614A3C3D3DF}"/>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6901F07B-E487-EDC0-3326-A9616641ADC6}"/>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26</a:t>
            </a:fld>
            <a:endParaRPr kumimoji="1" lang="ja-JP" altLang="en-US" dirty="0"/>
          </a:p>
        </p:txBody>
      </p:sp>
      <p:cxnSp>
        <p:nvCxnSpPr>
          <p:cNvPr id="22" name="直線コネクタ 21">
            <a:extLst>
              <a:ext uri="{FF2B5EF4-FFF2-40B4-BE49-F238E27FC236}">
                <a16:creationId xmlns:a16="http://schemas.microsoft.com/office/drawing/2014/main" id="{2AD20C5D-8C23-C0FD-9A08-AE4635C1B302}"/>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A80B88B0-7F10-3395-F973-3A88D2A67D58}"/>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講義</a:t>
            </a:r>
            <a:r>
              <a:rPr lang="en-US" altLang="ja-JP" sz="1600" b="1" dirty="0">
                <a:latin typeface="+mn-ea"/>
                <a:ea typeface="+mn-ea"/>
              </a:rPr>
              <a:t>1〉</a:t>
            </a:r>
            <a:r>
              <a:rPr lang="ja-JP" altLang="en-US" sz="1600" b="1" dirty="0">
                <a:latin typeface="+mn-ea"/>
                <a:ea typeface="+mn-ea"/>
              </a:rPr>
              <a:t>主任相談支援専門員の地域での役割</a:t>
            </a:r>
          </a:p>
        </p:txBody>
      </p:sp>
      <p:sp>
        <p:nvSpPr>
          <p:cNvPr id="9" name="タイトル 1">
            <a:extLst>
              <a:ext uri="{FF2B5EF4-FFF2-40B4-BE49-F238E27FC236}">
                <a16:creationId xmlns:a16="http://schemas.microsoft.com/office/drawing/2014/main" id="{A5EE92A0-9D95-385D-0041-B4BE0952DC18}"/>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人材育成のための場づくり</a:t>
            </a:r>
          </a:p>
        </p:txBody>
      </p:sp>
      <p:sp>
        <p:nvSpPr>
          <p:cNvPr id="4" name="タイトル 1">
            <a:extLst>
              <a:ext uri="{FF2B5EF4-FFF2-40B4-BE49-F238E27FC236}">
                <a16:creationId xmlns:a16="http://schemas.microsoft.com/office/drawing/2014/main" id="{05CCA44A-2124-22E1-03CB-21A483DB177F}"/>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5" name="正方形/長方形 4">
            <a:extLst>
              <a:ext uri="{FF2B5EF4-FFF2-40B4-BE49-F238E27FC236}">
                <a16:creationId xmlns:a16="http://schemas.microsoft.com/office/drawing/2014/main" id="{9722571D-F165-4490-29C6-149D755CCCF8}"/>
              </a:ext>
            </a:extLst>
          </p:cNvPr>
          <p:cNvSpPr/>
          <p:nvPr/>
        </p:nvSpPr>
        <p:spPr>
          <a:xfrm>
            <a:off x="4554244" y="988919"/>
            <a:ext cx="4316995" cy="29769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游ゴシック" panose="020B0400000000000000" pitchFamily="50" charset="-128"/>
                <a:ea typeface="游ゴシック" panose="020B0400000000000000" pitchFamily="50" charset="-128"/>
              </a:rPr>
              <a:t>一連の企画の流れの</a:t>
            </a:r>
            <a:r>
              <a:rPr kumimoji="1" lang="ja-JP" altLang="en-US" sz="1400" b="1" dirty="0">
                <a:solidFill>
                  <a:schemeClr val="tx1"/>
                </a:solidFill>
                <a:latin typeface="游ゴシック" panose="020B0400000000000000" pitchFamily="50" charset="-128"/>
                <a:ea typeface="游ゴシック" panose="020B0400000000000000" pitchFamily="50" charset="-128"/>
              </a:rPr>
              <a:t>例　</a:t>
            </a:r>
            <a:endParaRPr kumimoji="1" lang="en-US" altLang="ja-JP" sz="1400" b="1" dirty="0">
              <a:solidFill>
                <a:schemeClr val="tx1"/>
              </a:solidFill>
              <a:latin typeface="游ゴシック" panose="020B0400000000000000" pitchFamily="50" charset="-128"/>
              <a:ea typeface="游ゴシック" panose="020B0400000000000000" pitchFamily="50" charset="-128"/>
            </a:endParaRPr>
          </a:p>
          <a:p>
            <a:r>
              <a:rPr kumimoji="1" lang="ja-JP" altLang="en-US" sz="1200" b="1" dirty="0">
                <a:solidFill>
                  <a:schemeClr val="tx1"/>
                </a:solidFill>
                <a:latin typeface="游ゴシック" panose="020B0400000000000000" pitchFamily="50" charset="-128"/>
                <a:ea typeface="游ゴシック" panose="020B0400000000000000" pitchFamily="50" charset="-128"/>
              </a:rPr>
              <a:t>　</a:t>
            </a:r>
            <a:r>
              <a:rPr kumimoji="1" lang="en-US" altLang="ja-JP" sz="1200" b="1" dirty="0">
                <a:solidFill>
                  <a:srgbClr val="0000FF"/>
                </a:solidFill>
                <a:latin typeface="游ゴシック" panose="020B0400000000000000" pitchFamily="50" charset="-128"/>
                <a:ea typeface="游ゴシック" panose="020B0400000000000000" pitchFamily="50" charset="-128"/>
              </a:rPr>
              <a:t>※</a:t>
            </a:r>
            <a:r>
              <a:rPr lang="ja-JP" altLang="en-US" sz="1200" b="1" dirty="0">
                <a:solidFill>
                  <a:srgbClr val="0000FF"/>
                </a:solidFill>
                <a:latin typeface="游ゴシック" panose="020B0400000000000000" pitchFamily="50" charset="-128"/>
                <a:ea typeface="游ゴシック" panose="020B0400000000000000" pitchFamily="50" charset="-128"/>
              </a:rPr>
              <a:t>法定研修企画</a:t>
            </a:r>
            <a:r>
              <a:rPr kumimoji="1" lang="ja-JP" altLang="en-US" sz="1200" b="1" dirty="0">
                <a:solidFill>
                  <a:srgbClr val="0000FF"/>
                </a:solidFill>
                <a:latin typeface="游ゴシック" panose="020B0400000000000000" pitchFamily="50" charset="-128"/>
                <a:ea typeface="游ゴシック" panose="020B0400000000000000" pitchFamily="50" charset="-128"/>
              </a:rPr>
              <a:t>メンバーとしての経験ある方（ベース）</a:t>
            </a:r>
            <a:endParaRPr kumimoji="1" lang="en-US" altLang="ja-JP" sz="1200" b="1" dirty="0">
              <a:solidFill>
                <a:schemeClr val="tx1"/>
              </a:solidFill>
              <a:latin typeface="游ゴシック" panose="020B0400000000000000" pitchFamily="50" charset="-128"/>
              <a:ea typeface="游ゴシック" panose="020B0400000000000000" pitchFamily="50" charset="-128"/>
            </a:endParaRPr>
          </a:p>
          <a:p>
            <a:r>
              <a:rPr kumimoji="1" lang="ja-JP" altLang="en-US" sz="1200" b="1" dirty="0">
                <a:solidFill>
                  <a:schemeClr val="tx1"/>
                </a:solidFill>
                <a:latin typeface="游ゴシック" panose="020B0400000000000000" pitchFamily="50" charset="-128"/>
                <a:ea typeface="游ゴシック" panose="020B0400000000000000" pitchFamily="50" charset="-128"/>
              </a:rPr>
              <a:t>　１．地域で研修する</a:t>
            </a:r>
            <a:r>
              <a:rPr kumimoji="1" lang="ja-JP" altLang="en-US" sz="1200" b="1" dirty="0">
                <a:solidFill>
                  <a:srgbClr val="FF0000"/>
                </a:solidFill>
                <a:latin typeface="游ゴシック" panose="020B0400000000000000" pitchFamily="50" charset="-128"/>
                <a:ea typeface="游ゴシック" panose="020B0400000000000000" pitchFamily="50" charset="-128"/>
              </a:rPr>
              <a:t>企画立案とチーム作り</a:t>
            </a:r>
            <a:endParaRPr lang="en-US" altLang="ja-JP" sz="1200" b="1" dirty="0">
              <a:solidFill>
                <a:srgbClr val="FF0000"/>
              </a:solidFill>
              <a:latin typeface="游ゴシック" panose="020B0400000000000000" pitchFamily="50" charset="-128"/>
              <a:ea typeface="游ゴシック" panose="020B0400000000000000" pitchFamily="50" charset="-128"/>
            </a:endParaRPr>
          </a:p>
          <a:p>
            <a:r>
              <a:rPr lang="ja-JP" altLang="en-US" sz="1200" b="1" dirty="0">
                <a:solidFill>
                  <a:schemeClr val="tx1"/>
                </a:solidFill>
                <a:latin typeface="游ゴシック" panose="020B0400000000000000" pitchFamily="50" charset="-128"/>
                <a:ea typeface="游ゴシック" panose="020B0400000000000000" pitchFamily="50" charset="-128"/>
              </a:rPr>
              <a:t>　　　</a:t>
            </a:r>
            <a:r>
              <a:rPr kumimoji="1" lang="ja-JP" altLang="en-US" sz="1200" b="1" dirty="0">
                <a:solidFill>
                  <a:schemeClr val="tx1"/>
                </a:solidFill>
                <a:latin typeface="游ゴシック" panose="020B0400000000000000" pitchFamily="50" charset="-128"/>
                <a:ea typeface="游ゴシック" panose="020B0400000000000000" pitchFamily="50" charset="-128"/>
              </a:rPr>
              <a:t>（</a:t>
            </a:r>
            <a:r>
              <a:rPr lang="ja-JP" altLang="en-US" sz="1200" b="1" dirty="0">
                <a:solidFill>
                  <a:schemeClr val="tx1"/>
                </a:solidFill>
                <a:latin typeface="游ゴシック" panose="020B0400000000000000" pitchFamily="50" charset="-128"/>
                <a:ea typeface="游ゴシック" panose="020B0400000000000000" pitchFamily="50" charset="-128"/>
              </a:rPr>
              <a:t>企画する</a:t>
            </a:r>
            <a:r>
              <a:rPr kumimoji="1" lang="ja-JP" altLang="en-US" sz="1200" b="1" dirty="0">
                <a:solidFill>
                  <a:schemeClr val="tx1"/>
                </a:solidFill>
                <a:latin typeface="游ゴシック" panose="020B0400000000000000" pitchFamily="50" charset="-128"/>
                <a:ea typeface="游ゴシック" panose="020B0400000000000000" pitchFamily="50" charset="-128"/>
              </a:rPr>
              <a:t>研修テーマの設定の検討会を仕切る）</a:t>
            </a:r>
            <a:endParaRPr kumimoji="1" lang="en-US" altLang="ja-JP" sz="1200" b="1" dirty="0">
              <a:solidFill>
                <a:schemeClr val="tx1"/>
              </a:solidFill>
              <a:latin typeface="游ゴシック" panose="020B0400000000000000" pitchFamily="50" charset="-128"/>
              <a:ea typeface="游ゴシック" panose="020B0400000000000000" pitchFamily="50" charset="-128"/>
            </a:endParaRPr>
          </a:p>
          <a:p>
            <a:r>
              <a:rPr lang="ja-JP" altLang="en-US" sz="1200" b="1" dirty="0">
                <a:solidFill>
                  <a:schemeClr val="tx1"/>
                </a:solidFill>
                <a:latin typeface="游ゴシック" panose="020B0400000000000000" pitchFamily="50" charset="-128"/>
                <a:ea typeface="游ゴシック" panose="020B0400000000000000" pitchFamily="50" charset="-128"/>
              </a:rPr>
              <a:t>　２．地域で研修する講義～演習～まとめ</a:t>
            </a:r>
            <a:endParaRPr lang="en-US" altLang="ja-JP" sz="1200" b="1" dirty="0">
              <a:solidFill>
                <a:schemeClr val="tx1"/>
              </a:solidFill>
              <a:latin typeface="游ゴシック" panose="020B0400000000000000" pitchFamily="50" charset="-128"/>
              <a:ea typeface="游ゴシック" panose="020B0400000000000000" pitchFamily="50" charset="-128"/>
            </a:endParaRPr>
          </a:p>
          <a:p>
            <a:r>
              <a:rPr lang="ja-JP" altLang="en-US" sz="1200" b="1" dirty="0">
                <a:solidFill>
                  <a:schemeClr val="tx1"/>
                </a:solidFill>
                <a:latin typeface="游ゴシック" panose="020B0400000000000000" pitchFamily="50" charset="-128"/>
                <a:ea typeface="游ゴシック" panose="020B0400000000000000" pitchFamily="50" charset="-128"/>
              </a:rPr>
              <a:t>　　　（柱立てと</a:t>
            </a:r>
            <a:r>
              <a:rPr lang="ja-JP" altLang="en-US" sz="1200" b="1" dirty="0">
                <a:solidFill>
                  <a:srgbClr val="FF0000"/>
                </a:solidFill>
                <a:latin typeface="游ゴシック" panose="020B0400000000000000" pitchFamily="50" charset="-128"/>
                <a:ea typeface="游ゴシック" panose="020B0400000000000000" pitchFamily="50" charset="-128"/>
              </a:rPr>
              <a:t>流れを作る</a:t>
            </a:r>
            <a:r>
              <a:rPr lang="ja-JP" altLang="en-US" sz="1200" b="1" dirty="0">
                <a:solidFill>
                  <a:schemeClr val="tx1"/>
                </a:solidFill>
                <a:latin typeface="游ゴシック" panose="020B0400000000000000" pitchFamily="50" charset="-128"/>
                <a:ea typeface="游ゴシック" panose="020B0400000000000000" pitchFamily="50" charset="-128"/>
              </a:rPr>
              <a:t>）</a:t>
            </a:r>
            <a:endParaRPr lang="en-US" altLang="ja-JP" sz="1200" b="1" dirty="0">
              <a:solidFill>
                <a:schemeClr val="tx1"/>
              </a:solidFill>
              <a:latin typeface="游ゴシック" panose="020B0400000000000000" pitchFamily="50" charset="-128"/>
              <a:ea typeface="游ゴシック" panose="020B0400000000000000" pitchFamily="50" charset="-128"/>
            </a:endParaRPr>
          </a:p>
          <a:p>
            <a:r>
              <a:rPr lang="ja-JP" altLang="en-US" sz="1200" b="1" dirty="0">
                <a:solidFill>
                  <a:schemeClr val="tx1"/>
                </a:solidFill>
                <a:latin typeface="游ゴシック" panose="020B0400000000000000" pitchFamily="50" charset="-128"/>
                <a:ea typeface="游ゴシック" panose="020B0400000000000000" pitchFamily="50" charset="-128"/>
              </a:rPr>
              <a:t>　３．演習事例の作成</a:t>
            </a:r>
            <a:r>
              <a:rPr lang="ja-JP" altLang="en-US" sz="1200" b="1" dirty="0">
                <a:solidFill>
                  <a:srgbClr val="FF0000"/>
                </a:solidFill>
                <a:latin typeface="游ゴシック" panose="020B0400000000000000" pitchFamily="50" charset="-128"/>
                <a:ea typeface="游ゴシック" panose="020B0400000000000000" pitchFamily="50" charset="-128"/>
              </a:rPr>
              <a:t>（実践ツール・シナリオを作る）</a:t>
            </a:r>
            <a:endParaRPr lang="en-US" altLang="ja-JP" sz="1200" b="1" dirty="0">
              <a:solidFill>
                <a:schemeClr val="tx1"/>
              </a:solidFill>
              <a:latin typeface="游ゴシック" panose="020B0400000000000000" pitchFamily="50" charset="-128"/>
              <a:ea typeface="游ゴシック" panose="020B0400000000000000" pitchFamily="50" charset="-128"/>
            </a:endParaRPr>
          </a:p>
          <a:p>
            <a:r>
              <a:rPr lang="ja-JP" altLang="en-US" sz="1200" b="1" dirty="0">
                <a:solidFill>
                  <a:schemeClr val="tx1"/>
                </a:solidFill>
                <a:latin typeface="游ゴシック" panose="020B0400000000000000" pitchFamily="50" charset="-128"/>
                <a:ea typeface="游ゴシック" panose="020B0400000000000000" pitchFamily="50" charset="-128"/>
              </a:rPr>
              <a:t>　４．リーダーとして</a:t>
            </a:r>
            <a:r>
              <a:rPr lang="ja-JP" altLang="en-US" sz="1200" b="1" dirty="0">
                <a:solidFill>
                  <a:srgbClr val="FF0000"/>
                </a:solidFill>
                <a:latin typeface="游ゴシック" panose="020B0400000000000000" pitchFamily="50" charset="-128"/>
                <a:ea typeface="游ゴシック" panose="020B0400000000000000" pitchFamily="50" charset="-128"/>
              </a:rPr>
              <a:t>まとめる</a:t>
            </a:r>
            <a:endParaRPr lang="en-US" altLang="ja-JP" sz="1200" b="1" dirty="0">
              <a:solidFill>
                <a:srgbClr val="FF0000"/>
              </a:solidFill>
              <a:latin typeface="游ゴシック" panose="020B0400000000000000" pitchFamily="50" charset="-128"/>
              <a:ea typeface="游ゴシック" panose="020B0400000000000000" pitchFamily="50" charset="-128"/>
            </a:endParaRPr>
          </a:p>
          <a:p>
            <a:r>
              <a:rPr lang="ja-JP" altLang="en-US" sz="1200" b="1" dirty="0">
                <a:solidFill>
                  <a:schemeClr val="tx1"/>
                </a:solidFill>
                <a:latin typeface="游ゴシック" panose="020B0400000000000000" pitchFamily="50" charset="-128"/>
                <a:ea typeface="游ゴシック" panose="020B0400000000000000" pitchFamily="50" charset="-128"/>
              </a:rPr>
              <a:t>　　　（グループワークのファシリテーターとの共有と</a:t>
            </a:r>
            <a:endParaRPr lang="en-US" altLang="ja-JP" sz="1200" b="1" dirty="0">
              <a:solidFill>
                <a:schemeClr val="tx1"/>
              </a:solidFill>
              <a:latin typeface="游ゴシック" panose="020B0400000000000000" pitchFamily="50" charset="-128"/>
              <a:ea typeface="游ゴシック" panose="020B0400000000000000" pitchFamily="50" charset="-128"/>
            </a:endParaRPr>
          </a:p>
          <a:p>
            <a:r>
              <a:rPr lang="ja-JP" altLang="en-US" sz="1200" b="1" dirty="0">
                <a:solidFill>
                  <a:schemeClr val="tx1"/>
                </a:solidFill>
                <a:latin typeface="游ゴシック" panose="020B0400000000000000" pitchFamily="50" charset="-128"/>
                <a:ea typeface="游ゴシック" panose="020B0400000000000000" pitchFamily="50" charset="-128"/>
              </a:rPr>
              <a:t>　　　　進行打合せ）</a:t>
            </a:r>
            <a:endParaRPr lang="en-US" altLang="ja-JP" sz="1200" b="1" dirty="0">
              <a:solidFill>
                <a:schemeClr val="tx1"/>
              </a:solidFill>
              <a:latin typeface="游ゴシック" panose="020B0400000000000000" pitchFamily="50" charset="-128"/>
              <a:ea typeface="游ゴシック" panose="020B0400000000000000" pitchFamily="50" charset="-128"/>
            </a:endParaRPr>
          </a:p>
          <a:p>
            <a:r>
              <a:rPr lang="ja-JP" altLang="en-US" sz="1200" b="1" dirty="0">
                <a:solidFill>
                  <a:schemeClr val="tx1"/>
                </a:solidFill>
                <a:latin typeface="游ゴシック" panose="020B0400000000000000" pitchFamily="50" charset="-128"/>
                <a:ea typeface="游ゴシック" panose="020B0400000000000000" pitchFamily="50" charset="-128"/>
              </a:rPr>
              <a:t>　５．講義（外部講師？　圏域内？の講師の調整）</a:t>
            </a:r>
            <a:endParaRPr lang="en-US" altLang="ja-JP" sz="1200" b="1" dirty="0">
              <a:solidFill>
                <a:schemeClr val="tx1"/>
              </a:solidFill>
              <a:latin typeface="游ゴシック" panose="020B0400000000000000" pitchFamily="50" charset="-128"/>
              <a:ea typeface="游ゴシック" panose="020B0400000000000000" pitchFamily="50" charset="-128"/>
            </a:endParaRPr>
          </a:p>
          <a:p>
            <a:r>
              <a:rPr lang="ja-JP" altLang="en-US" sz="1200" b="1" dirty="0">
                <a:solidFill>
                  <a:schemeClr val="tx1"/>
                </a:solidFill>
                <a:latin typeface="游ゴシック" panose="020B0400000000000000" pitchFamily="50" charset="-128"/>
                <a:ea typeface="游ゴシック" panose="020B0400000000000000" pitchFamily="50" charset="-128"/>
              </a:rPr>
              <a:t>　６．演習の仕切り　</a:t>
            </a:r>
            <a:endParaRPr lang="en-US" altLang="ja-JP" sz="1200" b="1" dirty="0">
              <a:solidFill>
                <a:schemeClr val="tx1"/>
              </a:solidFill>
              <a:latin typeface="游ゴシック" panose="020B0400000000000000" pitchFamily="50" charset="-128"/>
              <a:ea typeface="游ゴシック" panose="020B0400000000000000" pitchFamily="50" charset="-128"/>
            </a:endParaRPr>
          </a:p>
          <a:p>
            <a:r>
              <a:rPr lang="ja-JP" altLang="en-US" sz="1200" b="1" dirty="0">
                <a:solidFill>
                  <a:schemeClr val="tx1"/>
                </a:solidFill>
                <a:latin typeface="游ゴシック" panose="020B0400000000000000" pitchFamily="50" charset="-128"/>
                <a:ea typeface="游ゴシック" panose="020B0400000000000000" pitchFamily="50" charset="-128"/>
              </a:rPr>
              <a:t>　７．振り返り</a:t>
            </a:r>
            <a:endParaRPr lang="en-US" altLang="ja-JP" sz="1200" b="1" dirty="0">
              <a:solidFill>
                <a:schemeClr val="tx1"/>
              </a:solidFill>
              <a:latin typeface="游ゴシック" panose="020B0400000000000000" pitchFamily="50" charset="-128"/>
              <a:ea typeface="游ゴシック" panose="020B0400000000000000" pitchFamily="50" charset="-128"/>
            </a:endParaRPr>
          </a:p>
          <a:p>
            <a:r>
              <a:rPr lang="ja-JP" altLang="en-US" sz="1200" b="1" dirty="0">
                <a:solidFill>
                  <a:schemeClr val="tx1"/>
                </a:solidFill>
                <a:latin typeface="游ゴシック" panose="020B0400000000000000" pitchFamily="50" charset="-128"/>
                <a:ea typeface="游ゴシック" panose="020B0400000000000000" pitchFamily="50" charset="-128"/>
              </a:rPr>
              <a:t>　８．改善の検討会の仕切り</a:t>
            </a:r>
            <a:endParaRPr lang="en-US" altLang="ja-JP" sz="1200" b="1" dirty="0">
              <a:solidFill>
                <a:schemeClr val="tx1"/>
              </a:solidFill>
              <a:latin typeface="游ゴシック" panose="020B0400000000000000" pitchFamily="50" charset="-128"/>
              <a:ea typeface="游ゴシック" panose="020B0400000000000000" pitchFamily="50" charset="-128"/>
            </a:endParaRPr>
          </a:p>
          <a:p>
            <a:r>
              <a:rPr lang="ja-JP" altLang="en-US" sz="1200" b="1" dirty="0">
                <a:solidFill>
                  <a:schemeClr val="tx1"/>
                </a:solidFill>
                <a:latin typeface="游ゴシック" panose="020B0400000000000000" pitchFamily="50" charset="-128"/>
                <a:ea typeface="游ゴシック" panose="020B0400000000000000" pitchFamily="50" charset="-128"/>
              </a:rPr>
              <a:t>　９．次回へのテーマ決め・検証など</a:t>
            </a:r>
            <a:endParaRPr lang="en-US" altLang="ja-JP" sz="1200" b="1" dirty="0">
              <a:solidFill>
                <a:schemeClr val="tx1"/>
              </a:solidFill>
              <a:latin typeface="游ゴシック" panose="020B0400000000000000" pitchFamily="50" charset="-128"/>
              <a:ea typeface="游ゴシック" panose="020B0400000000000000" pitchFamily="50" charset="-128"/>
            </a:endParaRPr>
          </a:p>
        </p:txBody>
      </p:sp>
      <p:pic>
        <p:nvPicPr>
          <p:cNvPr id="4100" name="Picture 4" descr="C:\Users\hashizume\AppData\Local\Microsoft\Windows\Temporary Internet Files\Content.IE5\7ZDKMI9V\PDCA[1].jpg">
            <a:extLst>
              <a:ext uri="{FF2B5EF4-FFF2-40B4-BE49-F238E27FC236}">
                <a16:creationId xmlns:a16="http://schemas.microsoft.com/office/drawing/2014/main" id="{231B1F8E-3E6F-888E-7EE2-497D50E38C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195"/>
          <a:stretch/>
        </p:blipFill>
        <p:spPr bwMode="auto">
          <a:xfrm>
            <a:off x="4343129" y="4239990"/>
            <a:ext cx="1527519" cy="2096155"/>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CB8AFBA0-FD7C-7C38-DE72-907E698257D3}"/>
              </a:ext>
            </a:extLst>
          </p:cNvPr>
          <p:cNvSpPr/>
          <p:nvPr/>
        </p:nvSpPr>
        <p:spPr>
          <a:xfrm>
            <a:off x="6519338" y="4046852"/>
            <a:ext cx="2351901" cy="235961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600" b="1" dirty="0">
                <a:latin typeface="游ゴシック" panose="020B0400000000000000" pitchFamily="50" charset="-128"/>
                <a:ea typeface="游ゴシック" panose="020B0400000000000000" pitchFamily="50" charset="-128"/>
              </a:rPr>
              <a:t>実地教育の経験</a:t>
            </a:r>
            <a:endParaRPr lang="en-US" altLang="ja-JP" sz="1600" b="1" dirty="0">
              <a:latin typeface="游ゴシック" panose="020B0400000000000000" pitchFamily="50" charset="-128"/>
              <a:ea typeface="游ゴシック" panose="020B0400000000000000" pitchFamily="50" charset="-128"/>
            </a:endParaRPr>
          </a:p>
          <a:p>
            <a:pPr algn="ctr"/>
            <a:r>
              <a:rPr kumimoji="1" lang="ja-JP" altLang="en-US" sz="1600" b="1" dirty="0">
                <a:latin typeface="游ゴシック" panose="020B0400000000000000" pitchFamily="50" charset="-128"/>
                <a:ea typeface="游ゴシック" panose="020B0400000000000000" pitchFamily="50" charset="-128"/>
              </a:rPr>
              <a:t>（見せた経験）</a:t>
            </a:r>
            <a:endParaRPr kumimoji="1" lang="en-US" altLang="ja-JP" sz="1600" b="1" dirty="0">
              <a:latin typeface="游ゴシック" panose="020B0400000000000000" pitchFamily="50" charset="-128"/>
              <a:ea typeface="游ゴシック" panose="020B0400000000000000" pitchFamily="50" charset="-128"/>
            </a:endParaRPr>
          </a:p>
          <a:p>
            <a:r>
              <a:rPr kumimoji="1" lang="ja-JP" altLang="en-US" sz="1050" b="1" dirty="0">
                <a:latin typeface="游ゴシック" panose="020B0400000000000000" pitchFamily="50" charset="-128"/>
                <a:ea typeface="游ゴシック" panose="020B0400000000000000" pitchFamily="50" charset="-128"/>
              </a:rPr>
              <a:t>１．相談の出会い</a:t>
            </a:r>
            <a:endParaRPr kumimoji="1" lang="en-US" altLang="ja-JP" sz="1050" b="1" dirty="0">
              <a:latin typeface="游ゴシック" panose="020B0400000000000000" pitchFamily="50" charset="-128"/>
              <a:ea typeface="游ゴシック" panose="020B0400000000000000" pitchFamily="50" charset="-128"/>
            </a:endParaRPr>
          </a:p>
          <a:p>
            <a:r>
              <a:rPr lang="ja-JP" altLang="en-US" sz="1050" b="1" dirty="0">
                <a:latin typeface="游ゴシック" panose="020B0400000000000000" pitchFamily="50" charset="-128"/>
                <a:ea typeface="游ゴシック" panose="020B0400000000000000" pitchFamily="50" charset="-128"/>
              </a:rPr>
              <a:t>２．訪問の約束</a:t>
            </a:r>
            <a:endParaRPr lang="en-US" altLang="ja-JP" sz="1050" b="1" dirty="0">
              <a:latin typeface="游ゴシック" panose="020B0400000000000000" pitchFamily="50" charset="-128"/>
              <a:ea typeface="游ゴシック" panose="020B0400000000000000" pitchFamily="50" charset="-128"/>
            </a:endParaRPr>
          </a:p>
          <a:p>
            <a:r>
              <a:rPr kumimoji="1" lang="ja-JP" altLang="en-US" sz="1050" b="1" dirty="0">
                <a:latin typeface="游ゴシック" panose="020B0400000000000000" pitchFamily="50" charset="-128"/>
                <a:ea typeface="游ゴシック" panose="020B0400000000000000" pitchFamily="50" charset="-128"/>
              </a:rPr>
              <a:t>３．訪問</a:t>
            </a:r>
            <a:endParaRPr kumimoji="1" lang="en-US" altLang="ja-JP" sz="1050" b="1" dirty="0">
              <a:latin typeface="游ゴシック" panose="020B0400000000000000" pitchFamily="50" charset="-128"/>
              <a:ea typeface="游ゴシック" panose="020B0400000000000000" pitchFamily="50" charset="-128"/>
            </a:endParaRPr>
          </a:p>
          <a:p>
            <a:r>
              <a:rPr lang="ja-JP" altLang="en-US" sz="1050" b="1" dirty="0">
                <a:latin typeface="游ゴシック" panose="020B0400000000000000" pitchFamily="50" charset="-128"/>
                <a:ea typeface="游ゴシック" panose="020B0400000000000000" pitchFamily="50" charset="-128"/>
              </a:rPr>
              <a:t>４．面接・聴き取り</a:t>
            </a:r>
            <a:endParaRPr lang="en-US" altLang="ja-JP" sz="1050" b="1" dirty="0">
              <a:latin typeface="游ゴシック" panose="020B0400000000000000" pitchFamily="50" charset="-128"/>
              <a:ea typeface="游ゴシック" panose="020B0400000000000000" pitchFamily="50" charset="-128"/>
            </a:endParaRPr>
          </a:p>
          <a:p>
            <a:r>
              <a:rPr kumimoji="1" lang="ja-JP" altLang="en-US" sz="1050" b="1" dirty="0">
                <a:latin typeface="游ゴシック" panose="020B0400000000000000" pitchFamily="50" charset="-128"/>
                <a:ea typeface="游ゴシック" panose="020B0400000000000000" pitchFamily="50" charset="-128"/>
              </a:rPr>
              <a:t>５．共有・説明</a:t>
            </a:r>
            <a:endParaRPr kumimoji="1" lang="en-US" altLang="ja-JP" sz="1050" b="1" dirty="0">
              <a:latin typeface="游ゴシック" panose="020B0400000000000000" pitchFamily="50" charset="-128"/>
              <a:ea typeface="游ゴシック" panose="020B0400000000000000" pitchFamily="50" charset="-128"/>
            </a:endParaRPr>
          </a:p>
          <a:p>
            <a:r>
              <a:rPr lang="ja-JP" altLang="en-US" sz="1050" b="1" dirty="0">
                <a:latin typeface="游ゴシック" panose="020B0400000000000000" pitchFamily="50" charset="-128"/>
                <a:ea typeface="游ゴシック" panose="020B0400000000000000" pitchFamily="50" charset="-128"/>
              </a:rPr>
              <a:t>６．アセスメント</a:t>
            </a:r>
            <a:endParaRPr lang="en-US" altLang="ja-JP" sz="1050" b="1" dirty="0">
              <a:latin typeface="游ゴシック" panose="020B0400000000000000" pitchFamily="50" charset="-128"/>
              <a:ea typeface="游ゴシック" panose="020B0400000000000000" pitchFamily="50" charset="-128"/>
            </a:endParaRPr>
          </a:p>
          <a:p>
            <a:r>
              <a:rPr kumimoji="1" lang="ja-JP" altLang="en-US" sz="1050" b="1" dirty="0">
                <a:latin typeface="游ゴシック" panose="020B0400000000000000" pitchFamily="50" charset="-128"/>
                <a:ea typeface="游ゴシック" panose="020B0400000000000000" pitchFamily="50" charset="-128"/>
              </a:rPr>
              <a:t>７．仮プラン・支援相談</a:t>
            </a:r>
            <a:endParaRPr kumimoji="1" lang="en-US" altLang="ja-JP" sz="1050" b="1" dirty="0">
              <a:latin typeface="游ゴシック" panose="020B0400000000000000" pitchFamily="50" charset="-128"/>
              <a:ea typeface="游ゴシック" panose="020B0400000000000000" pitchFamily="50" charset="-128"/>
            </a:endParaRPr>
          </a:p>
          <a:p>
            <a:r>
              <a:rPr lang="ja-JP" altLang="en-US" sz="1050" b="1" dirty="0">
                <a:latin typeface="游ゴシック" panose="020B0400000000000000" pitchFamily="50" charset="-128"/>
                <a:ea typeface="游ゴシック" panose="020B0400000000000000" pitchFamily="50" charset="-128"/>
              </a:rPr>
              <a:t>８．再訪問</a:t>
            </a:r>
            <a:endParaRPr lang="en-US" altLang="ja-JP" sz="1050" b="1" dirty="0">
              <a:latin typeface="游ゴシック" panose="020B0400000000000000" pitchFamily="50" charset="-128"/>
              <a:ea typeface="游ゴシック" panose="020B0400000000000000" pitchFamily="50" charset="-128"/>
            </a:endParaRPr>
          </a:p>
          <a:p>
            <a:r>
              <a:rPr lang="ja-JP" altLang="en-US" sz="1050" b="1" dirty="0">
                <a:latin typeface="游ゴシック" panose="020B0400000000000000" pitchFamily="50" charset="-128"/>
                <a:ea typeface="游ゴシック" panose="020B0400000000000000" pitchFamily="50" charset="-128"/>
              </a:rPr>
              <a:t>９．同行</a:t>
            </a:r>
            <a:endParaRPr lang="en-US" altLang="ja-JP" sz="1050" b="1" dirty="0">
              <a:latin typeface="游ゴシック" panose="020B0400000000000000" pitchFamily="50" charset="-128"/>
              <a:ea typeface="游ゴシック" panose="020B0400000000000000" pitchFamily="50" charset="-128"/>
            </a:endParaRPr>
          </a:p>
          <a:p>
            <a:r>
              <a:rPr kumimoji="1" lang="ja-JP" altLang="en-US" sz="1050" b="1" dirty="0">
                <a:latin typeface="游ゴシック" panose="020B0400000000000000" pitchFamily="50" charset="-128"/>
                <a:ea typeface="游ゴシック" panose="020B0400000000000000" pitchFamily="50" charset="-128"/>
              </a:rPr>
              <a:t>１０．会議</a:t>
            </a:r>
            <a:endParaRPr kumimoji="1" lang="en-US" altLang="ja-JP" sz="1050" b="1" dirty="0">
              <a:latin typeface="游ゴシック" panose="020B0400000000000000" pitchFamily="50" charset="-128"/>
              <a:ea typeface="游ゴシック" panose="020B0400000000000000" pitchFamily="50" charset="-128"/>
            </a:endParaRPr>
          </a:p>
          <a:p>
            <a:r>
              <a:rPr lang="ja-JP" altLang="en-US" sz="1050" b="1" dirty="0">
                <a:latin typeface="游ゴシック" panose="020B0400000000000000" pitchFamily="50" charset="-128"/>
                <a:ea typeface="游ゴシック" panose="020B0400000000000000" pitchFamily="50" charset="-128"/>
              </a:rPr>
              <a:t>１１．モニタリング</a:t>
            </a:r>
            <a:endParaRPr kumimoji="1" lang="en-US" altLang="ja-JP" sz="1050" b="1" dirty="0">
              <a:latin typeface="游ゴシック" panose="020B0400000000000000" pitchFamily="50" charset="-128"/>
              <a:ea typeface="游ゴシック" panose="020B0400000000000000" pitchFamily="50" charset="-128"/>
            </a:endParaRPr>
          </a:p>
        </p:txBody>
      </p:sp>
      <p:sp>
        <p:nvSpPr>
          <p:cNvPr id="12" name="角丸四角形 10">
            <a:extLst>
              <a:ext uri="{FF2B5EF4-FFF2-40B4-BE49-F238E27FC236}">
                <a16:creationId xmlns:a16="http://schemas.microsoft.com/office/drawing/2014/main" id="{B77E0114-B78D-A0C8-614B-82C93CA23CC3}"/>
              </a:ext>
            </a:extLst>
          </p:cNvPr>
          <p:cNvSpPr/>
          <p:nvPr/>
        </p:nvSpPr>
        <p:spPr>
          <a:xfrm>
            <a:off x="8195922" y="4667520"/>
            <a:ext cx="510484" cy="160134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050" b="1" dirty="0"/>
              <a:t>計画～</a:t>
            </a:r>
            <a:endParaRPr kumimoji="1" lang="en-US" altLang="ja-JP" sz="1050" b="1" dirty="0"/>
          </a:p>
          <a:p>
            <a:pPr algn="ctr"/>
            <a:r>
              <a:rPr kumimoji="1" lang="ja-JP" altLang="en-US" sz="1050" b="1" dirty="0">
                <a:solidFill>
                  <a:srgbClr val="FF0000"/>
                </a:solidFill>
              </a:rPr>
              <a:t>振り返り</a:t>
            </a:r>
          </a:p>
        </p:txBody>
      </p:sp>
      <p:sp>
        <p:nvSpPr>
          <p:cNvPr id="13" name="矢印: 上下 12">
            <a:extLst>
              <a:ext uri="{FF2B5EF4-FFF2-40B4-BE49-F238E27FC236}">
                <a16:creationId xmlns:a16="http://schemas.microsoft.com/office/drawing/2014/main" id="{591E6C11-ED88-C6B8-D82B-4C5EEB0E3AB4}"/>
              </a:ext>
            </a:extLst>
          </p:cNvPr>
          <p:cNvSpPr/>
          <p:nvPr/>
        </p:nvSpPr>
        <p:spPr>
          <a:xfrm>
            <a:off x="4972656" y="3974566"/>
            <a:ext cx="276375" cy="352078"/>
          </a:xfrm>
          <a:prstGeom prst="up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5" name="円/楕円 16">
            <a:extLst>
              <a:ext uri="{FF2B5EF4-FFF2-40B4-BE49-F238E27FC236}">
                <a16:creationId xmlns:a16="http://schemas.microsoft.com/office/drawing/2014/main" id="{83A8DF07-0713-5ED5-F805-E7FAEF979B18}"/>
              </a:ext>
            </a:extLst>
          </p:cNvPr>
          <p:cNvSpPr/>
          <p:nvPr/>
        </p:nvSpPr>
        <p:spPr>
          <a:xfrm>
            <a:off x="519363" y="1974004"/>
            <a:ext cx="936104" cy="42054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Arial"/>
                <a:ea typeface="ＭＳ Ｐゴシック"/>
                <a:cs typeface="+mn-cs"/>
              </a:rPr>
              <a:t>現任</a:t>
            </a:r>
          </a:p>
        </p:txBody>
      </p:sp>
      <p:sp>
        <p:nvSpPr>
          <p:cNvPr id="16" name="円/楕円 19">
            <a:extLst>
              <a:ext uri="{FF2B5EF4-FFF2-40B4-BE49-F238E27FC236}">
                <a16:creationId xmlns:a16="http://schemas.microsoft.com/office/drawing/2014/main" id="{97C31EB5-0D7C-285B-0BF4-45F854CCFF5E}"/>
              </a:ext>
            </a:extLst>
          </p:cNvPr>
          <p:cNvSpPr/>
          <p:nvPr/>
        </p:nvSpPr>
        <p:spPr>
          <a:xfrm>
            <a:off x="880111" y="2429324"/>
            <a:ext cx="936104" cy="42054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Arial"/>
                <a:ea typeface="ＭＳ Ｐゴシック"/>
                <a:cs typeface="+mn-cs"/>
              </a:rPr>
              <a:t>現任</a:t>
            </a:r>
          </a:p>
        </p:txBody>
      </p:sp>
      <p:sp>
        <p:nvSpPr>
          <p:cNvPr id="17" name="円/楕円 36">
            <a:extLst>
              <a:ext uri="{FF2B5EF4-FFF2-40B4-BE49-F238E27FC236}">
                <a16:creationId xmlns:a16="http://schemas.microsoft.com/office/drawing/2014/main" id="{9557B7A5-5696-E364-945B-82FDF958F941}"/>
              </a:ext>
            </a:extLst>
          </p:cNvPr>
          <p:cNvSpPr/>
          <p:nvPr/>
        </p:nvSpPr>
        <p:spPr>
          <a:xfrm>
            <a:off x="2751644" y="1974003"/>
            <a:ext cx="936104" cy="420543"/>
          </a:xfrm>
          <a:prstGeom prst="ellipse">
            <a:avLst/>
          </a:prstGeom>
          <a:solidFill>
            <a:srgbClr val="FF6699"/>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Arial"/>
                <a:ea typeface="ＭＳ Ｐゴシック"/>
                <a:cs typeface="+mn-cs"/>
              </a:rPr>
              <a:t>市町村</a:t>
            </a:r>
          </a:p>
        </p:txBody>
      </p:sp>
      <p:sp>
        <p:nvSpPr>
          <p:cNvPr id="18" name="角丸四角形 14">
            <a:extLst>
              <a:ext uri="{FF2B5EF4-FFF2-40B4-BE49-F238E27FC236}">
                <a16:creationId xmlns:a16="http://schemas.microsoft.com/office/drawing/2014/main" id="{A826A7A2-A645-3FCD-FE0D-2D3322A598D2}"/>
              </a:ext>
            </a:extLst>
          </p:cNvPr>
          <p:cNvSpPr/>
          <p:nvPr/>
        </p:nvSpPr>
        <p:spPr>
          <a:xfrm>
            <a:off x="962433" y="1477718"/>
            <a:ext cx="2285920" cy="341747"/>
          </a:xfrm>
          <a:prstGeom prst="roundRect">
            <a:avLst/>
          </a:prstGeom>
        </p:spPr>
        <p:style>
          <a:lnRef idx="3">
            <a:schemeClr val="lt1"/>
          </a:lnRef>
          <a:fillRef idx="1">
            <a:schemeClr val="accent2"/>
          </a:fillRef>
          <a:effectRef idx="1">
            <a:schemeClr val="accent2"/>
          </a:effectRef>
          <a:fontRef idx="minor">
            <a:schemeClr val="lt1"/>
          </a:fontRef>
        </p:style>
        <p:txBody>
          <a:bodyPr vert="horz"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Arial"/>
                <a:ea typeface="ＭＳ Ｐゴシック"/>
                <a:cs typeface="+mn-cs"/>
              </a:rPr>
              <a:t>主任相談支援専門員　</a:t>
            </a:r>
          </a:p>
        </p:txBody>
      </p:sp>
      <p:sp>
        <p:nvSpPr>
          <p:cNvPr id="19" name="円/楕円 19">
            <a:extLst>
              <a:ext uri="{FF2B5EF4-FFF2-40B4-BE49-F238E27FC236}">
                <a16:creationId xmlns:a16="http://schemas.microsoft.com/office/drawing/2014/main" id="{BF3516CB-3DFF-A94B-E34F-437FDE36D28C}"/>
              </a:ext>
            </a:extLst>
          </p:cNvPr>
          <p:cNvSpPr/>
          <p:nvPr/>
        </p:nvSpPr>
        <p:spPr>
          <a:xfrm>
            <a:off x="1717588" y="2028575"/>
            <a:ext cx="936104" cy="42054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Arial"/>
                <a:ea typeface="ＭＳ Ｐゴシック"/>
                <a:cs typeface="+mn-cs"/>
              </a:rPr>
              <a:t>現任</a:t>
            </a:r>
          </a:p>
        </p:txBody>
      </p:sp>
      <p:sp>
        <p:nvSpPr>
          <p:cNvPr id="20" name="円/楕円 33">
            <a:extLst>
              <a:ext uri="{FF2B5EF4-FFF2-40B4-BE49-F238E27FC236}">
                <a16:creationId xmlns:a16="http://schemas.microsoft.com/office/drawing/2014/main" id="{C5330EF8-90FC-A769-3564-35426452EAB9}"/>
              </a:ext>
            </a:extLst>
          </p:cNvPr>
          <p:cNvSpPr/>
          <p:nvPr/>
        </p:nvSpPr>
        <p:spPr>
          <a:xfrm>
            <a:off x="327431" y="1184424"/>
            <a:ext cx="3524487" cy="206150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4" name="角丸四角形 34">
            <a:extLst>
              <a:ext uri="{FF2B5EF4-FFF2-40B4-BE49-F238E27FC236}">
                <a16:creationId xmlns:a16="http://schemas.microsoft.com/office/drawing/2014/main" id="{244E6FC0-459E-E4BC-1F7F-DF714973112E}"/>
              </a:ext>
            </a:extLst>
          </p:cNvPr>
          <p:cNvSpPr/>
          <p:nvPr/>
        </p:nvSpPr>
        <p:spPr>
          <a:xfrm>
            <a:off x="1043608" y="981432"/>
            <a:ext cx="2132384" cy="341747"/>
          </a:xfrm>
          <a:prstGeom prst="roundRect">
            <a:avLst/>
          </a:prstGeom>
          <a:solidFill>
            <a:schemeClr val="accent1">
              <a:lumMod val="50000"/>
            </a:schemeClr>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Arial"/>
                <a:ea typeface="ＭＳ Ｐゴシック"/>
                <a:cs typeface="+mn-cs"/>
              </a:rPr>
              <a:t>企画事務局の</a:t>
            </a:r>
            <a:r>
              <a:rPr kumimoji="1" lang="ja-JP" altLang="en-US" b="1" i="0" u="none" strike="noStrike" kern="1200" cap="none" spc="0" normalizeH="0" baseline="0" noProof="0" dirty="0">
                <a:ln>
                  <a:noFill/>
                </a:ln>
                <a:solidFill>
                  <a:srgbClr val="FFFFFF"/>
                </a:solidFill>
                <a:effectLst/>
                <a:uLnTx/>
                <a:uFillTx/>
                <a:latin typeface="Arial"/>
                <a:ea typeface="ＭＳ Ｐゴシック"/>
                <a:cs typeface="+mn-cs"/>
              </a:rPr>
              <a:t>例</a:t>
            </a:r>
            <a:endParaRPr kumimoji="1" lang="ja-JP" altLang="en-US" sz="1400" b="1"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21" name="矢印: 上下 20">
            <a:extLst>
              <a:ext uri="{FF2B5EF4-FFF2-40B4-BE49-F238E27FC236}">
                <a16:creationId xmlns:a16="http://schemas.microsoft.com/office/drawing/2014/main" id="{915772B4-9EED-FF56-3032-DDE6717F9EE6}"/>
              </a:ext>
            </a:extLst>
          </p:cNvPr>
          <p:cNvSpPr/>
          <p:nvPr/>
        </p:nvSpPr>
        <p:spPr>
          <a:xfrm rot="16200000">
            <a:off x="5986866" y="5035902"/>
            <a:ext cx="324428" cy="540154"/>
          </a:xfrm>
          <a:prstGeom prst="up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3" name="円/楕円 19">
            <a:extLst>
              <a:ext uri="{FF2B5EF4-FFF2-40B4-BE49-F238E27FC236}">
                <a16:creationId xmlns:a16="http://schemas.microsoft.com/office/drawing/2014/main" id="{D81C598B-24A8-3EED-2103-B78DC79430E8}"/>
              </a:ext>
            </a:extLst>
          </p:cNvPr>
          <p:cNvSpPr/>
          <p:nvPr/>
        </p:nvSpPr>
        <p:spPr>
          <a:xfrm>
            <a:off x="1988996" y="2573839"/>
            <a:ext cx="936104" cy="42054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b="1" dirty="0">
                <a:solidFill>
                  <a:srgbClr val="FFFFFF"/>
                </a:solidFill>
                <a:latin typeface="Arial"/>
                <a:ea typeface="ＭＳ Ｐゴシック"/>
              </a:rPr>
              <a:t>現任</a:t>
            </a:r>
            <a:endParaRPr kumimoji="1" lang="ja-JP" altLang="en-US" sz="1800" b="1"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24" name="テキスト プレースホルダー 4">
            <a:extLst>
              <a:ext uri="{FF2B5EF4-FFF2-40B4-BE49-F238E27FC236}">
                <a16:creationId xmlns:a16="http://schemas.microsoft.com/office/drawing/2014/main" id="{21E5A309-5B64-497F-4425-BFE16F77C35C}"/>
              </a:ext>
            </a:extLst>
          </p:cNvPr>
          <p:cNvSpPr txBox="1">
            <a:spLocks/>
          </p:cNvSpPr>
          <p:nvPr/>
        </p:nvSpPr>
        <p:spPr>
          <a:xfrm>
            <a:off x="110781" y="3459725"/>
            <a:ext cx="4461219" cy="1109173"/>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1800" b="1" kern="0" dirty="0">
                <a:latin typeface="游ゴシック" panose="020B0400000000000000" pitchFamily="50" charset="-128"/>
                <a:ea typeface="游ゴシック" panose="020B0400000000000000" pitchFamily="50" charset="-128"/>
              </a:rPr>
              <a:t>企画運営の経験値を積むことは、主任相談支援専門員の役割である人材育成の推進に大きく活かされる。</a:t>
            </a:r>
          </a:p>
        </p:txBody>
      </p:sp>
      <p:sp>
        <p:nvSpPr>
          <p:cNvPr id="25" name="正方形/長方形 24">
            <a:extLst>
              <a:ext uri="{FF2B5EF4-FFF2-40B4-BE49-F238E27FC236}">
                <a16:creationId xmlns:a16="http://schemas.microsoft.com/office/drawing/2014/main" id="{50383B9B-E05E-2F16-E4DA-1B369F3A6163}"/>
              </a:ext>
            </a:extLst>
          </p:cNvPr>
          <p:cNvSpPr/>
          <p:nvPr/>
        </p:nvSpPr>
        <p:spPr>
          <a:xfrm>
            <a:off x="272761" y="4762704"/>
            <a:ext cx="3905535" cy="1506162"/>
          </a:xfrm>
          <a:prstGeom prst="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b="1" dirty="0">
                <a:solidFill>
                  <a:schemeClr val="tx1"/>
                </a:solidFill>
                <a:latin typeface="游ゴシック" panose="020B0400000000000000" pitchFamily="50" charset="-128"/>
                <a:ea typeface="游ゴシック" panose="020B0400000000000000" pitchFamily="50" charset="-128"/>
              </a:rPr>
              <a:t>主任相談支援専門員は、</a:t>
            </a:r>
            <a:endParaRPr kumimoji="1" lang="en-US" altLang="ja-JP" b="1" dirty="0">
              <a:solidFill>
                <a:schemeClr val="tx1"/>
              </a:solidFill>
              <a:latin typeface="游ゴシック" panose="020B0400000000000000" pitchFamily="50" charset="-128"/>
              <a:ea typeface="游ゴシック" panose="020B0400000000000000" pitchFamily="50" charset="-128"/>
            </a:endParaRPr>
          </a:p>
          <a:p>
            <a:pPr algn="just"/>
            <a:r>
              <a:rPr kumimoji="1" lang="ja-JP" altLang="en-US" b="1" dirty="0">
                <a:solidFill>
                  <a:schemeClr val="tx1"/>
                </a:solidFill>
                <a:latin typeface="游ゴシック" panose="020B0400000000000000" pitchFamily="50" charset="-128"/>
                <a:ea typeface="游ゴシック" panose="020B0400000000000000" pitchFamily="50" charset="-128"/>
              </a:rPr>
              <a:t>研修受講する側⇒企画する側</a:t>
            </a:r>
            <a:endParaRPr kumimoji="1" lang="en-US" altLang="ja-JP" b="1" dirty="0">
              <a:solidFill>
                <a:schemeClr val="tx1"/>
              </a:solidFill>
              <a:latin typeface="游ゴシック" panose="020B0400000000000000" pitchFamily="50" charset="-128"/>
              <a:ea typeface="游ゴシック" panose="020B0400000000000000" pitchFamily="50" charset="-128"/>
            </a:endParaRPr>
          </a:p>
          <a:p>
            <a:pPr algn="just"/>
            <a:r>
              <a:rPr kumimoji="1" lang="ja-JP" altLang="en-US" b="1" dirty="0">
                <a:solidFill>
                  <a:schemeClr val="tx1"/>
                </a:solidFill>
                <a:latin typeface="游ゴシック" panose="020B0400000000000000" pitchFamily="50" charset="-128"/>
                <a:ea typeface="游ゴシック" panose="020B0400000000000000" pitchFamily="50" charset="-128"/>
              </a:rPr>
              <a:t>に移行していくこと</a:t>
            </a:r>
            <a:r>
              <a:rPr lang="ja-JP" altLang="en-US" b="1" dirty="0">
                <a:solidFill>
                  <a:schemeClr val="tx1"/>
                </a:solidFill>
                <a:latin typeface="游ゴシック" panose="020B0400000000000000" pitchFamily="50" charset="-128"/>
                <a:ea typeface="游ゴシック" panose="020B0400000000000000" pitchFamily="50" charset="-128"/>
              </a:rPr>
              <a:t>を</a:t>
            </a:r>
            <a:r>
              <a:rPr kumimoji="1" lang="ja-JP" altLang="en-US" b="1" dirty="0">
                <a:solidFill>
                  <a:schemeClr val="tx1"/>
                </a:solidFill>
                <a:latin typeface="游ゴシック" panose="020B0400000000000000" pitchFamily="50" charset="-128"/>
                <a:ea typeface="游ゴシック" panose="020B0400000000000000" pitchFamily="50" charset="-128"/>
              </a:rPr>
              <a:t>自覚する。</a:t>
            </a:r>
          </a:p>
        </p:txBody>
      </p:sp>
      <p:sp>
        <p:nvSpPr>
          <p:cNvPr id="26" name="吹き出し: 四角形 25">
            <a:extLst>
              <a:ext uri="{FF2B5EF4-FFF2-40B4-BE49-F238E27FC236}">
                <a16:creationId xmlns:a16="http://schemas.microsoft.com/office/drawing/2014/main" id="{CAAB845D-E62A-F334-1C7C-926A1783A27C}"/>
              </a:ext>
            </a:extLst>
          </p:cNvPr>
          <p:cNvSpPr/>
          <p:nvPr/>
        </p:nvSpPr>
        <p:spPr>
          <a:xfrm>
            <a:off x="4996665" y="111736"/>
            <a:ext cx="3932267" cy="756480"/>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2000" b="1" dirty="0">
                <a:solidFill>
                  <a:schemeClr val="tx1"/>
                </a:solidFill>
              </a:rPr>
              <a:t>企画側の育成と企画事務局体制</a:t>
            </a:r>
          </a:p>
        </p:txBody>
      </p:sp>
    </p:spTree>
    <p:extLst>
      <p:ext uri="{BB962C8B-B14F-4D97-AF65-F5344CB8AC3E}">
        <p14:creationId xmlns:p14="http://schemas.microsoft.com/office/powerpoint/2010/main" val="91831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1F1E0-71B9-884A-C481-8F8235D7F2A5}"/>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81933FF9-398B-80B6-B117-C639E7433574}"/>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90F1DEFE-4304-8D46-49C4-8AAB3C0AD0D9}"/>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27</a:t>
            </a:fld>
            <a:endParaRPr kumimoji="1" lang="ja-JP" altLang="en-US" dirty="0"/>
          </a:p>
        </p:txBody>
      </p:sp>
      <p:cxnSp>
        <p:nvCxnSpPr>
          <p:cNvPr id="22" name="直線コネクタ 21">
            <a:extLst>
              <a:ext uri="{FF2B5EF4-FFF2-40B4-BE49-F238E27FC236}">
                <a16:creationId xmlns:a16="http://schemas.microsoft.com/office/drawing/2014/main" id="{9F04E9D7-6519-9368-AC3B-3D61CA6747D8}"/>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377BB74A-DE02-DD4C-5D5E-F3682C35C021}"/>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講義</a:t>
            </a:r>
            <a:r>
              <a:rPr lang="en-US" altLang="ja-JP" sz="1600" b="1" dirty="0">
                <a:latin typeface="+mn-ea"/>
                <a:ea typeface="+mn-ea"/>
              </a:rPr>
              <a:t>1〉</a:t>
            </a:r>
            <a:r>
              <a:rPr lang="ja-JP" altLang="en-US" sz="1600" b="1" dirty="0">
                <a:latin typeface="+mn-ea"/>
                <a:ea typeface="+mn-ea"/>
              </a:rPr>
              <a:t>主任相談支援専門員の地域での役割</a:t>
            </a:r>
          </a:p>
        </p:txBody>
      </p:sp>
      <p:sp>
        <p:nvSpPr>
          <p:cNvPr id="9" name="タイトル 1">
            <a:extLst>
              <a:ext uri="{FF2B5EF4-FFF2-40B4-BE49-F238E27FC236}">
                <a16:creationId xmlns:a16="http://schemas.microsoft.com/office/drawing/2014/main" id="{65AEEAFE-9155-5E35-CA5D-2DCEBA2018BC}"/>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人材育成のための場づくり</a:t>
            </a:r>
          </a:p>
        </p:txBody>
      </p:sp>
      <p:sp>
        <p:nvSpPr>
          <p:cNvPr id="4" name="タイトル 1">
            <a:extLst>
              <a:ext uri="{FF2B5EF4-FFF2-40B4-BE49-F238E27FC236}">
                <a16:creationId xmlns:a16="http://schemas.microsoft.com/office/drawing/2014/main" id="{8F631BF6-0128-8852-589E-07F4B7C696FE}"/>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5" name="正方形/長方形 4"/>
          <p:cNvSpPr/>
          <p:nvPr/>
        </p:nvSpPr>
        <p:spPr>
          <a:xfrm>
            <a:off x="4554244" y="988919"/>
            <a:ext cx="4316995" cy="29769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游ゴシック" panose="020B0400000000000000" pitchFamily="50" charset="-128"/>
                <a:ea typeface="游ゴシック" panose="020B0400000000000000" pitchFamily="50" charset="-128"/>
              </a:rPr>
              <a:t>一連の企画の流れの</a:t>
            </a:r>
            <a:r>
              <a:rPr kumimoji="1" lang="ja-JP" altLang="en-US" sz="1400" b="1" dirty="0">
                <a:solidFill>
                  <a:schemeClr val="tx1"/>
                </a:solidFill>
                <a:latin typeface="游ゴシック" panose="020B0400000000000000" pitchFamily="50" charset="-128"/>
                <a:ea typeface="游ゴシック" panose="020B0400000000000000" pitchFamily="50" charset="-128"/>
              </a:rPr>
              <a:t>例　</a:t>
            </a:r>
            <a:endParaRPr kumimoji="1" lang="en-US" altLang="ja-JP" sz="1400" b="1" dirty="0">
              <a:solidFill>
                <a:schemeClr val="tx1"/>
              </a:solidFill>
              <a:latin typeface="游ゴシック" panose="020B0400000000000000" pitchFamily="50" charset="-128"/>
              <a:ea typeface="游ゴシック" panose="020B0400000000000000" pitchFamily="50" charset="-128"/>
            </a:endParaRPr>
          </a:p>
          <a:p>
            <a:r>
              <a:rPr kumimoji="1" lang="ja-JP" altLang="en-US" sz="1200" b="1" dirty="0">
                <a:solidFill>
                  <a:schemeClr val="tx1"/>
                </a:solidFill>
                <a:latin typeface="游ゴシック" panose="020B0400000000000000" pitchFamily="50" charset="-128"/>
                <a:ea typeface="游ゴシック" panose="020B0400000000000000" pitchFamily="50" charset="-128"/>
              </a:rPr>
              <a:t>　</a:t>
            </a:r>
            <a:r>
              <a:rPr kumimoji="1" lang="en-US" altLang="ja-JP" sz="1200" b="1" dirty="0">
                <a:solidFill>
                  <a:srgbClr val="0000FF"/>
                </a:solidFill>
                <a:latin typeface="游ゴシック" panose="020B0400000000000000" pitchFamily="50" charset="-128"/>
                <a:ea typeface="游ゴシック" panose="020B0400000000000000" pitchFamily="50" charset="-128"/>
              </a:rPr>
              <a:t>※</a:t>
            </a:r>
            <a:r>
              <a:rPr lang="ja-JP" altLang="en-US" sz="1200" b="1" dirty="0">
                <a:solidFill>
                  <a:srgbClr val="0000FF"/>
                </a:solidFill>
                <a:latin typeface="游ゴシック" panose="020B0400000000000000" pitchFamily="50" charset="-128"/>
                <a:ea typeface="游ゴシック" panose="020B0400000000000000" pitchFamily="50" charset="-128"/>
              </a:rPr>
              <a:t>法定研修企画</a:t>
            </a:r>
            <a:r>
              <a:rPr kumimoji="1" lang="ja-JP" altLang="en-US" sz="1200" b="1" dirty="0">
                <a:solidFill>
                  <a:srgbClr val="0000FF"/>
                </a:solidFill>
                <a:latin typeface="游ゴシック" panose="020B0400000000000000" pitchFamily="50" charset="-128"/>
                <a:ea typeface="游ゴシック" panose="020B0400000000000000" pitchFamily="50" charset="-128"/>
              </a:rPr>
              <a:t>メンバーとしての経験ある方（ベース）</a:t>
            </a:r>
            <a:endParaRPr kumimoji="1" lang="en-US" altLang="ja-JP" sz="1200" b="1" dirty="0">
              <a:solidFill>
                <a:schemeClr val="tx1"/>
              </a:solidFill>
              <a:latin typeface="游ゴシック" panose="020B0400000000000000" pitchFamily="50" charset="-128"/>
              <a:ea typeface="游ゴシック" panose="020B0400000000000000" pitchFamily="50" charset="-128"/>
            </a:endParaRPr>
          </a:p>
          <a:p>
            <a:r>
              <a:rPr kumimoji="1" lang="ja-JP" altLang="en-US" sz="1200" b="1" dirty="0">
                <a:solidFill>
                  <a:schemeClr val="tx1"/>
                </a:solidFill>
                <a:latin typeface="游ゴシック" panose="020B0400000000000000" pitchFamily="50" charset="-128"/>
                <a:ea typeface="游ゴシック" panose="020B0400000000000000" pitchFamily="50" charset="-128"/>
              </a:rPr>
              <a:t>　１．地域で研修する</a:t>
            </a:r>
            <a:r>
              <a:rPr kumimoji="1" lang="ja-JP" altLang="en-US" sz="1200" b="1" dirty="0">
                <a:solidFill>
                  <a:srgbClr val="FF0000"/>
                </a:solidFill>
                <a:latin typeface="游ゴシック" panose="020B0400000000000000" pitchFamily="50" charset="-128"/>
                <a:ea typeface="游ゴシック" panose="020B0400000000000000" pitchFamily="50" charset="-128"/>
              </a:rPr>
              <a:t>企画立案とチーム作り</a:t>
            </a:r>
            <a:endParaRPr lang="en-US" altLang="ja-JP" sz="1200" b="1" dirty="0">
              <a:solidFill>
                <a:srgbClr val="FF0000"/>
              </a:solidFill>
              <a:latin typeface="游ゴシック" panose="020B0400000000000000" pitchFamily="50" charset="-128"/>
              <a:ea typeface="游ゴシック" panose="020B0400000000000000" pitchFamily="50" charset="-128"/>
            </a:endParaRPr>
          </a:p>
          <a:p>
            <a:r>
              <a:rPr lang="ja-JP" altLang="en-US" sz="1200" b="1" dirty="0">
                <a:solidFill>
                  <a:schemeClr val="tx1"/>
                </a:solidFill>
                <a:latin typeface="游ゴシック" panose="020B0400000000000000" pitchFamily="50" charset="-128"/>
                <a:ea typeface="游ゴシック" panose="020B0400000000000000" pitchFamily="50" charset="-128"/>
              </a:rPr>
              <a:t>　　　</a:t>
            </a:r>
            <a:r>
              <a:rPr kumimoji="1" lang="ja-JP" altLang="en-US" sz="1200" b="1" dirty="0">
                <a:solidFill>
                  <a:schemeClr val="tx1"/>
                </a:solidFill>
                <a:latin typeface="游ゴシック" panose="020B0400000000000000" pitchFamily="50" charset="-128"/>
                <a:ea typeface="游ゴシック" panose="020B0400000000000000" pitchFamily="50" charset="-128"/>
              </a:rPr>
              <a:t>（</a:t>
            </a:r>
            <a:r>
              <a:rPr lang="ja-JP" altLang="en-US" sz="1200" b="1" dirty="0">
                <a:solidFill>
                  <a:schemeClr val="tx1"/>
                </a:solidFill>
                <a:latin typeface="游ゴシック" panose="020B0400000000000000" pitchFamily="50" charset="-128"/>
                <a:ea typeface="游ゴシック" panose="020B0400000000000000" pitchFamily="50" charset="-128"/>
              </a:rPr>
              <a:t>企画する</a:t>
            </a:r>
            <a:r>
              <a:rPr kumimoji="1" lang="ja-JP" altLang="en-US" sz="1200" b="1" dirty="0">
                <a:solidFill>
                  <a:schemeClr val="tx1"/>
                </a:solidFill>
                <a:latin typeface="游ゴシック" panose="020B0400000000000000" pitchFamily="50" charset="-128"/>
                <a:ea typeface="游ゴシック" panose="020B0400000000000000" pitchFamily="50" charset="-128"/>
              </a:rPr>
              <a:t>研修テーマの設定の検討会を仕切る）</a:t>
            </a:r>
            <a:endParaRPr kumimoji="1" lang="en-US" altLang="ja-JP" sz="1200" b="1" dirty="0">
              <a:solidFill>
                <a:schemeClr val="tx1"/>
              </a:solidFill>
              <a:latin typeface="游ゴシック" panose="020B0400000000000000" pitchFamily="50" charset="-128"/>
              <a:ea typeface="游ゴシック" panose="020B0400000000000000" pitchFamily="50" charset="-128"/>
            </a:endParaRPr>
          </a:p>
          <a:p>
            <a:r>
              <a:rPr lang="ja-JP" altLang="en-US" sz="1200" b="1" dirty="0">
                <a:solidFill>
                  <a:schemeClr val="tx1"/>
                </a:solidFill>
                <a:latin typeface="游ゴシック" panose="020B0400000000000000" pitchFamily="50" charset="-128"/>
                <a:ea typeface="游ゴシック" panose="020B0400000000000000" pitchFamily="50" charset="-128"/>
              </a:rPr>
              <a:t>　２．地域で研修する講義～演習～まとめ</a:t>
            </a:r>
            <a:endParaRPr lang="en-US" altLang="ja-JP" sz="1200" b="1" dirty="0">
              <a:solidFill>
                <a:schemeClr val="tx1"/>
              </a:solidFill>
              <a:latin typeface="游ゴシック" panose="020B0400000000000000" pitchFamily="50" charset="-128"/>
              <a:ea typeface="游ゴシック" panose="020B0400000000000000" pitchFamily="50" charset="-128"/>
            </a:endParaRPr>
          </a:p>
          <a:p>
            <a:r>
              <a:rPr lang="ja-JP" altLang="en-US" sz="1200" b="1" dirty="0">
                <a:solidFill>
                  <a:schemeClr val="tx1"/>
                </a:solidFill>
                <a:latin typeface="游ゴシック" panose="020B0400000000000000" pitchFamily="50" charset="-128"/>
                <a:ea typeface="游ゴシック" panose="020B0400000000000000" pitchFamily="50" charset="-128"/>
              </a:rPr>
              <a:t>　　　（柱立てと</a:t>
            </a:r>
            <a:r>
              <a:rPr lang="ja-JP" altLang="en-US" sz="1200" b="1" dirty="0">
                <a:solidFill>
                  <a:srgbClr val="FF0000"/>
                </a:solidFill>
                <a:latin typeface="游ゴシック" panose="020B0400000000000000" pitchFamily="50" charset="-128"/>
                <a:ea typeface="游ゴシック" panose="020B0400000000000000" pitchFamily="50" charset="-128"/>
              </a:rPr>
              <a:t>流れを作る</a:t>
            </a:r>
            <a:r>
              <a:rPr lang="ja-JP" altLang="en-US" sz="1200" b="1" dirty="0">
                <a:solidFill>
                  <a:schemeClr val="tx1"/>
                </a:solidFill>
                <a:latin typeface="游ゴシック" panose="020B0400000000000000" pitchFamily="50" charset="-128"/>
                <a:ea typeface="游ゴシック" panose="020B0400000000000000" pitchFamily="50" charset="-128"/>
              </a:rPr>
              <a:t>）</a:t>
            </a:r>
            <a:endParaRPr lang="en-US" altLang="ja-JP" sz="1200" b="1" dirty="0">
              <a:solidFill>
                <a:schemeClr val="tx1"/>
              </a:solidFill>
              <a:latin typeface="游ゴシック" panose="020B0400000000000000" pitchFamily="50" charset="-128"/>
              <a:ea typeface="游ゴシック" panose="020B0400000000000000" pitchFamily="50" charset="-128"/>
            </a:endParaRPr>
          </a:p>
          <a:p>
            <a:r>
              <a:rPr lang="ja-JP" altLang="en-US" sz="1200" b="1" dirty="0">
                <a:solidFill>
                  <a:schemeClr val="tx1"/>
                </a:solidFill>
                <a:latin typeface="游ゴシック" panose="020B0400000000000000" pitchFamily="50" charset="-128"/>
                <a:ea typeface="游ゴシック" panose="020B0400000000000000" pitchFamily="50" charset="-128"/>
              </a:rPr>
              <a:t>　３．演習事例の作成</a:t>
            </a:r>
            <a:r>
              <a:rPr lang="ja-JP" altLang="en-US" sz="1200" b="1" dirty="0">
                <a:solidFill>
                  <a:srgbClr val="FF0000"/>
                </a:solidFill>
                <a:latin typeface="游ゴシック" panose="020B0400000000000000" pitchFamily="50" charset="-128"/>
                <a:ea typeface="游ゴシック" panose="020B0400000000000000" pitchFamily="50" charset="-128"/>
              </a:rPr>
              <a:t>（実践ツール・シナリオを作る）</a:t>
            </a:r>
            <a:endParaRPr lang="en-US" altLang="ja-JP" sz="1200" b="1" dirty="0">
              <a:solidFill>
                <a:schemeClr val="tx1"/>
              </a:solidFill>
              <a:latin typeface="游ゴシック" panose="020B0400000000000000" pitchFamily="50" charset="-128"/>
              <a:ea typeface="游ゴシック" panose="020B0400000000000000" pitchFamily="50" charset="-128"/>
            </a:endParaRPr>
          </a:p>
          <a:p>
            <a:r>
              <a:rPr lang="ja-JP" altLang="en-US" sz="1200" b="1" dirty="0">
                <a:solidFill>
                  <a:schemeClr val="tx1"/>
                </a:solidFill>
                <a:latin typeface="游ゴシック" panose="020B0400000000000000" pitchFamily="50" charset="-128"/>
                <a:ea typeface="游ゴシック" panose="020B0400000000000000" pitchFamily="50" charset="-128"/>
              </a:rPr>
              <a:t>　４．リーダーとして</a:t>
            </a:r>
            <a:r>
              <a:rPr lang="ja-JP" altLang="en-US" sz="1200" b="1" dirty="0">
                <a:solidFill>
                  <a:srgbClr val="FF0000"/>
                </a:solidFill>
                <a:latin typeface="游ゴシック" panose="020B0400000000000000" pitchFamily="50" charset="-128"/>
                <a:ea typeface="游ゴシック" panose="020B0400000000000000" pitchFamily="50" charset="-128"/>
              </a:rPr>
              <a:t>まとめる</a:t>
            </a:r>
            <a:endParaRPr lang="en-US" altLang="ja-JP" sz="1200" b="1" dirty="0">
              <a:solidFill>
                <a:srgbClr val="FF0000"/>
              </a:solidFill>
              <a:latin typeface="游ゴシック" panose="020B0400000000000000" pitchFamily="50" charset="-128"/>
              <a:ea typeface="游ゴシック" panose="020B0400000000000000" pitchFamily="50" charset="-128"/>
            </a:endParaRPr>
          </a:p>
          <a:p>
            <a:r>
              <a:rPr lang="ja-JP" altLang="en-US" sz="1200" b="1" dirty="0">
                <a:solidFill>
                  <a:schemeClr val="tx1"/>
                </a:solidFill>
                <a:latin typeface="游ゴシック" panose="020B0400000000000000" pitchFamily="50" charset="-128"/>
                <a:ea typeface="游ゴシック" panose="020B0400000000000000" pitchFamily="50" charset="-128"/>
              </a:rPr>
              <a:t>　　　（グループワークのファシリテーターとの共有と</a:t>
            </a:r>
            <a:endParaRPr lang="en-US" altLang="ja-JP" sz="1200" b="1" dirty="0">
              <a:solidFill>
                <a:schemeClr val="tx1"/>
              </a:solidFill>
              <a:latin typeface="游ゴシック" panose="020B0400000000000000" pitchFamily="50" charset="-128"/>
              <a:ea typeface="游ゴシック" panose="020B0400000000000000" pitchFamily="50" charset="-128"/>
            </a:endParaRPr>
          </a:p>
          <a:p>
            <a:r>
              <a:rPr lang="ja-JP" altLang="en-US" sz="1200" b="1" dirty="0">
                <a:solidFill>
                  <a:schemeClr val="tx1"/>
                </a:solidFill>
                <a:latin typeface="游ゴシック" panose="020B0400000000000000" pitchFamily="50" charset="-128"/>
                <a:ea typeface="游ゴシック" panose="020B0400000000000000" pitchFamily="50" charset="-128"/>
              </a:rPr>
              <a:t>　　　　進行打合せ）</a:t>
            </a:r>
            <a:endParaRPr lang="en-US" altLang="ja-JP" sz="1200" b="1" dirty="0">
              <a:solidFill>
                <a:schemeClr val="tx1"/>
              </a:solidFill>
              <a:latin typeface="游ゴシック" panose="020B0400000000000000" pitchFamily="50" charset="-128"/>
              <a:ea typeface="游ゴシック" panose="020B0400000000000000" pitchFamily="50" charset="-128"/>
            </a:endParaRPr>
          </a:p>
          <a:p>
            <a:r>
              <a:rPr lang="ja-JP" altLang="en-US" sz="1200" b="1" dirty="0">
                <a:solidFill>
                  <a:schemeClr val="tx1"/>
                </a:solidFill>
                <a:latin typeface="游ゴシック" panose="020B0400000000000000" pitchFamily="50" charset="-128"/>
                <a:ea typeface="游ゴシック" panose="020B0400000000000000" pitchFamily="50" charset="-128"/>
              </a:rPr>
              <a:t>　５．講義（外部講師？　圏域内？の講師の調整）</a:t>
            </a:r>
            <a:endParaRPr lang="en-US" altLang="ja-JP" sz="1200" b="1" dirty="0">
              <a:solidFill>
                <a:schemeClr val="tx1"/>
              </a:solidFill>
              <a:latin typeface="游ゴシック" panose="020B0400000000000000" pitchFamily="50" charset="-128"/>
              <a:ea typeface="游ゴシック" panose="020B0400000000000000" pitchFamily="50" charset="-128"/>
            </a:endParaRPr>
          </a:p>
          <a:p>
            <a:r>
              <a:rPr lang="ja-JP" altLang="en-US" sz="1200" b="1" dirty="0">
                <a:solidFill>
                  <a:schemeClr val="tx1"/>
                </a:solidFill>
                <a:latin typeface="游ゴシック" panose="020B0400000000000000" pitchFamily="50" charset="-128"/>
                <a:ea typeface="游ゴシック" panose="020B0400000000000000" pitchFamily="50" charset="-128"/>
              </a:rPr>
              <a:t>　６．演習の仕切り　</a:t>
            </a:r>
            <a:endParaRPr lang="en-US" altLang="ja-JP" sz="1200" b="1" dirty="0">
              <a:solidFill>
                <a:schemeClr val="tx1"/>
              </a:solidFill>
              <a:latin typeface="游ゴシック" panose="020B0400000000000000" pitchFamily="50" charset="-128"/>
              <a:ea typeface="游ゴシック" panose="020B0400000000000000" pitchFamily="50" charset="-128"/>
            </a:endParaRPr>
          </a:p>
          <a:p>
            <a:r>
              <a:rPr lang="ja-JP" altLang="en-US" sz="1200" b="1" dirty="0">
                <a:solidFill>
                  <a:schemeClr val="tx1"/>
                </a:solidFill>
                <a:latin typeface="游ゴシック" panose="020B0400000000000000" pitchFamily="50" charset="-128"/>
                <a:ea typeface="游ゴシック" panose="020B0400000000000000" pitchFamily="50" charset="-128"/>
              </a:rPr>
              <a:t>　７．振り返り</a:t>
            </a:r>
            <a:endParaRPr lang="en-US" altLang="ja-JP" sz="1200" b="1" dirty="0">
              <a:solidFill>
                <a:schemeClr val="tx1"/>
              </a:solidFill>
              <a:latin typeface="游ゴシック" panose="020B0400000000000000" pitchFamily="50" charset="-128"/>
              <a:ea typeface="游ゴシック" panose="020B0400000000000000" pitchFamily="50" charset="-128"/>
            </a:endParaRPr>
          </a:p>
          <a:p>
            <a:r>
              <a:rPr lang="ja-JP" altLang="en-US" sz="1200" b="1" dirty="0">
                <a:solidFill>
                  <a:schemeClr val="tx1"/>
                </a:solidFill>
                <a:latin typeface="游ゴシック" panose="020B0400000000000000" pitchFamily="50" charset="-128"/>
                <a:ea typeface="游ゴシック" panose="020B0400000000000000" pitchFamily="50" charset="-128"/>
              </a:rPr>
              <a:t>　８．改善の検討会の仕切り</a:t>
            </a:r>
            <a:endParaRPr lang="en-US" altLang="ja-JP" sz="1200" b="1" dirty="0">
              <a:solidFill>
                <a:schemeClr val="tx1"/>
              </a:solidFill>
              <a:latin typeface="游ゴシック" panose="020B0400000000000000" pitchFamily="50" charset="-128"/>
              <a:ea typeface="游ゴシック" panose="020B0400000000000000" pitchFamily="50" charset="-128"/>
            </a:endParaRPr>
          </a:p>
          <a:p>
            <a:r>
              <a:rPr lang="ja-JP" altLang="en-US" sz="1200" b="1" dirty="0">
                <a:solidFill>
                  <a:schemeClr val="tx1"/>
                </a:solidFill>
                <a:latin typeface="游ゴシック" panose="020B0400000000000000" pitchFamily="50" charset="-128"/>
                <a:ea typeface="游ゴシック" panose="020B0400000000000000" pitchFamily="50" charset="-128"/>
              </a:rPr>
              <a:t>　９．次回へのテーマ決め・検証など</a:t>
            </a:r>
            <a:endParaRPr lang="en-US" altLang="ja-JP" sz="1200" b="1" dirty="0">
              <a:solidFill>
                <a:schemeClr val="tx1"/>
              </a:solidFill>
              <a:latin typeface="游ゴシック" panose="020B0400000000000000" pitchFamily="50" charset="-128"/>
              <a:ea typeface="游ゴシック" panose="020B0400000000000000" pitchFamily="50" charset="-128"/>
            </a:endParaRPr>
          </a:p>
        </p:txBody>
      </p:sp>
      <p:pic>
        <p:nvPicPr>
          <p:cNvPr id="4100" name="Picture 4" descr="C:\Users\hashizume\AppData\Local\Microsoft\Windows\Temporary Internet Files\Content.IE5\7ZDKMI9V\PDCA[1].jpg"/>
          <p:cNvPicPr>
            <a:picLocks noChangeAspect="1" noChangeArrowheads="1"/>
          </p:cNvPicPr>
          <p:nvPr/>
        </p:nvPicPr>
        <p:blipFill rotWithShape="1">
          <a:blip r:embed="rId3">
            <a:extLst>
              <a:ext uri="{28A0092B-C50C-407E-A947-70E740481C1C}">
                <a14:useLocalDpi xmlns:a14="http://schemas.microsoft.com/office/drawing/2010/main" val="0"/>
              </a:ext>
            </a:extLst>
          </a:blip>
          <a:srcRect b="4195"/>
          <a:stretch/>
        </p:blipFill>
        <p:spPr bwMode="auto">
          <a:xfrm>
            <a:off x="4343129" y="4239990"/>
            <a:ext cx="1527519" cy="2096155"/>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6519338" y="4046852"/>
            <a:ext cx="2351901" cy="235961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600" b="1" dirty="0">
                <a:latin typeface="游ゴシック" panose="020B0400000000000000" pitchFamily="50" charset="-128"/>
                <a:ea typeface="游ゴシック" panose="020B0400000000000000" pitchFamily="50" charset="-128"/>
              </a:rPr>
              <a:t>実地教育の経験</a:t>
            </a:r>
            <a:endParaRPr lang="en-US" altLang="ja-JP" sz="1600" b="1" dirty="0">
              <a:latin typeface="游ゴシック" panose="020B0400000000000000" pitchFamily="50" charset="-128"/>
              <a:ea typeface="游ゴシック" panose="020B0400000000000000" pitchFamily="50" charset="-128"/>
            </a:endParaRPr>
          </a:p>
          <a:p>
            <a:pPr algn="ctr"/>
            <a:r>
              <a:rPr kumimoji="1" lang="ja-JP" altLang="en-US" sz="1600" b="1" dirty="0">
                <a:latin typeface="游ゴシック" panose="020B0400000000000000" pitchFamily="50" charset="-128"/>
                <a:ea typeface="游ゴシック" panose="020B0400000000000000" pitchFamily="50" charset="-128"/>
              </a:rPr>
              <a:t>（見せた経験）</a:t>
            </a:r>
            <a:endParaRPr kumimoji="1" lang="en-US" altLang="ja-JP" sz="1600" b="1" dirty="0">
              <a:latin typeface="游ゴシック" panose="020B0400000000000000" pitchFamily="50" charset="-128"/>
              <a:ea typeface="游ゴシック" panose="020B0400000000000000" pitchFamily="50" charset="-128"/>
            </a:endParaRPr>
          </a:p>
          <a:p>
            <a:r>
              <a:rPr kumimoji="1" lang="ja-JP" altLang="en-US" sz="1050" b="1" dirty="0">
                <a:latin typeface="游ゴシック" panose="020B0400000000000000" pitchFamily="50" charset="-128"/>
                <a:ea typeface="游ゴシック" panose="020B0400000000000000" pitchFamily="50" charset="-128"/>
              </a:rPr>
              <a:t>１．相談の出会い</a:t>
            </a:r>
            <a:endParaRPr kumimoji="1" lang="en-US" altLang="ja-JP" sz="1050" b="1" dirty="0">
              <a:latin typeface="游ゴシック" panose="020B0400000000000000" pitchFamily="50" charset="-128"/>
              <a:ea typeface="游ゴシック" panose="020B0400000000000000" pitchFamily="50" charset="-128"/>
            </a:endParaRPr>
          </a:p>
          <a:p>
            <a:r>
              <a:rPr lang="ja-JP" altLang="en-US" sz="1050" b="1" dirty="0">
                <a:latin typeface="游ゴシック" panose="020B0400000000000000" pitchFamily="50" charset="-128"/>
                <a:ea typeface="游ゴシック" panose="020B0400000000000000" pitchFamily="50" charset="-128"/>
              </a:rPr>
              <a:t>２．訪問の約束</a:t>
            </a:r>
            <a:endParaRPr lang="en-US" altLang="ja-JP" sz="1050" b="1" dirty="0">
              <a:latin typeface="游ゴシック" panose="020B0400000000000000" pitchFamily="50" charset="-128"/>
              <a:ea typeface="游ゴシック" panose="020B0400000000000000" pitchFamily="50" charset="-128"/>
            </a:endParaRPr>
          </a:p>
          <a:p>
            <a:r>
              <a:rPr kumimoji="1" lang="ja-JP" altLang="en-US" sz="1050" b="1" dirty="0">
                <a:latin typeface="游ゴシック" panose="020B0400000000000000" pitchFamily="50" charset="-128"/>
                <a:ea typeface="游ゴシック" panose="020B0400000000000000" pitchFamily="50" charset="-128"/>
              </a:rPr>
              <a:t>３．訪問</a:t>
            </a:r>
            <a:endParaRPr kumimoji="1" lang="en-US" altLang="ja-JP" sz="1050" b="1" dirty="0">
              <a:latin typeface="游ゴシック" panose="020B0400000000000000" pitchFamily="50" charset="-128"/>
              <a:ea typeface="游ゴシック" panose="020B0400000000000000" pitchFamily="50" charset="-128"/>
            </a:endParaRPr>
          </a:p>
          <a:p>
            <a:r>
              <a:rPr lang="ja-JP" altLang="en-US" sz="1050" b="1" dirty="0">
                <a:latin typeface="游ゴシック" panose="020B0400000000000000" pitchFamily="50" charset="-128"/>
                <a:ea typeface="游ゴシック" panose="020B0400000000000000" pitchFamily="50" charset="-128"/>
              </a:rPr>
              <a:t>４．面接・聴き取り</a:t>
            </a:r>
            <a:endParaRPr lang="en-US" altLang="ja-JP" sz="1050" b="1" dirty="0">
              <a:latin typeface="游ゴシック" panose="020B0400000000000000" pitchFamily="50" charset="-128"/>
              <a:ea typeface="游ゴシック" panose="020B0400000000000000" pitchFamily="50" charset="-128"/>
            </a:endParaRPr>
          </a:p>
          <a:p>
            <a:r>
              <a:rPr kumimoji="1" lang="ja-JP" altLang="en-US" sz="1050" b="1" dirty="0">
                <a:latin typeface="游ゴシック" panose="020B0400000000000000" pitchFamily="50" charset="-128"/>
                <a:ea typeface="游ゴシック" panose="020B0400000000000000" pitchFamily="50" charset="-128"/>
              </a:rPr>
              <a:t>５．共有・説明</a:t>
            </a:r>
            <a:endParaRPr kumimoji="1" lang="en-US" altLang="ja-JP" sz="1050" b="1" dirty="0">
              <a:latin typeface="游ゴシック" panose="020B0400000000000000" pitchFamily="50" charset="-128"/>
              <a:ea typeface="游ゴシック" panose="020B0400000000000000" pitchFamily="50" charset="-128"/>
            </a:endParaRPr>
          </a:p>
          <a:p>
            <a:r>
              <a:rPr lang="ja-JP" altLang="en-US" sz="1050" b="1" dirty="0">
                <a:latin typeface="游ゴシック" panose="020B0400000000000000" pitchFamily="50" charset="-128"/>
                <a:ea typeface="游ゴシック" panose="020B0400000000000000" pitchFamily="50" charset="-128"/>
              </a:rPr>
              <a:t>６．アセスメント</a:t>
            </a:r>
            <a:endParaRPr lang="en-US" altLang="ja-JP" sz="1050" b="1" dirty="0">
              <a:latin typeface="游ゴシック" panose="020B0400000000000000" pitchFamily="50" charset="-128"/>
              <a:ea typeface="游ゴシック" panose="020B0400000000000000" pitchFamily="50" charset="-128"/>
            </a:endParaRPr>
          </a:p>
          <a:p>
            <a:r>
              <a:rPr kumimoji="1" lang="ja-JP" altLang="en-US" sz="1050" b="1" dirty="0">
                <a:latin typeface="游ゴシック" panose="020B0400000000000000" pitchFamily="50" charset="-128"/>
                <a:ea typeface="游ゴシック" panose="020B0400000000000000" pitchFamily="50" charset="-128"/>
              </a:rPr>
              <a:t>７．仮プラン・支援相談</a:t>
            </a:r>
            <a:endParaRPr kumimoji="1" lang="en-US" altLang="ja-JP" sz="1050" b="1" dirty="0">
              <a:latin typeface="游ゴシック" panose="020B0400000000000000" pitchFamily="50" charset="-128"/>
              <a:ea typeface="游ゴシック" panose="020B0400000000000000" pitchFamily="50" charset="-128"/>
            </a:endParaRPr>
          </a:p>
          <a:p>
            <a:r>
              <a:rPr lang="ja-JP" altLang="en-US" sz="1050" b="1" dirty="0">
                <a:latin typeface="游ゴシック" panose="020B0400000000000000" pitchFamily="50" charset="-128"/>
                <a:ea typeface="游ゴシック" panose="020B0400000000000000" pitchFamily="50" charset="-128"/>
              </a:rPr>
              <a:t>８．再訪問</a:t>
            </a:r>
            <a:endParaRPr lang="en-US" altLang="ja-JP" sz="1050" b="1" dirty="0">
              <a:latin typeface="游ゴシック" panose="020B0400000000000000" pitchFamily="50" charset="-128"/>
              <a:ea typeface="游ゴシック" panose="020B0400000000000000" pitchFamily="50" charset="-128"/>
            </a:endParaRPr>
          </a:p>
          <a:p>
            <a:r>
              <a:rPr lang="ja-JP" altLang="en-US" sz="1050" b="1" dirty="0">
                <a:latin typeface="游ゴシック" panose="020B0400000000000000" pitchFamily="50" charset="-128"/>
                <a:ea typeface="游ゴシック" panose="020B0400000000000000" pitchFamily="50" charset="-128"/>
              </a:rPr>
              <a:t>９．同行</a:t>
            </a:r>
            <a:endParaRPr lang="en-US" altLang="ja-JP" sz="1050" b="1" dirty="0">
              <a:latin typeface="游ゴシック" panose="020B0400000000000000" pitchFamily="50" charset="-128"/>
              <a:ea typeface="游ゴシック" panose="020B0400000000000000" pitchFamily="50" charset="-128"/>
            </a:endParaRPr>
          </a:p>
          <a:p>
            <a:r>
              <a:rPr kumimoji="1" lang="ja-JP" altLang="en-US" sz="1050" b="1" dirty="0">
                <a:latin typeface="游ゴシック" panose="020B0400000000000000" pitchFamily="50" charset="-128"/>
                <a:ea typeface="游ゴシック" panose="020B0400000000000000" pitchFamily="50" charset="-128"/>
              </a:rPr>
              <a:t>１０．会議</a:t>
            </a:r>
            <a:endParaRPr kumimoji="1" lang="en-US" altLang="ja-JP" sz="1050" b="1" dirty="0">
              <a:latin typeface="游ゴシック" panose="020B0400000000000000" pitchFamily="50" charset="-128"/>
              <a:ea typeface="游ゴシック" panose="020B0400000000000000" pitchFamily="50" charset="-128"/>
            </a:endParaRPr>
          </a:p>
          <a:p>
            <a:r>
              <a:rPr lang="ja-JP" altLang="en-US" sz="1050" b="1" dirty="0">
                <a:latin typeface="游ゴシック" panose="020B0400000000000000" pitchFamily="50" charset="-128"/>
                <a:ea typeface="游ゴシック" panose="020B0400000000000000" pitchFamily="50" charset="-128"/>
              </a:rPr>
              <a:t>１１．モニタリング</a:t>
            </a:r>
            <a:endParaRPr kumimoji="1" lang="en-US" altLang="ja-JP" sz="1050" b="1" dirty="0">
              <a:latin typeface="游ゴシック" panose="020B0400000000000000" pitchFamily="50" charset="-128"/>
              <a:ea typeface="游ゴシック" panose="020B0400000000000000" pitchFamily="50" charset="-128"/>
            </a:endParaRPr>
          </a:p>
        </p:txBody>
      </p:sp>
      <p:sp>
        <p:nvSpPr>
          <p:cNvPr id="12" name="角丸四角形 10"/>
          <p:cNvSpPr/>
          <p:nvPr/>
        </p:nvSpPr>
        <p:spPr>
          <a:xfrm>
            <a:off x="8195922" y="4667520"/>
            <a:ext cx="510484" cy="160134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050" b="1" dirty="0"/>
              <a:t>計画～</a:t>
            </a:r>
            <a:endParaRPr kumimoji="1" lang="en-US" altLang="ja-JP" sz="1050" b="1" dirty="0"/>
          </a:p>
          <a:p>
            <a:pPr algn="ctr"/>
            <a:r>
              <a:rPr kumimoji="1" lang="ja-JP" altLang="en-US" sz="1050" b="1" dirty="0">
                <a:solidFill>
                  <a:srgbClr val="FF0000"/>
                </a:solidFill>
              </a:rPr>
              <a:t>振り返り</a:t>
            </a:r>
          </a:p>
        </p:txBody>
      </p:sp>
      <p:sp>
        <p:nvSpPr>
          <p:cNvPr id="13" name="矢印: 上下 12">
            <a:extLst>
              <a:ext uri="{FF2B5EF4-FFF2-40B4-BE49-F238E27FC236}">
                <a16:creationId xmlns:a16="http://schemas.microsoft.com/office/drawing/2014/main" id="{5F29F964-9064-446F-AE8C-F11155C1BC3C}"/>
              </a:ext>
            </a:extLst>
          </p:cNvPr>
          <p:cNvSpPr/>
          <p:nvPr/>
        </p:nvSpPr>
        <p:spPr>
          <a:xfrm>
            <a:off x="4972656" y="3974566"/>
            <a:ext cx="276375" cy="352078"/>
          </a:xfrm>
          <a:prstGeom prst="up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5" name="円/楕円 16">
            <a:extLst>
              <a:ext uri="{FF2B5EF4-FFF2-40B4-BE49-F238E27FC236}">
                <a16:creationId xmlns:a16="http://schemas.microsoft.com/office/drawing/2014/main" id="{1909B1A4-6711-4F5B-BCFA-EAA45A099D1A}"/>
              </a:ext>
            </a:extLst>
          </p:cNvPr>
          <p:cNvSpPr/>
          <p:nvPr/>
        </p:nvSpPr>
        <p:spPr>
          <a:xfrm>
            <a:off x="519363" y="1974004"/>
            <a:ext cx="936104" cy="42054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Arial"/>
                <a:ea typeface="ＭＳ Ｐゴシック"/>
                <a:cs typeface="+mn-cs"/>
              </a:rPr>
              <a:t>現任</a:t>
            </a:r>
          </a:p>
        </p:txBody>
      </p:sp>
      <p:sp>
        <p:nvSpPr>
          <p:cNvPr id="16" name="円/楕円 19">
            <a:extLst>
              <a:ext uri="{FF2B5EF4-FFF2-40B4-BE49-F238E27FC236}">
                <a16:creationId xmlns:a16="http://schemas.microsoft.com/office/drawing/2014/main" id="{E8A34937-1A5C-4E50-BEBC-50F04EDB29F6}"/>
              </a:ext>
            </a:extLst>
          </p:cNvPr>
          <p:cNvSpPr/>
          <p:nvPr/>
        </p:nvSpPr>
        <p:spPr>
          <a:xfrm>
            <a:off x="880111" y="2429324"/>
            <a:ext cx="936104" cy="42054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Arial"/>
                <a:ea typeface="ＭＳ Ｐゴシック"/>
                <a:cs typeface="+mn-cs"/>
              </a:rPr>
              <a:t>現任</a:t>
            </a:r>
          </a:p>
        </p:txBody>
      </p:sp>
      <p:sp>
        <p:nvSpPr>
          <p:cNvPr id="17" name="円/楕円 36">
            <a:extLst>
              <a:ext uri="{FF2B5EF4-FFF2-40B4-BE49-F238E27FC236}">
                <a16:creationId xmlns:a16="http://schemas.microsoft.com/office/drawing/2014/main" id="{EB793E8E-D39A-46DA-BA47-2F4E11154D78}"/>
              </a:ext>
            </a:extLst>
          </p:cNvPr>
          <p:cNvSpPr/>
          <p:nvPr/>
        </p:nvSpPr>
        <p:spPr>
          <a:xfrm>
            <a:off x="2751644" y="1974003"/>
            <a:ext cx="936104" cy="420543"/>
          </a:xfrm>
          <a:prstGeom prst="ellipse">
            <a:avLst/>
          </a:prstGeom>
          <a:solidFill>
            <a:srgbClr val="FF6699"/>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Arial"/>
                <a:ea typeface="ＭＳ Ｐゴシック"/>
                <a:cs typeface="+mn-cs"/>
              </a:rPr>
              <a:t>市町村</a:t>
            </a:r>
          </a:p>
        </p:txBody>
      </p:sp>
      <p:sp>
        <p:nvSpPr>
          <p:cNvPr id="18" name="角丸四角形 14">
            <a:extLst>
              <a:ext uri="{FF2B5EF4-FFF2-40B4-BE49-F238E27FC236}">
                <a16:creationId xmlns:a16="http://schemas.microsoft.com/office/drawing/2014/main" id="{456CB89F-5870-4719-99EF-10FF163644DB}"/>
              </a:ext>
            </a:extLst>
          </p:cNvPr>
          <p:cNvSpPr/>
          <p:nvPr/>
        </p:nvSpPr>
        <p:spPr>
          <a:xfrm>
            <a:off x="962433" y="1477718"/>
            <a:ext cx="2285920" cy="341747"/>
          </a:xfrm>
          <a:prstGeom prst="roundRect">
            <a:avLst/>
          </a:prstGeom>
        </p:spPr>
        <p:style>
          <a:lnRef idx="3">
            <a:schemeClr val="lt1"/>
          </a:lnRef>
          <a:fillRef idx="1">
            <a:schemeClr val="accent2"/>
          </a:fillRef>
          <a:effectRef idx="1">
            <a:schemeClr val="accent2"/>
          </a:effectRef>
          <a:fontRef idx="minor">
            <a:schemeClr val="lt1"/>
          </a:fontRef>
        </p:style>
        <p:txBody>
          <a:bodyPr vert="horz"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Arial"/>
                <a:ea typeface="ＭＳ Ｐゴシック"/>
                <a:cs typeface="+mn-cs"/>
              </a:rPr>
              <a:t>主任相談支援専門員　</a:t>
            </a:r>
          </a:p>
        </p:txBody>
      </p:sp>
      <p:sp>
        <p:nvSpPr>
          <p:cNvPr id="19" name="円/楕円 19">
            <a:extLst>
              <a:ext uri="{FF2B5EF4-FFF2-40B4-BE49-F238E27FC236}">
                <a16:creationId xmlns:a16="http://schemas.microsoft.com/office/drawing/2014/main" id="{A7E07411-8AE3-4318-8103-3917BDE05D43}"/>
              </a:ext>
            </a:extLst>
          </p:cNvPr>
          <p:cNvSpPr/>
          <p:nvPr/>
        </p:nvSpPr>
        <p:spPr>
          <a:xfrm>
            <a:off x="1717588" y="2028575"/>
            <a:ext cx="936104" cy="42054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Arial"/>
                <a:ea typeface="ＭＳ Ｐゴシック"/>
                <a:cs typeface="+mn-cs"/>
              </a:rPr>
              <a:t>現任</a:t>
            </a:r>
          </a:p>
        </p:txBody>
      </p:sp>
      <p:sp>
        <p:nvSpPr>
          <p:cNvPr id="20" name="円/楕円 33">
            <a:extLst>
              <a:ext uri="{FF2B5EF4-FFF2-40B4-BE49-F238E27FC236}">
                <a16:creationId xmlns:a16="http://schemas.microsoft.com/office/drawing/2014/main" id="{5D28F7FE-3967-4827-89A3-2C98422A35A4}"/>
              </a:ext>
            </a:extLst>
          </p:cNvPr>
          <p:cNvSpPr/>
          <p:nvPr/>
        </p:nvSpPr>
        <p:spPr>
          <a:xfrm>
            <a:off x="327431" y="1184424"/>
            <a:ext cx="3524487" cy="206150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4" name="角丸四角形 34">
            <a:extLst>
              <a:ext uri="{FF2B5EF4-FFF2-40B4-BE49-F238E27FC236}">
                <a16:creationId xmlns:a16="http://schemas.microsoft.com/office/drawing/2014/main" id="{EB9494BF-D7B1-4287-BE77-AB861C6AA5E2}"/>
              </a:ext>
            </a:extLst>
          </p:cNvPr>
          <p:cNvSpPr/>
          <p:nvPr/>
        </p:nvSpPr>
        <p:spPr>
          <a:xfrm>
            <a:off x="1043608" y="981432"/>
            <a:ext cx="2132384" cy="341747"/>
          </a:xfrm>
          <a:prstGeom prst="roundRect">
            <a:avLst/>
          </a:prstGeom>
          <a:solidFill>
            <a:schemeClr val="accent1">
              <a:lumMod val="50000"/>
            </a:schemeClr>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Arial"/>
                <a:ea typeface="ＭＳ Ｐゴシック"/>
                <a:cs typeface="+mn-cs"/>
              </a:rPr>
              <a:t>企画事務局の</a:t>
            </a:r>
            <a:r>
              <a:rPr kumimoji="1" lang="ja-JP" altLang="en-US" b="1" i="0" u="none" strike="noStrike" kern="1200" cap="none" spc="0" normalizeH="0" baseline="0" noProof="0" dirty="0">
                <a:ln>
                  <a:noFill/>
                </a:ln>
                <a:solidFill>
                  <a:srgbClr val="FFFFFF"/>
                </a:solidFill>
                <a:effectLst/>
                <a:uLnTx/>
                <a:uFillTx/>
                <a:latin typeface="Arial"/>
                <a:ea typeface="ＭＳ Ｐゴシック"/>
                <a:cs typeface="+mn-cs"/>
              </a:rPr>
              <a:t>例</a:t>
            </a:r>
            <a:endParaRPr kumimoji="1" lang="ja-JP" altLang="en-US" sz="1400" b="1"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21" name="矢印: 上下 20">
            <a:extLst>
              <a:ext uri="{FF2B5EF4-FFF2-40B4-BE49-F238E27FC236}">
                <a16:creationId xmlns:a16="http://schemas.microsoft.com/office/drawing/2014/main" id="{452886FE-56B6-4CDA-9380-4A76F44AD0E7}"/>
              </a:ext>
            </a:extLst>
          </p:cNvPr>
          <p:cNvSpPr/>
          <p:nvPr/>
        </p:nvSpPr>
        <p:spPr>
          <a:xfrm rot="16200000">
            <a:off x="5986866" y="5035902"/>
            <a:ext cx="324428" cy="540154"/>
          </a:xfrm>
          <a:prstGeom prst="up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3" name="円/楕円 19">
            <a:extLst>
              <a:ext uri="{FF2B5EF4-FFF2-40B4-BE49-F238E27FC236}">
                <a16:creationId xmlns:a16="http://schemas.microsoft.com/office/drawing/2014/main" id="{FDF38DD5-FC34-41FE-9D0B-4A47AFA5F6B6}"/>
              </a:ext>
            </a:extLst>
          </p:cNvPr>
          <p:cNvSpPr/>
          <p:nvPr/>
        </p:nvSpPr>
        <p:spPr>
          <a:xfrm>
            <a:off x="1988996" y="2573839"/>
            <a:ext cx="936104" cy="42054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b="1" dirty="0">
                <a:solidFill>
                  <a:srgbClr val="FFFFFF"/>
                </a:solidFill>
                <a:latin typeface="Arial"/>
                <a:ea typeface="ＭＳ Ｐゴシック"/>
              </a:rPr>
              <a:t>現任</a:t>
            </a:r>
            <a:endParaRPr kumimoji="1" lang="ja-JP" altLang="en-US" sz="1800" b="1"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24" name="テキスト プレースホルダー 4">
            <a:extLst>
              <a:ext uri="{FF2B5EF4-FFF2-40B4-BE49-F238E27FC236}">
                <a16:creationId xmlns:a16="http://schemas.microsoft.com/office/drawing/2014/main" id="{1B855F43-C32B-431B-8780-BF32688B30C0}"/>
              </a:ext>
            </a:extLst>
          </p:cNvPr>
          <p:cNvSpPr txBox="1">
            <a:spLocks/>
          </p:cNvSpPr>
          <p:nvPr/>
        </p:nvSpPr>
        <p:spPr>
          <a:xfrm>
            <a:off x="110781" y="3459725"/>
            <a:ext cx="4461219" cy="1109173"/>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1800" b="1" kern="0" dirty="0">
                <a:latin typeface="游ゴシック" panose="020B0400000000000000" pitchFamily="50" charset="-128"/>
                <a:ea typeface="游ゴシック" panose="020B0400000000000000" pitchFamily="50" charset="-128"/>
              </a:rPr>
              <a:t>企画運営の経験値を積むことは、主任相談支援専門員の役割である人材育成の推進に大きく活かされる。</a:t>
            </a:r>
          </a:p>
        </p:txBody>
      </p:sp>
      <p:sp>
        <p:nvSpPr>
          <p:cNvPr id="25" name="正方形/長方形 24">
            <a:extLst>
              <a:ext uri="{FF2B5EF4-FFF2-40B4-BE49-F238E27FC236}">
                <a16:creationId xmlns:a16="http://schemas.microsoft.com/office/drawing/2014/main" id="{06BF41D8-96D9-4E8E-9D2E-9008B0ABA1E8}"/>
              </a:ext>
            </a:extLst>
          </p:cNvPr>
          <p:cNvSpPr/>
          <p:nvPr/>
        </p:nvSpPr>
        <p:spPr>
          <a:xfrm>
            <a:off x="272761" y="4762704"/>
            <a:ext cx="3905535" cy="1506162"/>
          </a:xfrm>
          <a:prstGeom prst="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b="1" dirty="0">
                <a:solidFill>
                  <a:schemeClr val="tx1"/>
                </a:solidFill>
                <a:latin typeface="游ゴシック" panose="020B0400000000000000" pitchFamily="50" charset="-128"/>
                <a:ea typeface="游ゴシック" panose="020B0400000000000000" pitchFamily="50" charset="-128"/>
              </a:rPr>
              <a:t>主任相談支援専門員は、</a:t>
            </a:r>
            <a:endParaRPr kumimoji="1" lang="en-US" altLang="ja-JP" b="1" dirty="0">
              <a:solidFill>
                <a:schemeClr val="tx1"/>
              </a:solidFill>
              <a:latin typeface="游ゴシック" panose="020B0400000000000000" pitchFamily="50" charset="-128"/>
              <a:ea typeface="游ゴシック" panose="020B0400000000000000" pitchFamily="50" charset="-128"/>
            </a:endParaRPr>
          </a:p>
          <a:p>
            <a:pPr algn="just"/>
            <a:r>
              <a:rPr kumimoji="1" lang="ja-JP" altLang="en-US" sz="2000" b="1" u="sng"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研修受講する側⇒企画する側</a:t>
            </a:r>
            <a:endParaRPr kumimoji="1" lang="en-US" altLang="ja-JP" sz="2000" b="1" u="sng"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just"/>
            <a:r>
              <a:rPr kumimoji="1" lang="ja-JP" altLang="en-US" b="1" dirty="0">
                <a:solidFill>
                  <a:schemeClr val="tx1"/>
                </a:solidFill>
                <a:latin typeface="游ゴシック" panose="020B0400000000000000" pitchFamily="50" charset="-128"/>
                <a:ea typeface="游ゴシック" panose="020B0400000000000000" pitchFamily="50" charset="-128"/>
              </a:rPr>
              <a:t>に移行していくこと</a:t>
            </a:r>
            <a:r>
              <a:rPr lang="ja-JP" altLang="en-US" b="1" dirty="0">
                <a:solidFill>
                  <a:schemeClr val="tx1"/>
                </a:solidFill>
                <a:latin typeface="游ゴシック" panose="020B0400000000000000" pitchFamily="50" charset="-128"/>
                <a:ea typeface="游ゴシック" panose="020B0400000000000000" pitchFamily="50" charset="-128"/>
              </a:rPr>
              <a:t>を</a:t>
            </a:r>
            <a:r>
              <a:rPr kumimoji="1" lang="ja-JP" altLang="en-US" b="1" dirty="0">
                <a:solidFill>
                  <a:schemeClr val="tx1"/>
                </a:solidFill>
                <a:latin typeface="游ゴシック" panose="020B0400000000000000" pitchFamily="50" charset="-128"/>
                <a:ea typeface="游ゴシック" panose="020B0400000000000000" pitchFamily="50" charset="-128"/>
              </a:rPr>
              <a:t>自覚する。</a:t>
            </a:r>
          </a:p>
        </p:txBody>
      </p:sp>
      <p:sp>
        <p:nvSpPr>
          <p:cNvPr id="26" name="吹き出し: 四角形 25">
            <a:extLst>
              <a:ext uri="{FF2B5EF4-FFF2-40B4-BE49-F238E27FC236}">
                <a16:creationId xmlns:a16="http://schemas.microsoft.com/office/drawing/2014/main" id="{60E845FF-1D2D-154B-CD91-690DE1B48BB1}"/>
              </a:ext>
            </a:extLst>
          </p:cNvPr>
          <p:cNvSpPr/>
          <p:nvPr/>
        </p:nvSpPr>
        <p:spPr>
          <a:xfrm>
            <a:off x="4996665" y="111736"/>
            <a:ext cx="3932267" cy="756480"/>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2000" b="1" dirty="0">
                <a:solidFill>
                  <a:schemeClr val="tx1"/>
                </a:solidFill>
              </a:rPr>
              <a:t>企画側の育成と企画事務局体制</a:t>
            </a:r>
          </a:p>
        </p:txBody>
      </p:sp>
    </p:spTree>
    <p:extLst>
      <p:ext uri="{BB962C8B-B14F-4D97-AF65-F5344CB8AC3E}">
        <p14:creationId xmlns:p14="http://schemas.microsoft.com/office/powerpoint/2010/main" val="311383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7AF89-ACEE-1AB9-889A-7072E589B2F7}"/>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77BABDE-8468-DFDE-7D97-2613553F121D}"/>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664D7809-8F4E-143C-1D69-D7901FBD4F68}"/>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28</a:t>
            </a:fld>
            <a:endParaRPr kumimoji="1" lang="ja-JP" altLang="en-US" dirty="0"/>
          </a:p>
        </p:txBody>
      </p:sp>
      <p:cxnSp>
        <p:nvCxnSpPr>
          <p:cNvPr id="22" name="直線コネクタ 21">
            <a:extLst>
              <a:ext uri="{FF2B5EF4-FFF2-40B4-BE49-F238E27FC236}">
                <a16:creationId xmlns:a16="http://schemas.microsoft.com/office/drawing/2014/main" id="{EB0CB9B7-8FDF-75F0-8168-74007901D268}"/>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2984628A-AD06-46C6-3A81-E602E809357C}"/>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講義</a:t>
            </a:r>
            <a:r>
              <a:rPr lang="en-US" altLang="ja-JP" sz="1600" b="1" dirty="0">
                <a:latin typeface="+mn-ea"/>
                <a:ea typeface="+mn-ea"/>
              </a:rPr>
              <a:t>1〉</a:t>
            </a:r>
            <a:r>
              <a:rPr lang="ja-JP" altLang="en-US" sz="1600" b="1" dirty="0">
                <a:latin typeface="+mn-ea"/>
                <a:ea typeface="+mn-ea"/>
              </a:rPr>
              <a:t>主任相談支援専門員の地域での役割</a:t>
            </a:r>
          </a:p>
        </p:txBody>
      </p:sp>
      <p:sp>
        <p:nvSpPr>
          <p:cNvPr id="9" name="タイトル 1">
            <a:extLst>
              <a:ext uri="{FF2B5EF4-FFF2-40B4-BE49-F238E27FC236}">
                <a16:creationId xmlns:a16="http://schemas.microsoft.com/office/drawing/2014/main" id="{8C586A98-26A9-7478-5605-3150682F694D}"/>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人材育成のための場づくり</a:t>
            </a:r>
          </a:p>
        </p:txBody>
      </p:sp>
      <p:sp>
        <p:nvSpPr>
          <p:cNvPr id="11" name="吹き出し: 四角形 10">
            <a:extLst>
              <a:ext uri="{FF2B5EF4-FFF2-40B4-BE49-F238E27FC236}">
                <a16:creationId xmlns:a16="http://schemas.microsoft.com/office/drawing/2014/main" id="{5B78D9E9-335D-2C70-EFA6-340848601443}"/>
              </a:ext>
            </a:extLst>
          </p:cNvPr>
          <p:cNvSpPr/>
          <p:nvPr/>
        </p:nvSpPr>
        <p:spPr>
          <a:xfrm>
            <a:off x="4996665" y="111736"/>
            <a:ext cx="3932267" cy="756480"/>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2000" b="1" dirty="0">
                <a:solidFill>
                  <a:schemeClr val="tx1"/>
                </a:solidFill>
              </a:rPr>
              <a:t>人材育成の継続性</a:t>
            </a:r>
          </a:p>
        </p:txBody>
      </p:sp>
      <p:sp>
        <p:nvSpPr>
          <p:cNvPr id="4" name="タイトル 1">
            <a:extLst>
              <a:ext uri="{FF2B5EF4-FFF2-40B4-BE49-F238E27FC236}">
                <a16:creationId xmlns:a16="http://schemas.microsoft.com/office/drawing/2014/main" id="{FBB3F98F-2FFF-6173-4DCC-5A3B6F71BE6E}"/>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5" name="コンテンツ プレースホルダー 2">
            <a:extLst>
              <a:ext uri="{FF2B5EF4-FFF2-40B4-BE49-F238E27FC236}">
                <a16:creationId xmlns:a16="http://schemas.microsoft.com/office/drawing/2014/main" id="{29FD1BE4-FFF5-7469-8600-1139EE191E98}"/>
              </a:ext>
            </a:extLst>
          </p:cNvPr>
          <p:cNvSpPr txBox="1">
            <a:spLocks/>
          </p:cNvSpPr>
          <p:nvPr/>
        </p:nvSpPr>
        <p:spPr>
          <a:xfrm>
            <a:off x="133165" y="1028919"/>
            <a:ext cx="8842158" cy="4365116"/>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pPr>
            <a:r>
              <a:rPr lang="ja-JP" altLang="en-US" b="1" dirty="0"/>
              <a:t>（</a:t>
            </a:r>
            <a:r>
              <a:rPr lang="en-US" altLang="ja-JP" b="1" dirty="0"/>
              <a:t>1</a:t>
            </a:r>
            <a:r>
              <a:rPr lang="ja-JP" altLang="en-US" b="1" dirty="0"/>
              <a:t>）システム化（仕組みを作ること）は継続性につながる。</a:t>
            </a:r>
          </a:p>
          <a:p>
            <a:pPr algn="just">
              <a:lnSpc>
                <a:spcPct val="110000"/>
              </a:lnSpc>
            </a:pPr>
            <a:r>
              <a:rPr lang="ja-JP" altLang="en-US" b="1" dirty="0"/>
              <a:t>（</a:t>
            </a:r>
            <a:r>
              <a:rPr lang="en-US" altLang="ja-JP" b="1" dirty="0"/>
              <a:t>2</a:t>
            </a:r>
            <a:r>
              <a:rPr lang="ja-JP" altLang="en-US" b="1" dirty="0"/>
              <a:t>）障害福祉計画や基幹相談センターの委託仕様書に事業として入れ込む。契約・事業計画～実践～評価～次年度へとＰＤＣＡサイクルにつながる。</a:t>
            </a:r>
          </a:p>
          <a:p>
            <a:pPr algn="just">
              <a:lnSpc>
                <a:spcPct val="110000"/>
              </a:lnSpc>
            </a:pPr>
            <a:r>
              <a:rPr lang="ja-JP" altLang="en-US" b="1" dirty="0"/>
              <a:t>（</a:t>
            </a:r>
            <a:r>
              <a:rPr lang="en-US" altLang="ja-JP" b="1" dirty="0"/>
              <a:t>3</a:t>
            </a:r>
            <a:r>
              <a:rPr lang="ja-JP" altLang="en-US" b="1" dirty="0"/>
              <a:t>）相談支援の人材育成・質の向上と併せて、多様な連携や協議会の活性化や地域力の向上にもつながる。</a:t>
            </a:r>
          </a:p>
          <a:p>
            <a:pPr algn="just">
              <a:lnSpc>
                <a:spcPct val="110000"/>
              </a:lnSpc>
            </a:pPr>
            <a:r>
              <a:rPr lang="ja-JP" altLang="en-US" b="1" dirty="0"/>
              <a:t>（</a:t>
            </a:r>
            <a:r>
              <a:rPr lang="en-US" altLang="ja-JP" b="1" dirty="0"/>
              <a:t>4</a:t>
            </a:r>
            <a:r>
              <a:rPr lang="ja-JP" altLang="en-US" b="1" dirty="0"/>
              <a:t>）制度改正等などの最新情報を提供・共有したり、実践の中での課題共有など、相談支援に係る協議会機能と重複するようになる。</a:t>
            </a:r>
          </a:p>
        </p:txBody>
      </p:sp>
      <p:sp>
        <p:nvSpPr>
          <p:cNvPr id="8" name="正方形/長方形 7">
            <a:extLst>
              <a:ext uri="{FF2B5EF4-FFF2-40B4-BE49-F238E27FC236}">
                <a16:creationId xmlns:a16="http://schemas.microsoft.com/office/drawing/2014/main" id="{0D7D0BA8-B071-2E3D-B7B6-8A6681279C96}"/>
              </a:ext>
            </a:extLst>
          </p:cNvPr>
          <p:cNvSpPr/>
          <p:nvPr/>
        </p:nvSpPr>
        <p:spPr>
          <a:xfrm>
            <a:off x="284341" y="5281840"/>
            <a:ext cx="8566439" cy="1031847"/>
          </a:xfrm>
          <a:prstGeom prst="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游ゴシック" panose="020B0400000000000000" pitchFamily="50" charset="-128"/>
                <a:ea typeface="游ゴシック" panose="020B0400000000000000" pitchFamily="50" charset="-128"/>
              </a:rPr>
              <a:t>これらのシステムを動かしていくのも、</a:t>
            </a:r>
            <a:endParaRPr kumimoji="1" lang="en-US" altLang="ja-JP" sz="2800"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2800" b="1" dirty="0">
                <a:solidFill>
                  <a:schemeClr val="tx1"/>
                </a:solidFill>
                <a:latin typeface="游ゴシック" panose="020B0400000000000000" pitchFamily="50" charset="-128"/>
                <a:ea typeface="游ゴシック" panose="020B0400000000000000" pitchFamily="50" charset="-128"/>
              </a:rPr>
              <a:t>また人（人財）になる。</a:t>
            </a:r>
          </a:p>
        </p:txBody>
      </p:sp>
    </p:spTree>
    <p:extLst>
      <p:ext uri="{BB962C8B-B14F-4D97-AF65-F5344CB8AC3E}">
        <p14:creationId xmlns:p14="http://schemas.microsoft.com/office/powerpoint/2010/main" val="52621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D2A01-824B-9671-1553-73B6CE2E2303}"/>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2AA46A05-4E94-B501-8D1F-B66A42F928CE}"/>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C7BF958E-9A75-3FC0-8522-697C50396DED}"/>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29</a:t>
            </a:fld>
            <a:endParaRPr kumimoji="1" lang="ja-JP" altLang="en-US" dirty="0"/>
          </a:p>
        </p:txBody>
      </p:sp>
      <p:cxnSp>
        <p:nvCxnSpPr>
          <p:cNvPr id="22" name="直線コネクタ 21">
            <a:extLst>
              <a:ext uri="{FF2B5EF4-FFF2-40B4-BE49-F238E27FC236}">
                <a16:creationId xmlns:a16="http://schemas.microsoft.com/office/drawing/2014/main" id="{1770141E-B481-B8E2-B253-14F136B49B2B}"/>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3F34F64A-AFA1-51E0-4DEB-C6435A341357}"/>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講義</a:t>
            </a:r>
            <a:r>
              <a:rPr lang="en-US" altLang="ja-JP" sz="1600" b="1" dirty="0">
                <a:latin typeface="+mn-ea"/>
                <a:ea typeface="+mn-ea"/>
              </a:rPr>
              <a:t>1〉</a:t>
            </a:r>
            <a:r>
              <a:rPr lang="ja-JP" altLang="en-US" sz="1600" b="1" dirty="0">
                <a:latin typeface="+mn-ea"/>
                <a:ea typeface="+mn-ea"/>
              </a:rPr>
              <a:t>主任相談支援専門員の地域での役割</a:t>
            </a:r>
          </a:p>
        </p:txBody>
      </p:sp>
      <p:sp>
        <p:nvSpPr>
          <p:cNvPr id="9" name="タイトル 1">
            <a:extLst>
              <a:ext uri="{FF2B5EF4-FFF2-40B4-BE49-F238E27FC236}">
                <a16:creationId xmlns:a16="http://schemas.microsoft.com/office/drawing/2014/main" id="{D388AA30-9D0C-09F8-B6FA-A1861F1D0579}"/>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人材育成のための場づくり</a:t>
            </a:r>
          </a:p>
        </p:txBody>
      </p:sp>
      <p:sp>
        <p:nvSpPr>
          <p:cNvPr id="11" name="吹き出し: 四角形 10">
            <a:extLst>
              <a:ext uri="{FF2B5EF4-FFF2-40B4-BE49-F238E27FC236}">
                <a16:creationId xmlns:a16="http://schemas.microsoft.com/office/drawing/2014/main" id="{25C96547-F6BE-31D9-98B3-5E119BAEF6B1}"/>
              </a:ext>
            </a:extLst>
          </p:cNvPr>
          <p:cNvSpPr/>
          <p:nvPr/>
        </p:nvSpPr>
        <p:spPr>
          <a:xfrm>
            <a:off x="4996665" y="111736"/>
            <a:ext cx="3932267" cy="756480"/>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2000" b="1" dirty="0">
                <a:solidFill>
                  <a:schemeClr val="tx1"/>
                </a:solidFill>
              </a:rPr>
              <a:t>人材育成の継続性</a:t>
            </a:r>
          </a:p>
        </p:txBody>
      </p:sp>
      <p:sp>
        <p:nvSpPr>
          <p:cNvPr id="4" name="タイトル 1">
            <a:extLst>
              <a:ext uri="{FF2B5EF4-FFF2-40B4-BE49-F238E27FC236}">
                <a16:creationId xmlns:a16="http://schemas.microsoft.com/office/drawing/2014/main" id="{0CC95252-C75A-E3DD-667D-FE21EE1D335D}"/>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5" name="コンテンツ プレースホルダー 2">
            <a:extLst>
              <a:ext uri="{FF2B5EF4-FFF2-40B4-BE49-F238E27FC236}">
                <a16:creationId xmlns:a16="http://schemas.microsoft.com/office/drawing/2014/main" id="{B77381FF-ECF2-FB51-EB3A-53E6270E0750}"/>
              </a:ext>
            </a:extLst>
          </p:cNvPr>
          <p:cNvSpPr txBox="1">
            <a:spLocks/>
          </p:cNvSpPr>
          <p:nvPr/>
        </p:nvSpPr>
        <p:spPr>
          <a:xfrm>
            <a:off x="133165" y="1028919"/>
            <a:ext cx="8842158" cy="4365116"/>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pPr>
            <a:r>
              <a:rPr lang="ja-JP" altLang="en-US" b="1" dirty="0"/>
              <a:t>（</a:t>
            </a:r>
            <a:r>
              <a:rPr lang="en-US" altLang="ja-JP" b="1" dirty="0"/>
              <a:t>1</a:t>
            </a:r>
            <a:r>
              <a:rPr lang="ja-JP" altLang="en-US" b="1" dirty="0"/>
              <a:t>）システム化（仕組みを作ること）は</a:t>
            </a:r>
            <a:r>
              <a:rPr lang="ja-JP" altLang="en-US" b="1" u="sng" dirty="0">
                <a:solidFill>
                  <a:srgbClr val="FF0000"/>
                </a:solidFill>
              </a:rPr>
              <a:t>継続性</a:t>
            </a:r>
            <a:r>
              <a:rPr lang="ja-JP" altLang="en-US" b="1" dirty="0"/>
              <a:t>につながる。</a:t>
            </a:r>
          </a:p>
          <a:p>
            <a:pPr algn="just">
              <a:lnSpc>
                <a:spcPct val="110000"/>
              </a:lnSpc>
            </a:pPr>
            <a:r>
              <a:rPr lang="ja-JP" altLang="en-US" b="1" dirty="0"/>
              <a:t>（</a:t>
            </a:r>
            <a:r>
              <a:rPr lang="en-US" altLang="ja-JP" b="1" dirty="0"/>
              <a:t>2</a:t>
            </a:r>
            <a:r>
              <a:rPr lang="ja-JP" altLang="en-US" b="1" dirty="0"/>
              <a:t>）障害福祉計画や基幹相談センターの委託仕様書に事業として入れ込む。契約・事業計画～実践～評価～次年度へと</a:t>
            </a:r>
            <a:r>
              <a:rPr lang="ja-JP" altLang="en-US" b="1" u="sng" dirty="0">
                <a:solidFill>
                  <a:srgbClr val="FF0000"/>
                </a:solidFill>
              </a:rPr>
              <a:t>ＰＤＣＡサイクル</a:t>
            </a:r>
            <a:r>
              <a:rPr lang="ja-JP" altLang="en-US" b="1" dirty="0"/>
              <a:t>につながる。</a:t>
            </a:r>
          </a:p>
          <a:p>
            <a:pPr algn="just">
              <a:lnSpc>
                <a:spcPct val="110000"/>
              </a:lnSpc>
            </a:pPr>
            <a:r>
              <a:rPr lang="ja-JP" altLang="en-US" b="1" dirty="0"/>
              <a:t>（</a:t>
            </a:r>
            <a:r>
              <a:rPr lang="en-US" altLang="ja-JP" b="1" dirty="0"/>
              <a:t>3</a:t>
            </a:r>
            <a:r>
              <a:rPr lang="ja-JP" altLang="en-US" b="1" dirty="0"/>
              <a:t>）相談支援の人材育成・質の向上と併せて、多様な連携や</a:t>
            </a:r>
            <a:r>
              <a:rPr lang="ja-JP" altLang="en-US" b="1" u="sng" dirty="0">
                <a:solidFill>
                  <a:srgbClr val="FF0000"/>
                </a:solidFill>
              </a:rPr>
              <a:t>協議会の活性化や地域力の向上</a:t>
            </a:r>
            <a:r>
              <a:rPr lang="ja-JP" altLang="en-US" b="1" dirty="0"/>
              <a:t>にもつながる。</a:t>
            </a:r>
          </a:p>
          <a:p>
            <a:pPr algn="just">
              <a:lnSpc>
                <a:spcPct val="110000"/>
              </a:lnSpc>
            </a:pPr>
            <a:r>
              <a:rPr lang="ja-JP" altLang="en-US" b="1" dirty="0"/>
              <a:t>（</a:t>
            </a:r>
            <a:r>
              <a:rPr lang="en-US" altLang="ja-JP" b="1" dirty="0"/>
              <a:t>4</a:t>
            </a:r>
            <a:r>
              <a:rPr lang="ja-JP" altLang="en-US" b="1" dirty="0"/>
              <a:t>）制度改正等などの最新情報を提供・共有したり、</a:t>
            </a:r>
            <a:r>
              <a:rPr lang="ja-JP" altLang="en-US" b="1" u="sng" dirty="0">
                <a:solidFill>
                  <a:srgbClr val="FF0000"/>
                </a:solidFill>
              </a:rPr>
              <a:t>実践の中での課題共有</a:t>
            </a:r>
            <a:r>
              <a:rPr lang="ja-JP" altLang="en-US" b="1" dirty="0"/>
              <a:t>など、相談支援に係る協議会機能と重複するようになる。</a:t>
            </a:r>
          </a:p>
        </p:txBody>
      </p:sp>
      <p:sp>
        <p:nvSpPr>
          <p:cNvPr id="8" name="正方形/長方形 7">
            <a:extLst>
              <a:ext uri="{FF2B5EF4-FFF2-40B4-BE49-F238E27FC236}">
                <a16:creationId xmlns:a16="http://schemas.microsoft.com/office/drawing/2014/main" id="{290AD2F8-DF43-BBFB-6153-5C71CD0867CB}"/>
              </a:ext>
            </a:extLst>
          </p:cNvPr>
          <p:cNvSpPr/>
          <p:nvPr/>
        </p:nvSpPr>
        <p:spPr>
          <a:xfrm>
            <a:off x="284341" y="5281840"/>
            <a:ext cx="8566439" cy="1031847"/>
          </a:xfrm>
          <a:prstGeom prst="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游ゴシック" panose="020B0400000000000000" pitchFamily="50" charset="-128"/>
                <a:ea typeface="游ゴシック" panose="020B0400000000000000" pitchFamily="50" charset="-128"/>
              </a:rPr>
              <a:t>これらのシステムを動かしていくのも、</a:t>
            </a:r>
            <a:endParaRPr kumimoji="1" lang="en-US" altLang="ja-JP" sz="2800"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2800" b="1" dirty="0">
                <a:solidFill>
                  <a:schemeClr val="tx1"/>
                </a:solidFill>
                <a:latin typeface="游ゴシック" panose="020B0400000000000000" pitchFamily="50" charset="-128"/>
                <a:ea typeface="游ゴシック" panose="020B0400000000000000" pitchFamily="50" charset="-128"/>
              </a:rPr>
              <a:t>また</a:t>
            </a:r>
            <a:r>
              <a:rPr kumimoji="1" lang="ja-JP" altLang="en-US" sz="2800" b="1" u="sng"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人（人財）</a:t>
            </a:r>
            <a:r>
              <a:rPr kumimoji="1" lang="ja-JP" altLang="en-US" sz="2800" b="1" dirty="0">
                <a:solidFill>
                  <a:schemeClr val="tx1"/>
                </a:solidFill>
                <a:latin typeface="游ゴシック" panose="020B0400000000000000" pitchFamily="50" charset="-128"/>
                <a:ea typeface="游ゴシック" panose="020B0400000000000000" pitchFamily="50" charset="-128"/>
              </a:rPr>
              <a:t>になる。</a:t>
            </a:r>
          </a:p>
        </p:txBody>
      </p:sp>
    </p:spTree>
    <p:extLst>
      <p:ext uri="{BB962C8B-B14F-4D97-AF65-F5344CB8AC3E}">
        <p14:creationId xmlns:p14="http://schemas.microsoft.com/office/powerpoint/2010/main" val="108116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CED28-0DB8-4090-B1D0-E0482D6F9843}"/>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EF092350-1F39-6364-88BA-F644CECC73AD}"/>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CE5E258-8355-7D9B-7B4D-C5DEA5425285}"/>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3</a:t>
            </a:fld>
            <a:endParaRPr kumimoji="1" lang="ja-JP" altLang="en-US" dirty="0"/>
          </a:p>
        </p:txBody>
      </p:sp>
      <p:cxnSp>
        <p:nvCxnSpPr>
          <p:cNvPr id="22" name="直線コネクタ 21">
            <a:extLst>
              <a:ext uri="{FF2B5EF4-FFF2-40B4-BE49-F238E27FC236}">
                <a16:creationId xmlns:a16="http://schemas.microsoft.com/office/drawing/2014/main" id="{E1F3C283-A0B6-45D7-6A4B-49A31A667FD8}"/>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タイトル 1">
            <a:extLst>
              <a:ext uri="{FF2B5EF4-FFF2-40B4-BE49-F238E27FC236}">
                <a16:creationId xmlns:a16="http://schemas.microsoft.com/office/drawing/2014/main" id="{C02ED028-EC1E-5B66-ABA3-46B76E268DE1}"/>
              </a:ext>
            </a:extLst>
          </p:cNvPr>
          <p:cNvSpPr txBox="1">
            <a:spLocks/>
          </p:cNvSpPr>
          <p:nvPr/>
        </p:nvSpPr>
        <p:spPr>
          <a:xfrm>
            <a:off x="3533313" y="74791"/>
            <a:ext cx="5442010" cy="3069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ja-JP" altLang="en-US" sz="1600" b="1" dirty="0">
                <a:latin typeface="+mn-ea"/>
                <a:ea typeface="+mn-ea"/>
              </a:rPr>
              <a:t>目　次</a:t>
            </a:r>
          </a:p>
        </p:txBody>
      </p:sp>
      <p:sp>
        <p:nvSpPr>
          <p:cNvPr id="2" name="字幕 2">
            <a:extLst>
              <a:ext uri="{FF2B5EF4-FFF2-40B4-BE49-F238E27FC236}">
                <a16:creationId xmlns:a16="http://schemas.microsoft.com/office/drawing/2014/main" id="{556636AC-5421-4C9A-BF91-7612EA3A80C5}"/>
              </a:ext>
            </a:extLst>
          </p:cNvPr>
          <p:cNvSpPr txBox="1">
            <a:spLocks/>
          </p:cNvSpPr>
          <p:nvPr/>
        </p:nvSpPr>
        <p:spPr>
          <a:xfrm>
            <a:off x="124287" y="531250"/>
            <a:ext cx="8753381" cy="442307"/>
          </a:xfrm>
          <a:prstGeom prst="rect">
            <a:avLst/>
          </a:prstGeom>
        </p:spPr>
        <p:txBody>
          <a:bodyPr vert="horz" lIns="91440" tIns="45720" rIns="91440" bIns="45720" rtlCol="0" anchor="ctr">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00000"/>
              </a:lnSpc>
            </a:pPr>
            <a:r>
              <a:rPr lang="en-US" altLang="ja-JP" b="1" dirty="0">
                <a:latin typeface="+mn-ea"/>
              </a:rPr>
              <a:t>【</a:t>
            </a:r>
            <a:r>
              <a:rPr lang="ja-JP" altLang="en-US" b="1" dirty="0">
                <a:latin typeface="+mn-ea"/>
              </a:rPr>
              <a:t>セッション</a:t>
            </a:r>
            <a:r>
              <a:rPr lang="en-US" altLang="ja-JP" b="1" dirty="0">
                <a:latin typeface="+mn-ea"/>
              </a:rPr>
              <a:t>Ⅱ</a:t>
            </a:r>
            <a:r>
              <a:rPr lang="ja-JP" altLang="en-US" b="1" dirty="0">
                <a:latin typeface="+mn-ea"/>
              </a:rPr>
              <a:t>（</a:t>
            </a:r>
            <a:r>
              <a:rPr lang="en-US" altLang="ja-JP" b="1" dirty="0">
                <a:latin typeface="+mn-ea"/>
              </a:rPr>
              <a:t>50</a:t>
            </a:r>
            <a:r>
              <a:rPr lang="ja-JP" altLang="en-US" b="1" dirty="0">
                <a:latin typeface="+mn-ea"/>
              </a:rPr>
              <a:t>分）</a:t>
            </a:r>
            <a:r>
              <a:rPr lang="en-US" altLang="ja-JP" b="1" dirty="0">
                <a:latin typeface="+mn-ea"/>
              </a:rPr>
              <a:t>】</a:t>
            </a:r>
            <a:r>
              <a:rPr lang="ja-JP" altLang="en-US" b="1" dirty="0">
                <a:latin typeface="+mn-ea"/>
              </a:rPr>
              <a:t>法定研修における実地教育と相談実践の中でのスーパービジョン</a:t>
            </a:r>
            <a:endParaRPr lang="en-US" altLang="ja-JP" b="1" dirty="0">
              <a:latin typeface="+mn-ea"/>
            </a:endParaRPr>
          </a:p>
        </p:txBody>
      </p:sp>
      <p:graphicFrame>
        <p:nvGraphicFramePr>
          <p:cNvPr id="4" name="表 4">
            <a:extLst>
              <a:ext uri="{FF2B5EF4-FFF2-40B4-BE49-F238E27FC236}">
                <a16:creationId xmlns:a16="http://schemas.microsoft.com/office/drawing/2014/main" id="{B65BA35E-B1AB-BDEC-765E-94126C31C31C}"/>
              </a:ext>
            </a:extLst>
          </p:cNvPr>
          <p:cNvGraphicFramePr>
            <a:graphicFrameLocks noGrp="1"/>
          </p:cNvGraphicFramePr>
          <p:nvPr>
            <p:extLst>
              <p:ext uri="{D42A27DB-BD31-4B8C-83A1-F6EECF244321}">
                <p14:modId xmlns:p14="http://schemas.microsoft.com/office/powerpoint/2010/main" val="1022379448"/>
              </p:ext>
            </p:extLst>
          </p:nvPr>
        </p:nvGraphicFramePr>
        <p:xfrm>
          <a:off x="168676" y="899669"/>
          <a:ext cx="8797770" cy="1828800"/>
        </p:xfrm>
        <a:graphic>
          <a:graphicData uri="http://schemas.openxmlformats.org/drawingml/2006/table">
            <a:tbl>
              <a:tblPr firstRow="1" bandRow="1">
                <a:tableStyleId>{7DF18680-E054-41AD-8BC1-D1AEF772440D}</a:tableStyleId>
              </a:tblPr>
              <a:tblGrid>
                <a:gridCol w="2744258">
                  <a:extLst>
                    <a:ext uri="{9D8B030D-6E8A-4147-A177-3AD203B41FA5}">
                      <a16:colId xmlns:a16="http://schemas.microsoft.com/office/drawing/2014/main" val="374960512"/>
                    </a:ext>
                  </a:extLst>
                </a:gridCol>
                <a:gridCol w="1081093">
                  <a:extLst>
                    <a:ext uri="{9D8B030D-6E8A-4147-A177-3AD203B41FA5}">
                      <a16:colId xmlns:a16="http://schemas.microsoft.com/office/drawing/2014/main" val="2394959065"/>
                    </a:ext>
                  </a:extLst>
                </a:gridCol>
                <a:gridCol w="4972419">
                  <a:extLst>
                    <a:ext uri="{9D8B030D-6E8A-4147-A177-3AD203B41FA5}">
                      <a16:colId xmlns:a16="http://schemas.microsoft.com/office/drawing/2014/main" val="3872983219"/>
                    </a:ext>
                  </a:extLst>
                </a:gridCol>
              </a:tblGrid>
              <a:tr h="363856">
                <a:tc>
                  <a:txBody>
                    <a:bodyPr/>
                    <a:lstStyle/>
                    <a:p>
                      <a:pPr algn="ctr"/>
                      <a:r>
                        <a:rPr kumimoji="1" lang="ja-JP" altLang="en-US" dirty="0">
                          <a:solidFill>
                            <a:schemeClr val="tx1"/>
                          </a:solidFill>
                        </a:rPr>
                        <a:t>時　間</a:t>
                      </a:r>
                      <a:endParaRPr kumimoji="1" lang="ja-JP" altLang="en-US" dirty="0">
                        <a:solidFill>
                          <a:schemeClr val="tx1"/>
                        </a:solidFill>
                        <a:latin typeface="游ゴシック" panose="020B0400000000000000" pitchFamily="50" charset="-128"/>
                        <a:ea typeface="游ゴシック" panose="020B0400000000000000" pitchFamily="50" charset="-128"/>
                      </a:endParaRPr>
                    </a:p>
                  </a:txBody>
                  <a:tcPr anchor="ctr"/>
                </a:tc>
                <a:tc gridSpan="2">
                  <a:txBody>
                    <a:bodyPr/>
                    <a:lstStyle/>
                    <a:p>
                      <a:pPr algn="ctr"/>
                      <a:r>
                        <a:rPr kumimoji="1" lang="ja-JP" altLang="en-US" dirty="0">
                          <a:solidFill>
                            <a:schemeClr val="tx1"/>
                          </a:solidFill>
                        </a:rPr>
                        <a:t>内　容</a:t>
                      </a:r>
                      <a:endParaRPr kumimoji="1" lang="ja-JP" altLang="en-US" dirty="0">
                        <a:solidFill>
                          <a:schemeClr val="tx1"/>
                        </a:solidFill>
                        <a:latin typeface="游ゴシック" panose="020B0400000000000000" pitchFamily="50" charset="-128"/>
                        <a:ea typeface="游ゴシック" panose="020B0400000000000000"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577342646"/>
                  </a:ext>
                </a:extLst>
              </a:tr>
              <a:tr h="359036">
                <a:tc>
                  <a:txBody>
                    <a:bodyPr/>
                    <a:lstStyle/>
                    <a:p>
                      <a:r>
                        <a:rPr kumimoji="1" lang="en-US" altLang="ja-JP" sz="1800" b="1" dirty="0"/>
                        <a:t>11</a:t>
                      </a:r>
                      <a:r>
                        <a:rPr kumimoji="1" lang="ja-JP" altLang="en-US" sz="1800" b="1" dirty="0"/>
                        <a:t>：</a:t>
                      </a:r>
                      <a:r>
                        <a:rPr kumimoji="1" lang="en-US" altLang="ja-JP" sz="1800" b="1" dirty="0"/>
                        <a:t>25</a:t>
                      </a:r>
                      <a:r>
                        <a:rPr kumimoji="1" lang="ja-JP" altLang="en-US" sz="1800" b="1" dirty="0"/>
                        <a:t>～</a:t>
                      </a:r>
                      <a:r>
                        <a:rPr kumimoji="1" lang="en-US" altLang="ja-JP" sz="1800" b="1" dirty="0"/>
                        <a:t>11</a:t>
                      </a:r>
                      <a:r>
                        <a:rPr kumimoji="1" lang="ja-JP" altLang="en-US" sz="1800" b="1" dirty="0"/>
                        <a:t>：</a:t>
                      </a:r>
                      <a:r>
                        <a:rPr kumimoji="1" lang="en-US" altLang="ja-JP" sz="1800" b="1" dirty="0"/>
                        <a:t>35</a:t>
                      </a:r>
                      <a:r>
                        <a:rPr kumimoji="1" lang="ja-JP" altLang="en-US" sz="1800" b="1" dirty="0"/>
                        <a:t>（</a:t>
                      </a:r>
                      <a:r>
                        <a:rPr kumimoji="1" lang="en-US" altLang="ja-JP" sz="1800" b="1" dirty="0"/>
                        <a:t>10</a:t>
                      </a:r>
                      <a:r>
                        <a:rPr kumimoji="1" lang="ja-JP" altLang="en-US" sz="1800" b="1" dirty="0"/>
                        <a:t>分）</a:t>
                      </a:r>
                      <a:endParaRPr kumimoji="1" lang="ja-JP" altLang="en-US" sz="1800" b="1"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1600" b="1" dirty="0"/>
                        <a:t>講義</a:t>
                      </a:r>
                      <a:r>
                        <a:rPr kumimoji="1" lang="en-US" altLang="ja-JP" sz="1600" b="1" dirty="0"/>
                        <a:t>2</a:t>
                      </a:r>
                      <a:endParaRPr kumimoji="1" lang="ja-JP" altLang="en-US" sz="1600" b="1" dirty="0">
                        <a:latin typeface="游ゴシック" panose="020B0400000000000000" pitchFamily="50" charset="-128"/>
                        <a:ea typeface="游ゴシック" panose="020B0400000000000000" pitchFamily="50" charset="-128"/>
                      </a:endParaRPr>
                    </a:p>
                  </a:txBody>
                  <a:tcPr anchor="ctr"/>
                </a:tc>
                <a:tc>
                  <a:txBody>
                    <a:bodyPr/>
                    <a:lstStyle/>
                    <a:p>
                      <a:r>
                        <a:rPr kumimoji="1" lang="ja-JP" altLang="en-US" sz="1200" b="1" dirty="0"/>
                        <a:t>サービス等利用計画の質を高めるためのスーパービジョン</a:t>
                      </a:r>
                      <a:endParaRPr kumimoji="1" lang="ja-JP" altLang="en-US" sz="1200" b="1" dirty="0">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3598108443"/>
                  </a:ext>
                </a:extLst>
              </a:tr>
              <a:tr h="359036">
                <a:tc>
                  <a:txBody>
                    <a:bodyPr/>
                    <a:lstStyle/>
                    <a:p>
                      <a:r>
                        <a:rPr kumimoji="1" lang="en-US" altLang="ja-JP" sz="1800" b="1" dirty="0"/>
                        <a:t>11</a:t>
                      </a:r>
                      <a:r>
                        <a:rPr kumimoji="1" lang="ja-JP" altLang="en-US" sz="1800" b="1" dirty="0"/>
                        <a:t>：</a:t>
                      </a:r>
                      <a:r>
                        <a:rPr kumimoji="1" lang="en-US" altLang="ja-JP" sz="1800" b="1" dirty="0"/>
                        <a:t>35</a:t>
                      </a:r>
                      <a:r>
                        <a:rPr kumimoji="1" lang="ja-JP" altLang="en-US" sz="1800" b="1" dirty="0"/>
                        <a:t>～</a:t>
                      </a:r>
                      <a:r>
                        <a:rPr kumimoji="1" lang="en-US" altLang="ja-JP" sz="1800" b="1" dirty="0"/>
                        <a:t>11</a:t>
                      </a:r>
                      <a:r>
                        <a:rPr kumimoji="1" lang="ja-JP" altLang="en-US" sz="1800" b="1" dirty="0"/>
                        <a:t>：</a:t>
                      </a:r>
                      <a:r>
                        <a:rPr kumimoji="1" lang="en-US" altLang="ja-JP" sz="1800" b="1" dirty="0"/>
                        <a:t>45</a:t>
                      </a:r>
                      <a:r>
                        <a:rPr kumimoji="1" lang="ja-JP" altLang="en-US" sz="1800" b="1" dirty="0"/>
                        <a:t>（</a:t>
                      </a:r>
                      <a:r>
                        <a:rPr kumimoji="1" lang="en-US" altLang="ja-JP" sz="1800" b="1" dirty="0"/>
                        <a:t>10</a:t>
                      </a:r>
                      <a:r>
                        <a:rPr kumimoji="1" lang="ja-JP" altLang="en-US" sz="1800" b="1" dirty="0"/>
                        <a:t>分）</a:t>
                      </a:r>
                      <a:endParaRPr kumimoji="1" lang="ja-JP" altLang="en-US" sz="1800" b="1"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1600" b="1" dirty="0"/>
                        <a:t>演習</a:t>
                      </a:r>
                      <a:r>
                        <a:rPr kumimoji="1" lang="en-US" altLang="ja-JP" sz="1600" b="1" dirty="0"/>
                        <a:t>2</a:t>
                      </a:r>
                      <a:endParaRPr kumimoji="1" lang="ja-JP" altLang="en-US" sz="1600" b="1" dirty="0">
                        <a:latin typeface="游ゴシック" panose="020B0400000000000000" pitchFamily="50" charset="-128"/>
                        <a:ea typeface="游ゴシック" panose="020B0400000000000000" pitchFamily="50" charset="-128"/>
                      </a:endParaRPr>
                    </a:p>
                  </a:txBody>
                  <a:tcPr anchor="ctr"/>
                </a:tc>
                <a:tc>
                  <a:txBody>
                    <a:bodyPr/>
                    <a:lstStyle/>
                    <a:p>
                      <a:r>
                        <a:rPr kumimoji="1" lang="ja-JP" altLang="en-US" sz="1200" b="1" dirty="0"/>
                        <a:t>相談支援の質の向上に向けたスーパービジョンの方法（個人</a:t>
                      </a:r>
                      <a:r>
                        <a:rPr kumimoji="1" lang="en-US" altLang="ja-JP" sz="1200" b="1" dirty="0"/>
                        <a:t>W</a:t>
                      </a:r>
                      <a:r>
                        <a:rPr kumimoji="1" lang="ja-JP" altLang="en-US" sz="1200" b="1" dirty="0"/>
                        <a:t>）</a:t>
                      </a:r>
                      <a:endParaRPr kumimoji="1" lang="ja-JP" altLang="en-US" sz="1200" b="1" dirty="0">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3205663768"/>
                  </a:ext>
                </a:extLst>
              </a:tr>
              <a:tr h="359036">
                <a:tc>
                  <a:txBody>
                    <a:bodyPr/>
                    <a:lstStyle/>
                    <a:p>
                      <a:r>
                        <a:rPr kumimoji="1" lang="en-US" altLang="ja-JP" sz="1800" b="1" dirty="0"/>
                        <a:t>11</a:t>
                      </a:r>
                      <a:r>
                        <a:rPr kumimoji="1" lang="ja-JP" altLang="en-US" sz="1800" b="1" dirty="0"/>
                        <a:t>：</a:t>
                      </a:r>
                      <a:r>
                        <a:rPr kumimoji="1" lang="en-US" altLang="ja-JP" sz="1800" b="1" dirty="0"/>
                        <a:t>45</a:t>
                      </a:r>
                      <a:r>
                        <a:rPr kumimoji="1" lang="ja-JP" altLang="en-US" sz="1800" b="1" dirty="0"/>
                        <a:t>～</a:t>
                      </a:r>
                      <a:r>
                        <a:rPr kumimoji="1" lang="en-US" altLang="ja-JP" sz="1800" b="1" dirty="0"/>
                        <a:t>12</a:t>
                      </a:r>
                      <a:r>
                        <a:rPr kumimoji="1" lang="ja-JP" altLang="en-US" sz="1800" b="1" dirty="0"/>
                        <a:t>：</a:t>
                      </a:r>
                      <a:r>
                        <a:rPr kumimoji="1" lang="en-US" altLang="ja-JP" sz="1800" b="1" dirty="0"/>
                        <a:t>05</a:t>
                      </a:r>
                      <a:r>
                        <a:rPr kumimoji="1" lang="ja-JP" altLang="en-US" sz="1800" b="1" dirty="0"/>
                        <a:t>（</a:t>
                      </a:r>
                      <a:r>
                        <a:rPr kumimoji="1" lang="en-US" altLang="ja-JP" sz="1800" b="1" dirty="0"/>
                        <a:t>20</a:t>
                      </a:r>
                      <a:r>
                        <a:rPr kumimoji="1" lang="ja-JP" altLang="en-US" sz="1800" b="1" dirty="0"/>
                        <a:t>分）</a:t>
                      </a:r>
                      <a:endParaRPr kumimoji="1" lang="ja-JP" altLang="en-US" sz="1800" b="1"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1600" b="1" dirty="0"/>
                        <a:t>演習</a:t>
                      </a:r>
                      <a:r>
                        <a:rPr kumimoji="1" lang="en-US" altLang="ja-JP" sz="1600" b="1" dirty="0"/>
                        <a:t>2</a:t>
                      </a:r>
                      <a:endParaRPr kumimoji="1" lang="ja-JP" altLang="en-US" sz="1600" b="1" dirty="0">
                        <a:latin typeface="游ゴシック" panose="020B0400000000000000" pitchFamily="50" charset="-128"/>
                        <a:ea typeface="游ゴシック" panose="020B0400000000000000" pitchFamily="50" charset="-128"/>
                      </a:endParaRPr>
                    </a:p>
                  </a:txBody>
                  <a:tcPr anchor="ctr"/>
                </a:tc>
                <a:tc>
                  <a:txBody>
                    <a:bodyPr/>
                    <a:lstStyle/>
                    <a:p>
                      <a:r>
                        <a:rPr kumimoji="1" lang="ja-JP" altLang="en-US" sz="1200" b="1" dirty="0"/>
                        <a:t>相談支援の質の向上に向けたスーパービジョンの方法（</a:t>
                      </a:r>
                      <a:r>
                        <a:rPr kumimoji="1" lang="en-US" altLang="ja-JP" sz="1200" b="1" dirty="0"/>
                        <a:t>GW</a:t>
                      </a:r>
                      <a:r>
                        <a:rPr kumimoji="1" lang="ja-JP" altLang="en-US" sz="1200" b="1" dirty="0"/>
                        <a:t>）</a:t>
                      </a:r>
                      <a:endParaRPr kumimoji="1" lang="ja-JP" altLang="en-US" sz="1200" b="1" dirty="0">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931633567"/>
                  </a:ext>
                </a:extLst>
              </a:tr>
              <a:tr h="359036">
                <a:tc>
                  <a:txBody>
                    <a:bodyPr/>
                    <a:lstStyle/>
                    <a:p>
                      <a:r>
                        <a:rPr kumimoji="1" lang="en-US" altLang="ja-JP" sz="1800" b="1" dirty="0"/>
                        <a:t>12</a:t>
                      </a:r>
                      <a:r>
                        <a:rPr kumimoji="1" lang="ja-JP" altLang="en-US" sz="1800" b="1" dirty="0"/>
                        <a:t>：</a:t>
                      </a:r>
                      <a:r>
                        <a:rPr kumimoji="1" lang="en-US" altLang="ja-JP" sz="1800" b="1" dirty="0"/>
                        <a:t>05</a:t>
                      </a:r>
                      <a:r>
                        <a:rPr kumimoji="1" lang="ja-JP" altLang="en-US" sz="1800" b="1" dirty="0"/>
                        <a:t>～</a:t>
                      </a:r>
                      <a:r>
                        <a:rPr kumimoji="1" lang="en-US" altLang="ja-JP" sz="1800" b="1" dirty="0"/>
                        <a:t>12</a:t>
                      </a:r>
                      <a:r>
                        <a:rPr kumimoji="1" lang="ja-JP" altLang="en-US" sz="1800" b="1" dirty="0"/>
                        <a:t>：</a:t>
                      </a:r>
                      <a:r>
                        <a:rPr kumimoji="1" lang="en-US" altLang="ja-JP" sz="1800" b="1" dirty="0"/>
                        <a:t>15</a:t>
                      </a:r>
                      <a:r>
                        <a:rPr kumimoji="1" lang="ja-JP" altLang="en-US" sz="1800" b="1" dirty="0"/>
                        <a:t>（</a:t>
                      </a:r>
                      <a:r>
                        <a:rPr kumimoji="1" lang="en-US" altLang="ja-JP" sz="1800" b="1" dirty="0"/>
                        <a:t>10</a:t>
                      </a:r>
                      <a:r>
                        <a:rPr kumimoji="1" lang="ja-JP" altLang="en-US" sz="1800" b="1" dirty="0"/>
                        <a:t>分）</a:t>
                      </a:r>
                      <a:endParaRPr kumimoji="1" lang="ja-JP" altLang="en-US" sz="1800" b="1"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1600" b="1" dirty="0"/>
                        <a:t>まとめ</a:t>
                      </a:r>
                      <a:endParaRPr kumimoji="1" lang="ja-JP" altLang="en-US" sz="1600" b="1" dirty="0">
                        <a:latin typeface="游ゴシック" panose="020B0400000000000000" pitchFamily="50" charset="-128"/>
                        <a:ea typeface="游ゴシック" panose="020B0400000000000000" pitchFamily="50" charset="-128"/>
                      </a:endParaRPr>
                    </a:p>
                  </a:txBody>
                  <a:tcPr anchor="ctr"/>
                </a:tc>
                <a:tc>
                  <a:txBody>
                    <a:bodyPr/>
                    <a:lstStyle/>
                    <a:p>
                      <a:r>
                        <a:rPr kumimoji="1" lang="ja-JP" altLang="en-US" sz="1400" b="1" dirty="0"/>
                        <a:t>振り返りとまとめ</a:t>
                      </a:r>
                      <a:endParaRPr kumimoji="1" lang="ja-JP" altLang="en-US" sz="1400" b="1" dirty="0">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1815672439"/>
                  </a:ext>
                </a:extLst>
              </a:tr>
            </a:tbl>
          </a:graphicData>
        </a:graphic>
      </p:graphicFrame>
      <p:sp>
        <p:nvSpPr>
          <p:cNvPr id="5" name="四角形: 角を丸くする 4">
            <a:extLst>
              <a:ext uri="{FF2B5EF4-FFF2-40B4-BE49-F238E27FC236}">
                <a16:creationId xmlns:a16="http://schemas.microsoft.com/office/drawing/2014/main" id="{8A9A8A7E-74AC-10BE-EEF4-07870741320D}"/>
              </a:ext>
            </a:extLst>
          </p:cNvPr>
          <p:cNvSpPr/>
          <p:nvPr/>
        </p:nvSpPr>
        <p:spPr>
          <a:xfrm>
            <a:off x="1317255" y="2766224"/>
            <a:ext cx="6509490" cy="523863"/>
          </a:xfrm>
          <a:prstGeom prst="round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相談支援専門員への</a:t>
            </a:r>
            <a:r>
              <a:rPr lang="en-US" altLang="ja-JP" sz="2800" b="1" dirty="0">
                <a:solidFill>
                  <a:schemeClr val="tx1"/>
                </a:solidFill>
              </a:rPr>
              <a:t>SV</a:t>
            </a:r>
            <a:r>
              <a:rPr lang="ja-JP" altLang="en-US" sz="2800" b="1" dirty="0">
                <a:solidFill>
                  <a:schemeClr val="tx1"/>
                </a:solidFill>
              </a:rPr>
              <a:t>の視点</a:t>
            </a:r>
            <a:endParaRPr kumimoji="1" lang="ja-JP" altLang="en-US" sz="2800" b="1" dirty="0">
              <a:solidFill>
                <a:schemeClr val="tx1"/>
              </a:solidFill>
            </a:endParaRPr>
          </a:p>
        </p:txBody>
      </p:sp>
      <p:sp>
        <p:nvSpPr>
          <p:cNvPr id="11" name="字幕 2">
            <a:extLst>
              <a:ext uri="{FF2B5EF4-FFF2-40B4-BE49-F238E27FC236}">
                <a16:creationId xmlns:a16="http://schemas.microsoft.com/office/drawing/2014/main" id="{814C03AC-5E73-A285-C4E7-652DAD5FD0BF}"/>
              </a:ext>
            </a:extLst>
          </p:cNvPr>
          <p:cNvSpPr txBox="1">
            <a:spLocks/>
          </p:cNvSpPr>
          <p:nvPr/>
        </p:nvSpPr>
        <p:spPr>
          <a:xfrm>
            <a:off x="128726" y="3748806"/>
            <a:ext cx="8753381" cy="442307"/>
          </a:xfrm>
          <a:prstGeom prst="rect">
            <a:avLst/>
          </a:prstGeom>
        </p:spPr>
        <p:txBody>
          <a:bodyPr vert="horz" lIns="91440" tIns="45720" rIns="91440" bIns="45720" rtlCol="0" anchor="ctr">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00000"/>
              </a:lnSpc>
            </a:pPr>
            <a:r>
              <a:rPr lang="en-US" altLang="ja-JP" b="1" dirty="0">
                <a:latin typeface="+mn-ea"/>
              </a:rPr>
              <a:t>【</a:t>
            </a:r>
            <a:r>
              <a:rPr lang="ja-JP" altLang="en-US" b="1" dirty="0">
                <a:latin typeface="+mn-ea"/>
              </a:rPr>
              <a:t>セッション</a:t>
            </a:r>
            <a:r>
              <a:rPr lang="en-US" altLang="ja-JP" b="1" dirty="0">
                <a:latin typeface="+mn-ea"/>
              </a:rPr>
              <a:t>Ⅲ</a:t>
            </a:r>
            <a:r>
              <a:rPr lang="ja-JP" altLang="en-US" b="1" dirty="0">
                <a:latin typeface="+mn-ea"/>
              </a:rPr>
              <a:t>（</a:t>
            </a:r>
            <a:r>
              <a:rPr lang="en-US" altLang="ja-JP" b="1" dirty="0">
                <a:latin typeface="+mn-ea"/>
              </a:rPr>
              <a:t>60</a:t>
            </a:r>
            <a:r>
              <a:rPr lang="ja-JP" altLang="en-US" b="1" dirty="0">
                <a:latin typeface="+mn-ea"/>
              </a:rPr>
              <a:t>分）</a:t>
            </a:r>
            <a:r>
              <a:rPr lang="en-US" altLang="ja-JP" b="1" dirty="0">
                <a:latin typeface="+mn-ea"/>
              </a:rPr>
              <a:t>】</a:t>
            </a:r>
            <a:r>
              <a:rPr lang="ja-JP" altLang="en-US" b="1" dirty="0">
                <a:latin typeface="+mn-ea"/>
              </a:rPr>
              <a:t>個別課題から地域課題へ転換するグループスーパービジョン</a:t>
            </a:r>
            <a:endParaRPr lang="en-US" altLang="ja-JP" b="1" dirty="0">
              <a:latin typeface="+mn-ea"/>
            </a:endParaRPr>
          </a:p>
        </p:txBody>
      </p:sp>
      <p:graphicFrame>
        <p:nvGraphicFramePr>
          <p:cNvPr id="13" name="表 4">
            <a:extLst>
              <a:ext uri="{FF2B5EF4-FFF2-40B4-BE49-F238E27FC236}">
                <a16:creationId xmlns:a16="http://schemas.microsoft.com/office/drawing/2014/main" id="{030571F1-D5F4-3032-D0B3-D8BFD7A69183}"/>
              </a:ext>
            </a:extLst>
          </p:cNvPr>
          <p:cNvGraphicFramePr>
            <a:graphicFrameLocks noGrp="1"/>
          </p:cNvGraphicFramePr>
          <p:nvPr>
            <p:extLst>
              <p:ext uri="{D42A27DB-BD31-4B8C-83A1-F6EECF244321}">
                <p14:modId xmlns:p14="http://schemas.microsoft.com/office/powerpoint/2010/main" val="993651611"/>
              </p:ext>
            </p:extLst>
          </p:nvPr>
        </p:nvGraphicFramePr>
        <p:xfrm>
          <a:off x="173115" y="4117225"/>
          <a:ext cx="8797770" cy="1615440"/>
        </p:xfrm>
        <a:graphic>
          <a:graphicData uri="http://schemas.openxmlformats.org/drawingml/2006/table">
            <a:tbl>
              <a:tblPr firstRow="1" bandRow="1">
                <a:tableStyleId>{7DF18680-E054-41AD-8BC1-D1AEF772440D}</a:tableStyleId>
              </a:tblPr>
              <a:tblGrid>
                <a:gridCol w="2744258">
                  <a:extLst>
                    <a:ext uri="{9D8B030D-6E8A-4147-A177-3AD203B41FA5}">
                      <a16:colId xmlns:a16="http://schemas.microsoft.com/office/drawing/2014/main" val="374960512"/>
                    </a:ext>
                  </a:extLst>
                </a:gridCol>
                <a:gridCol w="1081093">
                  <a:extLst>
                    <a:ext uri="{9D8B030D-6E8A-4147-A177-3AD203B41FA5}">
                      <a16:colId xmlns:a16="http://schemas.microsoft.com/office/drawing/2014/main" val="2394959065"/>
                    </a:ext>
                  </a:extLst>
                </a:gridCol>
                <a:gridCol w="4972419">
                  <a:extLst>
                    <a:ext uri="{9D8B030D-6E8A-4147-A177-3AD203B41FA5}">
                      <a16:colId xmlns:a16="http://schemas.microsoft.com/office/drawing/2014/main" val="3872983219"/>
                    </a:ext>
                  </a:extLst>
                </a:gridCol>
              </a:tblGrid>
              <a:tr h="363856">
                <a:tc>
                  <a:txBody>
                    <a:bodyPr/>
                    <a:lstStyle/>
                    <a:p>
                      <a:pPr algn="ctr"/>
                      <a:r>
                        <a:rPr kumimoji="1" lang="ja-JP" altLang="en-US" dirty="0">
                          <a:solidFill>
                            <a:schemeClr val="tx1"/>
                          </a:solidFill>
                        </a:rPr>
                        <a:t>時　間</a:t>
                      </a:r>
                      <a:endParaRPr kumimoji="1" lang="ja-JP" altLang="en-US" dirty="0">
                        <a:solidFill>
                          <a:schemeClr val="tx1"/>
                        </a:solidFill>
                        <a:latin typeface="游ゴシック" panose="020B0400000000000000" pitchFamily="50" charset="-128"/>
                        <a:ea typeface="游ゴシック" panose="020B0400000000000000" pitchFamily="50" charset="-128"/>
                      </a:endParaRPr>
                    </a:p>
                  </a:txBody>
                  <a:tcPr anchor="ctr"/>
                </a:tc>
                <a:tc gridSpan="2">
                  <a:txBody>
                    <a:bodyPr/>
                    <a:lstStyle/>
                    <a:p>
                      <a:pPr algn="ctr"/>
                      <a:r>
                        <a:rPr kumimoji="1" lang="ja-JP" altLang="en-US" dirty="0">
                          <a:solidFill>
                            <a:schemeClr val="tx1"/>
                          </a:solidFill>
                        </a:rPr>
                        <a:t>内　容</a:t>
                      </a:r>
                      <a:endParaRPr kumimoji="1" lang="ja-JP" altLang="en-US" dirty="0">
                        <a:solidFill>
                          <a:schemeClr val="tx1"/>
                        </a:solidFill>
                        <a:latin typeface="游ゴシック" panose="020B0400000000000000" pitchFamily="50" charset="-128"/>
                        <a:ea typeface="游ゴシック" panose="020B0400000000000000"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577342646"/>
                  </a:ext>
                </a:extLst>
              </a:tr>
              <a:tr h="359036">
                <a:tc>
                  <a:txBody>
                    <a:bodyPr/>
                    <a:lstStyle/>
                    <a:p>
                      <a:r>
                        <a:rPr kumimoji="1" lang="en-US" altLang="ja-JP" sz="1800" b="1" dirty="0"/>
                        <a:t>13</a:t>
                      </a:r>
                      <a:r>
                        <a:rPr kumimoji="1" lang="ja-JP" altLang="en-US" sz="1800" b="1" dirty="0"/>
                        <a:t>：</a:t>
                      </a:r>
                      <a:r>
                        <a:rPr kumimoji="1" lang="en-US" altLang="ja-JP" sz="1800" b="1" dirty="0"/>
                        <a:t>15</a:t>
                      </a:r>
                      <a:r>
                        <a:rPr kumimoji="1" lang="ja-JP" altLang="en-US" sz="1800" b="1" dirty="0"/>
                        <a:t>～</a:t>
                      </a:r>
                      <a:r>
                        <a:rPr kumimoji="1" lang="en-US" altLang="ja-JP" sz="1800" b="1" dirty="0"/>
                        <a:t>13</a:t>
                      </a:r>
                      <a:r>
                        <a:rPr kumimoji="1" lang="ja-JP" altLang="en-US" sz="1800" b="1" dirty="0"/>
                        <a:t>：</a:t>
                      </a:r>
                      <a:r>
                        <a:rPr kumimoji="1" lang="en-US" altLang="ja-JP" sz="1800" b="1" dirty="0"/>
                        <a:t>25</a:t>
                      </a:r>
                      <a:r>
                        <a:rPr kumimoji="1" lang="ja-JP" altLang="en-US" sz="1800" b="1" dirty="0"/>
                        <a:t>（</a:t>
                      </a:r>
                      <a:r>
                        <a:rPr kumimoji="1" lang="en-US" altLang="ja-JP" sz="1800" b="1" dirty="0"/>
                        <a:t>10</a:t>
                      </a:r>
                      <a:r>
                        <a:rPr kumimoji="1" lang="ja-JP" altLang="en-US" sz="1800" b="1" dirty="0"/>
                        <a:t>分）</a:t>
                      </a:r>
                      <a:endParaRPr kumimoji="1" lang="ja-JP" altLang="en-US" sz="1800" b="1"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1600" b="1" dirty="0"/>
                        <a:t>講義</a:t>
                      </a:r>
                      <a:r>
                        <a:rPr kumimoji="1" lang="en-US" altLang="ja-JP" sz="1600" b="1" dirty="0"/>
                        <a:t>3</a:t>
                      </a:r>
                      <a:endParaRPr kumimoji="1" lang="ja-JP" altLang="en-US" sz="1600" b="1" dirty="0">
                        <a:latin typeface="游ゴシック" panose="020B0400000000000000" pitchFamily="50" charset="-128"/>
                        <a:ea typeface="游ゴシック" panose="020B0400000000000000" pitchFamily="50" charset="-128"/>
                      </a:endParaRPr>
                    </a:p>
                  </a:txBody>
                  <a:tcPr anchor="ctr"/>
                </a:tc>
                <a:tc>
                  <a:txBody>
                    <a:bodyPr/>
                    <a:lstStyle/>
                    <a:p>
                      <a:r>
                        <a:rPr kumimoji="1" lang="ja-JP" altLang="en-US" sz="1400" b="1" dirty="0"/>
                        <a:t>事例検討とグループスーパービジョン</a:t>
                      </a:r>
                      <a:endParaRPr kumimoji="1" lang="ja-JP" altLang="en-US" sz="1400" b="1" dirty="0">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3598108443"/>
                  </a:ext>
                </a:extLst>
              </a:tr>
              <a:tr h="359036">
                <a:tc>
                  <a:txBody>
                    <a:bodyPr/>
                    <a:lstStyle/>
                    <a:p>
                      <a:r>
                        <a:rPr kumimoji="1" lang="en-US" altLang="ja-JP" sz="1800" b="1" dirty="0"/>
                        <a:t>13</a:t>
                      </a:r>
                      <a:r>
                        <a:rPr kumimoji="1" lang="ja-JP" altLang="en-US" sz="1800" b="1" dirty="0"/>
                        <a:t>：</a:t>
                      </a:r>
                      <a:r>
                        <a:rPr kumimoji="1" lang="en-US" altLang="ja-JP" sz="1800" b="1" dirty="0"/>
                        <a:t>25</a:t>
                      </a:r>
                      <a:r>
                        <a:rPr kumimoji="1" lang="ja-JP" altLang="en-US" sz="1800" b="1" dirty="0"/>
                        <a:t>～</a:t>
                      </a:r>
                      <a:r>
                        <a:rPr kumimoji="1" lang="en-US" altLang="ja-JP" sz="1800" b="1" dirty="0"/>
                        <a:t>14</a:t>
                      </a:r>
                      <a:r>
                        <a:rPr kumimoji="1" lang="ja-JP" altLang="en-US" sz="1800" b="1" dirty="0"/>
                        <a:t>：</a:t>
                      </a:r>
                      <a:r>
                        <a:rPr kumimoji="1" lang="en-US" altLang="ja-JP" sz="1800" b="1" dirty="0"/>
                        <a:t>00</a:t>
                      </a:r>
                      <a:r>
                        <a:rPr kumimoji="1" lang="ja-JP" altLang="en-US" sz="1800" b="1" dirty="0"/>
                        <a:t>（</a:t>
                      </a:r>
                      <a:r>
                        <a:rPr kumimoji="1" lang="en-US" altLang="ja-JP" sz="1800" b="1" dirty="0"/>
                        <a:t>35</a:t>
                      </a:r>
                      <a:r>
                        <a:rPr kumimoji="1" lang="ja-JP" altLang="en-US" sz="1800" b="1" dirty="0"/>
                        <a:t>分）</a:t>
                      </a:r>
                      <a:endParaRPr kumimoji="1" lang="ja-JP" altLang="en-US" sz="1800" b="1"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1600" b="1" dirty="0"/>
                        <a:t>演習</a:t>
                      </a:r>
                      <a:r>
                        <a:rPr kumimoji="1" lang="en-US" altLang="ja-JP" sz="1600" b="1" dirty="0"/>
                        <a:t>3</a:t>
                      </a:r>
                      <a:endParaRPr kumimoji="1" lang="ja-JP" altLang="en-US" sz="1600" b="1" dirty="0">
                        <a:latin typeface="游ゴシック" panose="020B0400000000000000" pitchFamily="50" charset="-128"/>
                        <a:ea typeface="游ゴシック" panose="020B0400000000000000" pitchFamily="50" charset="-128"/>
                      </a:endParaRPr>
                    </a:p>
                  </a:txBody>
                  <a:tcPr anchor="ctr"/>
                </a:tc>
                <a:tc>
                  <a:txBody>
                    <a:bodyPr/>
                    <a:lstStyle/>
                    <a:p>
                      <a:r>
                        <a:rPr kumimoji="1" lang="ja-JP" altLang="en-US" sz="1200" b="1" dirty="0"/>
                        <a:t>地域でスーパーバイズし合える人材育成の場と目的</a:t>
                      </a:r>
                      <a:endParaRPr kumimoji="1" lang="ja-JP" altLang="en-US" sz="1200" b="1" dirty="0">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3205663768"/>
                  </a:ext>
                </a:extLst>
              </a:tr>
              <a:tr h="359036">
                <a:tc>
                  <a:txBody>
                    <a:bodyPr/>
                    <a:lstStyle/>
                    <a:p>
                      <a:r>
                        <a:rPr kumimoji="1" lang="en-US" altLang="ja-JP" sz="1800" b="1" dirty="0"/>
                        <a:t>14</a:t>
                      </a:r>
                      <a:r>
                        <a:rPr kumimoji="1" lang="ja-JP" altLang="en-US" sz="1800" b="1" dirty="0"/>
                        <a:t>：</a:t>
                      </a:r>
                      <a:r>
                        <a:rPr kumimoji="1" lang="en-US" altLang="ja-JP" sz="1800" b="1" dirty="0"/>
                        <a:t>00</a:t>
                      </a:r>
                      <a:r>
                        <a:rPr kumimoji="1" lang="ja-JP" altLang="en-US" sz="1800" b="1" dirty="0"/>
                        <a:t>～</a:t>
                      </a:r>
                      <a:r>
                        <a:rPr kumimoji="1" lang="en-US" altLang="ja-JP" sz="1800" b="1" dirty="0"/>
                        <a:t>14</a:t>
                      </a:r>
                      <a:r>
                        <a:rPr kumimoji="1" lang="ja-JP" altLang="en-US" sz="1800" b="1" dirty="0"/>
                        <a:t>：</a:t>
                      </a:r>
                      <a:r>
                        <a:rPr kumimoji="1" lang="en-US" altLang="ja-JP" sz="1800" b="1" dirty="0"/>
                        <a:t>15</a:t>
                      </a:r>
                      <a:r>
                        <a:rPr kumimoji="1" lang="ja-JP" altLang="en-US" sz="1800" b="1" dirty="0"/>
                        <a:t>（</a:t>
                      </a:r>
                      <a:r>
                        <a:rPr kumimoji="1" lang="en-US" altLang="ja-JP" sz="1800" b="1" dirty="0"/>
                        <a:t>15</a:t>
                      </a:r>
                      <a:r>
                        <a:rPr kumimoji="1" lang="ja-JP" altLang="en-US" sz="1800" b="1" dirty="0"/>
                        <a:t>分）</a:t>
                      </a:r>
                      <a:endParaRPr kumimoji="1" lang="ja-JP" altLang="en-US" sz="1800" b="1"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1600" b="1" dirty="0"/>
                        <a:t>まとめ</a:t>
                      </a:r>
                      <a:endParaRPr kumimoji="1" lang="ja-JP" altLang="en-US" sz="1600" b="1" dirty="0">
                        <a:latin typeface="游ゴシック" panose="020B0400000000000000" pitchFamily="50" charset="-128"/>
                        <a:ea typeface="游ゴシック" panose="020B0400000000000000" pitchFamily="50" charset="-128"/>
                      </a:endParaRPr>
                    </a:p>
                  </a:txBody>
                  <a:tcPr anchor="ctr"/>
                </a:tc>
                <a:tc>
                  <a:txBody>
                    <a:bodyPr/>
                    <a:lstStyle/>
                    <a:p>
                      <a:r>
                        <a:rPr kumimoji="1" lang="ja-JP" altLang="en-US" sz="1400" b="1" dirty="0"/>
                        <a:t>　人材育成の地域での展開のまとめ</a:t>
                      </a:r>
                    </a:p>
                    <a:p>
                      <a:r>
                        <a:rPr kumimoji="1" lang="ja-JP" altLang="en-US" sz="1400" b="1" dirty="0"/>
                        <a:t>「地域住民や他機関との連携・協力による研修」</a:t>
                      </a:r>
                      <a:endParaRPr kumimoji="1" lang="ja-JP" altLang="en-US" sz="1400" b="1" dirty="0">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931633567"/>
                  </a:ext>
                </a:extLst>
              </a:tr>
            </a:tbl>
          </a:graphicData>
        </a:graphic>
      </p:graphicFrame>
      <p:sp>
        <p:nvSpPr>
          <p:cNvPr id="8" name="四角形: 角を丸くする 7">
            <a:extLst>
              <a:ext uri="{FF2B5EF4-FFF2-40B4-BE49-F238E27FC236}">
                <a16:creationId xmlns:a16="http://schemas.microsoft.com/office/drawing/2014/main" id="{64B15C26-F911-1B31-B375-82E082582274}"/>
              </a:ext>
            </a:extLst>
          </p:cNvPr>
          <p:cNvSpPr/>
          <p:nvPr/>
        </p:nvSpPr>
        <p:spPr>
          <a:xfrm>
            <a:off x="1317255" y="5780646"/>
            <a:ext cx="6509490" cy="523863"/>
          </a:xfrm>
          <a:prstGeom prst="round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地域を視点にした</a:t>
            </a:r>
            <a:r>
              <a:rPr lang="en-US" altLang="ja-JP" sz="2800" b="1" dirty="0">
                <a:solidFill>
                  <a:schemeClr val="tx1"/>
                </a:solidFill>
              </a:rPr>
              <a:t>GSV</a:t>
            </a:r>
            <a:endParaRPr kumimoji="1" lang="ja-JP" altLang="en-US" sz="2800" b="1" dirty="0">
              <a:solidFill>
                <a:schemeClr val="tx1"/>
              </a:solidFill>
            </a:endParaRPr>
          </a:p>
        </p:txBody>
      </p:sp>
    </p:spTree>
    <p:extLst>
      <p:ext uri="{BB962C8B-B14F-4D97-AF65-F5344CB8AC3E}">
        <p14:creationId xmlns:p14="http://schemas.microsoft.com/office/powerpoint/2010/main" val="393729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3905A-6F7B-9B6F-10A3-24D737543DB0}"/>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78BE0294-CBD1-6C36-A4D5-9770AEF912C1}"/>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937FD50C-AE9A-85DD-042B-DF8C064F95D1}"/>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30</a:t>
            </a:fld>
            <a:endParaRPr kumimoji="1" lang="ja-JP" altLang="en-US" dirty="0"/>
          </a:p>
        </p:txBody>
      </p:sp>
      <p:cxnSp>
        <p:nvCxnSpPr>
          <p:cNvPr id="22" name="直線コネクタ 21">
            <a:extLst>
              <a:ext uri="{FF2B5EF4-FFF2-40B4-BE49-F238E27FC236}">
                <a16:creationId xmlns:a16="http://schemas.microsoft.com/office/drawing/2014/main" id="{7AB9FF82-05CC-03B8-CA41-D47092CE349B}"/>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F771E7E2-777E-ECF0-BB75-A1B3A5A597E9}"/>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講義</a:t>
            </a:r>
            <a:r>
              <a:rPr lang="en-US" altLang="ja-JP" sz="1600" b="1" dirty="0">
                <a:latin typeface="+mn-ea"/>
                <a:ea typeface="+mn-ea"/>
              </a:rPr>
              <a:t>1〉</a:t>
            </a:r>
            <a:r>
              <a:rPr lang="ja-JP" altLang="en-US" sz="1600" b="1" dirty="0">
                <a:latin typeface="+mn-ea"/>
                <a:ea typeface="+mn-ea"/>
              </a:rPr>
              <a:t>主任相談支援専門員の地域での役割</a:t>
            </a:r>
          </a:p>
        </p:txBody>
      </p:sp>
      <p:sp>
        <p:nvSpPr>
          <p:cNvPr id="9" name="タイトル 1">
            <a:extLst>
              <a:ext uri="{FF2B5EF4-FFF2-40B4-BE49-F238E27FC236}">
                <a16:creationId xmlns:a16="http://schemas.microsoft.com/office/drawing/2014/main" id="{E1B9738F-D5C2-84A1-E612-72F5D1A2C8EA}"/>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人材育成のための場づくり</a:t>
            </a:r>
          </a:p>
        </p:txBody>
      </p:sp>
      <p:sp>
        <p:nvSpPr>
          <p:cNvPr id="11" name="吹き出し: 四角形 10">
            <a:extLst>
              <a:ext uri="{FF2B5EF4-FFF2-40B4-BE49-F238E27FC236}">
                <a16:creationId xmlns:a16="http://schemas.microsoft.com/office/drawing/2014/main" id="{610D878D-F47B-8124-0235-68506C6EDA7E}"/>
              </a:ext>
            </a:extLst>
          </p:cNvPr>
          <p:cNvSpPr/>
          <p:nvPr/>
        </p:nvSpPr>
        <p:spPr>
          <a:xfrm>
            <a:off x="4996665" y="111736"/>
            <a:ext cx="3932267" cy="756480"/>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2000" b="1" dirty="0">
                <a:solidFill>
                  <a:schemeClr val="tx1"/>
                </a:solidFill>
              </a:rPr>
              <a:t>研修企画（教育システム）</a:t>
            </a:r>
            <a:endParaRPr kumimoji="1" lang="en-US" altLang="ja-JP" sz="2000" b="1" dirty="0">
              <a:solidFill>
                <a:schemeClr val="tx1"/>
              </a:solidFill>
            </a:endParaRPr>
          </a:p>
          <a:p>
            <a:pPr algn="ctr"/>
            <a:r>
              <a:rPr kumimoji="1" lang="ja-JP" altLang="en-US" sz="2000" b="1" dirty="0">
                <a:solidFill>
                  <a:schemeClr val="tx1"/>
                </a:solidFill>
              </a:rPr>
              <a:t>市町村の協力</a:t>
            </a:r>
          </a:p>
        </p:txBody>
      </p:sp>
      <p:sp>
        <p:nvSpPr>
          <p:cNvPr id="4" name="タイトル 1">
            <a:extLst>
              <a:ext uri="{FF2B5EF4-FFF2-40B4-BE49-F238E27FC236}">
                <a16:creationId xmlns:a16="http://schemas.microsoft.com/office/drawing/2014/main" id="{7A197ED9-F27F-C771-7EB5-423E310988FD}"/>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3" name="コンテンツ プレースホルダー 2">
            <a:extLst>
              <a:ext uri="{FF2B5EF4-FFF2-40B4-BE49-F238E27FC236}">
                <a16:creationId xmlns:a16="http://schemas.microsoft.com/office/drawing/2014/main" id="{F5A91F04-2C6E-6861-9672-E0829C9FBFD6}"/>
              </a:ext>
            </a:extLst>
          </p:cNvPr>
          <p:cNvSpPr txBox="1">
            <a:spLocks/>
          </p:cNvSpPr>
          <p:nvPr/>
        </p:nvSpPr>
        <p:spPr>
          <a:xfrm>
            <a:off x="106623" y="1062185"/>
            <a:ext cx="8933525" cy="52370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r>
              <a:rPr lang="en-US" altLang="ja-JP" sz="1600" b="1" dirty="0">
                <a:latin typeface="游ゴシック" panose="020B0400000000000000" pitchFamily="50" charset="-128"/>
                <a:ea typeface="游ゴシック" panose="020B0400000000000000" pitchFamily="50" charset="-128"/>
              </a:rPr>
              <a:t>1</a:t>
            </a:r>
            <a:r>
              <a:rPr lang="ja-JP" altLang="en-US" sz="1600" b="1" dirty="0">
                <a:latin typeface="游ゴシック" panose="020B0400000000000000" pitchFamily="50" charset="-128"/>
                <a:ea typeface="游ゴシック" panose="020B0400000000000000" pitchFamily="50" charset="-128"/>
              </a:rPr>
              <a:t>　研修企画</a:t>
            </a:r>
            <a:endParaRPr lang="en-US" altLang="ja-JP" sz="1600" b="1" dirty="0">
              <a:latin typeface="游ゴシック" panose="020B0400000000000000" pitchFamily="50" charset="-128"/>
              <a:ea typeface="游ゴシック" panose="020B0400000000000000" pitchFamily="50" charset="-128"/>
            </a:endParaRPr>
          </a:p>
          <a:p>
            <a:pPr algn="just"/>
            <a:r>
              <a:rPr lang="ja-JP" altLang="en-US" sz="1600" b="1" dirty="0">
                <a:latin typeface="游ゴシック" panose="020B0400000000000000" pitchFamily="50" charset="-128"/>
                <a:ea typeface="游ゴシック" panose="020B0400000000000000" pitchFamily="50" charset="-128"/>
              </a:rPr>
              <a:t>　（</a:t>
            </a:r>
            <a:r>
              <a:rPr lang="en-US" altLang="ja-JP" sz="1600" b="1" dirty="0">
                <a:latin typeface="游ゴシック" panose="020B0400000000000000" pitchFamily="50" charset="-128"/>
                <a:ea typeface="游ゴシック" panose="020B0400000000000000" pitchFamily="50" charset="-128"/>
              </a:rPr>
              <a:t>1</a:t>
            </a:r>
            <a:r>
              <a:rPr lang="ja-JP" altLang="en-US" sz="1600" b="1" dirty="0">
                <a:latin typeface="游ゴシック" panose="020B0400000000000000" pitchFamily="50" charset="-128"/>
                <a:ea typeface="游ゴシック" panose="020B0400000000000000" pitchFamily="50" charset="-128"/>
              </a:rPr>
              <a:t>）地域における研修企画と実地教育</a:t>
            </a:r>
            <a:endParaRPr lang="en-US" altLang="ja-JP" sz="1600" b="1" dirty="0">
              <a:latin typeface="游ゴシック" panose="020B0400000000000000" pitchFamily="50" charset="-128"/>
              <a:ea typeface="游ゴシック" panose="020B0400000000000000" pitchFamily="50" charset="-128"/>
            </a:endParaRPr>
          </a:p>
          <a:p>
            <a:pPr algn="just"/>
            <a:r>
              <a:rPr lang="ja-JP" altLang="en-US" sz="1600" b="1" dirty="0">
                <a:latin typeface="游ゴシック" panose="020B0400000000000000" pitchFamily="50" charset="-128"/>
                <a:ea typeface="游ゴシック" panose="020B0400000000000000" pitchFamily="50" charset="-128"/>
              </a:rPr>
              <a:t>　　　○集合研修（フォロー説明・グループ検討）</a:t>
            </a:r>
            <a:endParaRPr lang="en-US" altLang="ja-JP" sz="1600" b="1" dirty="0">
              <a:latin typeface="游ゴシック" panose="020B0400000000000000" pitchFamily="50" charset="-128"/>
              <a:ea typeface="游ゴシック" panose="020B0400000000000000" pitchFamily="50" charset="-128"/>
            </a:endParaRPr>
          </a:p>
          <a:p>
            <a:pPr algn="just"/>
            <a:r>
              <a:rPr lang="ja-JP" altLang="en-US" sz="1600" b="1" dirty="0">
                <a:latin typeface="游ゴシック" panose="020B0400000000000000" pitchFamily="50" charset="-128"/>
                <a:ea typeface="游ゴシック" panose="020B0400000000000000" pitchFamily="50" charset="-128"/>
              </a:rPr>
              <a:t>　　　○個別又は少人数でのグループ学習</a:t>
            </a:r>
            <a:endParaRPr lang="en-US" altLang="ja-JP" sz="1600" b="1" dirty="0">
              <a:latin typeface="游ゴシック" panose="020B0400000000000000" pitchFamily="50" charset="-128"/>
              <a:ea typeface="游ゴシック" panose="020B0400000000000000" pitchFamily="50" charset="-128"/>
            </a:endParaRPr>
          </a:p>
          <a:p>
            <a:pPr algn="just"/>
            <a:r>
              <a:rPr lang="ja-JP" altLang="en-US" sz="1600" b="1" dirty="0">
                <a:latin typeface="游ゴシック" panose="020B0400000000000000" pitchFamily="50" charset="-128"/>
                <a:ea typeface="游ゴシック" panose="020B0400000000000000" pitchFamily="50" charset="-128"/>
              </a:rPr>
              <a:t>　　　○個別でのアウトリーチ（後方支援・現場実践）</a:t>
            </a:r>
            <a:endParaRPr lang="en-US" altLang="ja-JP" sz="1600" b="1" dirty="0">
              <a:latin typeface="游ゴシック" panose="020B0400000000000000" pitchFamily="50" charset="-128"/>
              <a:ea typeface="游ゴシック" panose="020B0400000000000000" pitchFamily="50" charset="-128"/>
            </a:endParaRPr>
          </a:p>
          <a:p>
            <a:pPr algn="just"/>
            <a:r>
              <a:rPr lang="ja-JP" altLang="en-US" sz="1600" b="1" dirty="0">
                <a:latin typeface="游ゴシック" panose="020B0400000000000000" pitchFamily="50" charset="-128"/>
                <a:ea typeface="游ゴシック" panose="020B0400000000000000" pitchFamily="50" charset="-128"/>
              </a:rPr>
              <a:t>　（</a:t>
            </a:r>
            <a:r>
              <a:rPr lang="en-US" altLang="ja-JP" sz="1600" b="1" dirty="0">
                <a:latin typeface="游ゴシック" panose="020B0400000000000000" pitchFamily="50" charset="-128"/>
                <a:ea typeface="游ゴシック" panose="020B0400000000000000" pitchFamily="50" charset="-128"/>
              </a:rPr>
              <a:t>2</a:t>
            </a:r>
            <a:r>
              <a:rPr lang="ja-JP" altLang="en-US" sz="1600" b="1" dirty="0">
                <a:latin typeface="游ゴシック" panose="020B0400000000000000" pitchFamily="50" charset="-128"/>
                <a:ea typeface="游ゴシック" panose="020B0400000000000000" pitchFamily="50" charset="-128"/>
              </a:rPr>
              <a:t>）研修企画チームの編成</a:t>
            </a:r>
            <a:endParaRPr lang="en-US" altLang="ja-JP" sz="1600" b="1" dirty="0">
              <a:latin typeface="游ゴシック" panose="020B0400000000000000" pitchFamily="50" charset="-128"/>
              <a:ea typeface="游ゴシック" panose="020B0400000000000000" pitchFamily="50" charset="-128"/>
            </a:endParaRPr>
          </a:p>
          <a:p>
            <a:pPr algn="just"/>
            <a:r>
              <a:rPr lang="ja-JP" altLang="en-US" sz="1600" b="1" dirty="0">
                <a:latin typeface="游ゴシック" panose="020B0400000000000000" pitchFamily="50" charset="-128"/>
                <a:ea typeface="游ゴシック" panose="020B0400000000000000" pitchFamily="50" charset="-128"/>
              </a:rPr>
              <a:t>　　　○企画側の相談支援専門員の育成ビジョン（基幹相談支援</a:t>
            </a:r>
            <a:r>
              <a:rPr lang="en-US" altLang="ja-JP" sz="1600" b="1" dirty="0">
                <a:latin typeface="游ゴシック" panose="020B0400000000000000" pitchFamily="50" charset="-128"/>
                <a:ea typeface="游ゴシック" panose="020B0400000000000000" pitchFamily="50" charset="-128"/>
              </a:rPr>
              <a:t>C</a:t>
            </a:r>
            <a:r>
              <a:rPr lang="ja-JP" altLang="en-US" sz="1600" b="1" dirty="0">
                <a:latin typeface="游ゴシック" panose="020B0400000000000000" pitchFamily="50" charset="-128"/>
                <a:ea typeface="游ゴシック" panose="020B0400000000000000" pitchFamily="50" charset="-128"/>
              </a:rPr>
              <a:t>内育成・企画チーム他）</a:t>
            </a:r>
            <a:endParaRPr lang="en-US" altLang="ja-JP" sz="1600" b="1" dirty="0">
              <a:latin typeface="游ゴシック" panose="020B0400000000000000" pitchFamily="50" charset="-128"/>
              <a:ea typeface="游ゴシック" panose="020B0400000000000000" pitchFamily="50" charset="-128"/>
            </a:endParaRPr>
          </a:p>
          <a:p>
            <a:pPr algn="just"/>
            <a:r>
              <a:rPr lang="ja-JP" altLang="en-US" sz="1600" b="1" dirty="0">
                <a:latin typeface="游ゴシック" panose="020B0400000000000000" pitchFamily="50" charset="-128"/>
                <a:ea typeface="游ゴシック" panose="020B0400000000000000" pitchFamily="50" charset="-128"/>
              </a:rPr>
              <a:t>　（</a:t>
            </a:r>
            <a:r>
              <a:rPr lang="en-US" altLang="ja-JP" sz="1600" b="1" dirty="0">
                <a:latin typeface="游ゴシック" panose="020B0400000000000000" pitchFamily="50" charset="-128"/>
                <a:ea typeface="游ゴシック" panose="020B0400000000000000" pitchFamily="50" charset="-128"/>
              </a:rPr>
              <a:t>3</a:t>
            </a:r>
            <a:r>
              <a:rPr lang="ja-JP" altLang="en-US" sz="1600" b="1" dirty="0">
                <a:latin typeface="游ゴシック" panose="020B0400000000000000" pitchFamily="50" charset="-128"/>
                <a:ea typeface="游ゴシック" panose="020B0400000000000000" pitchFamily="50" charset="-128"/>
              </a:rPr>
              <a:t>）法定研修実地教育とそれ以外のエリア</a:t>
            </a:r>
            <a:endParaRPr lang="en-US" altLang="ja-JP" sz="1600" b="1" dirty="0">
              <a:latin typeface="游ゴシック" panose="020B0400000000000000" pitchFamily="50" charset="-128"/>
              <a:ea typeface="游ゴシック" panose="020B0400000000000000" pitchFamily="50" charset="-128"/>
            </a:endParaRPr>
          </a:p>
          <a:p>
            <a:pPr algn="just"/>
            <a:r>
              <a:rPr lang="ja-JP" altLang="en-US" sz="1600" b="1" dirty="0">
                <a:latin typeface="游ゴシック" panose="020B0400000000000000" pitchFamily="50" charset="-128"/>
                <a:ea typeface="游ゴシック" panose="020B0400000000000000" pitchFamily="50" charset="-128"/>
              </a:rPr>
              <a:t>　　　○研修の検討と企画実施</a:t>
            </a:r>
            <a:endParaRPr lang="en-US" altLang="ja-JP" sz="1600" b="1" dirty="0">
              <a:latin typeface="游ゴシック" panose="020B0400000000000000" pitchFamily="50" charset="-128"/>
              <a:ea typeface="游ゴシック" panose="020B0400000000000000" pitchFamily="50" charset="-128"/>
            </a:endParaRPr>
          </a:p>
          <a:p>
            <a:pPr algn="just"/>
            <a:r>
              <a:rPr lang="en-US" altLang="ja-JP" sz="1600" b="1" dirty="0">
                <a:latin typeface="游ゴシック" panose="020B0400000000000000" pitchFamily="50" charset="-128"/>
                <a:ea typeface="游ゴシック" panose="020B0400000000000000" pitchFamily="50" charset="-128"/>
              </a:rPr>
              <a:t>2</a:t>
            </a:r>
            <a:r>
              <a:rPr lang="ja-JP" altLang="en-US" sz="1600" b="1" dirty="0">
                <a:latin typeface="游ゴシック" panose="020B0400000000000000" pitchFamily="50" charset="-128"/>
                <a:ea typeface="游ゴシック" panose="020B0400000000000000" pitchFamily="50" charset="-128"/>
              </a:rPr>
              <a:t>　市町村協力（協議会協力）</a:t>
            </a:r>
            <a:endParaRPr lang="en-US" altLang="ja-JP" sz="1600" b="1" dirty="0">
              <a:latin typeface="游ゴシック" panose="020B0400000000000000" pitchFamily="50" charset="-128"/>
              <a:ea typeface="游ゴシック" panose="020B0400000000000000" pitchFamily="50" charset="-128"/>
            </a:endParaRPr>
          </a:p>
          <a:p>
            <a:pPr algn="just"/>
            <a:r>
              <a:rPr lang="ja-JP" altLang="en-US" sz="1600" b="1" dirty="0">
                <a:latin typeface="游ゴシック" panose="020B0400000000000000" pitchFamily="50" charset="-128"/>
                <a:ea typeface="游ゴシック" panose="020B0400000000000000" pitchFamily="50" charset="-128"/>
              </a:rPr>
              <a:t>　　開催の主催・共催・後援の整理</a:t>
            </a:r>
            <a:endParaRPr lang="en-US" altLang="ja-JP" sz="1600" b="1" dirty="0">
              <a:latin typeface="游ゴシック" panose="020B0400000000000000" pitchFamily="50" charset="-128"/>
              <a:ea typeface="游ゴシック" panose="020B0400000000000000" pitchFamily="50" charset="-128"/>
            </a:endParaRPr>
          </a:p>
          <a:p>
            <a:pPr algn="just"/>
            <a:r>
              <a:rPr lang="ja-JP" altLang="en-US" sz="1600" b="1" dirty="0">
                <a:latin typeface="游ゴシック" panose="020B0400000000000000" pitchFamily="50" charset="-128"/>
                <a:ea typeface="游ゴシック" panose="020B0400000000000000" pitchFamily="50" charset="-128"/>
              </a:rPr>
              <a:t>　　法定研修でない研修への招集≪研修の位置づけ：地域での研修の位置づけ≫</a:t>
            </a:r>
            <a:endParaRPr lang="en-US" altLang="ja-JP" sz="1600" b="1" dirty="0">
              <a:latin typeface="游ゴシック" panose="020B0400000000000000" pitchFamily="50" charset="-128"/>
              <a:ea typeface="游ゴシック" panose="020B0400000000000000" pitchFamily="50" charset="-128"/>
            </a:endParaRPr>
          </a:p>
          <a:p>
            <a:pPr algn="just"/>
            <a:r>
              <a:rPr lang="ja-JP" altLang="en-US" sz="1600" b="1" dirty="0">
                <a:latin typeface="游ゴシック" panose="020B0400000000000000" pitchFamily="50" charset="-128"/>
                <a:ea typeface="游ゴシック" panose="020B0400000000000000" pitchFamily="50" charset="-128"/>
              </a:rPr>
              <a:t>　　必要に応じた外部講師の導入≪予算を伴うことになるので計画性と検討≫　　　　　　　　</a:t>
            </a:r>
            <a:endParaRPr lang="en-US" altLang="ja-JP" sz="1600" b="1" dirty="0">
              <a:latin typeface="游ゴシック" panose="020B0400000000000000" pitchFamily="50" charset="-128"/>
              <a:ea typeface="游ゴシック" panose="020B0400000000000000" pitchFamily="50" charset="-128"/>
            </a:endParaRPr>
          </a:p>
          <a:p>
            <a:pPr algn="just"/>
            <a:r>
              <a:rPr lang="en-US" altLang="ja-JP" sz="1600" b="1" dirty="0">
                <a:latin typeface="游ゴシック" panose="020B0400000000000000" pitchFamily="50" charset="-128"/>
                <a:ea typeface="游ゴシック" panose="020B0400000000000000" pitchFamily="50" charset="-128"/>
              </a:rPr>
              <a:t>3</a:t>
            </a:r>
            <a:r>
              <a:rPr lang="ja-JP" altLang="en-US" sz="1600" b="1" dirty="0">
                <a:latin typeface="游ゴシック" panose="020B0400000000000000" pitchFamily="50" charset="-128"/>
                <a:ea typeface="游ゴシック" panose="020B0400000000000000" pitchFamily="50" charset="-128"/>
              </a:rPr>
              <a:t>　事務局（基幹相談支援</a:t>
            </a:r>
            <a:r>
              <a:rPr lang="en-US" altLang="ja-JP" sz="1600" b="1" dirty="0">
                <a:latin typeface="游ゴシック" panose="020B0400000000000000" pitchFamily="50" charset="-128"/>
                <a:ea typeface="游ゴシック" panose="020B0400000000000000" pitchFamily="50" charset="-128"/>
              </a:rPr>
              <a:t>C</a:t>
            </a:r>
            <a:r>
              <a:rPr lang="ja-JP" altLang="en-US" sz="1600" b="1" dirty="0">
                <a:latin typeface="游ゴシック" panose="020B0400000000000000" pitchFamily="50" charset="-128"/>
                <a:ea typeface="游ゴシック" panose="020B0400000000000000" pitchFamily="50" charset="-128"/>
              </a:rPr>
              <a:t>機能）仕様書等</a:t>
            </a:r>
            <a:endParaRPr lang="en-US" altLang="ja-JP" sz="1600" b="1" dirty="0">
              <a:latin typeface="游ゴシック" panose="020B0400000000000000" pitchFamily="50" charset="-128"/>
              <a:ea typeface="游ゴシック" panose="020B0400000000000000" pitchFamily="50" charset="-128"/>
            </a:endParaRPr>
          </a:p>
          <a:p>
            <a:pPr algn="just"/>
            <a:r>
              <a:rPr lang="ja-JP" altLang="en-US" sz="1600" b="1" dirty="0">
                <a:latin typeface="游ゴシック" panose="020B0400000000000000" pitchFamily="50" charset="-128"/>
                <a:ea typeface="游ゴシック" panose="020B0400000000000000" pitchFamily="50" charset="-128"/>
              </a:rPr>
              <a:t>　　システム化による継続性の担保の検討</a:t>
            </a:r>
          </a:p>
        </p:txBody>
      </p:sp>
      <p:sp>
        <p:nvSpPr>
          <p:cNvPr id="13" name="角丸四角形 10">
            <a:extLst>
              <a:ext uri="{FF2B5EF4-FFF2-40B4-BE49-F238E27FC236}">
                <a16:creationId xmlns:a16="http://schemas.microsoft.com/office/drawing/2014/main" id="{72556736-2208-9773-70C7-33FD7FBE9BF3}"/>
              </a:ext>
            </a:extLst>
          </p:cNvPr>
          <p:cNvSpPr/>
          <p:nvPr/>
        </p:nvSpPr>
        <p:spPr>
          <a:xfrm>
            <a:off x="6549641" y="2293808"/>
            <a:ext cx="1310418" cy="5285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b="1" dirty="0">
                <a:solidFill>
                  <a:schemeClr val="tx1"/>
                </a:solidFill>
              </a:rPr>
              <a:t>小グループ検討</a:t>
            </a:r>
            <a:endParaRPr lang="en-US" altLang="ja-JP" sz="1200" b="1" dirty="0">
              <a:solidFill>
                <a:schemeClr val="tx1"/>
              </a:solidFill>
            </a:endParaRPr>
          </a:p>
          <a:p>
            <a:pPr algn="ctr"/>
            <a:r>
              <a:rPr kumimoji="1" lang="ja-JP" altLang="en-US" sz="1200" b="1" dirty="0">
                <a:solidFill>
                  <a:schemeClr val="tx1"/>
                </a:solidFill>
              </a:rPr>
              <a:t>の機会</a:t>
            </a:r>
          </a:p>
        </p:txBody>
      </p:sp>
      <p:sp>
        <p:nvSpPr>
          <p:cNvPr id="14" name="角丸四角形 11">
            <a:extLst>
              <a:ext uri="{FF2B5EF4-FFF2-40B4-BE49-F238E27FC236}">
                <a16:creationId xmlns:a16="http://schemas.microsoft.com/office/drawing/2014/main" id="{019B8970-981D-6817-65FB-D4A8F097AF93}"/>
              </a:ext>
            </a:extLst>
          </p:cNvPr>
          <p:cNvSpPr/>
          <p:nvPr/>
        </p:nvSpPr>
        <p:spPr>
          <a:xfrm>
            <a:off x="7419874" y="3997005"/>
            <a:ext cx="1509058" cy="5285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b="1" dirty="0">
                <a:solidFill>
                  <a:schemeClr val="tx1"/>
                </a:solidFill>
              </a:rPr>
              <a:t>地域での研修企画チーム作り</a:t>
            </a:r>
            <a:endParaRPr lang="en-US" altLang="ja-JP" sz="1200" b="1" dirty="0">
              <a:solidFill>
                <a:schemeClr val="tx1"/>
              </a:solidFill>
            </a:endParaRPr>
          </a:p>
        </p:txBody>
      </p:sp>
      <p:sp>
        <p:nvSpPr>
          <p:cNvPr id="16" name="角丸四角形 7">
            <a:extLst>
              <a:ext uri="{FF2B5EF4-FFF2-40B4-BE49-F238E27FC236}">
                <a16:creationId xmlns:a16="http://schemas.microsoft.com/office/drawing/2014/main" id="{5753CCCA-5F58-FAE4-AB38-CE0B8C881F2C}"/>
              </a:ext>
            </a:extLst>
          </p:cNvPr>
          <p:cNvSpPr/>
          <p:nvPr/>
        </p:nvSpPr>
        <p:spPr>
          <a:xfrm>
            <a:off x="7714269" y="1182647"/>
            <a:ext cx="1310418" cy="5285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b="1" dirty="0">
                <a:solidFill>
                  <a:schemeClr val="tx1"/>
                </a:solidFill>
              </a:rPr>
              <a:t>地域での</a:t>
            </a:r>
            <a:endParaRPr lang="en-US" altLang="ja-JP" sz="1200" b="1" dirty="0">
              <a:solidFill>
                <a:schemeClr val="tx1"/>
              </a:solidFill>
            </a:endParaRPr>
          </a:p>
          <a:p>
            <a:pPr algn="ctr"/>
            <a:r>
              <a:rPr lang="ja-JP" altLang="en-US" sz="1200" b="1" dirty="0">
                <a:solidFill>
                  <a:schemeClr val="tx1"/>
                </a:solidFill>
              </a:rPr>
              <a:t>集合研修の機会</a:t>
            </a:r>
            <a:endParaRPr kumimoji="1" lang="ja-JP" altLang="en-US" sz="1200" b="1" dirty="0">
              <a:solidFill>
                <a:schemeClr val="tx1"/>
              </a:solidFill>
            </a:endParaRPr>
          </a:p>
        </p:txBody>
      </p:sp>
      <p:pic>
        <p:nvPicPr>
          <p:cNvPr id="2" name="図 1">
            <a:extLst>
              <a:ext uri="{FF2B5EF4-FFF2-40B4-BE49-F238E27FC236}">
                <a16:creationId xmlns:a16="http://schemas.microsoft.com/office/drawing/2014/main" id="{E67520BA-CBD3-E484-4B17-487846C2BAD5}"/>
              </a:ext>
            </a:extLst>
          </p:cNvPr>
          <p:cNvPicPr>
            <a:picLocks noChangeAspect="1"/>
          </p:cNvPicPr>
          <p:nvPr/>
        </p:nvPicPr>
        <p:blipFill>
          <a:blip r:embed="rId3"/>
          <a:stretch>
            <a:fillRect/>
          </a:stretch>
        </p:blipFill>
        <p:spPr>
          <a:xfrm>
            <a:off x="6447366" y="963131"/>
            <a:ext cx="1251442" cy="1066043"/>
          </a:xfrm>
          <a:prstGeom prst="rect">
            <a:avLst/>
          </a:prstGeom>
        </p:spPr>
      </p:pic>
      <p:pic>
        <p:nvPicPr>
          <p:cNvPr id="5" name="図 4">
            <a:extLst>
              <a:ext uri="{FF2B5EF4-FFF2-40B4-BE49-F238E27FC236}">
                <a16:creationId xmlns:a16="http://schemas.microsoft.com/office/drawing/2014/main" id="{0BB97888-8CFF-CC53-0671-0BE4E8012896}"/>
              </a:ext>
            </a:extLst>
          </p:cNvPr>
          <p:cNvPicPr>
            <a:picLocks noChangeAspect="1"/>
          </p:cNvPicPr>
          <p:nvPr/>
        </p:nvPicPr>
        <p:blipFill>
          <a:blip r:embed="rId4"/>
          <a:stretch>
            <a:fillRect/>
          </a:stretch>
        </p:blipFill>
        <p:spPr>
          <a:xfrm>
            <a:off x="5420601" y="1844674"/>
            <a:ext cx="1059007" cy="1059007"/>
          </a:xfrm>
          <a:prstGeom prst="rect">
            <a:avLst/>
          </a:prstGeom>
        </p:spPr>
      </p:pic>
      <p:pic>
        <p:nvPicPr>
          <p:cNvPr id="8" name="図 7">
            <a:extLst>
              <a:ext uri="{FF2B5EF4-FFF2-40B4-BE49-F238E27FC236}">
                <a16:creationId xmlns:a16="http://schemas.microsoft.com/office/drawing/2014/main" id="{98BB93A6-4F63-DEFA-5E8D-611EF0033722}"/>
              </a:ext>
            </a:extLst>
          </p:cNvPr>
          <p:cNvPicPr>
            <a:picLocks noChangeAspect="1"/>
          </p:cNvPicPr>
          <p:nvPr/>
        </p:nvPicPr>
        <p:blipFill>
          <a:blip r:embed="rId5"/>
          <a:stretch>
            <a:fillRect/>
          </a:stretch>
        </p:blipFill>
        <p:spPr>
          <a:xfrm>
            <a:off x="5862743" y="3695172"/>
            <a:ext cx="1445915" cy="938031"/>
          </a:xfrm>
          <a:prstGeom prst="rect">
            <a:avLst/>
          </a:prstGeom>
        </p:spPr>
      </p:pic>
    </p:spTree>
    <p:extLst>
      <p:ext uri="{BB962C8B-B14F-4D97-AF65-F5344CB8AC3E}">
        <p14:creationId xmlns:p14="http://schemas.microsoft.com/office/powerpoint/2010/main" val="31143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C384A-6B0C-A48A-A67F-F1A6DBA0644A}"/>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FBCCCDD0-D964-9CCF-417A-5112CA1D5F79}"/>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2840DBBE-F13D-B93F-C619-F523E2C88407}"/>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31</a:t>
            </a:fld>
            <a:endParaRPr kumimoji="1" lang="ja-JP" altLang="en-US" dirty="0"/>
          </a:p>
        </p:txBody>
      </p:sp>
      <p:cxnSp>
        <p:nvCxnSpPr>
          <p:cNvPr id="22" name="直線コネクタ 21">
            <a:extLst>
              <a:ext uri="{FF2B5EF4-FFF2-40B4-BE49-F238E27FC236}">
                <a16:creationId xmlns:a16="http://schemas.microsoft.com/office/drawing/2014/main" id="{C2AC49DD-3FF9-1DBA-689A-20532E9BEF53}"/>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 name="字幕 2">
            <a:extLst>
              <a:ext uri="{FF2B5EF4-FFF2-40B4-BE49-F238E27FC236}">
                <a16:creationId xmlns:a16="http://schemas.microsoft.com/office/drawing/2014/main" id="{BE98CCDD-014B-8F56-AF69-48147B1776A5}"/>
              </a:ext>
            </a:extLst>
          </p:cNvPr>
          <p:cNvSpPr>
            <a:spLocks noGrp="1"/>
          </p:cNvSpPr>
          <p:nvPr>
            <p:ph type="subTitle" idx="1"/>
          </p:nvPr>
        </p:nvSpPr>
        <p:spPr>
          <a:xfrm>
            <a:off x="195309" y="1791856"/>
            <a:ext cx="8753381" cy="2068945"/>
          </a:xfrm>
        </p:spPr>
        <p:txBody>
          <a:bodyPr anchor="ctr">
            <a:normAutofit/>
          </a:bodyPr>
          <a:lstStyle/>
          <a:p>
            <a:pPr algn="l">
              <a:lnSpc>
                <a:spcPct val="100000"/>
              </a:lnSpc>
            </a:pPr>
            <a:r>
              <a:rPr lang="en-US" altLang="ja-JP" sz="3600" b="1" dirty="0">
                <a:latin typeface="+mn-ea"/>
              </a:rPr>
              <a:t>【</a:t>
            </a:r>
            <a:r>
              <a:rPr lang="ja-JP" altLang="en-US" sz="3600" b="1" dirty="0">
                <a:latin typeface="+mn-ea"/>
              </a:rPr>
              <a:t>セッション</a:t>
            </a:r>
            <a:r>
              <a:rPr lang="en-US" altLang="ja-JP" sz="3600" b="1" dirty="0">
                <a:latin typeface="+mn-ea"/>
              </a:rPr>
              <a:t>Ⅰ】</a:t>
            </a:r>
          </a:p>
          <a:p>
            <a:pPr algn="l">
              <a:lnSpc>
                <a:spcPct val="100000"/>
              </a:lnSpc>
            </a:pPr>
            <a:r>
              <a:rPr lang="en-US" altLang="ja-JP" sz="3600" b="1" dirty="0">
                <a:latin typeface="+mn-ea"/>
              </a:rPr>
              <a:t>〈</a:t>
            </a:r>
            <a:r>
              <a:rPr lang="ja-JP" altLang="en-US" sz="3600" b="1" dirty="0">
                <a:latin typeface="+mn-ea"/>
              </a:rPr>
              <a:t>演習</a:t>
            </a:r>
            <a:r>
              <a:rPr lang="en-US" altLang="ja-JP" sz="3600" b="1" dirty="0">
                <a:latin typeface="+mn-ea"/>
              </a:rPr>
              <a:t>1〉</a:t>
            </a:r>
          </a:p>
          <a:p>
            <a:pPr>
              <a:lnSpc>
                <a:spcPct val="100000"/>
              </a:lnSpc>
            </a:pPr>
            <a:r>
              <a:rPr lang="ja-JP" altLang="en-US" sz="3600" b="1" dirty="0">
                <a:latin typeface="+mn-ea"/>
              </a:rPr>
              <a:t>主任相談支援専門員の地域での役割</a:t>
            </a:r>
          </a:p>
        </p:txBody>
      </p:sp>
      <p:sp>
        <p:nvSpPr>
          <p:cNvPr id="2" name="タイトル 1">
            <a:extLst>
              <a:ext uri="{FF2B5EF4-FFF2-40B4-BE49-F238E27FC236}">
                <a16:creationId xmlns:a16="http://schemas.microsoft.com/office/drawing/2014/main" id="{684F1DE4-D370-7E76-C50C-28A3140A861D}"/>
              </a:ext>
            </a:extLst>
          </p:cNvPr>
          <p:cNvSpPr txBox="1">
            <a:spLocks/>
          </p:cNvSpPr>
          <p:nvPr/>
        </p:nvSpPr>
        <p:spPr>
          <a:xfrm>
            <a:off x="2732658" y="4609461"/>
            <a:ext cx="6216032" cy="17733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spcBef>
                <a:spcPts val="600"/>
              </a:spcBef>
            </a:pPr>
            <a:r>
              <a:rPr lang="en-US" altLang="ja-JP" sz="2400" b="1" dirty="0">
                <a:latin typeface="+mn-ea"/>
                <a:ea typeface="+mn-ea"/>
              </a:rPr>
              <a:t>〈</a:t>
            </a:r>
            <a:r>
              <a:rPr lang="ja-JP" altLang="en-US" sz="2400" b="1" dirty="0">
                <a:latin typeface="+mn-ea"/>
                <a:ea typeface="+mn-ea"/>
              </a:rPr>
              <a:t>講義</a:t>
            </a:r>
            <a:r>
              <a:rPr lang="en-US" altLang="ja-JP" sz="2400" b="1" dirty="0">
                <a:latin typeface="+mn-ea"/>
                <a:ea typeface="+mn-ea"/>
              </a:rPr>
              <a:t>1〉10</a:t>
            </a:r>
            <a:r>
              <a:rPr lang="ja-JP" altLang="en-US" sz="2400" b="1" dirty="0">
                <a:latin typeface="+mn-ea"/>
                <a:ea typeface="+mn-ea"/>
              </a:rPr>
              <a:t>：</a:t>
            </a:r>
            <a:r>
              <a:rPr lang="en-US" altLang="ja-JP" sz="2400" b="1" dirty="0">
                <a:latin typeface="+mn-ea"/>
                <a:ea typeface="+mn-ea"/>
              </a:rPr>
              <a:t>25</a:t>
            </a:r>
            <a:r>
              <a:rPr lang="ja-JP" altLang="en-US" sz="2400" b="1" dirty="0">
                <a:latin typeface="+mn-ea"/>
                <a:ea typeface="+mn-ea"/>
              </a:rPr>
              <a:t>～</a:t>
            </a:r>
            <a:r>
              <a:rPr lang="en-US" altLang="ja-JP" sz="2400" b="1" dirty="0">
                <a:latin typeface="+mn-ea"/>
                <a:ea typeface="+mn-ea"/>
              </a:rPr>
              <a:t>10</a:t>
            </a:r>
            <a:r>
              <a:rPr lang="ja-JP" altLang="en-US" sz="2400" b="1" dirty="0">
                <a:latin typeface="+mn-ea"/>
                <a:ea typeface="+mn-ea"/>
              </a:rPr>
              <a:t>：</a:t>
            </a:r>
            <a:r>
              <a:rPr lang="en-US" altLang="ja-JP" sz="2400" b="1" dirty="0">
                <a:latin typeface="+mn-ea"/>
                <a:ea typeface="+mn-ea"/>
              </a:rPr>
              <a:t>45</a:t>
            </a:r>
            <a:r>
              <a:rPr lang="ja-JP" altLang="en-US" sz="2400" b="1" dirty="0">
                <a:latin typeface="+mn-ea"/>
                <a:ea typeface="+mn-ea"/>
              </a:rPr>
              <a:t>（</a:t>
            </a:r>
            <a:r>
              <a:rPr lang="en-US" altLang="ja-JP" sz="2400" b="1" dirty="0">
                <a:latin typeface="+mn-ea"/>
                <a:ea typeface="+mn-ea"/>
              </a:rPr>
              <a:t>20</a:t>
            </a:r>
            <a:r>
              <a:rPr lang="ja-JP" altLang="en-US" sz="2400" b="1" dirty="0">
                <a:latin typeface="+mn-ea"/>
                <a:ea typeface="+mn-ea"/>
              </a:rPr>
              <a:t>分）</a:t>
            </a:r>
            <a:endParaRPr lang="en-US" altLang="ja-JP" sz="2400" b="1" dirty="0">
              <a:latin typeface="+mn-ea"/>
              <a:ea typeface="+mn-ea"/>
            </a:endParaRPr>
          </a:p>
          <a:p>
            <a:pPr algn="r">
              <a:spcBef>
                <a:spcPts val="600"/>
              </a:spcBef>
            </a:pPr>
            <a:r>
              <a:rPr lang="en-US" altLang="ja-JP" sz="2400" b="1" dirty="0">
                <a:solidFill>
                  <a:srgbClr val="FF0000"/>
                </a:solidFill>
                <a:latin typeface="+mn-ea"/>
                <a:ea typeface="+mn-ea"/>
              </a:rPr>
              <a:t>〈</a:t>
            </a:r>
            <a:r>
              <a:rPr lang="ja-JP" altLang="en-US" sz="2400" b="1" dirty="0">
                <a:solidFill>
                  <a:srgbClr val="FF0000"/>
                </a:solidFill>
                <a:latin typeface="+mn-ea"/>
                <a:ea typeface="+mn-ea"/>
              </a:rPr>
              <a:t>演習</a:t>
            </a:r>
            <a:r>
              <a:rPr lang="en-US" altLang="ja-JP" sz="2400" b="1" dirty="0">
                <a:solidFill>
                  <a:srgbClr val="FF0000"/>
                </a:solidFill>
                <a:latin typeface="+mn-ea"/>
                <a:ea typeface="+mn-ea"/>
              </a:rPr>
              <a:t>1〉10</a:t>
            </a:r>
            <a:r>
              <a:rPr lang="ja-JP" altLang="en-US" sz="2400" b="1" dirty="0">
                <a:solidFill>
                  <a:srgbClr val="FF0000"/>
                </a:solidFill>
                <a:latin typeface="+mn-ea"/>
                <a:ea typeface="+mn-ea"/>
              </a:rPr>
              <a:t>：</a:t>
            </a:r>
            <a:r>
              <a:rPr lang="en-US" altLang="ja-JP" sz="2400" b="1" dirty="0">
                <a:solidFill>
                  <a:srgbClr val="FF0000"/>
                </a:solidFill>
                <a:latin typeface="+mn-ea"/>
                <a:ea typeface="+mn-ea"/>
              </a:rPr>
              <a:t>45</a:t>
            </a:r>
            <a:r>
              <a:rPr lang="ja-JP" altLang="en-US" sz="2400" b="1" dirty="0">
                <a:solidFill>
                  <a:srgbClr val="FF0000"/>
                </a:solidFill>
                <a:latin typeface="+mn-ea"/>
                <a:ea typeface="+mn-ea"/>
              </a:rPr>
              <a:t>～</a:t>
            </a:r>
            <a:r>
              <a:rPr lang="en-US" altLang="ja-JP" sz="2400" b="1" dirty="0">
                <a:solidFill>
                  <a:srgbClr val="FF0000"/>
                </a:solidFill>
                <a:latin typeface="+mn-ea"/>
                <a:ea typeface="+mn-ea"/>
              </a:rPr>
              <a:t>11</a:t>
            </a:r>
            <a:r>
              <a:rPr lang="ja-JP" altLang="en-US" sz="2400" b="1" dirty="0">
                <a:solidFill>
                  <a:srgbClr val="FF0000"/>
                </a:solidFill>
                <a:latin typeface="+mn-ea"/>
                <a:ea typeface="+mn-ea"/>
              </a:rPr>
              <a:t>：</a:t>
            </a:r>
            <a:r>
              <a:rPr lang="en-US" altLang="ja-JP" sz="2400" b="1" dirty="0">
                <a:solidFill>
                  <a:srgbClr val="FF0000"/>
                </a:solidFill>
                <a:latin typeface="+mn-ea"/>
                <a:ea typeface="+mn-ea"/>
              </a:rPr>
              <a:t>15</a:t>
            </a:r>
            <a:r>
              <a:rPr lang="ja-JP" altLang="en-US" sz="2400" b="1" dirty="0">
                <a:solidFill>
                  <a:srgbClr val="FF0000"/>
                </a:solidFill>
                <a:latin typeface="+mn-ea"/>
                <a:ea typeface="+mn-ea"/>
              </a:rPr>
              <a:t>（</a:t>
            </a:r>
            <a:r>
              <a:rPr lang="en-US" altLang="ja-JP" sz="2400" b="1" dirty="0">
                <a:solidFill>
                  <a:srgbClr val="FF0000"/>
                </a:solidFill>
                <a:latin typeface="+mn-ea"/>
                <a:ea typeface="+mn-ea"/>
              </a:rPr>
              <a:t>30</a:t>
            </a:r>
            <a:r>
              <a:rPr lang="ja-JP" altLang="en-US" sz="2400" b="1" dirty="0">
                <a:solidFill>
                  <a:srgbClr val="FF0000"/>
                </a:solidFill>
                <a:latin typeface="+mn-ea"/>
                <a:ea typeface="+mn-ea"/>
              </a:rPr>
              <a:t>分）</a:t>
            </a:r>
            <a:endParaRPr lang="en-US" altLang="ja-JP" sz="2400" b="1" dirty="0">
              <a:solidFill>
                <a:srgbClr val="FF0000"/>
              </a:solidFill>
              <a:latin typeface="+mn-ea"/>
              <a:ea typeface="+mn-ea"/>
            </a:endParaRPr>
          </a:p>
          <a:p>
            <a:pPr algn="r">
              <a:spcBef>
                <a:spcPts val="600"/>
              </a:spcBef>
            </a:pPr>
            <a:r>
              <a:rPr lang="en-US" altLang="ja-JP" sz="2400" b="1" dirty="0">
                <a:latin typeface="+mn-ea"/>
                <a:ea typeface="+mn-ea"/>
              </a:rPr>
              <a:t>〈</a:t>
            </a:r>
            <a:r>
              <a:rPr lang="ja-JP" altLang="en-US" sz="2400" b="1" dirty="0">
                <a:latin typeface="+mn-ea"/>
                <a:ea typeface="+mn-ea"/>
              </a:rPr>
              <a:t>まとめ</a:t>
            </a:r>
            <a:r>
              <a:rPr lang="en-US" altLang="ja-JP" sz="2400" b="1" dirty="0">
                <a:latin typeface="+mn-ea"/>
                <a:ea typeface="+mn-ea"/>
              </a:rPr>
              <a:t>〉11</a:t>
            </a:r>
            <a:r>
              <a:rPr lang="ja-JP" altLang="en-US" sz="2400" b="1" dirty="0">
                <a:latin typeface="+mn-ea"/>
                <a:ea typeface="+mn-ea"/>
              </a:rPr>
              <a:t>：</a:t>
            </a:r>
            <a:r>
              <a:rPr lang="en-US" altLang="ja-JP" sz="2400" b="1" dirty="0">
                <a:latin typeface="+mn-ea"/>
                <a:ea typeface="+mn-ea"/>
              </a:rPr>
              <a:t>15</a:t>
            </a:r>
            <a:r>
              <a:rPr lang="ja-JP" altLang="en-US" sz="2400" b="1" dirty="0">
                <a:latin typeface="+mn-ea"/>
                <a:ea typeface="+mn-ea"/>
              </a:rPr>
              <a:t>～</a:t>
            </a:r>
            <a:r>
              <a:rPr lang="en-US" altLang="ja-JP" sz="2400" b="1" dirty="0">
                <a:latin typeface="+mn-ea"/>
                <a:ea typeface="+mn-ea"/>
              </a:rPr>
              <a:t>11</a:t>
            </a:r>
            <a:r>
              <a:rPr lang="ja-JP" altLang="en-US" sz="2400" b="1" dirty="0">
                <a:latin typeface="+mn-ea"/>
                <a:ea typeface="+mn-ea"/>
              </a:rPr>
              <a:t>：</a:t>
            </a:r>
            <a:r>
              <a:rPr lang="en-US" altLang="ja-JP" sz="2400" b="1" dirty="0">
                <a:latin typeface="+mn-ea"/>
                <a:ea typeface="+mn-ea"/>
              </a:rPr>
              <a:t>25</a:t>
            </a:r>
            <a:r>
              <a:rPr lang="ja-JP" altLang="en-US" sz="2400" b="1" dirty="0">
                <a:latin typeface="+mn-ea"/>
                <a:ea typeface="+mn-ea"/>
              </a:rPr>
              <a:t>（</a:t>
            </a:r>
            <a:r>
              <a:rPr lang="en-US" altLang="ja-JP" sz="2400" b="1" dirty="0">
                <a:latin typeface="+mn-ea"/>
                <a:ea typeface="+mn-ea"/>
              </a:rPr>
              <a:t>10</a:t>
            </a:r>
            <a:r>
              <a:rPr lang="ja-JP" altLang="en-US" sz="2400" b="1" dirty="0">
                <a:latin typeface="+mn-ea"/>
                <a:ea typeface="+mn-ea"/>
              </a:rPr>
              <a:t>分）</a:t>
            </a:r>
          </a:p>
        </p:txBody>
      </p:sp>
    </p:spTree>
    <p:extLst>
      <p:ext uri="{BB962C8B-B14F-4D97-AF65-F5344CB8AC3E}">
        <p14:creationId xmlns:p14="http://schemas.microsoft.com/office/powerpoint/2010/main" val="159219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907B8-485C-8111-9018-C90FDD073E13}"/>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8ED6BD06-5182-9618-7C17-4FEA7B80C9C9}"/>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F55EF234-4583-F098-5B79-EEAF8297E6EF}"/>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32</a:t>
            </a:fld>
            <a:endParaRPr kumimoji="1" lang="ja-JP" altLang="en-US" dirty="0"/>
          </a:p>
        </p:txBody>
      </p:sp>
      <p:cxnSp>
        <p:nvCxnSpPr>
          <p:cNvPr id="22" name="直線コネクタ 21">
            <a:extLst>
              <a:ext uri="{FF2B5EF4-FFF2-40B4-BE49-F238E27FC236}">
                <a16:creationId xmlns:a16="http://schemas.microsoft.com/office/drawing/2014/main" id="{F8B8FE45-E710-4648-C058-C87BDD64B5E2}"/>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2418EC94-3757-406F-710A-FFC2BFEF5E47}"/>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演習</a:t>
            </a:r>
            <a:r>
              <a:rPr lang="en-US" altLang="ja-JP" sz="1600" b="1" dirty="0">
                <a:latin typeface="+mn-ea"/>
                <a:ea typeface="+mn-ea"/>
              </a:rPr>
              <a:t>1〉</a:t>
            </a:r>
            <a:r>
              <a:rPr lang="ja-JP" altLang="en-US" sz="1600" b="1" dirty="0">
                <a:latin typeface="+mn-ea"/>
                <a:ea typeface="+mn-ea"/>
              </a:rPr>
              <a:t>主任相談支援専門員の地域での役割</a:t>
            </a:r>
          </a:p>
        </p:txBody>
      </p:sp>
      <p:sp>
        <p:nvSpPr>
          <p:cNvPr id="3" name="コンテンツ プレースホルダー 2">
            <a:extLst>
              <a:ext uri="{FF2B5EF4-FFF2-40B4-BE49-F238E27FC236}">
                <a16:creationId xmlns:a16="http://schemas.microsoft.com/office/drawing/2014/main" id="{BDD42131-CC27-DE29-1E8F-860D1496AFB0}"/>
              </a:ext>
            </a:extLst>
          </p:cNvPr>
          <p:cNvSpPr txBox="1">
            <a:spLocks/>
          </p:cNvSpPr>
          <p:nvPr/>
        </p:nvSpPr>
        <p:spPr>
          <a:xfrm>
            <a:off x="170109" y="951346"/>
            <a:ext cx="8842158" cy="5280777"/>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spcBef>
                <a:spcPts val="600"/>
              </a:spcBef>
            </a:pPr>
            <a:r>
              <a:rPr lang="en-US" altLang="ja-JP" sz="2000" b="1" dirty="0"/>
              <a:t>【</a:t>
            </a:r>
            <a:r>
              <a:rPr lang="ja-JP" altLang="en-US" sz="2000" b="1" dirty="0"/>
              <a:t>事　例</a:t>
            </a:r>
            <a:r>
              <a:rPr lang="en-US" altLang="ja-JP" sz="2000" b="1" dirty="0"/>
              <a:t>】</a:t>
            </a:r>
            <a:endParaRPr lang="ja-JP" altLang="en-US" sz="2000" b="1" dirty="0"/>
          </a:p>
          <a:p>
            <a:pPr algn="just">
              <a:lnSpc>
                <a:spcPct val="110000"/>
              </a:lnSpc>
              <a:spcBef>
                <a:spcPts val="600"/>
              </a:spcBef>
            </a:pPr>
            <a:r>
              <a:rPr lang="ja-JP" altLang="en-US" sz="2000" b="1" dirty="0"/>
              <a:t>相談支援事業所ふたば　相談支援専門員　亀田さん（</a:t>
            </a:r>
            <a:r>
              <a:rPr lang="en-US" altLang="ja-JP" sz="2000" b="1" dirty="0"/>
              <a:t>30</a:t>
            </a:r>
            <a:r>
              <a:rPr lang="ja-JP" altLang="en-US" sz="2000" b="1" dirty="0"/>
              <a:t>歳女性）</a:t>
            </a:r>
          </a:p>
          <a:p>
            <a:pPr algn="just">
              <a:lnSpc>
                <a:spcPct val="110000"/>
              </a:lnSpc>
              <a:spcBef>
                <a:spcPts val="600"/>
              </a:spcBef>
            </a:pPr>
            <a:r>
              <a:rPr lang="ja-JP" altLang="en-US" sz="2000" b="1" dirty="0"/>
              <a:t>現所属社会福祉法人入社</a:t>
            </a:r>
            <a:r>
              <a:rPr lang="en-US" altLang="ja-JP" sz="2000" b="1" dirty="0"/>
              <a:t>9</a:t>
            </a:r>
            <a:r>
              <a:rPr lang="ja-JP" altLang="en-US" sz="2000" b="1" dirty="0"/>
              <a:t>年目　</a:t>
            </a:r>
            <a:endParaRPr lang="en-US" altLang="ja-JP" sz="2000" b="1" dirty="0"/>
          </a:p>
          <a:p>
            <a:pPr algn="just">
              <a:lnSpc>
                <a:spcPct val="110000"/>
              </a:lnSpc>
              <a:spcBef>
                <a:spcPts val="600"/>
              </a:spcBef>
            </a:pPr>
            <a:r>
              <a:rPr lang="ja-JP" altLang="en-US" sz="2000" b="1" dirty="0"/>
              <a:t>相談支援専門員</a:t>
            </a:r>
            <a:r>
              <a:rPr lang="en-US" altLang="ja-JP" sz="2000" b="1" dirty="0"/>
              <a:t>1</a:t>
            </a:r>
            <a:r>
              <a:rPr lang="ja-JP" altLang="en-US" sz="2000" b="1" dirty="0"/>
              <a:t>年目（一人相談支援事業所）</a:t>
            </a:r>
          </a:p>
          <a:p>
            <a:pPr algn="just">
              <a:lnSpc>
                <a:spcPct val="110000"/>
              </a:lnSpc>
              <a:spcBef>
                <a:spcPts val="600"/>
              </a:spcBef>
            </a:pPr>
            <a:endParaRPr lang="ja-JP" altLang="en-US" sz="2000" b="1" dirty="0"/>
          </a:p>
          <a:p>
            <a:pPr algn="just">
              <a:lnSpc>
                <a:spcPct val="110000"/>
              </a:lnSpc>
              <a:spcBef>
                <a:spcPts val="600"/>
              </a:spcBef>
            </a:pPr>
            <a:r>
              <a:rPr lang="ja-JP" altLang="en-US" sz="2000" b="1" dirty="0"/>
              <a:t>亀田さん（相談支援専門員）より相談の電話が、あなた（双葉市基幹相談支援センター　主任相談支援専門員）に入りました。</a:t>
            </a:r>
          </a:p>
          <a:p>
            <a:pPr algn="just">
              <a:lnSpc>
                <a:spcPct val="110000"/>
              </a:lnSpc>
              <a:spcBef>
                <a:spcPts val="600"/>
              </a:spcBef>
            </a:pPr>
            <a:endParaRPr lang="ja-JP" altLang="en-US" sz="2000" b="1" dirty="0"/>
          </a:p>
          <a:p>
            <a:pPr algn="just">
              <a:lnSpc>
                <a:spcPct val="110000"/>
              </a:lnSpc>
              <a:spcBef>
                <a:spcPts val="600"/>
              </a:spcBef>
            </a:pPr>
            <a:r>
              <a:rPr lang="en-US" altLang="ja-JP" sz="2000" b="1" dirty="0"/>
              <a:t>『</a:t>
            </a:r>
            <a:r>
              <a:rPr lang="ja-JP" altLang="en-US" sz="2000" b="1" dirty="0"/>
              <a:t>双葉市の福祉課担当職員より、</a:t>
            </a:r>
            <a:r>
              <a:rPr lang="en-US" altLang="ja-JP" sz="2000" b="1" dirty="0"/>
              <a:t>80</a:t>
            </a:r>
            <a:r>
              <a:rPr lang="ja-JP" altLang="en-US" sz="2000" b="1" dirty="0"/>
              <a:t>歳のお母さんと同居する</a:t>
            </a:r>
            <a:r>
              <a:rPr lang="en-US" altLang="ja-JP" sz="2000" b="1" dirty="0"/>
              <a:t>50</a:t>
            </a:r>
            <a:r>
              <a:rPr lang="ja-JP" altLang="en-US" sz="2000" b="1" dirty="0"/>
              <a:t>歳の身体障害と軽度の知的障害を持つ大山さんの計画相談の依頼を受けて、私が相談に訪問しているのですが、管理者からはうちの法人の生活介護につなげば良いのではと言われるのです。本人は良くわからないみたいで、お母さんからは急がされるし、誰に相談して良いか分からず電話しました。</a:t>
            </a:r>
            <a:r>
              <a:rPr lang="en-US" altLang="ja-JP" sz="2000" b="1" dirty="0"/>
              <a:t>』</a:t>
            </a:r>
            <a:endParaRPr lang="ja-JP" altLang="en-US" sz="2000" b="1" dirty="0"/>
          </a:p>
        </p:txBody>
      </p:sp>
      <p:sp>
        <p:nvSpPr>
          <p:cNvPr id="2" name="タイトル 1">
            <a:extLst>
              <a:ext uri="{FF2B5EF4-FFF2-40B4-BE49-F238E27FC236}">
                <a16:creationId xmlns:a16="http://schemas.microsoft.com/office/drawing/2014/main" id="{3B1CA4E4-8128-CF85-12C1-CCDBE3B745D2}"/>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lang="ja-JP" altLang="en-US" sz="2000" b="1" dirty="0">
                <a:latin typeface="+mn-ea"/>
                <a:ea typeface="+mn-ea"/>
              </a:rPr>
              <a:t>機能</a:t>
            </a:r>
            <a:endParaRPr kumimoji="1" lang="ja-JP" altLang="en-US" sz="2000" b="1" dirty="0">
              <a:latin typeface="+mn-ea"/>
              <a:ea typeface="+mn-ea"/>
            </a:endParaRPr>
          </a:p>
        </p:txBody>
      </p:sp>
      <p:sp>
        <p:nvSpPr>
          <p:cNvPr id="4" name="タイトル 1">
            <a:extLst>
              <a:ext uri="{FF2B5EF4-FFF2-40B4-BE49-F238E27FC236}">
                <a16:creationId xmlns:a16="http://schemas.microsoft.com/office/drawing/2014/main" id="{2D3C0B6A-9131-15BE-7510-F6854E5006B2}"/>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Tree>
    <p:extLst>
      <p:ext uri="{BB962C8B-B14F-4D97-AF65-F5344CB8AC3E}">
        <p14:creationId xmlns:p14="http://schemas.microsoft.com/office/powerpoint/2010/main" val="425718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E65B9-29D6-DF07-CD41-E92B1BA4540E}"/>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F5C858EC-F297-8B61-F6D3-2D5D303679B9}"/>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923EACFC-A5A2-034A-8D15-AA324FF8D1C6}"/>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33</a:t>
            </a:fld>
            <a:endParaRPr kumimoji="1" lang="ja-JP" altLang="en-US" dirty="0"/>
          </a:p>
        </p:txBody>
      </p:sp>
      <p:cxnSp>
        <p:nvCxnSpPr>
          <p:cNvPr id="22" name="直線コネクタ 21">
            <a:extLst>
              <a:ext uri="{FF2B5EF4-FFF2-40B4-BE49-F238E27FC236}">
                <a16:creationId xmlns:a16="http://schemas.microsoft.com/office/drawing/2014/main" id="{DDC3BBB0-82AC-224E-1BBF-3463832E3206}"/>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46431610-95B9-8370-A805-D129B31C1613}"/>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演習</a:t>
            </a:r>
            <a:r>
              <a:rPr lang="en-US" altLang="ja-JP" sz="1600" b="1" dirty="0">
                <a:latin typeface="+mn-ea"/>
                <a:ea typeface="+mn-ea"/>
              </a:rPr>
              <a:t>1〉</a:t>
            </a:r>
            <a:r>
              <a:rPr lang="ja-JP" altLang="en-US" sz="1600" b="1" dirty="0">
                <a:latin typeface="+mn-ea"/>
                <a:ea typeface="+mn-ea"/>
              </a:rPr>
              <a:t>主任相談支援専門員の地域での役割</a:t>
            </a:r>
          </a:p>
        </p:txBody>
      </p:sp>
      <p:sp>
        <p:nvSpPr>
          <p:cNvPr id="2" name="タイトル 1">
            <a:extLst>
              <a:ext uri="{FF2B5EF4-FFF2-40B4-BE49-F238E27FC236}">
                <a16:creationId xmlns:a16="http://schemas.microsoft.com/office/drawing/2014/main" id="{78D2B2E1-34A8-2C6B-3AB8-1E2C14BBEEC4}"/>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lang="ja-JP" altLang="en-US" sz="2000" b="1" dirty="0">
                <a:latin typeface="+mn-ea"/>
                <a:ea typeface="+mn-ea"/>
              </a:rPr>
              <a:t>機能</a:t>
            </a:r>
            <a:endParaRPr kumimoji="1" lang="ja-JP" altLang="en-US" sz="2000" b="1" dirty="0">
              <a:latin typeface="+mn-ea"/>
              <a:ea typeface="+mn-ea"/>
            </a:endParaRPr>
          </a:p>
        </p:txBody>
      </p:sp>
      <p:sp>
        <p:nvSpPr>
          <p:cNvPr id="4" name="タイトル 1">
            <a:extLst>
              <a:ext uri="{FF2B5EF4-FFF2-40B4-BE49-F238E27FC236}">
                <a16:creationId xmlns:a16="http://schemas.microsoft.com/office/drawing/2014/main" id="{D6847FC3-16D3-490C-A22E-74B903D9F5CE}"/>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pic>
        <p:nvPicPr>
          <p:cNvPr id="5" name="図 4">
            <a:extLst>
              <a:ext uri="{FF2B5EF4-FFF2-40B4-BE49-F238E27FC236}">
                <a16:creationId xmlns:a16="http://schemas.microsoft.com/office/drawing/2014/main" id="{346FEEE9-EC66-6587-79A7-95E7A2CC830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778" b="89778" l="4911" r="96875"/>
                    </a14:imgEffect>
                  </a14:imgLayer>
                </a14:imgProps>
              </a:ext>
            </a:extLst>
          </a:blip>
          <a:srcRect t="4210" b="21233"/>
          <a:stretch/>
        </p:blipFill>
        <p:spPr>
          <a:xfrm>
            <a:off x="1795236" y="1167231"/>
            <a:ext cx="2002236" cy="1499510"/>
          </a:xfrm>
          <a:prstGeom prst="rect">
            <a:avLst/>
          </a:prstGeom>
        </p:spPr>
      </p:pic>
      <p:sp>
        <p:nvSpPr>
          <p:cNvPr id="8" name="タイトル 1">
            <a:extLst>
              <a:ext uri="{FF2B5EF4-FFF2-40B4-BE49-F238E27FC236}">
                <a16:creationId xmlns:a16="http://schemas.microsoft.com/office/drawing/2014/main" id="{70379C86-76A3-FBBF-9B04-FA9C8353D095}"/>
              </a:ext>
            </a:extLst>
          </p:cNvPr>
          <p:cNvSpPr txBox="1">
            <a:spLocks/>
          </p:cNvSpPr>
          <p:nvPr/>
        </p:nvSpPr>
        <p:spPr>
          <a:xfrm>
            <a:off x="1342014" y="2666741"/>
            <a:ext cx="2908680" cy="10476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600" b="1" dirty="0">
                <a:latin typeface="+mn-ea"/>
                <a:ea typeface="+mn-ea"/>
              </a:rPr>
              <a:t>亀田さん　</a:t>
            </a:r>
            <a:r>
              <a:rPr lang="en-US" altLang="ja-JP" sz="1600" b="1" dirty="0">
                <a:latin typeface="+mn-ea"/>
                <a:ea typeface="+mn-ea"/>
              </a:rPr>
              <a:t>30</a:t>
            </a:r>
            <a:r>
              <a:rPr lang="ja-JP" altLang="en-US" sz="1600" b="1" dirty="0">
                <a:latin typeface="+mn-ea"/>
                <a:ea typeface="+mn-ea"/>
              </a:rPr>
              <a:t>歳</a:t>
            </a:r>
            <a:endParaRPr lang="en-US" altLang="ja-JP" sz="1600" b="1" dirty="0">
              <a:latin typeface="+mn-ea"/>
              <a:ea typeface="+mn-ea"/>
            </a:endParaRPr>
          </a:p>
          <a:p>
            <a:pPr>
              <a:spcBef>
                <a:spcPts val="600"/>
              </a:spcBef>
            </a:pPr>
            <a:r>
              <a:rPr lang="ja-JP" altLang="en-US" sz="1600" b="1" dirty="0">
                <a:latin typeface="+mn-ea"/>
                <a:ea typeface="+mn-ea"/>
              </a:rPr>
              <a:t>相談支援専門員</a:t>
            </a:r>
            <a:endParaRPr lang="en-US" altLang="ja-JP" sz="1600" b="1" dirty="0">
              <a:latin typeface="+mn-ea"/>
              <a:ea typeface="+mn-ea"/>
            </a:endParaRPr>
          </a:p>
          <a:p>
            <a:pPr>
              <a:spcBef>
                <a:spcPts val="600"/>
              </a:spcBef>
            </a:pPr>
            <a:r>
              <a:rPr lang="ja-JP" altLang="en-US" sz="1600" b="1" dirty="0">
                <a:latin typeface="+mn-ea"/>
                <a:ea typeface="+mn-ea"/>
              </a:rPr>
              <a:t>（相談支援事業所ふたば）</a:t>
            </a:r>
          </a:p>
        </p:txBody>
      </p:sp>
      <p:pic>
        <p:nvPicPr>
          <p:cNvPr id="9" name="図 8">
            <a:extLst>
              <a:ext uri="{FF2B5EF4-FFF2-40B4-BE49-F238E27FC236}">
                <a16:creationId xmlns:a16="http://schemas.microsoft.com/office/drawing/2014/main" id="{9863F6BE-42C7-62DA-8897-AA232E49729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186" b="96838" l="18593" r="86935"/>
                    </a14:imgEffect>
                  </a14:imgLayer>
                </a14:imgProps>
              </a:ext>
            </a:extLst>
          </a:blip>
          <a:stretch>
            <a:fillRect/>
          </a:stretch>
        </p:blipFill>
        <p:spPr>
          <a:xfrm>
            <a:off x="340896" y="4109725"/>
            <a:ext cx="1277984" cy="1624773"/>
          </a:xfrm>
          <a:prstGeom prst="rect">
            <a:avLst/>
          </a:prstGeom>
        </p:spPr>
      </p:pic>
      <p:sp>
        <p:nvSpPr>
          <p:cNvPr id="10" name="タイトル 1">
            <a:extLst>
              <a:ext uri="{FF2B5EF4-FFF2-40B4-BE49-F238E27FC236}">
                <a16:creationId xmlns:a16="http://schemas.microsoft.com/office/drawing/2014/main" id="{A04D69CD-5668-FC47-80D7-622D1FE81C8C}"/>
              </a:ext>
            </a:extLst>
          </p:cNvPr>
          <p:cNvSpPr txBox="1">
            <a:spLocks/>
          </p:cNvSpPr>
          <p:nvPr/>
        </p:nvSpPr>
        <p:spPr>
          <a:xfrm>
            <a:off x="6253376" y="2537537"/>
            <a:ext cx="2748581" cy="98751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600" b="1" dirty="0">
                <a:latin typeface="+mn-ea"/>
                <a:ea typeface="+mn-ea"/>
              </a:rPr>
              <a:t>遠藤さん</a:t>
            </a:r>
            <a:endParaRPr lang="en-US" altLang="ja-JP" sz="1600" b="1" dirty="0">
              <a:latin typeface="+mn-ea"/>
              <a:ea typeface="+mn-ea"/>
            </a:endParaRPr>
          </a:p>
          <a:p>
            <a:pPr>
              <a:spcBef>
                <a:spcPts val="600"/>
              </a:spcBef>
            </a:pPr>
            <a:r>
              <a:rPr lang="ja-JP" altLang="en-US" sz="1600" b="1" dirty="0">
                <a:latin typeface="+mn-ea"/>
                <a:ea typeface="+mn-ea"/>
              </a:rPr>
              <a:t>管理者</a:t>
            </a:r>
            <a:endParaRPr lang="en-US" altLang="ja-JP" sz="1600" b="1" dirty="0">
              <a:latin typeface="+mn-ea"/>
              <a:ea typeface="+mn-ea"/>
            </a:endParaRPr>
          </a:p>
          <a:p>
            <a:pPr>
              <a:spcBef>
                <a:spcPts val="600"/>
              </a:spcBef>
            </a:pPr>
            <a:r>
              <a:rPr lang="ja-JP" altLang="en-US" sz="1600" b="1" dirty="0">
                <a:latin typeface="+mn-ea"/>
                <a:ea typeface="+mn-ea"/>
              </a:rPr>
              <a:t>（相談支援事業所ふたば）</a:t>
            </a:r>
          </a:p>
        </p:txBody>
      </p:sp>
      <p:pic>
        <p:nvPicPr>
          <p:cNvPr id="11" name="図 10">
            <a:extLst>
              <a:ext uri="{FF2B5EF4-FFF2-40B4-BE49-F238E27FC236}">
                <a16:creationId xmlns:a16="http://schemas.microsoft.com/office/drawing/2014/main" id="{88B03457-9C1E-7511-EB76-3DC7D2DFBE6B}"/>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455" b="76727" l="9290" r="89071"/>
                    </a14:imgEffect>
                  </a14:imgLayer>
                </a14:imgProps>
              </a:ext>
            </a:extLst>
          </a:blip>
          <a:srcRect l="15472" r="19881" b="25794"/>
          <a:stretch/>
        </p:blipFill>
        <p:spPr>
          <a:xfrm>
            <a:off x="4893308" y="3597797"/>
            <a:ext cx="1236501" cy="2132884"/>
          </a:xfrm>
          <a:prstGeom prst="rect">
            <a:avLst/>
          </a:prstGeom>
        </p:spPr>
      </p:pic>
      <p:sp>
        <p:nvSpPr>
          <p:cNvPr id="12" name="タイトル 1">
            <a:extLst>
              <a:ext uri="{FF2B5EF4-FFF2-40B4-BE49-F238E27FC236}">
                <a16:creationId xmlns:a16="http://schemas.microsoft.com/office/drawing/2014/main" id="{F71BB4E2-F4BA-B4AF-F767-D1DFEFF13840}"/>
              </a:ext>
            </a:extLst>
          </p:cNvPr>
          <p:cNvSpPr txBox="1">
            <a:spLocks/>
          </p:cNvSpPr>
          <p:nvPr/>
        </p:nvSpPr>
        <p:spPr>
          <a:xfrm>
            <a:off x="4621029" y="5658328"/>
            <a:ext cx="1781057" cy="77286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800" b="1" dirty="0">
                <a:latin typeface="+mn-ea"/>
                <a:ea typeface="+mn-ea"/>
              </a:rPr>
              <a:t>大山さん</a:t>
            </a:r>
            <a:endParaRPr lang="en-US" altLang="ja-JP" sz="1800" b="1" dirty="0">
              <a:latin typeface="+mn-ea"/>
              <a:ea typeface="+mn-ea"/>
            </a:endParaRPr>
          </a:p>
          <a:p>
            <a:pPr>
              <a:spcBef>
                <a:spcPts val="600"/>
              </a:spcBef>
            </a:pPr>
            <a:r>
              <a:rPr lang="ja-JP" altLang="en-US" sz="1800" b="1" dirty="0">
                <a:latin typeface="+mn-ea"/>
                <a:ea typeface="+mn-ea"/>
              </a:rPr>
              <a:t>相談者</a:t>
            </a:r>
          </a:p>
        </p:txBody>
      </p:sp>
      <p:pic>
        <p:nvPicPr>
          <p:cNvPr id="15" name="図 14">
            <a:extLst>
              <a:ext uri="{FF2B5EF4-FFF2-40B4-BE49-F238E27FC236}">
                <a16:creationId xmlns:a16="http://schemas.microsoft.com/office/drawing/2014/main" id="{9AC5A777-BF40-564B-6160-9A698316AE6A}"/>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2672" b="89695" l="9845" r="89637">
                        <a14:foregroundMark x1="43005" y1="62977" x2="50777" y2="75573"/>
                      </a14:backgroundRemoval>
                    </a14:imgEffect>
                  </a14:imgLayer>
                </a14:imgProps>
              </a:ext>
            </a:extLst>
          </a:blip>
          <a:stretch>
            <a:fillRect/>
          </a:stretch>
        </p:blipFill>
        <p:spPr>
          <a:xfrm>
            <a:off x="7070067" y="1107989"/>
            <a:ext cx="1104601" cy="1499510"/>
          </a:xfrm>
          <a:prstGeom prst="rect">
            <a:avLst/>
          </a:prstGeom>
        </p:spPr>
      </p:pic>
      <p:sp>
        <p:nvSpPr>
          <p:cNvPr id="16" name="タイトル 1">
            <a:extLst>
              <a:ext uri="{FF2B5EF4-FFF2-40B4-BE49-F238E27FC236}">
                <a16:creationId xmlns:a16="http://schemas.microsoft.com/office/drawing/2014/main" id="{4854B0C5-9AB7-1418-B96B-859CF87D58FE}"/>
              </a:ext>
            </a:extLst>
          </p:cNvPr>
          <p:cNvSpPr txBox="1">
            <a:spLocks/>
          </p:cNvSpPr>
          <p:nvPr/>
        </p:nvSpPr>
        <p:spPr>
          <a:xfrm>
            <a:off x="340896" y="5491477"/>
            <a:ext cx="2908680" cy="87321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600" b="1" dirty="0">
                <a:latin typeface="+mn-ea"/>
                <a:ea typeface="+mn-ea"/>
              </a:rPr>
              <a:t>あなた</a:t>
            </a:r>
            <a:endParaRPr lang="en-US" altLang="ja-JP" sz="1600" b="1" dirty="0">
              <a:latin typeface="+mn-ea"/>
              <a:ea typeface="+mn-ea"/>
            </a:endParaRPr>
          </a:p>
          <a:p>
            <a:pPr>
              <a:spcBef>
                <a:spcPts val="600"/>
              </a:spcBef>
            </a:pPr>
            <a:r>
              <a:rPr lang="ja-JP" altLang="en-US" sz="1600" b="1" dirty="0">
                <a:latin typeface="+mn-ea"/>
                <a:ea typeface="+mn-ea"/>
              </a:rPr>
              <a:t>主任相談支援専門員</a:t>
            </a:r>
            <a:endParaRPr lang="en-US" altLang="ja-JP" sz="1600" b="1" dirty="0">
              <a:latin typeface="+mn-ea"/>
              <a:ea typeface="+mn-ea"/>
            </a:endParaRPr>
          </a:p>
          <a:p>
            <a:pPr>
              <a:spcBef>
                <a:spcPts val="600"/>
              </a:spcBef>
            </a:pPr>
            <a:r>
              <a:rPr lang="ja-JP" altLang="en-US" sz="1600" b="1" dirty="0">
                <a:latin typeface="+mn-ea"/>
                <a:ea typeface="+mn-ea"/>
              </a:rPr>
              <a:t>（双葉市基幹相談支援</a:t>
            </a:r>
            <a:r>
              <a:rPr lang="en-US" altLang="ja-JP" sz="1600" b="1" dirty="0">
                <a:latin typeface="+mn-ea"/>
                <a:ea typeface="+mn-ea"/>
              </a:rPr>
              <a:t>C</a:t>
            </a:r>
            <a:r>
              <a:rPr lang="ja-JP" altLang="en-US" sz="1600" b="1" dirty="0">
                <a:latin typeface="+mn-ea"/>
                <a:ea typeface="+mn-ea"/>
              </a:rPr>
              <a:t>）</a:t>
            </a:r>
            <a:endParaRPr lang="en-US" altLang="ja-JP" sz="1600" b="1" dirty="0">
              <a:latin typeface="+mn-ea"/>
              <a:ea typeface="+mn-ea"/>
            </a:endParaRPr>
          </a:p>
        </p:txBody>
      </p:sp>
    </p:spTree>
    <p:extLst>
      <p:ext uri="{BB962C8B-B14F-4D97-AF65-F5344CB8AC3E}">
        <p14:creationId xmlns:p14="http://schemas.microsoft.com/office/powerpoint/2010/main" val="419557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D0E84-FE25-989D-26FA-EAF509CA468D}"/>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185326CA-037C-59D5-0EA6-63F470E67DAD}"/>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F950AFC9-560E-9A58-EC1B-1EAA3308831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34</a:t>
            </a:fld>
            <a:endParaRPr kumimoji="1" lang="ja-JP" altLang="en-US" dirty="0"/>
          </a:p>
        </p:txBody>
      </p:sp>
      <p:cxnSp>
        <p:nvCxnSpPr>
          <p:cNvPr id="22" name="直線コネクタ 21">
            <a:extLst>
              <a:ext uri="{FF2B5EF4-FFF2-40B4-BE49-F238E27FC236}">
                <a16:creationId xmlns:a16="http://schemas.microsoft.com/office/drawing/2014/main" id="{92DE4BAC-B503-85B6-F4E3-037F8E974181}"/>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763917AF-70B5-20AF-0FDA-D438C61C7BDB}"/>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演習</a:t>
            </a:r>
            <a:r>
              <a:rPr lang="en-US" altLang="ja-JP" sz="1600" b="1" dirty="0">
                <a:latin typeface="+mn-ea"/>
                <a:ea typeface="+mn-ea"/>
              </a:rPr>
              <a:t>1〉</a:t>
            </a:r>
            <a:r>
              <a:rPr lang="ja-JP" altLang="en-US" sz="1600" b="1" dirty="0">
                <a:latin typeface="+mn-ea"/>
                <a:ea typeface="+mn-ea"/>
              </a:rPr>
              <a:t>主任相談支援専門員の地域での役割</a:t>
            </a:r>
          </a:p>
        </p:txBody>
      </p:sp>
      <p:sp>
        <p:nvSpPr>
          <p:cNvPr id="2" name="タイトル 1">
            <a:extLst>
              <a:ext uri="{FF2B5EF4-FFF2-40B4-BE49-F238E27FC236}">
                <a16:creationId xmlns:a16="http://schemas.microsoft.com/office/drawing/2014/main" id="{70BAFDAA-251A-7915-15E3-CB3724F38BAD}"/>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lang="ja-JP" altLang="en-US" sz="2000" b="1" dirty="0">
                <a:latin typeface="+mn-ea"/>
                <a:ea typeface="+mn-ea"/>
              </a:rPr>
              <a:t>機能</a:t>
            </a:r>
            <a:endParaRPr kumimoji="1" lang="ja-JP" altLang="en-US" sz="2000" b="1" dirty="0">
              <a:latin typeface="+mn-ea"/>
              <a:ea typeface="+mn-ea"/>
            </a:endParaRPr>
          </a:p>
        </p:txBody>
      </p:sp>
      <p:sp>
        <p:nvSpPr>
          <p:cNvPr id="4" name="タイトル 1">
            <a:extLst>
              <a:ext uri="{FF2B5EF4-FFF2-40B4-BE49-F238E27FC236}">
                <a16:creationId xmlns:a16="http://schemas.microsoft.com/office/drawing/2014/main" id="{0A607E76-0500-F57C-AC28-237A1EC2B798}"/>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pic>
        <p:nvPicPr>
          <p:cNvPr id="5" name="図 4">
            <a:extLst>
              <a:ext uri="{FF2B5EF4-FFF2-40B4-BE49-F238E27FC236}">
                <a16:creationId xmlns:a16="http://schemas.microsoft.com/office/drawing/2014/main" id="{E93FEE47-3369-3085-B2BE-D42AA500C22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778" b="89778" l="4911" r="96875"/>
                    </a14:imgEffect>
                  </a14:imgLayer>
                </a14:imgProps>
              </a:ext>
            </a:extLst>
          </a:blip>
          <a:srcRect t="4210" b="21233"/>
          <a:stretch/>
        </p:blipFill>
        <p:spPr>
          <a:xfrm>
            <a:off x="1360067" y="1009999"/>
            <a:ext cx="2002236" cy="1499510"/>
          </a:xfrm>
          <a:prstGeom prst="rect">
            <a:avLst/>
          </a:prstGeom>
        </p:spPr>
      </p:pic>
      <p:sp>
        <p:nvSpPr>
          <p:cNvPr id="8" name="タイトル 1">
            <a:extLst>
              <a:ext uri="{FF2B5EF4-FFF2-40B4-BE49-F238E27FC236}">
                <a16:creationId xmlns:a16="http://schemas.microsoft.com/office/drawing/2014/main" id="{54D634AC-5705-5E6E-4617-3E55FB334769}"/>
              </a:ext>
            </a:extLst>
          </p:cNvPr>
          <p:cNvSpPr txBox="1">
            <a:spLocks/>
          </p:cNvSpPr>
          <p:nvPr/>
        </p:nvSpPr>
        <p:spPr>
          <a:xfrm>
            <a:off x="906845" y="2509509"/>
            <a:ext cx="2908680" cy="10476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600" b="1" dirty="0">
                <a:latin typeface="+mn-ea"/>
                <a:ea typeface="+mn-ea"/>
              </a:rPr>
              <a:t>亀田さん　</a:t>
            </a:r>
            <a:r>
              <a:rPr lang="en-US" altLang="ja-JP" sz="1600" b="1" dirty="0">
                <a:latin typeface="+mn-ea"/>
                <a:ea typeface="+mn-ea"/>
              </a:rPr>
              <a:t>30</a:t>
            </a:r>
            <a:r>
              <a:rPr lang="ja-JP" altLang="en-US" sz="1600" b="1" dirty="0">
                <a:latin typeface="+mn-ea"/>
                <a:ea typeface="+mn-ea"/>
              </a:rPr>
              <a:t>歳</a:t>
            </a:r>
            <a:endParaRPr lang="en-US" altLang="ja-JP" sz="1600" b="1" dirty="0">
              <a:latin typeface="+mn-ea"/>
              <a:ea typeface="+mn-ea"/>
            </a:endParaRPr>
          </a:p>
          <a:p>
            <a:pPr>
              <a:spcBef>
                <a:spcPts val="600"/>
              </a:spcBef>
            </a:pPr>
            <a:r>
              <a:rPr lang="ja-JP" altLang="en-US" sz="1600" b="1" dirty="0">
                <a:latin typeface="+mn-ea"/>
                <a:ea typeface="+mn-ea"/>
              </a:rPr>
              <a:t>相談支援専門員</a:t>
            </a:r>
            <a:endParaRPr lang="en-US" altLang="ja-JP" sz="1600" b="1" dirty="0">
              <a:latin typeface="+mn-ea"/>
              <a:ea typeface="+mn-ea"/>
            </a:endParaRPr>
          </a:p>
          <a:p>
            <a:pPr>
              <a:spcBef>
                <a:spcPts val="600"/>
              </a:spcBef>
            </a:pPr>
            <a:r>
              <a:rPr lang="ja-JP" altLang="en-US" sz="1600" b="1" dirty="0">
                <a:latin typeface="+mn-ea"/>
                <a:ea typeface="+mn-ea"/>
              </a:rPr>
              <a:t>（相談支援事業所ふたば）</a:t>
            </a:r>
          </a:p>
        </p:txBody>
      </p:sp>
      <p:pic>
        <p:nvPicPr>
          <p:cNvPr id="9" name="図 8">
            <a:extLst>
              <a:ext uri="{FF2B5EF4-FFF2-40B4-BE49-F238E27FC236}">
                <a16:creationId xmlns:a16="http://schemas.microsoft.com/office/drawing/2014/main" id="{FCFA361D-8F79-90B1-A873-4E2C1B98705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186" b="96838" l="18593" r="86935"/>
                    </a14:imgEffect>
                  </a14:imgLayer>
                </a14:imgProps>
              </a:ext>
            </a:extLst>
          </a:blip>
          <a:stretch>
            <a:fillRect/>
          </a:stretch>
        </p:blipFill>
        <p:spPr>
          <a:xfrm>
            <a:off x="340896" y="4109725"/>
            <a:ext cx="1277984" cy="1624773"/>
          </a:xfrm>
          <a:prstGeom prst="rect">
            <a:avLst/>
          </a:prstGeom>
        </p:spPr>
      </p:pic>
      <p:sp>
        <p:nvSpPr>
          <p:cNvPr id="10" name="タイトル 1">
            <a:extLst>
              <a:ext uri="{FF2B5EF4-FFF2-40B4-BE49-F238E27FC236}">
                <a16:creationId xmlns:a16="http://schemas.microsoft.com/office/drawing/2014/main" id="{948F6A6C-A660-7547-792F-3DCDDBB0FC79}"/>
              </a:ext>
            </a:extLst>
          </p:cNvPr>
          <p:cNvSpPr txBox="1">
            <a:spLocks/>
          </p:cNvSpPr>
          <p:nvPr/>
        </p:nvSpPr>
        <p:spPr>
          <a:xfrm>
            <a:off x="6253376" y="2537537"/>
            <a:ext cx="2748581" cy="98751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600" b="1" dirty="0">
                <a:latin typeface="+mn-ea"/>
                <a:ea typeface="+mn-ea"/>
              </a:rPr>
              <a:t>遠藤さん</a:t>
            </a:r>
            <a:endParaRPr lang="en-US" altLang="ja-JP" sz="1600" b="1" dirty="0">
              <a:latin typeface="+mn-ea"/>
              <a:ea typeface="+mn-ea"/>
            </a:endParaRPr>
          </a:p>
          <a:p>
            <a:pPr>
              <a:spcBef>
                <a:spcPts val="600"/>
              </a:spcBef>
            </a:pPr>
            <a:r>
              <a:rPr lang="ja-JP" altLang="en-US" sz="1600" b="1" dirty="0">
                <a:latin typeface="+mn-ea"/>
                <a:ea typeface="+mn-ea"/>
              </a:rPr>
              <a:t>管理者</a:t>
            </a:r>
            <a:endParaRPr lang="en-US" altLang="ja-JP" sz="1600" b="1" dirty="0">
              <a:latin typeface="+mn-ea"/>
              <a:ea typeface="+mn-ea"/>
            </a:endParaRPr>
          </a:p>
          <a:p>
            <a:pPr>
              <a:spcBef>
                <a:spcPts val="600"/>
              </a:spcBef>
            </a:pPr>
            <a:r>
              <a:rPr lang="ja-JP" altLang="en-US" sz="1600" b="1" dirty="0">
                <a:latin typeface="+mn-ea"/>
                <a:ea typeface="+mn-ea"/>
              </a:rPr>
              <a:t>（相談支援事業所ふたば）</a:t>
            </a:r>
          </a:p>
        </p:txBody>
      </p:sp>
      <p:pic>
        <p:nvPicPr>
          <p:cNvPr id="11" name="図 10">
            <a:extLst>
              <a:ext uri="{FF2B5EF4-FFF2-40B4-BE49-F238E27FC236}">
                <a16:creationId xmlns:a16="http://schemas.microsoft.com/office/drawing/2014/main" id="{DA5CC437-17DA-4730-3B9C-0A6F2E4FACF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455" b="76727" l="9290" r="89071"/>
                    </a14:imgEffect>
                  </a14:imgLayer>
                </a14:imgProps>
              </a:ext>
            </a:extLst>
          </a:blip>
          <a:srcRect l="15472" r="19881" b="25794"/>
          <a:stretch/>
        </p:blipFill>
        <p:spPr>
          <a:xfrm>
            <a:off x="4893308" y="3597797"/>
            <a:ext cx="1236501" cy="2132884"/>
          </a:xfrm>
          <a:prstGeom prst="rect">
            <a:avLst/>
          </a:prstGeom>
        </p:spPr>
      </p:pic>
      <p:sp>
        <p:nvSpPr>
          <p:cNvPr id="12" name="タイトル 1">
            <a:extLst>
              <a:ext uri="{FF2B5EF4-FFF2-40B4-BE49-F238E27FC236}">
                <a16:creationId xmlns:a16="http://schemas.microsoft.com/office/drawing/2014/main" id="{C9F360F0-990C-20F2-4F12-E3D49381E017}"/>
              </a:ext>
            </a:extLst>
          </p:cNvPr>
          <p:cNvSpPr txBox="1">
            <a:spLocks/>
          </p:cNvSpPr>
          <p:nvPr/>
        </p:nvSpPr>
        <p:spPr>
          <a:xfrm>
            <a:off x="4621029" y="5658328"/>
            <a:ext cx="1781057" cy="77286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800" b="1" dirty="0">
                <a:latin typeface="+mn-ea"/>
                <a:ea typeface="+mn-ea"/>
              </a:rPr>
              <a:t>大山さん</a:t>
            </a:r>
            <a:endParaRPr lang="en-US" altLang="ja-JP" sz="1800" b="1" dirty="0">
              <a:latin typeface="+mn-ea"/>
              <a:ea typeface="+mn-ea"/>
            </a:endParaRPr>
          </a:p>
          <a:p>
            <a:pPr>
              <a:spcBef>
                <a:spcPts val="600"/>
              </a:spcBef>
            </a:pPr>
            <a:r>
              <a:rPr lang="ja-JP" altLang="en-US" sz="1800" b="1" dirty="0">
                <a:latin typeface="+mn-ea"/>
                <a:ea typeface="+mn-ea"/>
              </a:rPr>
              <a:t>相談者</a:t>
            </a:r>
          </a:p>
        </p:txBody>
      </p:sp>
      <p:pic>
        <p:nvPicPr>
          <p:cNvPr id="15" name="図 14">
            <a:extLst>
              <a:ext uri="{FF2B5EF4-FFF2-40B4-BE49-F238E27FC236}">
                <a16:creationId xmlns:a16="http://schemas.microsoft.com/office/drawing/2014/main" id="{77CFEFB7-BE7F-6832-50F2-139EA7AE1B19}"/>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2672" b="89695" l="9845" r="89637">
                        <a14:foregroundMark x1="43005" y1="62977" x2="50777" y2="75573"/>
                      </a14:backgroundRemoval>
                    </a14:imgEffect>
                  </a14:imgLayer>
                </a14:imgProps>
              </a:ext>
            </a:extLst>
          </a:blip>
          <a:stretch>
            <a:fillRect/>
          </a:stretch>
        </p:blipFill>
        <p:spPr>
          <a:xfrm>
            <a:off x="7070067" y="1107989"/>
            <a:ext cx="1104601" cy="1499510"/>
          </a:xfrm>
          <a:prstGeom prst="rect">
            <a:avLst/>
          </a:prstGeom>
        </p:spPr>
      </p:pic>
      <p:sp>
        <p:nvSpPr>
          <p:cNvPr id="16" name="タイトル 1">
            <a:extLst>
              <a:ext uri="{FF2B5EF4-FFF2-40B4-BE49-F238E27FC236}">
                <a16:creationId xmlns:a16="http://schemas.microsoft.com/office/drawing/2014/main" id="{051CC2E5-E289-0F1A-ABED-777B9FF4267C}"/>
              </a:ext>
            </a:extLst>
          </p:cNvPr>
          <p:cNvSpPr txBox="1">
            <a:spLocks/>
          </p:cNvSpPr>
          <p:nvPr/>
        </p:nvSpPr>
        <p:spPr>
          <a:xfrm>
            <a:off x="340896" y="5491477"/>
            <a:ext cx="2908680" cy="87321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600" b="1" dirty="0">
                <a:latin typeface="+mn-ea"/>
                <a:ea typeface="+mn-ea"/>
              </a:rPr>
              <a:t>あなた</a:t>
            </a:r>
            <a:endParaRPr lang="en-US" altLang="ja-JP" sz="1600" b="1" dirty="0">
              <a:latin typeface="+mn-ea"/>
              <a:ea typeface="+mn-ea"/>
            </a:endParaRPr>
          </a:p>
          <a:p>
            <a:pPr>
              <a:spcBef>
                <a:spcPts val="600"/>
              </a:spcBef>
            </a:pPr>
            <a:r>
              <a:rPr lang="ja-JP" altLang="en-US" sz="1600" b="1" dirty="0">
                <a:latin typeface="+mn-ea"/>
                <a:ea typeface="+mn-ea"/>
              </a:rPr>
              <a:t>主任相談支援専門員</a:t>
            </a:r>
            <a:endParaRPr lang="en-US" altLang="ja-JP" sz="1600" b="1" dirty="0">
              <a:latin typeface="+mn-ea"/>
              <a:ea typeface="+mn-ea"/>
            </a:endParaRPr>
          </a:p>
          <a:p>
            <a:pPr>
              <a:spcBef>
                <a:spcPts val="600"/>
              </a:spcBef>
            </a:pPr>
            <a:r>
              <a:rPr lang="ja-JP" altLang="en-US" sz="1600" b="1" dirty="0">
                <a:latin typeface="+mn-ea"/>
                <a:ea typeface="+mn-ea"/>
              </a:rPr>
              <a:t>（双葉市基幹相談支援</a:t>
            </a:r>
            <a:r>
              <a:rPr lang="en-US" altLang="ja-JP" sz="1600" b="1" dirty="0">
                <a:latin typeface="+mn-ea"/>
                <a:ea typeface="+mn-ea"/>
              </a:rPr>
              <a:t>C</a:t>
            </a:r>
            <a:r>
              <a:rPr lang="ja-JP" altLang="en-US" sz="1600" b="1" dirty="0">
                <a:latin typeface="+mn-ea"/>
                <a:ea typeface="+mn-ea"/>
              </a:rPr>
              <a:t>）</a:t>
            </a:r>
            <a:endParaRPr lang="en-US" altLang="ja-JP" sz="1600" b="1" dirty="0">
              <a:latin typeface="+mn-ea"/>
              <a:ea typeface="+mn-ea"/>
            </a:endParaRPr>
          </a:p>
        </p:txBody>
      </p:sp>
      <p:pic>
        <p:nvPicPr>
          <p:cNvPr id="14" name="図 13">
            <a:extLst>
              <a:ext uri="{FF2B5EF4-FFF2-40B4-BE49-F238E27FC236}">
                <a16:creationId xmlns:a16="http://schemas.microsoft.com/office/drawing/2014/main" id="{266D47A4-5785-1AD4-1DC3-2A95183BB777}"/>
              </a:ext>
            </a:extLst>
          </p:cNvPr>
          <p:cNvPicPr>
            <a:picLocks noChangeAspect="1"/>
          </p:cNvPicPr>
          <p:nvPr/>
        </p:nvPicPr>
        <p:blipFill>
          <a:blip r:embed="rId11"/>
          <a:stretch>
            <a:fillRect/>
          </a:stretch>
        </p:blipFill>
        <p:spPr>
          <a:xfrm>
            <a:off x="6668968" y="3883637"/>
            <a:ext cx="1727462" cy="1704531"/>
          </a:xfrm>
          <a:prstGeom prst="rect">
            <a:avLst/>
          </a:prstGeom>
        </p:spPr>
      </p:pic>
      <p:sp>
        <p:nvSpPr>
          <p:cNvPr id="17" name="タイトル 1">
            <a:extLst>
              <a:ext uri="{FF2B5EF4-FFF2-40B4-BE49-F238E27FC236}">
                <a16:creationId xmlns:a16="http://schemas.microsoft.com/office/drawing/2014/main" id="{4F9CC220-F9A6-391D-0950-5A7E511E5DBB}"/>
              </a:ext>
            </a:extLst>
          </p:cNvPr>
          <p:cNvSpPr txBox="1">
            <a:spLocks/>
          </p:cNvSpPr>
          <p:nvPr/>
        </p:nvSpPr>
        <p:spPr>
          <a:xfrm>
            <a:off x="6642171" y="5616282"/>
            <a:ext cx="1781057" cy="77286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800" b="1" dirty="0">
                <a:latin typeface="+mn-ea"/>
                <a:ea typeface="+mn-ea"/>
              </a:rPr>
              <a:t>大山さん母</a:t>
            </a:r>
            <a:endParaRPr lang="en-US" altLang="ja-JP" sz="1800" b="1" dirty="0">
              <a:latin typeface="+mn-ea"/>
              <a:ea typeface="+mn-ea"/>
            </a:endParaRPr>
          </a:p>
          <a:p>
            <a:pPr>
              <a:spcBef>
                <a:spcPts val="600"/>
              </a:spcBef>
            </a:pPr>
            <a:r>
              <a:rPr lang="ja-JP" altLang="en-US" sz="1800" b="1" dirty="0">
                <a:latin typeface="+mn-ea"/>
                <a:ea typeface="+mn-ea"/>
              </a:rPr>
              <a:t>相談者</a:t>
            </a:r>
          </a:p>
        </p:txBody>
      </p:sp>
      <p:sp>
        <p:nvSpPr>
          <p:cNvPr id="13" name="吹き出し: 四角形 12">
            <a:extLst>
              <a:ext uri="{FF2B5EF4-FFF2-40B4-BE49-F238E27FC236}">
                <a16:creationId xmlns:a16="http://schemas.microsoft.com/office/drawing/2014/main" id="{4FC56AF2-EB89-8315-A718-02B965D05B43}"/>
              </a:ext>
            </a:extLst>
          </p:cNvPr>
          <p:cNvSpPr/>
          <p:nvPr/>
        </p:nvSpPr>
        <p:spPr>
          <a:xfrm>
            <a:off x="3473114" y="2564927"/>
            <a:ext cx="2162259" cy="960124"/>
          </a:xfrm>
          <a:prstGeom prst="wedgeRectCallout">
            <a:avLst>
              <a:gd name="adj1" fmla="val 117241"/>
              <a:gd name="adj2" fmla="val 147360"/>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lstStyle/>
          <a:p>
            <a:r>
              <a:rPr kumimoji="1" lang="ja-JP" altLang="en-US" sz="1600" b="1" dirty="0">
                <a:solidFill>
                  <a:schemeClr val="tx1"/>
                </a:solidFill>
              </a:rPr>
              <a:t>うちの息子が心配！</a:t>
            </a:r>
            <a:endParaRPr kumimoji="1" lang="en-US" altLang="ja-JP" sz="1600" b="1" dirty="0">
              <a:solidFill>
                <a:schemeClr val="tx1"/>
              </a:solidFill>
            </a:endParaRPr>
          </a:p>
          <a:p>
            <a:r>
              <a:rPr kumimoji="1" lang="ja-JP" altLang="en-US" sz="1600" b="1" dirty="0">
                <a:solidFill>
                  <a:schemeClr val="tx1"/>
                </a:solidFill>
              </a:rPr>
              <a:t>どうにかしてよ！</a:t>
            </a:r>
          </a:p>
        </p:txBody>
      </p:sp>
    </p:spTree>
    <p:extLst>
      <p:ext uri="{BB962C8B-B14F-4D97-AF65-F5344CB8AC3E}">
        <p14:creationId xmlns:p14="http://schemas.microsoft.com/office/powerpoint/2010/main" val="68932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1F000-0FD7-6887-96E0-D8F25EDB5622}"/>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43427E0F-4BB8-812B-9C05-69B19C69B356}"/>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97E5B152-CA60-B985-0567-4A3FF865D50D}"/>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35</a:t>
            </a:fld>
            <a:endParaRPr kumimoji="1" lang="ja-JP" altLang="en-US" dirty="0"/>
          </a:p>
        </p:txBody>
      </p:sp>
      <p:cxnSp>
        <p:nvCxnSpPr>
          <p:cNvPr id="22" name="直線コネクタ 21">
            <a:extLst>
              <a:ext uri="{FF2B5EF4-FFF2-40B4-BE49-F238E27FC236}">
                <a16:creationId xmlns:a16="http://schemas.microsoft.com/office/drawing/2014/main" id="{35F821AD-6159-58F8-1DCE-55D0A48CE72D}"/>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AAEB48ED-8A32-88E7-E024-A7127C9B715C}"/>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演習</a:t>
            </a:r>
            <a:r>
              <a:rPr lang="en-US" altLang="ja-JP" sz="1600" b="1" dirty="0">
                <a:latin typeface="+mn-ea"/>
                <a:ea typeface="+mn-ea"/>
              </a:rPr>
              <a:t>1〉</a:t>
            </a:r>
            <a:r>
              <a:rPr lang="ja-JP" altLang="en-US" sz="1600" b="1" dirty="0">
                <a:latin typeface="+mn-ea"/>
                <a:ea typeface="+mn-ea"/>
              </a:rPr>
              <a:t>主任相談支援専門員の地域での役割</a:t>
            </a:r>
          </a:p>
        </p:txBody>
      </p:sp>
      <p:sp>
        <p:nvSpPr>
          <p:cNvPr id="2" name="タイトル 1">
            <a:extLst>
              <a:ext uri="{FF2B5EF4-FFF2-40B4-BE49-F238E27FC236}">
                <a16:creationId xmlns:a16="http://schemas.microsoft.com/office/drawing/2014/main" id="{76859BAB-624B-0D89-BED9-20B702AE3C4F}"/>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lang="ja-JP" altLang="en-US" sz="2000" b="1" dirty="0">
                <a:latin typeface="+mn-ea"/>
                <a:ea typeface="+mn-ea"/>
              </a:rPr>
              <a:t>機能</a:t>
            </a:r>
            <a:endParaRPr kumimoji="1" lang="ja-JP" altLang="en-US" sz="2000" b="1" dirty="0">
              <a:latin typeface="+mn-ea"/>
              <a:ea typeface="+mn-ea"/>
            </a:endParaRPr>
          </a:p>
        </p:txBody>
      </p:sp>
      <p:sp>
        <p:nvSpPr>
          <p:cNvPr id="4" name="タイトル 1">
            <a:extLst>
              <a:ext uri="{FF2B5EF4-FFF2-40B4-BE49-F238E27FC236}">
                <a16:creationId xmlns:a16="http://schemas.microsoft.com/office/drawing/2014/main" id="{CB7FF1A4-FE98-279F-1459-BD46E0420B7D}"/>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pic>
        <p:nvPicPr>
          <p:cNvPr id="5" name="図 4">
            <a:extLst>
              <a:ext uri="{FF2B5EF4-FFF2-40B4-BE49-F238E27FC236}">
                <a16:creationId xmlns:a16="http://schemas.microsoft.com/office/drawing/2014/main" id="{3D334E9C-AAB0-E897-0E1F-286A86F021F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778" b="89778" l="4911" r="96875"/>
                    </a14:imgEffect>
                  </a14:imgLayer>
                </a14:imgProps>
              </a:ext>
            </a:extLst>
          </a:blip>
          <a:srcRect t="4210" b="21233"/>
          <a:stretch/>
        </p:blipFill>
        <p:spPr>
          <a:xfrm>
            <a:off x="1360067" y="1009999"/>
            <a:ext cx="2002236" cy="1499510"/>
          </a:xfrm>
          <a:prstGeom prst="rect">
            <a:avLst/>
          </a:prstGeom>
        </p:spPr>
      </p:pic>
      <p:sp>
        <p:nvSpPr>
          <p:cNvPr id="8" name="タイトル 1">
            <a:extLst>
              <a:ext uri="{FF2B5EF4-FFF2-40B4-BE49-F238E27FC236}">
                <a16:creationId xmlns:a16="http://schemas.microsoft.com/office/drawing/2014/main" id="{ED9DA8B9-9836-B36E-B72B-16AB9E20EE11}"/>
              </a:ext>
            </a:extLst>
          </p:cNvPr>
          <p:cNvSpPr txBox="1">
            <a:spLocks/>
          </p:cNvSpPr>
          <p:nvPr/>
        </p:nvSpPr>
        <p:spPr>
          <a:xfrm>
            <a:off x="906845" y="2509509"/>
            <a:ext cx="2908680" cy="10476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600" b="1" dirty="0">
                <a:latin typeface="+mn-ea"/>
                <a:ea typeface="+mn-ea"/>
              </a:rPr>
              <a:t>亀田さん　</a:t>
            </a:r>
            <a:r>
              <a:rPr lang="en-US" altLang="ja-JP" sz="1600" b="1" dirty="0">
                <a:latin typeface="+mn-ea"/>
                <a:ea typeface="+mn-ea"/>
              </a:rPr>
              <a:t>30</a:t>
            </a:r>
            <a:r>
              <a:rPr lang="ja-JP" altLang="en-US" sz="1600" b="1" dirty="0">
                <a:latin typeface="+mn-ea"/>
                <a:ea typeface="+mn-ea"/>
              </a:rPr>
              <a:t>歳</a:t>
            </a:r>
            <a:endParaRPr lang="en-US" altLang="ja-JP" sz="1600" b="1" dirty="0">
              <a:latin typeface="+mn-ea"/>
              <a:ea typeface="+mn-ea"/>
            </a:endParaRPr>
          </a:p>
          <a:p>
            <a:pPr>
              <a:spcBef>
                <a:spcPts val="600"/>
              </a:spcBef>
            </a:pPr>
            <a:r>
              <a:rPr lang="ja-JP" altLang="en-US" sz="1600" b="1" dirty="0">
                <a:latin typeface="+mn-ea"/>
                <a:ea typeface="+mn-ea"/>
              </a:rPr>
              <a:t>相談支援専門員</a:t>
            </a:r>
            <a:endParaRPr lang="en-US" altLang="ja-JP" sz="1600" b="1" dirty="0">
              <a:latin typeface="+mn-ea"/>
              <a:ea typeface="+mn-ea"/>
            </a:endParaRPr>
          </a:p>
          <a:p>
            <a:pPr>
              <a:spcBef>
                <a:spcPts val="600"/>
              </a:spcBef>
            </a:pPr>
            <a:r>
              <a:rPr lang="ja-JP" altLang="en-US" sz="1600" b="1" dirty="0">
                <a:latin typeface="+mn-ea"/>
                <a:ea typeface="+mn-ea"/>
              </a:rPr>
              <a:t>（相談支援事業所ふたば）</a:t>
            </a:r>
          </a:p>
        </p:txBody>
      </p:sp>
      <p:pic>
        <p:nvPicPr>
          <p:cNvPr id="9" name="図 8">
            <a:extLst>
              <a:ext uri="{FF2B5EF4-FFF2-40B4-BE49-F238E27FC236}">
                <a16:creationId xmlns:a16="http://schemas.microsoft.com/office/drawing/2014/main" id="{CCA6C1A6-136D-F0AF-E14E-6B4FF4C94E6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186" b="96838" l="18593" r="86935"/>
                    </a14:imgEffect>
                  </a14:imgLayer>
                </a14:imgProps>
              </a:ext>
            </a:extLst>
          </a:blip>
          <a:stretch>
            <a:fillRect/>
          </a:stretch>
        </p:blipFill>
        <p:spPr>
          <a:xfrm>
            <a:off x="340896" y="4109725"/>
            <a:ext cx="1277984" cy="1624773"/>
          </a:xfrm>
          <a:prstGeom prst="rect">
            <a:avLst/>
          </a:prstGeom>
        </p:spPr>
      </p:pic>
      <p:sp>
        <p:nvSpPr>
          <p:cNvPr id="10" name="タイトル 1">
            <a:extLst>
              <a:ext uri="{FF2B5EF4-FFF2-40B4-BE49-F238E27FC236}">
                <a16:creationId xmlns:a16="http://schemas.microsoft.com/office/drawing/2014/main" id="{A08C153B-E4F2-8FEE-5BEB-DD866861B0FA}"/>
              </a:ext>
            </a:extLst>
          </p:cNvPr>
          <p:cNvSpPr txBox="1">
            <a:spLocks/>
          </p:cNvSpPr>
          <p:nvPr/>
        </p:nvSpPr>
        <p:spPr>
          <a:xfrm>
            <a:off x="6253376" y="2537537"/>
            <a:ext cx="2748581" cy="98751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600" b="1" dirty="0">
                <a:latin typeface="+mn-ea"/>
                <a:ea typeface="+mn-ea"/>
              </a:rPr>
              <a:t>遠藤さん</a:t>
            </a:r>
            <a:endParaRPr lang="en-US" altLang="ja-JP" sz="1600" b="1" dirty="0">
              <a:latin typeface="+mn-ea"/>
              <a:ea typeface="+mn-ea"/>
            </a:endParaRPr>
          </a:p>
          <a:p>
            <a:pPr>
              <a:spcBef>
                <a:spcPts val="600"/>
              </a:spcBef>
            </a:pPr>
            <a:r>
              <a:rPr lang="ja-JP" altLang="en-US" sz="1600" b="1" dirty="0">
                <a:latin typeface="+mn-ea"/>
                <a:ea typeface="+mn-ea"/>
              </a:rPr>
              <a:t>管理者</a:t>
            </a:r>
            <a:endParaRPr lang="en-US" altLang="ja-JP" sz="1600" b="1" dirty="0">
              <a:latin typeface="+mn-ea"/>
              <a:ea typeface="+mn-ea"/>
            </a:endParaRPr>
          </a:p>
          <a:p>
            <a:pPr>
              <a:spcBef>
                <a:spcPts val="600"/>
              </a:spcBef>
            </a:pPr>
            <a:r>
              <a:rPr lang="ja-JP" altLang="en-US" sz="1600" b="1" dirty="0">
                <a:latin typeface="+mn-ea"/>
                <a:ea typeface="+mn-ea"/>
              </a:rPr>
              <a:t>（相談支援事業所ふたば）</a:t>
            </a:r>
          </a:p>
        </p:txBody>
      </p:sp>
      <p:pic>
        <p:nvPicPr>
          <p:cNvPr id="11" name="図 10">
            <a:extLst>
              <a:ext uri="{FF2B5EF4-FFF2-40B4-BE49-F238E27FC236}">
                <a16:creationId xmlns:a16="http://schemas.microsoft.com/office/drawing/2014/main" id="{C17A0788-3793-0FF6-C065-F69324290515}"/>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455" b="76727" l="9290" r="89071"/>
                    </a14:imgEffect>
                  </a14:imgLayer>
                </a14:imgProps>
              </a:ext>
            </a:extLst>
          </a:blip>
          <a:srcRect l="15472" r="19881" b="25794"/>
          <a:stretch/>
        </p:blipFill>
        <p:spPr>
          <a:xfrm>
            <a:off x="4893308" y="3597797"/>
            <a:ext cx="1236501" cy="2132884"/>
          </a:xfrm>
          <a:prstGeom prst="rect">
            <a:avLst/>
          </a:prstGeom>
        </p:spPr>
      </p:pic>
      <p:sp>
        <p:nvSpPr>
          <p:cNvPr id="12" name="タイトル 1">
            <a:extLst>
              <a:ext uri="{FF2B5EF4-FFF2-40B4-BE49-F238E27FC236}">
                <a16:creationId xmlns:a16="http://schemas.microsoft.com/office/drawing/2014/main" id="{20009FAF-3DFD-0CDB-6720-8BEA08907D79}"/>
              </a:ext>
            </a:extLst>
          </p:cNvPr>
          <p:cNvSpPr txBox="1">
            <a:spLocks/>
          </p:cNvSpPr>
          <p:nvPr/>
        </p:nvSpPr>
        <p:spPr>
          <a:xfrm>
            <a:off x="4621029" y="5658328"/>
            <a:ext cx="1781057" cy="77286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800" b="1" dirty="0">
                <a:latin typeface="+mn-ea"/>
                <a:ea typeface="+mn-ea"/>
              </a:rPr>
              <a:t>大山さん</a:t>
            </a:r>
            <a:endParaRPr lang="en-US" altLang="ja-JP" sz="1800" b="1" dirty="0">
              <a:latin typeface="+mn-ea"/>
              <a:ea typeface="+mn-ea"/>
            </a:endParaRPr>
          </a:p>
          <a:p>
            <a:pPr>
              <a:spcBef>
                <a:spcPts val="600"/>
              </a:spcBef>
            </a:pPr>
            <a:r>
              <a:rPr lang="ja-JP" altLang="en-US" sz="1800" b="1" dirty="0">
                <a:latin typeface="+mn-ea"/>
                <a:ea typeface="+mn-ea"/>
              </a:rPr>
              <a:t>相談者</a:t>
            </a:r>
          </a:p>
        </p:txBody>
      </p:sp>
      <p:pic>
        <p:nvPicPr>
          <p:cNvPr id="15" name="図 14">
            <a:extLst>
              <a:ext uri="{FF2B5EF4-FFF2-40B4-BE49-F238E27FC236}">
                <a16:creationId xmlns:a16="http://schemas.microsoft.com/office/drawing/2014/main" id="{B2EDBAEE-9A0E-A4B0-5986-D714B018028A}"/>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2672" b="89695" l="9845" r="89637">
                        <a14:foregroundMark x1="43005" y1="62977" x2="50777" y2="75573"/>
                      </a14:backgroundRemoval>
                    </a14:imgEffect>
                  </a14:imgLayer>
                </a14:imgProps>
              </a:ext>
            </a:extLst>
          </a:blip>
          <a:stretch>
            <a:fillRect/>
          </a:stretch>
        </p:blipFill>
        <p:spPr>
          <a:xfrm>
            <a:off x="7070067" y="1107989"/>
            <a:ext cx="1104601" cy="1499510"/>
          </a:xfrm>
          <a:prstGeom prst="rect">
            <a:avLst/>
          </a:prstGeom>
        </p:spPr>
      </p:pic>
      <p:sp>
        <p:nvSpPr>
          <p:cNvPr id="16" name="タイトル 1">
            <a:extLst>
              <a:ext uri="{FF2B5EF4-FFF2-40B4-BE49-F238E27FC236}">
                <a16:creationId xmlns:a16="http://schemas.microsoft.com/office/drawing/2014/main" id="{7D9C32DA-97B6-615B-DB1E-7168EB465B13}"/>
              </a:ext>
            </a:extLst>
          </p:cNvPr>
          <p:cNvSpPr txBox="1">
            <a:spLocks/>
          </p:cNvSpPr>
          <p:nvPr/>
        </p:nvSpPr>
        <p:spPr>
          <a:xfrm>
            <a:off x="340896" y="5491477"/>
            <a:ext cx="2908680" cy="87321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600" b="1" dirty="0">
                <a:latin typeface="+mn-ea"/>
                <a:ea typeface="+mn-ea"/>
              </a:rPr>
              <a:t>あなた</a:t>
            </a:r>
            <a:endParaRPr lang="en-US" altLang="ja-JP" sz="1600" b="1" dirty="0">
              <a:latin typeface="+mn-ea"/>
              <a:ea typeface="+mn-ea"/>
            </a:endParaRPr>
          </a:p>
          <a:p>
            <a:pPr>
              <a:spcBef>
                <a:spcPts val="600"/>
              </a:spcBef>
            </a:pPr>
            <a:r>
              <a:rPr lang="ja-JP" altLang="en-US" sz="1600" b="1" dirty="0">
                <a:latin typeface="+mn-ea"/>
                <a:ea typeface="+mn-ea"/>
              </a:rPr>
              <a:t>主任相談支援専門員</a:t>
            </a:r>
            <a:endParaRPr lang="en-US" altLang="ja-JP" sz="1600" b="1" dirty="0">
              <a:latin typeface="+mn-ea"/>
              <a:ea typeface="+mn-ea"/>
            </a:endParaRPr>
          </a:p>
          <a:p>
            <a:pPr>
              <a:spcBef>
                <a:spcPts val="600"/>
              </a:spcBef>
            </a:pPr>
            <a:r>
              <a:rPr lang="ja-JP" altLang="en-US" sz="1600" b="1" dirty="0">
                <a:latin typeface="+mn-ea"/>
                <a:ea typeface="+mn-ea"/>
              </a:rPr>
              <a:t>（双葉市基幹相談支援</a:t>
            </a:r>
            <a:r>
              <a:rPr lang="en-US" altLang="ja-JP" sz="1600" b="1" dirty="0">
                <a:latin typeface="+mn-ea"/>
                <a:ea typeface="+mn-ea"/>
              </a:rPr>
              <a:t>C</a:t>
            </a:r>
            <a:r>
              <a:rPr lang="ja-JP" altLang="en-US" sz="1600" b="1" dirty="0">
                <a:latin typeface="+mn-ea"/>
                <a:ea typeface="+mn-ea"/>
              </a:rPr>
              <a:t>）</a:t>
            </a:r>
            <a:endParaRPr lang="en-US" altLang="ja-JP" sz="1600" b="1" dirty="0">
              <a:latin typeface="+mn-ea"/>
              <a:ea typeface="+mn-ea"/>
            </a:endParaRPr>
          </a:p>
        </p:txBody>
      </p:sp>
      <p:sp>
        <p:nvSpPr>
          <p:cNvPr id="3" name="吹き出し: 四角形 2">
            <a:extLst>
              <a:ext uri="{FF2B5EF4-FFF2-40B4-BE49-F238E27FC236}">
                <a16:creationId xmlns:a16="http://schemas.microsoft.com/office/drawing/2014/main" id="{EDF3826B-DB2D-133C-24A2-7118C62AF9ED}"/>
              </a:ext>
            </a:extLst>
          </p:cNvPr>
          <p:cNvSpPr/>
          <p:nvPr/>
        </p:nvSpPr>
        <p:spPr>
          <a:xfrm>
            <a:off x="4358613" y="780187"/>
            <a:ext cx="2162259" cy="1673161"/>
          </a:xfrm>
          <a:prstGeom prst="wedgeRectCallout">
            <a:avLst>
              <a:gd name="adj1" fmla="val 80932"/>
              <a:gd name="adj2" fmla="val 14267"/>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lstStyle/>
          <a:p>
            <a:r>
              <a:rPr kumimoji="1" lang="ja-JP" altLang="en-US" sz="1600" b="1" dirty="0">
                <a:solidFill>
                  <a:schemeClr val="tx1"/>
                </a:solidFill>
              </a:rPr>
              <a:t>うちの法人の生活介護事業所使えばいいんじゃないかなあ。</a:t>
            </a:r>
            <a:endParaRPr kumimoji="1" lang="en-US" altLang="ja-JP" sz="1600" b="1" dirty="0">
              <a:solidFill>
                <a:schemeClr val="tx1"/>
              </a:solidFill>
            </a:endParaRPr>
          </a:p>
          <a:p>
            <a:r>
              <a:rPr kumimoji="1" lang="ja-JP" altLang="en-US" sz="1600" b="1" dirty="0">
                <a:solidFill>
                  <a:schemeClr val="tx1"/>
                </a:solidFill>
              </a:rPr>
              <a:t>そうすれば解決するでしょ！</a:t>
            </a:r>
          </a:p>
        </p:txBody>
      </p:sp>
      <p:pic>
        <p:nvPicPr>
          <p:cNvPr id="14" name="図 13">
            <a:extLst>
              <a:ext uri="{FF2B5EF4-FFF2-40B4-BE49-F238E27FC236}">
                <a16:creationId xmlns:a16="http://schemas.microsoft.com/office/drawing/2014/main" id="{8BC07017-DF6D-04FA-300F-4B96D2EA2560}"/>
              </a:ext>
            </a:extLst>
          </p:cNvPr>
          <p:cNvPicPr>
            <a:picLocks noChangeAspect="1"/>
          </p:cNvPicPr>
          <p:nvPr/>
        </p:nvPicPr>
        <p:blipFill>
          <a:blip r:embed="rId11"/>
          <a:stretch>
            <a:fillRect/>
          </a:stretch>
        </p:blipFill>
        <p:spPr>
          <a:xfrm>
            <a:off x="6668968" y="3883637"/>
            <a:ext cx="1727462" cy="1704531"/>
          </a:xfrm>
          <a:prstGeom prst="rect">
            <a:avLst/>
          </a:prstGeom>
        </p:spPr>
      </p:pic>
      <p:sp>
        <p:nvSpPr>
          <p:cNvPr id="17" name="タイトル 1">
            <a:extLst>
              <a:ext uri="{FF2B5EF4-FFF2-40B4-BE49-F238E27FC236}">
                <a16:creationId xmlns:a16="http://schemas.microsoft.com/office/drawing/2014/main" id="{2B8E642F-E929-C428-7188-1D179188598D}"/>
              </a:ext>
            </a:extLst>
          </p:cNvPr>
          <p:cNvSpPr txBox="1">
            <a:spLocks/>
          </p:cNvSpPr>
          <p:nvPr/>
        </p:nvSpPr>
        <p:spPr>
          <a:xfrm>
            <a:off x="6642171" y="5616282"/>
            <a:ext cx="1781057" cy="77286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800" b="1" dirty="0">
                <a:latin typeface="+mn-ea"/>
                <a:ea typeface="+mn-ea"/>
              </a:rPr>
              <a:t>大山さん母</a:t>
            </a:r>
            <a:endParaRPr lang="en-US" altLang="ja-JP" sz="1800" b="1" dirty="0">
              <a:latin typeface="+mn-ea"/>
              <a:ea typeface="+mn-ea"/>
            </a:endParaRPr>
          </a:p>
          <a:p>
            <a:pPr>
              <a:spcBef>
                <a:spcPts val="600"/>
              </a:spcBef>
            </a:pPr>
            <a:r>
              <a:rPr lang="ja-JP" altLang="en-US" sz="1800" b="1" dirty="0">
                <a:latin typeface="+mn-ea"/>
                <a:ea typeface="+mn-ea"/>
              </a:rPr>
              <a:t>相談者</a:t>
            </a:r>
          </a:p>
        </p:txBody>
      </p:sp>
      <p:sp>
        <p:nvSpPr>
          <p:cNvPr id="13" name="吹き出し: 四角形 12">
            <a:extLst>
              <a:ext uri="{FF2B5EF4-FFF2-40B4-BE49-F238E27FC236}">
                <a16:creationId xmlns:a16="http://schemas.microsoft.com/office/drawing/2014/main" id="{3BB46F29-5C16-2A7C-E4B4-0D3C00895D35}"/>
              </a:ext>
            </a:extLst>
          </p:cNvPr>
          <p:cNvSpPr/>
          <p:nvPr/>
        </p:nvSpPr>
        <p:spPr>
          <a:xfrm>
            <a:off x="3473114" y="2564927"/>
            <a:ext cx="2162259" cy="960124"/>
          </a:xfrm>
          <a:prstGeom prst="wedgeRectCallout">
            <a:avLst>
              <a:gd name="adj1" fmla="val 117241"/>
              <a:gd name="adj2" fmla="val 147360"/>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lstStyle/>
          <a:p>
            <a:r>
              <a:rPr kumimoji="1" lang="ja-JP" altLang="en-US" sz="1600" b="1" dirty="0">
                <a:solidFill>
                  <a:schemeClr val="tx1"/>
                </a:solidFill>
              </a:rPr>
              <a:t>うちの息子が心配！</a:t>
            </a:r>
            <a:endParaRPr kumimoji="1" lang="en-US" altLang="ja-JP" sz="1600" b="1" dirty="0">
              <a:solidFill>
                <a:schemeClr val="tx1"/>
              </a:solidFill>
            </a:endParaRPr>
          </a:p>
          <a:p>
            <a:r>
              <a:rPr kumimoji="1" lang="ja-JP" altLang="en-US" sz="1600" b="1" dirty="0">
                <a:solidFill>
                  <a:schemeClr val="tx1"/>
                </a:solidFill>
              </a:rPr>
              <a:t>どうにかしてよ！</a:t>
            </a:r>
          </a:p>
        </p:txBody>
      </p:sp>
    </p:spTree>
    <p:extLst>
      <p:ext uri="{BB962C8B-B14F-4D97-AF65-F5344CB8AC3E}">
        <p14:creationId xmlns:p14="http://schemas.microsoft.com/office/powerpoint/2010/main" val="225534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D0741-F1F3-621A-DBF0-2CB40BDCB6D0}"/>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F10ED81A-B64F-6C83-4302-F885D59784AF}"/>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27864A90-3042-F081-C061-8AB2B7AA805B}"/>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36</a:t>
            </a:fld>
            <a:endParaRPr kumimoji="1" lang="ja-JP" altLang="en-US" dirty="0"/>
          </a:p>
        </p:txBody>
      </p:sp>
      <p:cxnSp>
        <p:nvCxnSpPr>
          <p:cNvPr id="22" name="直線コネクタ 21">
            <a:extLst>
              <a:ext uri="{FF2B5EF4-FFF2-40B4-BE49-F238E27FC236}">
                <a16:creationId xmlns:a16="http://schemas.microsoft.com/office/drawing/2014/main" id="{6C06A4B4-4F7C-97EA-DE99-1703A692408E}"/>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96B6B0FA-B24A-7473-6012-BB3681E1E5BB}"/>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演習</a:t>
            </a:r>
            <a:r>
              <a:rPr lang="en-US" altLang="ja-JP" sz="1600" b="1" dirty="0">
                <a:latin typeface="+mn-ea"/>
                <a:ea typeface="+mn-ea"/>
              </a:rPr>
              <a:t>1〉</a:t>
            </a:r>
            <a:r>
              <a:rPr lang="ja-JP" altLang="en-US" sz="1600" b="1" dirty="0">
                <a:latin typeface="+mn-ea"/>
                <a:ea typeface="+mn-ea"/>
              </a:rPr>
              <a:t>主任相談支援専門員の地域での役割</a:t>
            </a:r>
          </a:p>
        </p:txBody>
      </p:sp>
      <p:sp>
        <p:nvSpPr>
          <p:cNvPr id="2" name="タイトル 1">
            <a:extLst>
              <a:ext uri="{FF2B5EF4-FFF2-40B4-BE49-F238E27FC236}">
                <a16:creationId xmlns:a16="http://schemas.microsoft.com/office/drawing/2014/main" id="{0C67721E-6D34-8CD7-26C1-DEC41B2AD2E2}"/>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lang="ja-JP" altLang="en-US" sz="2000" b="1" dirty="0">
                <a:latin typeface="+mn-ea"/>
                <a:ea typeface="+mn-ea"/>
              </a:rPr>
              <a:t>機能</a:t>
            </a:r>
            <a:endParaRPr kumimoji="1" lang="ja-JP" altLang="en-US" sz="2000" b="1" dirty="0">
              <a:latin typeface="+mn-ea"/>
              <a:ea typeface="+mn-ea"/>
            </a:endParaRPr>
          </a:p>
        </p:txBody>
      </p:sp>
      <p:sp>
        <p:nvSpPr>
          <p:cNvPr id="4" name="タイトル 1">
            <a:extLst>
              <a:ext uri="{FF2B5EF4-FFF2-40B4-BE49-F238E27FC236}">
                <a16:creationId xmlns:a16="http://schemas.microsoft.com/office/drawing/2014/main" id="{45C095F1-4F9F-0963-E5A9-E1196B39320C}"/>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pic>
        <p:nvPicPr>
          <p:cNvPr id="5" name="図 4">
            <a:extLst>
              <a:ext uri="{FF2B5EF4-FFF2-40B4-BE49-F238E27FC236}">
                <a16:creationId xmlns:a16="http://schemas.microsoft.com/office/drawing/2014/main" id="{C7429E4F-CFA2-DEE2-9635-F5A07AEDD37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778" b="89778" l="4911" r="96875"/>
                    </a14:imgEffect>
                  </a14:imgLayer>
                </a14:imgProps>
              </a:ext>
            </a:extLst>
          </a:blip>
          <a:srcRect t="4210" b="21233"/>
          <a:stretch/>
        </p:blipFill>
        <p:spPr>
          <a:xfrm>
            <a:off x="1360067" y="1009999"/>
            <a:ext cx="2002236" cy="1499510"/>
          </a:xfrm>
          <a:prstGeom prst="rect">
            <a:avLst/>
          </a:prstGeom>
        </p:spPr>
      </p:pic>
      <p:sp>
        <p:nvSpPr>
          <p:cNvPr id="8" name="タイトル 1">
            <a:extLst>
              <a:ext uri="{FF2B5EF4-FFF2-40B4-BE49-F238E27FC236}">
                <a16:creationId xmlns:a16="http://schemas.microsoft.com/office/drawing/2014/main" id="{65938EC3-330F-2480-F356-99A1CC6E7FB6}"/>
              </a:ext>
            </a:extLst>
          </p:cNvPr>
          <p:cNvSpPr txBox="1">
            <a:spLocks/>
          </p:cNvSpPr>
          <p:nvPr/>
        </p:nvSpPr>
        <p:spPr>
          <a:xfrm>
            <a:off x="906845" y="2509509"/>
            <a:ext cx="2908680" cy="10476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600" b="1" dirty="0">
                <a:latin typeface="+mn-ea"/>
                <a:ea typeface="+mn-ea"/>
              </a:rPr>
              <a:t>亀田さん　</a:t>
            </a:r>
            <a:r>
              <a:rPr lang="en-US" altLang="ja-JP" sz="1600" b="1" dirty="0">
                <a:latin typeface="+mn-ea"/>
                <a:ea typeface="+mn-ea"/>
              </a:rPr>
              <a:t>30</a:t>
            </a:r>
            <a:r>
              <a:rPr lang="ja-JP" altLang="en-US" sz="1600" b="1" dirty="0">
                <a:latin typeface="+mn-ea"/>
                <a:ea typeface="+mn-ea"/>
              </a:rPr>
              <a:t>歳</a:t>
            </a:r>
            <a:endParaRPr lang="en-US" altLang="ja-JP" sz="1600" b="1" dirty="0">
              <a:latin typeface="+mn-ea"/>
              <a:ea typeface="+mn-ea"/>
            </a:endParaRPr>
          </a:p>
          <a:p>
            <a:pPr>
              <a:spcBef>
                <a:spcPts val="600"/>
              </a:spcBef>
            </a:pPr>
            <a:r>
              <a:rPr lang="ja-JP" altLang="en-US" sz="1600" b="1" dirty="0">
                <a:latin typeface="+mn-ea"/>
                <a:ea typeface="+mn-ea"/>
              </a:rPr>
              <a:t>相談支援専門員</a:t>
            </a:r>
            <a:endParaRPr lang="en-US" altLang="ja-JP" sz="1600" b="1" dirty="0">
              <a:latin typeface="+mn-ea"/>
              <a:ea typeface="+mn-ea"/>
            </a:endParaRPr>
          </a:p>
          <a:p>
            <a:pPr>
              <a:spcBef>
                <a:spcPts val="600"/>
              </a:spcBef>
            </a:pPr>
            <a:r>
              <a:rPr lang="ja-JP" altLang="en-US" sz="1600" b="1" dirty="0">
                <a:latin typeface="+mn-ea"/>
                <a:ea typeface="+mn-ea"/>
              </a:rPr>
              <a:t>（相談支援事業所ふたば）</a:t>
            </a:r>
          </a:p>
        </p:txBody>
      </p:sp>
      <p:pic>
        <p:nvPicPr>
          <p:cNvPr id="9" name="図 8">
            <a:extLst>
              <a:ext uri="{FF2B5EF4-FFF2-40B4-BE49-F238E27FC236}">
                <a16:creationId xmlns:a16="http://schemas.microsoft.com/office/drawing/2014/main" id="{EBF97DFF-2EEB-BC65-0CE3-DA10941A18D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186" b="96838" l="18593" r="86935"/>
                    </a14:imgEffect>
                  </a14:imgLayer>
                </a14:imgProps>
              </a:ext>
            </a:extLst>
          </a:blip>
          <a:stretch>
            <a:fillRect/>
          </a:stretch>
        </p:blipFill>
        <p:spPr>
          <a:xfrm>
            <a:off x="340896" y="4109725"/>
            <a:ext cx="1277984" cy="1624773"/>
          </a:xfrm>
          <a:prstGeom prst="rect">
            <a:avLst/>
          </a:prstGeom>
        </p:spPr>
      </p:pic>
      <p:sp>
        <p:nvSpPr>
          <p:cNvPr id="10" name="タイトル 1">
            <a:extLst>
              <a:ext uri="{FF2B5EF4-FFF2-40B4-BE49-F238E27FC236}">
                <a16:creationId xmlns:a16="http://schemas.microsoft.com/office/drawing/2014/main" id="{AE07AC78-F496-D5B9-608A-B8C1DE0A195A}"/>
              </a:ext>
            </a:extLst>
          </p:cNvPr>
          <p:cNvSpPr txBox="1">
            <a:spLocks/>
          </p:cNvSpPr>
          <p:nvPr/>
        </p:nvSpPr>
        <p:spPr>
          <a:xfrm>
            <a:off x="6253376" y="2537537"/>
            <a:ext cx="2748581" cy="98751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600" b="1" dirty="0">
                <a:latin typeface="+mn-ea"/>
                <a:ea typeface="+mn-ea"/>
              </a:rPr>
              <a:t>遠藤さん</a:t>
            </a:r>
            <a:endParaRPr lang="en-US" altLang="ja-JP" sz="1600" b="1" dirty="0">
              <a:latin typeface="+mn-ea"/>
              <a:ea typeface="+mn-ea"/>
            </a:endParaRPr>
          </a:p>
          <a:p>
            <a:pPr>
              <a:spcBef>
                <a:spcPts val="600"/>
              </a:spcBef>
            </a:pPr>
            <a:r>
              <a:rPr lang="ja-JP" altLang="en-US" sz="1600" b="1" dirty="0">
                <a:latin typeface="+mn-ea"/>
                <a:ea typeface="+mn-ea"/>
              </a:rPr>
              <a:t>管理者</a:t>
            </a:r>
            <a:endParaRPr lang="en-US" altLang="ja-JP" sz="1600" b="1" dirty="0">
              <a:latin typeface="+mn-ea"/>
              <a:ea typeface="+mn-ea"/>
            </a:endParaRPr>
          </a:p>
          <a:p>
            <a:pPr>
              <a:spcBef>
                <a:spcPts val="600"/>
              </a:spcBef>
            </a:pPr>
            <a:r>
              <a:rPr lang="ja-JP" altLang="en-US" sz="1600" b="1" dirty="0">
                <a:latin typeface="+mn-ea"/>
                <a:ea typeface="+mn-ea"/>
              </a:rPr>
              <a:t>（相談支援事業所ふたば）</a:t>
            </a:r>
          </a:p>
        </p:txBody>
      </p:sp>
      <p:pic>
        <p:nvPicPr>
          <p:cNvPr id="11" name="図 10">
            <a:extLst>
              <a:ext uri="{FF2B5EF4-FFF2-40B4-BE49-F238E27FC236}">
                <a16:creationId xmlns:a16="http://schemas.microsoft.com/office/drawing/2014/main" id="{640A5873-1188-1933-A532-FE41A66D1C0B}"/>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455" b="76727" l="9290" r="89071"/>
                    </a14:imgEffect>
                  </a14:imgLayer>
                </a14:imgProps>
              </a:ext>
            </a:extLst>
          </a:blip>
          <a:srcRect l="15472" r="19881" b="25794"/>
          <a:stretch/>
        </p:blipFill>
        <p:spPr>
          <a:xfrm>
            <a:off x="4893308" y="3597797"/>
            <a:ext cx="1236501" cy="2132884"/>
          </a:xfrm>
          <a:prstGeom prst="rect">
            <a:avLst/>
          </a:prstGeom>
        </p:spPr>
      </p:pic>
      <p:sp>
        <p:nvSpPr>
          <p:cNvPr id="12" name="タイトル 1">
            <a:extLst>
              <a:ext uri="{FF2B5EF4-FFF2-40B4-BE49-F238E27FC236}">
                <a16:creationId xmlns:a16="http://schemas.microsoft.com/office/drawing/2014/main" id="{835C6574-5E03-6A1D-D1F6-BAD7C6DC47BB}"/>
              </a:ext>
            </a:extLst>
          </p:cNvPr>
          <p:cNvSpPr txBox="1">
            <a:spLocks/>
          </p:cNvSpPr>
          <p:nvPr/>
        </p:nvSpPr>
        <p:spPr>
          <a:xfrm>
            <a:off x="4621029" y="5658328"/>
            <a:ext cx="1781057" cy="77286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800" b="1" dirty="0">
                <a:latin typeface="+mn-ea"/>
                <a:ea typeface="+mn-ea"/>
              </a:rPr>
              <a:t>大山さん</a:t>
            </a:r>
            <a:endParaRPr lang="en-US" altLang="ja-JP" sz="1800" b="1" dirty="0">
              <a:latin typeface="+mn-ea"/>
              <a:ea typeface="+mn-ea"/>
            </a:endParaRPr>
          </a:p>
          <a:p>
            <a:pPr>
              <a:spcBef>
                <a:spcPts val="600"/>
              </a:spcBef>
            </a:pPr>
            <a:r>
              <a:rPr lang="ja-JP" altLang="en-US" sz="1800" b="1" dirty="0">
                <a:latin typeface="+mn-ea"/>
                <a:ea typeface="+mn-ea"/>
              </a:rPr>
              <a:t>相談者</a:t>
            </a:r>
          </a:p>
        </p:txBody>
      </p:sp>
      <p:pic>
        <p:nvPicPr>
          <p:cNvPr id="15" name="図 14">
            <a:extLst>
              <a:ext uri="{FF2B5EF4-FFF2-40B4-BE49-F238E27FC236}">
                <a16:creationId xmlns:a16="http://schemas.microsoft.com/office/drawing/2014/main" id="{B41A2368-4945-20F8-4DE7-BFAC8235CBF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2672" b="89695" l="9845" r="89637">
                        <a14:foregroundMark x1="43005" y1="62977" x2="50777" y2="75573"/>
                      </a14:backgroundRemoval>
                    </a14:imgEffect>
                  </a14:imgLayer>
                </a14:imgProps>
              </a:ext>
            </a:extLst>
          </a:blip>
          <a:stretch>
            <a:fillRect/>
          </a:stretch>
        </p:blipFill>
        <p:spPr>
          <a:xfrm>
            <a:off x="7070067" y="1107989"/>
            <a:ext cx="1104601" cy="1499510"/>
          </a:xfrm>
          <a:prstGeom prst="rect">
            <a:avLst/>
          </a:prstGeom>
        </p:spPr>
      </p:pic>
      <p:sp>
        <p:nvSpPr>
          <p:cNvPr id="16" name="タイトル 1">
            <a:extLst>
              <a:ext uri="{FF2B5EF4-FFF2-40B4-BE49-F238E27FC236}">
                <a16:creationId xmlns:a16="http://schemas.microsoft.com/office/drawing/2014/main" id="{4E470271-0906-BE43-F207-D7A609F6A856}"/>
              </a:ext>
            </a:extLst>
          </p:cNvPr>
          <p:cNvSpPr txBox="1">
            <a:spLocks/>
          </p:cNvSpPr>
          <p:nvPr/>
        </p:nvSpPr>
        <p:spPr>
          <a:xfrm>
            <a:off x="340896" y="5491477"/>
            <a:ext cx="2908680" cy="87321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600" b="1" dirty="0">
                <a:latin typeface="+mn-ea"/>
                <a:ea typeface="+mn-ea"/>
              </a:rPr>
              <a:t>あなた</a:t>
            </a:r>
            <a:endParaRPr lang="en-US" altLang="ja-JP" sz="1600" b="1" dirty="0">
              <a:latin typeface="+mn-ea"/>
              <a:ea typeface="+mn-ea"/>
            </a:endParaRPr>
          </a:p>
          <a:p>
            <a:pPr>
              <a:spcBef>
                <a:spcPts val="600"/>
              </a:spcBef>
            </a:pPr>
            <a:r>
              <a:rPr lang="ja-JP" altLang="en-US" sz="1600" b="1" dirty="0">
                <a:latin typeface="+mn-ea"/>
                <a:ea typeface="+mn-ea"/>
              </a:rPr>
              <a:t>主任相談支援専門員</a:t>
            </a:r>
            <a:endParaRPr lang="en-US" altLang="ja-JP" sz="1600" b="1" dirty="0">
              <a:latin typeface="+mn-ea"/>
              <a:ea typeface="+mn-ea"/>
            </a:endParaRPr>
          </a:p>
          <a:p>
            <a:pPr>
              <a:spcBef>
                <a:spcPts val="600"/>
              </a:spcBef>
            </a:pPr>
            <a:r>
              <a:rPr lang="ja-JP" altLang="en-US" sz="1600" b="1" dirty="0">
                <a:latin typeface="+mn-ea"/>
                <a:ea typeface="+mn-ea"/>
              </a:rPr>
              <a:t>（双葉市基幹相談支援</a:t>
            </a:r>
            <a:r>
              <a:rPr lang="en-US" altLang="ja-JP" sz="1600" b="1" dirty="0">
                <a:latin typeface="+mn-ea"/>
                <a:ea typeface="+mn-ea"/>
              </a:rPr>
              <a:t>C</a:t>
            </a:r>
            <a:r>
              <a:rPr lang="ja-JP" altLang="en-US" sz="1600" b="1" dirty="0">
                <a:latin typeface="+mn-ea"/>
                <a:ea typeface="+mn-ea"/>
              </a:rPr>
              <a:t>）</a:t>
            </a:r>
            <a:endParaRPr lang="en-US" altLang="ja-JP" sz="1600" b="1" dirty="0">
              <a:latin typeface="+mn-ea"/>
              <a:ea typeface="+mn-ea"/>
            </a:endParaRPr>
          </a:p>
        </p:txBody>
      </p:sp>
      <p:sp>
        <p:nvSpPr>
          <p:cNvPr id="3" name="吹き出し: 四角形 2">
            <a:extLst>
              <a:ext uri="{FF2B5EF4-FFF2-40B4-BE49-F238E27FC236}">
                <a16:creationId xmlns:a16="http://schemas.microsoft.com/office/drawing/2014/main" id="{6AD44F05-06AE-52D8-7335-7CA07B7AD640}"/>
              </a:ext>
            </a:extLst>
          </p:cNvPr>
          <p:cNvSpPr/>
          <p:nvPr/>
        </p:nvSpPr>
        <p:spPr>
          <a:xfrm>
            <a:off x="4358613" y="780187"/>
            <a:ext cx="2162259" cy="1673161"/>
          </a:xfrm>
          <a:prstGeom prst="wedgeRectCallout">
            <a:avLst>
              <a:gd name="adj1" fmla="val 80932"/>
              <a:gd name="adj2" fmla="val 14267"/>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lstStyle/>
          <a:p>
            <a:r>
              <a:rPr kumimoji="1" lang="ja-JP" altLang="en-US" sz="1600" b="1" dirty="0">
                <a:solidFill>
                  <a:schemeClr val="tx1"/>
                </a:solidFill>
              </a:rPr>
              <a:t>うちの法人の生活介護事業所使えばいいんじゃないかなあ。</a:t>
            </a:r>
            <a:endParaRPr kumimoji="1" lang="en-US" altLang="ja-JP" sz="1600" b="1" dirty="0">
              <a:solidFill>
                <a:schemeClr val="tx1"/>
              </a:solidFill>
            </a:endParaRPr>
          </a:p>
          <a:p>
            <a:r>
              <a:rPr kumimoji="1" lang="ja-JP" altLang="en-US" sz="1600" b="1" dirty="0">
                <a:solidFill>
                  <a:schemeClr val="tx1"/>
                </a:solidFill>
              </a:rPr>
              <a:t>そうすれば解決するでしょ！</a:t>
            </a:r>
          </a:p>
        </p:txBody>
      </p:sp>
      <p:pic>
        <p:nvPicPr>
          <p:cNvPr id="14" name="図 13">
            <a:extLst>
              <a:ext uri="{FF2B5EF4-FFF2-40B4-BE49-F238E27FC236}">
                <a16:creationId xmlns:a16="http://schemas.microsoft.com/office/drawing/2014/main" id="{F425B463-514E-F762-EF46-B0210C40DDC7}"/>
              </a:ext>
            </a:extLst>
          </p:cNvPr>
          <p:cNvPicPr>
            <a:picLocks noChangeAspect="1"/>
          </p:cNvPicPr>
          <p:nvPr/>
        </p:nvPicPr>
        <p:blipFill>
          <a:blip r:embed="rId11"/>
          <a:stretch>
            <a:fillRect/>
          </a:stretch>
        </p:blipFill>
        <p:spPr>
          <a:xfrm>
            <a:off x="6668968" y="3883637"/>
            <a:ext cx="1727462" cy="1704531"/>
          </a:xfrm>
          <a:prstGeom prst="rect">
            <a:avLst/>
          </a:prstGeom>
        </p:spPr>
      </p:pic>
      <p:sp>
        <p:nvSpPr>
          <p:cNvPr id="17" name="タイトル 1">
            <a:extLst>
              <a:ext uri="{FF2B5EF4-FFF2-40B4-BE49-F238E27FC236}">
                <a16:creationId xmlns:a16="http://schemas.microsoft.com/office/drawing/2014/main" id="{D02ED6F8-56BA-973A-3BD4-C355062B2F5E}"/>
              </a:ext>
            </a:extLst>
          </p:cNvPr>
          <p:cNvSpPr txBox="1">
            <a:spLocks/>
          </p:cNvSpPr>
          <p:nvPr/>
        </p:nvSpPr>
        <p:spPr>
          <a:xfrm>
            <a:off x="6642171" y="5616282"/>
            <a:ext cx="1781057" cy="77286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800" b="1" dirty="0">
                <a:latin typeface="+mn-ea"/>
                <a:ea typeface="+mn-ea"/>
              </a:rPr>
              <a:t>大山さん母</a:t>
            </a:r>
            <a:endParaRPr lang="en-US" altLang="ja-JP" sz="1800" b="1" dirty="0">
              <a:latin typeface="+mn-ea"/>
              <a:ea typeface="+mn-ea"/>
            </a:endParaRPr>
          </a:p>
          <a:p>
            <a:pPr>
              <a:spcBef>
                <a:spcPts val="600"/>
              </a:spcBef>
            </a:pPr>
            <a:r>
              <a:rPr lang="ja-JP" altLang="en-US" sz="1800" b="1" dirty="0">
                <a:latin typeface="+mn-ea"/>
                <a:ea typeface="+mn-ea"/>
              </a:rPr>
              <a:t>相談者</a:t>
            </a:r>
          </a:p>
        </p:txBody>
      </p:sp>
      <p:sp>
        <p:nvSpPr>
          <p:cNvPr id="13" name="吹き出し: 四角形 12">
            <a:extLst>
              <a:ext uri="{FF2B5EF4-FFF2-40B4-BE49-F238E27FC236}">
                <a16:creationId xmlns:a16="http://schemas.microsoft.com/office/drawing/2014/main" id="{6CB72732-137F-AE09-BC1F-68A108F00767}"/>
              </a:ext>
            </a:extLst>
          </p:cNvPr>
          <p:cNvSpPr/>
          <p:nvPr/>
        </p:nvSpPr>
        <p:spPr>
          <a:xfrm>
            <a:off x="3473114" y="2564927"/>
            <a:ext cx="2162259" cy="960124"/>
          </a:xfrm>
          <a:prstGeom prst="wedgeRectCallout">
            <a:avLst>
              <a:gd name="adj1" fmla="val 117241"/>
              <a:gd name="adj2" fmla="val 147360"/>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lstStyle/>
          <a:p>
            <a:r>
              <a:rPr kumimoji="1" lang="ja-JP" altLang="en-US" sz="1600" b="1" dirty="0">
                <a:solidFill>
                  <a:schemeClr val="tx1"/>
                </a:solidFill>
              </a:rPr>
              <a:t>うちの息子が心配！</a:t>
            </a:r>
            <a:endParaRPr kumimoji="1" lang="en-US" altLang="ja-JP" sz="1600" b="1" dirty="0">
              <a:solidFill>
                <a:schemeClr val="tx1"/>
              </a:solidFill>
            </a:endParaRPr>
          </a:p>
          <a:p>
            <a:r>
              <a:rPr kumimoji="1" lang="ja-JP" altLang="en-US" sz="1600" b="1" dirty="0">
                <a:solidFill>
                  <a:schemeClr val="tx1"/>
                </a:solidFill>
              </a:rPr>
              <a:t>どうにかしてよ！</a:t>
            </a:r>
          </a:p>
        </p:txBody>
      </p:sp>
      <p:sp>
        <p:nvSpPr>
          <p:cNvPr id="18" name="思考の吹き出し: 雲形 17">
            <a:extLst>
              <a:ext uri="{FF2B5EF4-FFF2-40B4-BE49-F238E27FC236}">
                <a16:creationId xmlns:a16="http://schemas.microsoft.com/office/drawing/2014/main" id="{C8529859-BD6F-B4F0-65D3-2C158DF9AAF8}"/>
              </a:ext>
            </a:extLst>
          </p:cNvPr>
          <p:cNvSpPr/>
          <p:nvPr/>
        </p:nvSpPr>
        <p:spPr>
          <a:xfrm>
            <a:off x="2184836" y="3636630"/>
            <a:ext cx="2196110" cy="1014996"/>
          </a:xfrm>
          <a:prstGeom prst="cloudCallout">
            <a:avLst>
              <a:gd name="adj1" fmla="val 79328"/>
              <a:gd name="adj2" fmla="val 21940"/>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just"/>
            <a:r>
              <a:rPr kumimoji="1" lang="ja-JP" altLang="en-US" sz="1600" b="1" dirty="0">
                <a:solidFill>
                  <a:schemeClr val="tx1"/>
                </a:solidFill>
              </a:rPr>
              <a:t>ボクはなにがなんだかわかんない</a:t>
            </a:r>
          </a:p>
        </p:txBody>
      </p:sp>
    </p:spTree>
    <p:extLst>
      <p:ext uri="{BB962C8B-B14F-4D97-AF65-F5344CB8AC3E}">
        <p14:creationId xmlns:p14="http://schemas.microsoft.com/office/powerpoint/2010/main" val="196383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25CF9-139F-0ED0-DA45-0042203B802F}"/>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24257084-09F3-0204-68BA-642EC4CC5206}"/>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4A04AC7B-C0FF-F633-BBE4-FD54AA8FA157}"/>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37</a:t>
            </a:fld>
            <a:endParaRPr kumimoji="1" lang="ja-JP" altLang="en-US" dirty="0"/>
          </a:p>
        </p:txBody>
      </p:sp>
      <p:cxnSp>
        <p:nvCxnSpPr>
          <p:cNvPr id="22" name="直線コネクタ 21">
            <a:extLst>
              <a:ext uri="{FF2B5EF4-FFF2-40B4-BE49-F238E27FC236}">
                <a16:creationId xmlns:a16="http://schemas.microsoft.com/office/drawing/2014/main" id="{74F72745-A0FB-0448-8214-BE84F05F8E45}"/>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2BEED726-E409-AF1E-C5B5-9B18B382E637}"/>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演習</a:t>
            </a:r>
            <a:r>
              <a:rPr lang="en-US" altLang="ja-JP" sz="1600" b="1" dirty="0">
                <a:latin typeface="+mn-ea"/>
                <a:ea typeface="+mn-ea"/>
              </a:rPr>
              <a:t>1〉</a:t>
            </a:r>
            <a:r>
              <a:rPr lang="ja-JP" altLang="en-US" sz="1600" b="1" dirty="0">
                <a:latin typeface="+mn-ea"/>
                <a:ea typeface="+mn-ea"/>
              </a:rPr>
              <a:t>主任相談支援専門員の地域での役割</a:t>
            </a:r>
          </a:p>
        </p:txBody>
      </p:sp>
      <p:sp>
        <p:nvSpPr>
          <p:cNvPr id="2" name="タイトル 1">
            <a:extLst>
              <a:ext uri="{FF2B5EF4-FFF2-40B4-BE49-F238E27FC236}">
                <a16:creationId xmlns:a16="http://schemas.microsoft.com/office/drawing/2014/main" id="{86542A4E-3598-673B-F9FA-DC44068C343A}"/>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lang="ja-JP" altLang="en-US" sz="2000" b="1" dirty="0">
                <a:latin typeface="+mn-ea"/>
                <a:ea typeface="+mn-ea"/>
              </a:rPr>
              <a:t>機能</a:t>
            </a:r>
            <a:endParaRPr kumimoji="1" lang="ja-JP" altLang="en-US" sz="2000" b="1" dirty="0">
              <a:latin typeface="+mn-ea"/>
              <a:ea typeface="+mn-ea"/>
            </a:endParaRPr>
          </a:p>
        </p:txBody>
      </p:sp>
      <p:sp>
        <p:nvSpPr>
          <p:cNvPr id="4" name="タイトル 1">
            <a:extLst>
              <a:ext uri="{FF2B5EF4-FFF2-40B4-BE49-F238E27FC236}">
                <a16:creationId xmlns:a16="http://schemas.microsoft.com/office/drawing/2014/main" id="{3687B411-3B09-556D-A331-C03CEA96F17B}"/>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pic>
        <p:nvPicPr>
          <p:cNvPr id="5" name="図 4">
            <a:extLst>
              <a:ext uri="{FF2B5EF4-FFF2-40B4-BE49-F238E27FC236}">
                <a16:creationId xmlns:a16="http://schemas.microsoft.com/office/drawing/2014/main" id="{63089AC8-00F9-27D2-3936-71BA6D52147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778" b="89778" l="4911" r="96875"/>
                    </a14:imgEffect>
                  </a14:imgLayer>
                </a14:imgProps>
              </a:ext>
            </a:extLst>
          </a:blip>
          <a:srcRect t="4210" b="21233"/>
          <a:stretch/>
        </p:blipFill>
        <p:spPr>
          <a:xfrm>
            <a:off x="1360067" y="1009999"/>
            <a:ext cx="2002236" cy="1499510"/>
          </a:xfrm>
          <a:prstGeom prst="rect">
            <a:avLst/>
          </a:prstGeom>
        </p:spPr>
      </p:pic>
      <p:sp>
        <p:nvSpPr>
          <p:cNvPr id="8" name="タイトル 1">
            <a:extLst>
              <a:ext uri="{FF2B5EF4-FFF2-40B4-BE49-F238E27FC236}">
                <a16:creationId xmlns:a16="http://schemas.microsoft.com/office/drawing/2014/main" id="{4F2E0476-8AA6-7F2B-6EE9-3C6D0320569C}"/>
              </a:ext>
            </a:extLst>
          </p:cNvPr>
          <p:cNvSpPr txBox="1">
            <a:spLocks/>
          </p:cNvSpPr>
          <p:nvPr/>
        </p:nvSpPr>
        <p:spPr>
          <a:xfrm>
            <a:off x="906845" y="2509509"/>
            <a:ext cx="2908680" cy="10476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600" b="1" dirty="0">
                <a:latin typeface="+mn-ea"/>
                <a:ea typeface="+mn-ea"/>
              </a:rPr>
              <a:t>亀田さん　</a:t>
            </a:r>
            <a:r>
              <a:rPr lang="en-US" altLang="ja-JP" sz="1600" b="1" dirty="0">
                <a:latin typeface="+mn-ea"/>
                <a:ea typeface="+mn-ea"/>
              </a:rPr>
              <a:t>30</a:t>
            </a:r>
            <a:r>
              <a:rPr lang="ja-JP" altLang="en-US" sz="1600" b="1" dirty="0">
                <a:latin typeface="+mn-ea"/>
                <a:ea typeface="+mn-ea"/>
              </a:rPr>
              <a:t>歳</a:t>
            </a:r>
            <a:endParaRPr lang="en-US" altLang="ja-JP" sz="1600" b="1" dirty="0">
              <a:latin typeface="+mn-ea"/>
              <a:ea typeface="+mn-ea"/>
            </a:endParaRPr>
          </a:p>
          <a:p>
            <a:pPr>
              <a:spcBef>
                <a:spcPts val="600"/>
              </a:spcBef>
            </a:pPr>
            <a:r>
              <a:rPr lang="ja-JP" altLang="en-US" sz="1600" b="1" dirty="0">
                <a:latin typeface="+mn-ea"/>
                <a:ea typeface="+mn-ea"/>
              </a:rPr>
              <a:t>相談支援専門員</a:t>
            </a:r>
            <a:endParaRPr lang="en-US" altLang="ja-JP" sz="1600" b="1" dirty="0">
              <a:latin typeface="+mn-ea"/>
              <a:ea typeface="+mn-ea"/>
            </a:endParaRPr>
          </a:p>
          <a:p>
            <a:pPr>
              <a:spcBef>
                <a:spcPts val="600"/>
              </a:spcBef>
            </a:pPr>
            <a:r>
              <a:rPr lang="ja-JP" altLang="en-US" sz="1600" b="1" dirty="0">
                <a:latin typeface="+mn-ea"/>
                <a:ea typeface="+mn-ea"/>
              </a:rPr>
              <a:t>（相談支援事業所ふたば）</a:t>
            </a:r>
          </a:p>
        </p:txBody>
      </p:sp>
      <p:pic>
        <p:nvPicPr>
          <p:cNvPr id="9" name="図 8">
            <a:extLst>
              <a:ext uri="{FF2B5EF4-FFF2-40B4-BE49-F238E27FC236}">
                <a16:creationId xmlns:a16="http://schemas.microsoft.com/office/drawing/2014/main" id="{688DFA26-1E36-61D9-3339-83B5BB3F790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186" b="96838" l="18593" r="86935"/>
                    </a14:imgEffect>
                  </a14:imgLayer>
                </a14:imgProps>
              </a:ext>
            </a:extLst>
          </a:blip>
          <a:stretch>
            <a:fillRect/>
          </a:stretch>
        </p:blipFill>
        <p:spPr>
          <a:xfrm>
            <a:off x="340896" y="4109725"/>
            <a:ext cx="1277984" cy="1624773"/>
          </a:xfrm>
          <a:prstGeom prst="rect">
            <a:avLst/>
          </a:prstGeom>
        </p:spPr>
      </p:pic>
      <p:sp>
        <p:nvSpPr>
          <p:cNvPr id="10" name="タイトル 1">
            <a:extLst>
              <a:ext uri="{FF2B5EF4-FFF2-40B4-BE49-F238E27FC236}">
                <a16:creationId xmlns:a16="http://schemas.microsoft.com/office/drawing/2014/main" id="{48333D06-1CCA-8584-7099-7C60807A8D33}"/>
              </a:ext>
            </a:extLst>
          </p:cNvPr>
          <p:cNvSpPr txBox="1">
            <a:spLocks/>
          </p:cNvSpPr>
          <p:nvPr/>
        </p:nvSpPr>
        <p:spPr>
          <a:xfrm>
            <a:off x="6253376" y="2537537"/>
            <a:ext cx="2748581" cy="98751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600" b="1" dirty="0">
                <a:latin typeface="+mn-ea"/>
                <a:ea typeface="+mn-ea"/>
              </a:rPr>
              <a:t>遠藤さん</a:t>
            </a:r>
            <a:endParaRPr lang="en-US" altLang="ja-JP" sz="1600" b="1" dirty="0">
              <a:latin typeface="+mn-ea"/>
              <a:ea typeface="+mn-ea"/>
            </a:endParaRPr>
          </a:p>
          <a:p>
            <a:pPr>
              <a:spcBef>
                <a:spcPts val="600"/>
              </a:spcBef>
            </a:pPr>
            <a:r>
              <a:rPr lang="ja-JP" altLang="en-US" sz="1600" b="1" dirty="0">
                <a:latin typeface="+mn-ea"/>
                <a:ea typeface="+mn-ea"/>
              </a:rPr>
              <a:t>管理者</a:t>
            </a:r>
            <a:endParaRPr lang="en-US" altLang="ja-JP" sz="1600" b="1" dirty="0">
              <a:latin typeface="+mn-ea"/>
              <a:ea typeface="+mn-ea"/>
            </a:endParaRPr>
          </a:p>
          <a:p>
            <a:pPr>
              <a:spcBef>
                <a:spcPts val="600"/>
              </a:spcBef>
            </a:pPr>
            <a:r>
              <a:rPr lang="ja-JP" altLang="en-US" sz="1600" b="1" dirty="0">
                <a:latin typeface="+mn-ea"/>
                <a:ea typeface="+mn-ea"/>
              </a:rPr>
              <a:t>（相談支援事業所ふたば）</a:t>
            </a:r>
          </a:p>
        </p:txBody>
      </p:sp>
      <p:pic>
        <p:nvPicPr>
          <p:cNvPr id="11" name="図 10">
            <a:extLst>
              <a:ext uri="{FF2B5EF4-FFF2-40B4-BE49-F238E27FC236}">
                <a16:creationId xmlns:a16="http://schemas.microsoft.com/office/drawing/2014/main" id="{1BEBA747-938E-198E-2C7C-7D9D0B7853AF}"/>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455" b="76727" l="9290" r="89071"/>
                    </a14:imgEffect>
                  </a14:imgLayer>
                </a14:imgProps>
              </a:ext>
            </a:extLst>
          </a:blip>
          <a:srcRect l="15472" r="19881" b="25794"/>
          <a:stretch/>
        </p:blipFill>
        <p:spPr>
          <a:xfrm>
            <a:off x="4893308" y="3597797"/>
            <a:ext cx="1236501" cy="2132884"/>
          </a:xfrm>
          <a:prstGeom prst="rect">
            <a:avLst/>
          </a:prstGeom>
        </p:spPr>
      </p:pic>
      <p:sp>
        <p:nvSpPr>
          <p:cNvPr id="12" name="タイトル 1">
            <a:extLst>
              <a:ext uri="{FF2B5EF4-FFF2-40B4-BE49-F238E27FC236}">
                <a16:creationId xmlns:a16="http://schemas.microsoft.com/office/drawing/2014/main" id="{CADF556F-AA3A-B619-BA1F-2C9C08C42D1B}"/>
              </a:ext>
            </a:extLst>
          </p:cNvPr>
          <p:cNvSpPr txBox="1">
            <a:spLocks/>
          </p:cNvSpPr>
          <p:nvPr/>
        </p:nvSpPr>
        <p:spPr>
          <a:xfrm>
            <a:off x="4621029" y="5658328"/>
            <a:ext cx="1781057" cy="77286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800" b="1" dirty="0">
                <a:latin typeface="+mn-ea"/>
                <a:ea typeface="+mn-ea"/>
              </a:rPr>
              <a:t>大山さん</a:t>
            </a:r>
            <a:endParaRPr lang="en-US" altLang="ja-JP" sz="1800" b="1" dirty="0">
              <a:latin typeface="+mn-ea"/>
              <a:ea typeface="+mn-ea"/>
            </a:endParaRPr>
          </a:p>
          <a:p>
            <a:pPr>
              <a:spcBef>
                <a:spcPts val="600"/>
              </a:spcBef>
            </a:pPr>
            <a:r>
              <a:rPr lang="ja-JP" altLang="en-US" sz="1800" b="1" dirty="0">
                <a:latin typeface="+mn-ea"/>
                <a:ea typeface="+mn-ea"/>
              </a:rPr>
              <a:t>相談者</a:t>
            </a:r>
          </a:p>
        </p:txBody>
      </p:sp>
      <p:pic>
        <p:nvPicPr>
          <p:cNvPr id="15" name="図 14">
            <a:extLst>
              <a:ext uri="{FF2B5EF4-FFF2-40B4-BE49-F238E27FC236}">
                <a16:creationId xmlns:a16="http://schemas.microsoft.com/office/drawing/2014/main" id="{EB69BC15-C045-CA17-A70C-9E0F6CE8EA38}"/>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2672" b="89695" l="9845" r="89637">
                        <a14:foregroundMark x1="43005" y1="62977" x2="50777" y2="75573"/>
                      </a14:backgroundRemoval>
                    </a14:imgEffect>
                  </a14:imgLayer>
                </a14:imgProps>
              </a:ext>
            </a:extLst>
          </a:blip>
          <a:stretch>
            <a:fillRect/>
          </a:stretch>
        </p:blipFill>
        <p:spPr>
          <a:xfrm>
            <a:off x="7070067" y="1107989"/>
            <a:ext cx="1104601" cy="1499510"/>
          </a:xfrm>
          <a:prstGeom prst="rect">
            <a:avLst/>
          </a:prstGeom>
        </p:spPr>
      </p:pic>
      <p:sp>
        <p:nvSpPr>
          <p:cNvPr id="16" name="タイトル 1">
            <a:extLst>
              <a:ext uri="{FF2B5EF4-FFF2-40B4-BE49-F238E27FC236}">
                <a16:creationId xmlns:a16="http://schemas.microsoft.com/office/drawing/2014/main" id="{1EAF0113-E7D1-0C81-6B3F-A447AF0BBE46}"/>
              </a:ext>
            </a:extLst>
          </p:cNvPr>
          <p:cNvSpPr txBox="1">
            <a:spLocks/>
          </p:cNvSpPr>
          <p:nvPr/>
        </p:nvSpPr>
        <p:spPr>
          <a:xfrm>
            <a:off x="340896" y="5491477"/>
            <a:ext cx="2908680" cy="87321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600" b="1" dirty="0">
                <a:latin typeface="+mn-ea"/>
                <a:ea typeface="+mn-ea"/>
              </a:rPr>
              <a:t>あなた</a:t>
            </a:r>
            <a:endParaRPr lang="en-US" altLang="ja-JP" sz="1600" b="1" dirty="0">
              <a:latin typeface="+mn-ea"/>
              <a:ea typeface="+mn-ea"/>
            </a:endParaRPr>
          </a:p>
          <a:p>
            <a:pPr>
              <a:spcBef>
                <a:spcPts val="600"/>
              </a:spcBef>
            </a:pPr>
            <a:r>
              <a:rPr lang="ja-JP" altLang="en-US" sz="1600" b="1" dirty="0">
                <a:latin typeface="+mn-ea"/>
                <a:ea typeface="+mn-ea"/>
              </a:rPr>
              <a:t>主任相談支援専門員</a:t>
            </a:r>
            <a:endParaRPr lang="en-US" altLang="ja-JP" sz="1600" b="1" dirty="0">
              <a:latin typeface="+mn-ea"/>
              <a:ea typeface="+mn-ea"/>
            </a:endParaRPr>
          </a:p>
          <a:p>
            <a:pPr>
              <a:spcBef>
                <a:spcPts val="600"/>
              </a:spcBef>
            </a:pPr>
            <a:r>
              <a:rPr lang="ja-JP" altLang="en-US" sz="1600" b="1" dirty="0">
                <a:latin typeface="+mn-ea"/>
                <a:ea typeface="+mn-ea"/>
              </a:rPr>
              <a:t>（双葉市基幹相談支援</a:t>
            </a:r>
            <a:r>
              <a:rPr lang="en-US" altLang="ja-JP" sz="1600" b="1" dirty="0">
                <a:latin typeface="+mn-ea"/>
                <a:ea typeface="+mn-ea"/>
              </a:rPr>
              <a:t>C</a:t>
            </a:r>
            <a:r>
              <a:rPr lang="ja-JP" altLang="en-US" sz="1600" b="1" dirty="0">
                <a:latin typeface="+mn-ea"/>
                <a:ea typeface="+mn-ea"/>
              </a:rPr>
              <a:t>）</a:t>
            </a:r>
            <a:endParaRPr lang="en-US" altLang="ja-JP" sz="1600" b="1" dirty="0">
              <a:latin typeface="+mn-ea"/>
              <a:ea typeface="+mn-ea"/>
            </a:endParaRPr>
          </a:p>
        </p:txBody>
      </p:sp>
      <p:sp>
        <p:nvSpPr>
          <p:cNvPr id="3" name="吹き出し: 四角形 2">
            <a:extLst>
              <a:ext uri="{FF2B5EF4-FFF2-40B4-BE49-F238E27FC236}">
                <a16:creationId xmlns:a16="http://schemas.microsoft.com/office/drawing/2014/main" id="{4F225DBF-8512-6B71-F7C0-213E4B205966}"/>
              </a:ext>
            </a:extLst>
          </p:cNvPr>
          <p:cNvSpPr/>
          <p:nvPr/>
        </p:nvSpPr>
        <p:spPr>
          <a:xfrm>
            <a:off x="4358613" y="780187"/>
            <a:ext cx="2162259" cy="1673161"/>
          </a:xfrm>
          <a:prstGeom prst="wedgeRectCallout">
            <a:avLst>
              <a:gd name="adj1" fmla="val 80932"/>
              <a:gd name="adj2" fmla="val 14267"/>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lstStyle/>
          <a:p>
            <a:r>
              <a:rPr kumimoji="1" lang="ja-JP" altLang="en-US" sz="1600" b="1" dirty="0">
                <a:solidFill>
                  <a:schemeClr val="tx1"/>
                </a:solidFill>
              </a:rPr>
              <a:t>うちの法人の生活介護事業所使えばいいんじゃないかなあ。</a:t>
            </a:r>
            <a:endParaRPr kumimoji="1" lang="en-US" altLang="ja-JP" sz="1600" b="1" dirty="0">
              <a:solidFill>
                <a:schemeClr val="tx1"/>
              </a:solidFill>
            </a:endParaRPr>
          </a:p>
          <a:p>
            <a:r>
              <a:rPr kumimoji="1" lang="ja-JP" altLang="en-US" sz="1600" b="1" dirty="0">
                <a:solidFill>
                  <a:schemeClr val="tx1"/>
                </a:solidFill>
              </a:rPr>
              <a:t>そうすれば解決するでしょ！</a:t>
            </a:r>
          </a:p>
        </p:txBody>
      </p:sp>
      <p:pic>
        <p:nvPicPr>
          <p:cNvPr id="14" name="図 13">
            <a:extLst>
              <a:ext uri="{FF2B5EF4-FFF2-40B4-BE49-F238E27FC236}">
                <a16:creationId xmlns:a16="http://schemas.microsoft.com/office/drawing/2014/main" id="{FF487414-AE54-D919-36E5-904CC97182F0}"/>
              </a:ext>
            </a:extLst>
          </p:cNvPr>
          <p:cNvPicPr>
            <a:picLocks noChangeAspect="1"/>
          </p:cNvPicPr>
          <p:nvPr/>
        </p:nvPicPr>
        <p:blipFill>
          <a:blip r:embed="rId11"/>
          <a:stretch>
            <a:fillRect/>
          </a:stretch>
        </p:blipFill>
        <p:spPr>
          <a:xfrm>
            <a:off x="6668968" y="3883637"/>
            <a:ext cx="1727462" cy="1704531"/>
          </a:xfrm>
          <a:prstGeom prst="rect">
            <a:avLst/>
          </a:prstGeom>
        </p:spPr>
      </p:pic>
      <p:sp>
        <p:nvSpPr>
          <p:cNvPr id="17" name="タイトル 1">
            <a:extLst>
              <a:ext uri="{FF2B5EF4-FFF2-40B4-BE49-F238E27FC236}">
                <a16:creationId xmlns:a16="http://schemas.microsoft.com/office/drawing/2014/main" id="{05D970D2-88DA-BED1-BB05-95014D40B625}"/>
              </a:ext>
            </a:extLst>
          </p:cNvPr>
          <p:cNvSpPr txBox="1">
            <a:spLocks/>
          </p:cNvSpPr>
          <p:nvPr/>
        </p:nvSpPr>
        <p:spPr>
          <a:xfrm>
            <a:off x="6642171" y="5616282"/>
            <a:ext cx="1781057" cy="77286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800" b="1" dirty="0">
                <a:latin typeface="+mn-ea"/>
                <a:ea typeface="+mn-ea"/>
              </a:rPr>
              <a:t>大山さん母</a:t>
            </a:r>
            <a:endParaRPr lang="en-US" altLang="ja-JP" sz="1800" b="1" dirty="0">
              <a:latin typeface="+mn-ea"/>
              <a:ea typeface="+mn-ea"/>
            </a:endParaRPr>
          </a:p>
          <a:p>
            <a:pPr>
              <a:spcBef>
                <a:spcPts val="600"/>
              </a:spcBef>
            </a:pPr>
            <a:r>
              <a:rPr lang="ja-JP" altLang="en-US" sz="1800" b="1" dirty="0">
                <a:latin typeface="+mn-ea"/>
                <a:ea typeface="+mn-ea"/>
              </a:rPr>
              <a:t>相談者</a:t>
            </a:r>
          </a:p>
        </p:txBody>
      </p:sp>
      <p:sp>
        <p:nvSpPr>
          <p:cNvPr id="13" name="吹き出し: 四角形 12">
            <a:extLst>
              <a:ext uri="{FF2B5EF4-FFF2-40B4-BE49-F238E27FC236}">
                <a16:creationId xmlns:a16="http://schemas.microsoft.com/office/drawing/2014/main" id="{0493D162-4874-A408-6AA6-5A97CC9BB02F}"/>
              </a:ext>
            </a:extLst>
          </p:cNvPr>
          <p:cNvSpPr/>
          <p:nvPr/>
        </p:nvSpPr>
        <p:spPr>
          <a:xfrm>
            <a:off x="3473114" y="2564927"/>
            <a:ext cx="2162259" cy="960124"/>
          </a:xfrm>
          <a:prstGeom prst="wedgeRectCallout">
            <a:avLst>
              <a:gd name="adj1" fmla="val 117241"/>
              <a:gd name="adj2" fmla="val 147360"/>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lstStyle/>
          <a:p>
            <a:r>
              <a:rPr kumimoji="1" lang="ja-JP" altLang="en-US" sz="1600" b="1" dirty="0">
                <a:solidFill>
                  <a:schemeClr val="tx1"/>
                </a:solidFill>
              </a:rPr>
              <a:t>うちの息子が心配！</a:t>
            </a:r>
            <a:endParaRPr kumimoji="1" lang="en-US" altLang="ja-JP" sz="1600" b="1" dirty="0">
              <a:solidFill>
                <a:schemeClr val="tx1"/>
              </a:solidFill>
            </a:endParaRPr>
          </a:p>
          <a:p>
            <a:r>
              <a:rPr kumimoji="1" lang="ja-JP" altLang="en-US" sz="1600" b="1" dirty="0">
                <a:solidFill>
                  <a:schemeClr val="tx1"/>
                </a:solidFill>
              </a:rPr>
              <a:t>どうにかしてよ！</a:t>
            </a:r>
          </a:p>
        </p:txBody>
      </p:sp>
      <p:sp>
        <p:nvSpPr>
          <p:cNvPr id="18" name="思考の吹き出し: 雲形 17">
            <a:extLst>
              <a:ext uri="{FF2B5EF4-FFF2-40B4-BE49-F238E27FC236}">
                <a16:creationId xmlns:a16="http://schemas.microsoft.com/office/drawing/2014/main" id="{FBE74468-0B64-776C-ED91-CC5F60697277}"/>
              </a:ext>
            </a:extLst>
          </p:cNvPr>
          <p:cNvSpPr/>
          <p:nvPr/>
        </p:nvSpPr>
        <p:spPr>
          <a:xfrm>
            <a:off x="2184836" y="3636630"/>
            <a:ext cx="2196110" cy="1014996"/>
          </a:xfrm>
          <a:prstGeom prst="cloudCallout">
            <a:avLst>
              <a:gd name="adj1" fmla="val 79328"/>
              <a:gd name="adj2" fmla="val 21940"/>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just"/>
            <a:r>
              <a:rPr kumimoji="1" lang="ja-JP" altLang="en-US" sz="1600" b="1" dirty="0">
                <a:solidFill>
                  <a:schemeClr val="tx1"/>
                </a:solidFill>
              </a:rPr>
              <a:t>ボクはなにがなんだかわかんない</a:t>
            </a:r>
          </a:p>
        </p:txBody>
      </p:sp>
      <p:sp>
        <p:nvSpPr>
          <p:cNvPr id="20" name="吹き出し: 四角形 19">
            <a:extLst>
              <a:ext uri="{FF2B5EF4-FFF2-40B4-BE49-F238E27FC236}">
                <a16:creationId xmlns:a16="http://schemas.microsoft.com/office/drawing/2014/main" id="{CACBD2E8-5C85-AF23-ED9C-C4866A97AAB7}"/>
              </a:ext>
            </a:extLst>
          </p:cNvPr>
          <p:cNvSpPr/>
          <p:nvPr/>
        </p:nvSpPr>
        <p:spPr>
          <a:xfrm>
            <a:off x="3628768" y="2267100"/>
            <a:ext cx="4599607" cy="2223417"/>
          </a:xfrm>
          <a:prstGeom prst="wedgeRectCallout">
            <a:avLst>
              <a:gd name="adj1" fmla="val -72349"/>
              <a:gd name="adj2" fmla="val -53130"/>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lstStyle/>
          <a:p>
            <a:pPr algn="ctr"/>
            <a:r>
              <a:rPr kumimoji="1" lang="ja-JP" altLang="en-US" sz="2800" b="1" dirty="0">
                <a:solidFill>
                  <a:srgbClr val="FF0000"/>
                </a:solidFill>
              </a:rPr>
              <a:t>わたしはいったい・・・</a:t>
            </a:r>
            <a:endParaRPr kumimoji="1" lang="en-US" altLang="ja-JP" sz="2800" b="1" dirty="0">
              <a:solidFill>
                <a:srgbClr val="FF0000"/>
              </a:solidFill>
            </a:endParaRPr>
          </a:p>
          <a:p>
            <a:pPr algn="ctr"/>
            <a:r>
              <a:rPr kumimoji="1" lang="ja-JP" altLang="en-US" sz="2800" b="1" dirty="0">
                <a:solidFill>
                  <a:srgbClr val="FF0000"/>
                </a:solidFill>
              </a:rPr>
              <a:t>どうすればいいの！</a:t>
            </a:r>
            <a:endParaRPr kumimoji="1" lang="en-US" altLang="ja-JP" sz="2800" b="1" dirty="0">
              <a:solidFill>
                <a:srgbClr val="FF0000"/>
              </a:solidFill>
            </a:endParaRPr>
          </a:p>
          <a:p>
            <a:pPr algn="ctr"/>
            <a:r>
              <a:rPr kumimoji="1" lang="ja-JP" altLang="en-US" sz="2800" b="1" dirty="0">
                <a:solidFill>
                  <a:srgbClr val="FF0000"/>
                </a:solidFill>
              </a:rPr>
              <a:t>たすけて主任さん！</a:t>
            </a:r>
          </a:p>
        </p:txBody>
      </p:sp>
    </p:spTree>
    <p:extLst>
      <p:ext uri="{BB962C8B-B14F-4D97-AF65-F5344CB8AC3E}">
        <p14:creationId xmlns:p14="http://schemas.microsoft.com/office/powerpoint/2010/main" val="234990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CE433-1ECF-64EA-53A9-2995993DB80F}"/>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A2D772C8-A4CB-997D-E96C-05401D9C579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CF773DCC-3F58-706A-83AA-3F2D88DEF55E}"/>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38</a:t>
            </a:fld>
            <a:endParaRPr kumimoji="1" lang="ja-JP" altLang="en-US" dirty="0"/>
          </a:p>
        </p:txBody>
      </p:sp>
      <p:cxnSp>
        <p:nvCxnSpPr>
          <p:cNvPr id="22" name="直線コネクタ 21">
            <a:extLst>
              <a:ext uri="{FF2B5EF4-FFF2-40B4-BE49-F238E27FC236}">
                <a16:creationId xmlns:a16="http://schemas.microsoft.com/office/drawing/2014/main" id="{ACC2E0E1-C899-DD3F-8AE5-ADA1D2B9801B}"/>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D53014C2-3565-4E91-B18D-49EF1B4A09A0}"/>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演習</a:t>
            </a:r>
            <a:r>
              <a:rPr lang="en-US" altLang="ja-JP" sz="1600" b="1" dirty="0">
                <a:latin typeface="+mn-ea"/>
                <a:ea typeface="+mn-ea"/>
              </a:rPr>
              <a:t>1〉</a:t>
            </a:r>
            <a:r>
              <a:rPr lang="ja-JP" altLang="en-US" sz="1600" b="1" dirty="0">
                <a:latin typeface="+mn-ea"/>
                <a:ea typeface="+mn-ea"/>
              </a:rPr>
              <a:t>主任相談支援専門員の地域での役割</a:t>
            </a:r>
          </a:p>
        </p:txBody>
      </p:sp>
      <p:sp>
        <p:nvSpPr>
          <p:cNvPr id="2" name="タイトル 1">
            <a:extLst>
              <a:ext uri="{FF2B5EF4-FFF2-40B4-BE49-F238E27FC236}">
                <a16:creationId xmlns:a16="http://schemas.microsoft.com/office/drawing/2014/main" id="{52A1EEFB-FAC0-01A7-AB84-2690E4680A37}"/>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lang="ja-JP" altLang="en-US" sz="2000" b="1" dirty="0">
                <a:latin typeface="+mn-ea"/>
                <a:ea typeface="+mn-ea"/>
              </a:rPr>
              <a:t>機能</a:t>
            </a:r>
            <a:endParaRPr kumimoji="1" lang="ja-JP" altLang="en-US" sz="2000" b="1" dirty="0">
              <a:latin typeface="+mn-ea"/>
              <a:ea typeface="+mn-ea"/>
            </a:endParaRPr>
          </a:p>
        </p:txBody>
      </p:sp>
      <p:sp>
        <p:nvSpPr>
          <p:cNvPr id="4" name="タイトル 1">
            <a:extLst>
              <a:ext uri="{FF2B5EF4-FFF2-40B4-BE49-F238E27FC236}">
                <a16:creationId xmlns:a16="http://schemas.microsoft.com/office/drawing/2014/main" id="{E7A778E0-4537-4E46-A52F-F9692034AA04}"/>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graphicFrame>
        <p:nvGraphicFramePr>
          <p:cNvPr id="5" name="表 4">
            <a:extLst>
              <a:ext uri="{FF2B5EF4-FFF2-40B4-BE49-F238E27FC236}">
                <a16:creationId xmlns:a16="http://schemas.microsoft.com/office/drawing/2014/main" id="{B79C8EC1-DA73-5A61-73FE-9E0F31D1CD07}"/>
              </a:ext>
            </a:extLst>
          </p:cNvPr>
          <p:cNvGraphicFramePr>
            <a:graphicFrameLocks noGrp="1"/>
          </p:cNvGraphicFramePr>
          <p:nvPr>
            <p:extLst>
              <p:ext uri="{D42A27DB-BD31-4B8C-83A1-F6EECF244321}">
                <p14:modId xmlns:p14="http://schemas.microsoft.com/office/powerpoint/2010/main" val="3634363646"/>
              </p:ext>
            </p:extLst>
          </p:nvPr>
        </p:nvGraphicFramePr>
        <p:xfrm>
          <a:off x="168678" y="1034484"/>
          <a:ext cx="8784314" cy="2861391"/>
        </p:xfrm>
        <a:graphic>
          <a:graphicData uri="http://schemas.openxmlformats.org/drawingml/2006/table">
            <a:tbl>
              <a:tblPr firstRow="1" bandRow="1">
                <a:tableStyleId>{5C22544A-7EE6-4342-B048-85BDC9FD1C3A}</a:tableStyleId>
              </a:tblPr>
              <a:tblGrid>
                <a:gridCol w="3156413">
                  <a:extLst>
                    <a:ext uri="{9D8B030D-6E8A-4147-A177-3AD203B41FA5}">
                      <a16:colId xmlns:a16="http://schemas.microsoft.com/office/drawing/2014/main" val="29336690"/>
                    </a:ext>
                  </a:extLst>
                </a:gridCol>
                <a:gridCol w="1376218">
                  <a:extLst>
                    <a:ext uri="{9D8B030D-6E8A-4147-A177-3AD203B41FA5}">
                      <a16:colId xmlns:a16="http://schemas.microsoft.com/office/drawing/2014/main" val="4161067559"/>
                    </a:ext>
                  </a:extLst>
                </a:gridCol>
                <a:gridCol w="4251683">
                  <a:extLst>
                    <a:ext uri="{9D8B030D-6E8A-4147-A177-3AD203B41FA5}">
                      <a16:colId xmlns:a16="http://schemas.microsoft.com/office/drawing/2014/main" val="1228925269"/>
                    </a:ext>
                  </a:extLst>
                </a:gridCol>
              </a:tblGrid>
              <a:tr h="415627">
                <a:tc>
                  <a:txBody>
                    <a:bodyPr/>
                    <a:lstStyle/>
                    <a:p>
                      <a:pPr algn="ctr"/>
                      <a:r>
                        <a:rPr kumimoji="1" lang="ja-JP" altLang="en-US" sz="2000" dirty="0">
                          <a:solidFill>
                            <a:schemeClr val="tx1"/>
                          </a:solidFill>
                        </a:rPr>
                        <a:t>質　問</a:t>
                      </a:r>
                    </a:p>
                  </a:txBody>
                  <a:tcPr anchor="ctr"/>
                </a:tc>
                <a:tc gridSpan="2">
                  <a:txBody>
                    <a:bodyPr/>
                    <a:lstStyle/>
                    <a:p>
                      <a:pPr algn="ctr"/>
                      <a:r>
                        <a:rPr kumimoji="1" lang="ja-JP" altLang="en-US" sz="2000" dirty="0">
                          <a:solidFill>
                            <a:schemeClr val="tx1"/>
                          </a:solidFill>
                        </a:rPr>
                        <a:t>記入欄</a:t>
                      </a:r>
                    </a:p>
                  </a:txBody>
                  <a:tcPr anchor="ctr"/>
                </a:tc>
                <a:tc hMerge="1">
                  <a:txBody>
                    <a:bodyPr/>
                    <a:lstStyle/>
                    <a:p>
                      <a:pPr algn="ctr"/>
                      <a:endParaRPr kumimoji="1" lang="ja-JP" altLang="en-US" sz="2000" dirty="0">
                        <a:solidFill>
                          <a:schemeClr val="tx1"/>
                        </a:solidFill>
                      </a:endParaRPr>
                    </a:p>
                  </a:txBody>
                  <a:tcPr anchor="ctr"/>
                </a:tc>
                <a:extLst>
                  <a:ext uri="{0D108BD9-81ED-4DB2-BD59-A6C34878D82A}">
                    <a16:rowId xmlns:a16="http://schemas.microsoft.com/office/drawing/2014/main" val="1385799170"/>
                  </a:ext>
                </a:extLst>
              </a:tr>
              <a:tr h="611441">
                <a:tc rowSpan="4">
                  <a:txBody>
                    <a:bodyPr/>
                    <a:lstStyle/>
                    <a:p>
                      <a:r>
                        <a:rPr kumimoji="1" lang="ja-JP" altLang="en-US" sz="1800" b="1" dirty="0">
                          <a:solidFill>
                            <a:schemeClr val="tx1"/>
                          </a:solidFill>
                        </a:rPr>
                        <a:t>（</a:t>
                      </a:r>
                      <a:r>
                        <a:rPr kumimoji="1" lang="en-US" altLang="ja-JP" sz="1800" b="1" dirty="0">
                          <a:solidFill>
                            <a:schemeClr val="tx1"/>
                          </a:solidFill>
                        </a:rPr>
                        <a:t>1</a:t>
                      </a:r>
                      <a:r>
                        <a:rPr kumimoji="1" lang="ja-JP" altLang="en-US" sz="1800" b="1" dirty="0">
                          <a:solidFill>
                            <a:schemeClr val="tx1"/>
                          </a:solidFill>
                        </a:rPr>
                        <a:t>）亀田さんからの電話を受けたあなたは、どのように動こうと思いますか？</a:t>
                      </a:r>
                    </a:p>
                  </a:txBody>
                  <a:tcPr anchor="ctr"/>
                </a:tc>
                <a:tc>
                  <a:txBody>
                    <a:bodyPr/>
                    <a:lstStyle/>
                    <a:p>
                      <a:pPr algn="ctr"/>
                      <a:r>
                        <a:rPr kumimoji="1" lang="ja-JP" altLang="en-US" sz="1800" b="1" dirty="0">
                          <a:solidFill>
                            <a:schemeClr val="tx1"/>
                          </a:solidFill>
                        </a:rPr>
                        <a:t>い　つ</a:t>
                      </a:r>
                    </a:p>
                  </a:txBody>
                  <a:tcPr anchor="ctr"/>
                </a:tc>
                <a:tc>
                  <a:txBody>
                    <a:bodyPr/>
                    <a:lstStyle/>
                    <a:p>
                      <a:endParaRPr kumimoji="1" lang="ja-JP" altLang="en-US" sz="1800" b="1" dirty="0">
                        <a:solidFill>
                          <a:schemeClr val="tx1"/>
                        </a:solidFill>
                      </a:endParaRPr>
                    </a:p>
                  </a:txBody>
                  <a:tcPr anchor="ctr"/>
                </a:tc>
                <a:extLst>
                  <a:ext uri="{0D108BD9-81ED-4DB2-BD59-A6C34878D82A}">
                    <a16:rowId xmlns:a16="http://schemas.microsoft.com/office/drawing/2014/main" val="406585036"/>
                  </a:ext>
                </a:extLst>
              </a:tr>
              <a:tr h="611441">
                <a:tc vMerge="1">
                  <a:txBody>
                    <a:bodyPr/>
                    <a:lstStyle/>
                    <a:p>
                      <a:endParaRPr kumimoji="1" lang="ja-JP" altLang="en-US" sz="2000" b="1" dirty="0">
                        <a:solidFill>
                          <a:schemeClr val="tx1"/>
                        </a:solidFill>
                      </a:endParaRPr>
                    </a:p>
                  </a:txBody>
                  <a:tcPr anchor="ctr"/>
                </a:tc>
                <a:tc>
                  <a:txBody>
                    <a:bodyPr/>
                    <a:lstStyle/>
                    <a:p>
                      <a:pPr algn="ctr"/>
                      <a:r>
                        <a:rPr kumimoji="1" lang="ja-JP" altLang="en-US" sz="1800" b="1" dirty="0">
                          <a:solidFill>
                            <a:schemeClr val="tx1"/>
                          </a:solidFill>
                        </a:rPr>
                        <a:t>どこで</a:t>
                      </a:r>
                    </a:p>
                  </a:txBody>
                  <a:tcPr anchor="ctr"/>
                </a:tc>
                <a:tc>
                  <a:txBody>
                    <a:bodyPr/>
                    <a:lstStyle/>
                    <a:p>
                      <a:endParaRPr kumimoji="1" lang="ja-JP" altLang="en-US" sz="1800" b="1" dirty="0">
                        <a:solidFill>
                          <a:schemeClr val="tx1"/>
                        </a:solidFill>
                      </a:endParaRPr>
                    </a:p>
                  </a:txBody>
                  <a:tcPr anchor="ctr"/>
                </a:tc>
                <a:extLst>
                  <a:ext uri="{0D108BD9-81ED-4DB2-BD59-A6C34878D82A}">
                    <a16:rowId xmlns:a16="http://schemas.microsoft.com/office/drawing/2014/main" val="1460162587"/>
                  </a:ext>
                </a:extLst>
              </a:tr>
              <a:tr h="611441">
                <a:tc vMerge="1">
                  <a:txBody>
                    <a:bodyPr/>
                    <a:lstStyle/>
                    <a:p>
                      <a:endParaRPr kumimoji="1" lang="ja-JP" altLang="en-US" sz="2000" b="1" dirty="0">
                        <a:solidFill>
                          <a:schemeClr val="tx1"/>
                        </a:solidFill>
                      </a:endParaRPr>
                    </a:p>
                  </a:txBody>
                  <a:tcPr anchor="ctr"/>
                </a:tc>
                <a:tc>
                  <a:txBody>
                    <a:bodyPr/>
                    <a:lstStyle/>
                    <a:p>
                      <a:pPr algn="ctr"/>
                      <a:r>
                        <a:rPr kumimoji="1" lang="ja-JP" altLang="en-US" sz="1800" b="1" dirty="0">
                          <a:solidFill>
                            <a:schemeClr val="tx1"/>
                          </a:solidFill>
                        </a:rPr>
                        <a:t>どのように</a:t>
                      </a:r>
                    </a:p>
                  </a:txBody>
                  <a:tcPr anchor="ctr"/>
                </a:tc>
                <a:tc>
                  <a:txBody>
                    <a:bodyPr/>
                    <a:lstStyle/>
                    <a:p>
                      <a:endParaRPr kumimoji="1" lang="ja-JP" altLang="en-US" sz="1800" b="1" dirty="0">
                        <a:solidFill>
                          <a:schemeClr val="tx1"/>
                        </a:solidFill>
                      </a:endParaRPr>
                    </a:p>
                  </a:txBody>
                  <a:tcPr anchor="ctr"/>
                </a:tc>
                <a:extLst>
                  <a:ext uri="{0D108BD9-81ED-4DB2-BD59-A6C34878D82A}">
                    <a16:rowId xmlns:a16="http://schemas.microsoft.com/office/drawing/2014/main" val="2010535694"/>
                  </a:ext>
                </a:extLst>
              </a:tr>
              <a:tr h="611441">
                <a:tc vMerge="1">
                  <a:txBody>
                    <a:bodyPr/>
                    <a:lstStyle/>
                    <a:p>
                      <a:endParaRPr kumimoji="1" lang="ja-JP" altLang="en-US" sz="2000" b="1" dirty="0">
                        <a:solidFill>
                          <a:schemeClr val="tx1"/>
                        </a:solidFill>
                      </a:endParaRPr>
                    </a:p>
                  </a:txBody>
                  <a:tcPr anchor="ctr"/>
                </a:tc>
                <a:tc>
                  <a:txBody>
                    <a:bodyPr/>
                    <a:lstStyle/>
                    <a:p>
                      <a:pPr algn="ctr"/>
                      <a:r>
                        <a:rPr kumimoji="1" lang="ja-JP" altLang="en-US" sz="1800" b="1" dirty="0">
                          <a:solidFill>
                            <a:schemeClr val="tx1"/>
                          </a:solidFill>
                        </a:rPr>
                        <a:t>それはなぜ</a:t>
                      </a:r>
                    </a:p>
                  </a:txBody>
                  <a:tcPr anchor="ctr"/>
                </a:tc>
                <a:tc>
                  <a:txBody>
                    <a:bodyPr/>
                    <a:lstStyle/>
                    <a:p>
                      <a:endParaRPr kumimoji="1" lang="ja-JP" altLang="en-US" sz="1800" b="1" dirty="0">
                        <a:solidFill>
                          <a:schemeClr val="tx1"/>
                        </a:solidFill>
                      </a:endParaRPr>
                    </a:p>
                  </a:txBody>
                  <a:tcPr anchor="ctr"/>
                </a:tc>
                <a:extLst>
                  <a:ext uri="{0D108BD9-81ED-4DB2-BD59-A6C34878D82A}">
                    <a16:rowId xmlns:a16="http://schemas.microsoft.com/office/drawing/2014/main" val="1436393985"/>
                  </a:ext>
                </a:extLst>
              </a:tr>
            </a:tbl>
          </a:graphicData>
        </a:graphic>
      </p:graphicFrame>
      <p:sp>
        <p:nvSpPr>
          <p:cNvPr id="8" name="タイトル 1">
            <a:extLst>
              <a:ext uri="{FF2B5EF4-FFF2-40B4-BE49-F238E27FC236}">
                <a16:creationId xmlns:a16="http://schemas.microsoft.com/office/drawing/2014/main" id="{E8B84388-FD88-77A2-E0DA-C30F67B0387A}"/>
              </a:ext>
            </a:extLst>
          </p:cNvPr>
          <p:cNvSpPr txBox="1">
            <a:spLocks/>
          </p:cNvSpPr>
          <p:nvPr/>
        </p:nvSpPr>
        <p:spPr>
          <a:xfrm>
            <a:off x="6253018" y="512900"/>
            <a:ext cx="2699974" cy="41812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ja-JP" altLang="en-US" sz="2000" b="1" dirty="0">
                <a:latin typeface="+mn-ea"/>
                <a:ea typeface="+mn-ea"/>
              </a:rPr>
              <a:t>個人ワーク：</a:t>
            </a:r>
            <a:r>
              <a:rPr lang="en-US" altLang="ja-JP" sz="2000" b="1" dirty="0">
                <a:latin typeface="+mn-ea"/>
                <a:ea typeface="+mn-ea"/>
              </a:rPr>
              <a:t>10</a:t>
            </a:r>
            <a:r>
              <a:rPr lang="ja-JP" altLang="en-US" sz="2000" b="1" dirty="0">
                <a:latin typeface="+mn-ea"/>
                <a:ea typeface="+mn-ea"/>
              </a:rPr>
              <a:t>分</a:t>
            </a:r>
          </a:p>
        </p:txBody>
      </p:sp>
      <p:graphicFrame>
        <p:nvGraphicFramePr>
          <p:cNvPr id="9" name="表 8">
            <a:extLst>
              <a:ext uri="{FF2B5EF4-FFF2-40B4-BE49-F238E27FC236}">
                <a16:creationId xmlns:a16="http://schemas.microsoft.com/office/drawing/2014/main" id="{81FC904B-4B83-4D72-A96C-D0A9BB65C48C}"/>
              </a:ext>
            </a:extLst>
          </p:cNvPr>
          <p:cNvGraphicFramePr>
            <a:graphicFrameLocks noGrp="1"/>
          </p:cNvGraphicFramePr>
          <p:nvPr>
            <p:extLst>
              <p:ext uri="{D42A27DB-BD31-4B8C-83A1-F6EECF244321}">
                <p14:modId xmlns:p14="http://schemas.microsoft.com/office/powerpoint/2010/main" val="2454100611"/>
              </p:ext>
            </p:extLst>
          </p:nvPr>
        </p:nvGraphicFramePr>
        <p:xfrm>
          <a:off x="191009" y="4121728"/>
          <a:ext cx="8784314" cy="2133120"/>
        </p:xfrm>
        <a:graphic>
          <a:graphicData uri="http://schemas.openxmlformats.org/drawingml/2006/table">
            <a:tbl>
              <a:tblPr firstRow="1" bandRow="1">
                <a:tableStyleId>{5C22544A-7EE6-4342-B048-85BDC9FD1C3A}</a:tableStyleId>
              </a:tblPr>
              <a:tblGrid>
                <a:gridCol w="3156413">
                  <a:extLst>
                    <a:ext uri="{9D8B030D-6E8A-4147-A177-3AD203B41FA5}">
                      <a16:colId xmlns:a16="http://schemas.microsoft.com/office/drawing/2014/main" val="29336690"/>
                    </a:ext>
                  </a:extLst>
                </a:gridCol>
                <a:gridCol w="5627901">
                  <a:extLst>
                    <a:ext uri="{9D8B030D-6E8A-4147-A177-3AD203B41FA5}">
                      <a16:colId xmlns:a16="http://schemas.microsoft.com/office/drawing/2014/main" val="4161067559"/>
                    </a:ext>
                  </a:extLst>
                </a:gridCol>
              </a:tblGrid>
              <a:tr h="404090">
                <a:tc>
                  <a:txBody>
                    <a:bodyPr/>
                    <a:lstStyle/>
                    <a:p>
                      <a:pPr algn="ctr"/>
                      <a:r>
                        <a:rPr kumimoji="1" lang="ja-JP" altLang="en-US" sz="2000" dirty="0">
                          <a:solidFill>
                            <a:schemeClr val="tx1"/>
                          </a:solidFill>
                        </a:rPr>
                        <a:t>質　問</a:t>
                      </a:r>
                    </a:p>
                  </a:txBody>
                  <a:tcPr anchor="ctr"/>
                </a:tc>
                <a:tc>
                  <a:txBody>
                    <a:bodyPr/>
                    <a:lstStyle/>
                    <a:p>
                      <a:pPr algn="ctr"/>
                      <a:r>
                        <a:rPr kumimoji="1" lang="ja-JP" altLang="en-US" sz="2000" dirty="0">
                          <a:solidFill>
                            <a:schemeClr val="tx1"/>
                          </a:solidFill>
                        </a:rPr>
                        <a:t>記入欄</a:t>
                      </a:r>
                    </a:p>
                  </a:txBody>
                  <a:tcPr anchor="ctr"/>
                </a:tc>
                <a:extLst>
                  <a:ext uri="{0D108BD9-81ED-4DB2-BD59-A6C34878D82A}">
                    <a16:rowId xmlns:a16="http://schemas.microsoft.com/office/drawing/2014/main" val="1385799170"/>
                  </a:ext>
                </a:extLst>
              </a:tr>
              <a:tr h="1729030">
                <a:tc>
                  <a:txBody>
                    <a:bodyPr/>
                    <a:lstStyle/>
                    <a:p>
                      <a:r>
                        <a:rPr kumimoji="1" lang="ja-JP" altLang="en-US" sz="1800" b="1" dirty="0">
                          <a:solidFill>
                            <a:schemeClr val="tx1"/>
                          </a:solidFill>
                        </a:rPr>
                        <a:t>（</a:t>
                      </a:r>
                      <a:r>
                        <a:rPr kumimoji="1" lang="en-US" altLang="ja-JP" sz="1800" b="1" dirty="0">
                          <a:solidFill>
                            <a:schemeClr val="tx1"/>
                          </a:solidFill>
                        </a:rPr>
                        <a:t>2</a:t>
                      </a:r>
                      <a:r>
                        <a:rPr kumimoji="1" lang="ja-JP" altLang="en-US" sz="1800" b="1" dirty="0">
                          <a:solidFill>
                            <a:schemeClr val="tx1"/>
                          </a:solidFill>
                        </a:rPr>
                        <a:t>）今件について、主任相談支援専門員として意識しなければならないことを考えてください。</a:t>
                      </a:r>
                    </a:p>
                  </a:txBody>
                  <a:tcPr anchor="ctr"/>
                </a:tc>
                <a:tc>
                  <a:txBody>
                    <a:bodyPr/>
                    <a:lstStyle/>
                    <a:p>
                      <a:pPr algn="just"/>
                      <a:r>
                        <a:rPr kumimoji="1" lang="ja-JP" altLang="en-US" sz="1800" b="1" dirty="0">
                          <a:solidFill>
                            <a:schemeClr val="tx1"/>
                          </a:solidFill>
                        </a:rPr>
                        <a:t>○</a:t>
                      </a:r>
                      <a:endParaRPr kumimoji="1" lang="en-US" altLang="ja-JP" sz="1800" b="1" dirty="0">
                        <a:solidFill>
                          <a:schemeClr val="tx1"/>
                        </a:solidFill>
                      </a:endParaRPr>
                    </a:p>
                    <a:p>
                      <a:pPr algn="just"/>
                      <a:endParaRPr kumimoji="1" lang="en-US" altLang="ja-JP" sz="1800" b="1" dirty="0">
                        <a:solidFill>
                          <a:schemeClr val="tx1"/>
                        </a:solidFill>
                      </a:endParaRPr>
                    </a:p>
                    <a:p>
                      <a:pPr algn="just"/>
                      <a:r>
                        <a:rPr kumimoji="1" lang="ja-JP" altLang="en-US" sz="1800" b="1" dirty="0">
                          <a:solidFill>
                            <a:schemeClr val="tx1"/>
                          </a:solidFill>
                        </a:rPr>
                        <a:t>○</a:t>
                      </a:r>
                      <a:endParaRPr kumimoji="1" lang="en-US" altLang="ja-JP" sz="1800" b="1" dirty="0">
                        <a:solidFill>
                          <a:schemeClr val="tx1"/>
                        </a:solidFill>
                      </a:endParaRPr>
                    </a:p>
                    <a:p>
                      <a:pPr algn="just"/>
                      <a:endParaRPr kumimoji="1" lang="en-US" altLang="ja-JP" sz="1800" b="1" dirty="0">
                        <a:solidFill>
                          <a:schemeClr val="tx1"/>
                        </a:solidFill>
                      </a:endParaRPr>
                    </a:p>
                    <a:p>
                      <a:pPr algn="just"/>
                      <a:r>
                        <a:rPr kumimoji="1" lang="ja-JP" altLang="en-US" sz="1800" b="1" dirty="0">
                          <a:solidFill>
                            <a:schemeClr val="tx1"/>
                          </a:solidFill>
                        </a:rPr>
                        <a:t>○</a:t>
                      </a:r>
                    </a:p>
                  </a:txBody>
                  <a:tcPr anchor="ctr"/>
                </a:tc>
                <a:extLst>
                  <a:ext uri="{0D108BD9-81ED-4DB2-BD59-A6C34878D82A}">
                    <a16:rowId xmlns:a16="http://schemas.microsoft.com/office/drawing/2014/main" val="406585036"/>
                  </a:ext>
                </a:extLst>
              </a:tr>
            </a:tbl>
          </a:graphicData>
        </a:graphic>
      </p:graphicFrame>
    </p:spTree>
    <p:extLst>
      <p:ext uri="{BB962C8B-B14F-4D97-AF65-F5344CB8AC3E}">
        <p14:creationId xmlns:p14="http://schemas.microsoft.com/office/powerpoint/2010/main" val="147714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2B2DA-F1EA-4833-BD04-675AD4390C5F}"/>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C8AA9C89-E580-9496-EF8E-74E2EBD88549}"/>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39EF7B5-6DA9-2F33-8226-D09F3507014B}"/>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39</a:t>
            </a:fld>
            <a:endParaRPr kumimoji="1" lang="ja-JP" altLang="en-US" dirty="0"/>
          </a:p>
        </p:txBody>
      </p:sp>
      <p:cxnSp>
        <p:nvCxnSpPr>
          <p:cNvPr id="22" name="直線コネクタ 21">
            <a:extLst>
              <a:ext uri="{FF2B5EF4-FFF2-40B4-BE49-F238E27FC236}">
                <a16:creationId xmlns:a16="http://schemas.microsoft.com/office/drawing/2014/main" id="{2D5BD7D7-6ACC-1433-0CA1-11C6EE2985DD}"/>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054F2E68-B9BC-CC8A-125F-FB7C50709555}"/>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演習</a:t>
            </a:r>
            <a:r>
              <a:rPr lang="en-US" altLang="ja-JP" sz="1600" b="1" dirty="0">
                <a:latin typeface="+mn-ea"/>
                <a:ea typeface="+mn-ea"/>
              </a:rPr>
              <a:t>1〉</a:t>
            </a:r>
            <a:r>
              <a:rPr lang="ja-JP" altLang="en-US" sz="1600" b="1" dirty="0">
                <a:latin typeface="+mn-ea"/>
                <a:ea typeface="+mn-ea"/>
              </a:rPr>
              <a:t>主任相談支援専門員の地域での役割</a:t>
            </a:r>
          </a:p>
        </p:txBody>
      </p:sp>
      <p:sp>
        <p:nvSpPr>
          <p:cNvPr id="2" name="タイトル 1">
            <a:extLst>
              <a:ext uri="{FF2B5EF4-FFF2-40B4-BE49-F238E27FC236}">
                <a16:creationId xmlns:a16="http://schemas.microsoft.com/office/drawing/2014/main" id="{9726D7AD-D0ED-2331-A446-AA7AB70097FC}"/>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lang="ja-JP" altLang="en-US" sz="2000" b="1" dirty="0">
                <a:latin typeface="+mn-ea"/>
                <a:ea typeface="+mn-ea"/>
              </a:rPr>
              <a:t>機能</a:t>
            </a:r>
            <a:endParaRPr kumimoji="1" lang="ja-JP" altLang="en-US" sz="2000" b="1" dirty="0">
              <a:latin typeface="+mn-ea"/>
              <a:ea typeface="+mn-ea"/>
            </a:endParaRPr>
          </a:p>
        </p:txBody>
      </p:sp>
      <p:sp>
        <p:nvSpPr>
          <p:cNvPr id="4" name="タイトル 1">
            <a:extLst>
              <a:ext uri="{FF2B5EF4-FFF2-40B4-BE49-F238E27FC236}">
                <a16:creationId xmlns:a16="http://schemas.microsoft.com/office/drawing/2014/main" id="{4AA61259-BA10-AAFE-30E2-AC81362C4D83}"/>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8" name="タイトル 1">
            <a:extLst>
              <a:ext uri="{FF2B5EF4-FFF2-40B4-BE49-F238E27FC236}">
                <a16:creationId xmlns:a16="http://schemas.microsoft.com/office/drawing/2014/main" id="{4E061EF2-4FD9-A70B-1F41-B5E12892FFBE}"/>
              </a:ext>
            </a:extLst>
          </p:cNvPr>
          <p:cNvSpPr txBox="1">
            <a:spLocks/>
          </p:cNvSpPr>
          <p:nvPr/>
        </p:nvSpPr>
        <p:spPr>
          <a:xfrm>
            <a:off x="5735782" y="512900"/>
            <a:ext cx="3217210" cy="41812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ja-JP" altLang="en-US" sz="2000" b="1" dirty="0">
                <a:latin typeface="+mn-ea"/>
                <a:ea typeface="+mn-ea"/>
              </a:rPr>
              <a:t>グループワーク：</a:t>
            </a:r>
            <a:r>
              <a:rPr lang="en-US" altLang="ja-JP" sz="2000" b="1" dirty="0">
                <a:latin typeface="+mn-ea"/>
                <a:ea typeface="+mn-ea"/>
              </a:rPr>
              <a:t>20</a:t>
            </a:r>
            <a:r>
              <a:rPr lang="ja-JP" altLang="en-US" sz="2000" b="1" dirty="0">
                <a:latin typeface="+mn-ea"/>
                <a:ea typeface="+mn-ea"/>
              </a:rPr>
              <a:t>分</a:t>
            </a:r>
          </a:p>
        </p:txBody>
      </p:sp>
      <p:graphicFrame>
        <p:nvGraphicFramePr>
          <p:cNvPr id="9" name="表 8">
            <a:extLst>
              <a:ext uri="{FF2B5EF4-FFF2-40B4-BE49-F238E27FC236}">
                <a16:creationId xmlns:a16="http://schemas.microsoft.com/office/drawing/2014/main" id="{1343627B-EBC6-2DB4-26EE-ACF0EA8D23DD}"/>
              </a:ext>
            </a:extLst>
          </p:cNvPr>
          <p:cNvGraphicFramePr>
            <a:graphicFrameLocks noGrp="1"/>
          </p:cNvGraphicFramePr>
          <p:nvPr>
            <p:extLst>
              <p:ext uri="{D42A27DB-BD31-4B8C-83A1-F6EECF244321}">
                <p14:modId xmlns:p14="http://schemas.microsoft.com/office/powerpoint/2010/main" val="3042846384"/>
              </p:ext>
            </p:extLst>
          </p:nvPr>
        </p:nvGraphicFramePr>
        <p:xfrm>
          <a:off x="162087" y="1051105"/>
          <a:ext cx="8784314" cy="2133120"/>
        </p:xfrm>
        <a:graphic>
          <a:graphicData uri="http://schemas.openxmlformats.org/drawingml/2006/table">
            <a:tbl>
              <a:tblPr firstRow="1" bandRow="1">
                <a:tableStyleId>{5C22544A-7EE6-4342-B048-85BDC9FD1C3A}</a:tableStyleId>
              </a:tblPr>
              <a:tblGrid>
                <a:gridCol w="3156413">
                  <a:extLst>
                    <a:ext uri="{9D8B030D-6E8A-4147-A177-3AD203B41FA5}">
                      <a16:colId xmlns:a16="http://schemas.microsoft.com/office/drawing/2014/main" val="29336690"/>
                    </a:ext>
                  </a:extLst>
                </a:gridCol>
                <a:gridCol w="5627901">
                  <a:extLst>
                    <a:ext uri="{9D8B030D-6E8A-4147-A177-3AD203B41FA5}">
                      <a16:colId xmlns:a16="http://schemas.microsoft.com/office/drawing/2014/main" val="4161067559"/>
                    </a:ext>
                  </a:extLst>
                </a:gridCol>
              </a:tblGrid>
              <a:tr h="404090">
                <a:tc>
                  <a:txBody>
                    <a:bodyPr/>
                    <a:lstStyle/>
                    <a:p>
                      <a:pPr algn="ctr"/>
                      <a:r>
                        <a:rPr kumimoji="1" lang="ja-JP" altLang="en-US" sz="2000" dirty="0">
                          <a:solidFill>
                            <a:schemeClr val="tx1"/>
                          </a:solidFill>
                        </a:rPr>
                        <a:t>質　問</a:t>
                      </a:r>
                    </a:p>
                  </a:txBody>
                  <a:tcPr anchor="ctr"/>
                </a:tc>
                <a:tc>
                  <a:txBody>
                    <a:bodyPr/>
                    <a:lstStyle/>
                    <a:p>
                      <a:pPr algn="ctr"/>
                      <a:r>
                        <a:rPr kumimoji="1" lang="ja-JP" altLang="en-US" sz="2000" dirty="0">
                          <a:solidFill>
                            <a:schemeClr val="tx1"/>
                          </a:solidFill>
                        </a:rPr>
                        <a:t>記入欄</a:t>
                      </a:r>
                    </a:p>
                  </a:txBody>
                  <a:tcPr anchor="ctr"/>
                </a:tc>
                <a:extLst>
                  <a:ext uri="{0D108BD9-81ED-4DB2-BD59-A6C34878D82A}">
                    <a16:rowId xmlns:a16="http://schemas.microsoft.com/office/drawing/2014/main" val="1385799170"/>
                  </a:ext>
                </a:extLst>
              </a:tr>
              <a:tr h="1729030">
                <a:tc>
                  <a:txBody>
                    <a:bodyPr/>
                    <a:lstStyle/>
                    <a:p>
                      <a:r>
                        <a:rPr kumimoji="1" lang="ja-JP" altLang="en-US" sz="1800" b="1" dirty="0">
                          <a:solidFill>
                            <a:schemeClr val="tx1"/>
                          </a:solidFill>
                        </a:rPr>
                        <a:t>（</a:t>
                      </a:r>
                      <a:r>
                        <a:rPr kumimoji="1" lang="en-US" altLang="ja-JP" sz="1800" b="1" dirty="0">
                          <a:solidFill>
                            <a:schemeClr val="tx1"/>
                          </a:solidFill>
                        </a:rPr>
                        <a:t>3</a:t>
                      </a:r>
                      <a:r>
                        <a:rPr kumimoji="1" lang="ja-JP" altLang="en-US" sz="1800" b="1" dirty="0">
                          <a:solidFill>
                            <a:schemeClr val="tx1"/>
                          </a:solidFill>
                        </a:rPr>
                        <a:t>）主任相談支援専門員として意識しなければならないことを共有してください。</a:t>
                      </a:r>
                    </a:p>
                  </a:txBody>
                  <a:tcPr anchor="ctr"/>
                </a:tc>
                <a:tc>
                  <a:txBody>
                    <a:bodyPr/>
                    <a:lstStyle/>
                    <a:p>
                      <a:pPr algn="l"/>
                      <a:r>
                        <a:rPr kumimoji="1" lang="ja-JP" altLang="en-US" sz="1800" b="1" dirty="0">
                          <a:solidFill>
                            <a:schemeClr val="tx1"/>
                          </a:solidFill>
                        </a:rPr>
                        <a:t>○</a:t>
                      </a:r>
                      <a:endParaRPr kumimoji="1" lang="en-US" altLang="ja-JP" sz="1800" b="1" dirty="0">
                        <a:solidFill>
                          <a:schemeClr val="tx1"/>
                        </a:solidFill>
                      </a:endParaRPr>
                    </a:p>
                    <a:p>
                      <a:pPr algn="l"/>
                      <a:endParaRPr kumimoji="1" lang="en-US" altLang="ja-JP" sz="1800" b="1" dirty="0">
                        <a:solidFill>
                          <a:schemeClr val="tx1"/>
                        </a:solidFill>
                      </a:endParaRPr>
                    </a:p>
                    <a:p>
                      <a:pPr algn="l"/>
                      <a:r>
                        <a:rPr kumimoji="1" lang="ja-JP" altLang="en-US" sz="1800" b="1" dirty="0">
                          <a:solidFill>
                            <a:schemeClr val="tx1"/>
                          </a:solidFill>
                        </a:rPr>
                        <a:t>○</a:t>
                      </a:r>
                      <a:endParaRPr kumimoji="1" lang="en-US" altLang="ja-JP" sz="1800" b="1" dirty="0">
                        <a:solidFill>
                          <a:schemeClr val="tx1"/>
                        </a:solidFill>
                      </a:endParaRPr>
                    </a:p>
                    <a:p>
                      <a:pPr algn="l"/>
                      <a:endParaRPr kumimoji="1" lang="en-US" altLang="ja-JP" sz="1800" b="1" dirty="0">
                        <a:solidFill>
                          <a:schemeClr val="tx1"/>
                        </a:solidFill>
                      </a:endParaRPr>
                    </a:p>
                    <a:p>
                      <a:pPr algn="l"/>
                      <a:r>
                        <a:rPr kumimoji="1" lang="ja-JP" altLang="en-US" sz="1800" b="1" dirty="0">
                          <a:solidFill>
                            <a:schemeClr val="tx1"/>
                          </a:solidFill>
                        </a:rPr>
                        <a:t>○</a:t>
                      </a:r>
                    </a:p>
                  </a:txBody>
                  <a:tcPr anchor="ctr"/>
                </a:tc>
                <a:extLst>
                  <a:ext uri="{0D108BD9-81ED-4DB2-BD59-A6C34878D82A}">
                    <a16:rowId xmlns:a16="http://schemas.microsoft.com/office/drawing/2014/main" val="406585036"/>
                  </a:ext>
                </a:extLst>
              </a:tr>
            </a:tbl>
          </a:graphicData>
        </a:graphic>
      </p:graphicFrame>
      <p:graphicFrame>
        <p:nvGraphicFramePr>
          <p:cNvPr id="10" name="表 9">
            <a:extLst>
              <a:ext uri="{FF2B5EF4-FFF2-40B4-BE49-F238E27FC236}">
                <a16:creationId xmlns:a16="http://schemas.microsoft.com/office/drawing/2014/main" id="{BC66002E-6676-C54C-8FC2-309C57C8DE26}"/>
              </a:ext>
            </a:extLst>
          </p:cNvPr>
          <p:cNvGraphicFramePr>
            <a:graphicFrameLocks noGrp="1"/>
          </p:cNvGraphicFramePr>
          <p:nvPr>
            <p:extLst>
              <p:ext uri="{D42A27DB-BD31-4B8C-83A1-F6EECF244321}">
                <p14:modId xmlns:p14="http://schemas.microsoft.com/office/powerpoint/2010/main" val="2388450262"/>
              </p:ext>
            </p:extLst>
          </p:nvPr>
        </p:nvGraphicFramePr>
        <p:xfrm>
          <a:off x="191009" y="3429000"/>
          <a:ext cx="8784314" cy="2861391"/>
        </p:xfrm>
        <a:graphic>
          <a:graphicData uri="http://schemas.openxmlformats.org/drawingml/2006/table">
            <a:tbl>
              <a:tblPr firstRow="1" bandRow="1">
                <a:tableStyleId>{5C22544A-7EE6-4342-B048-85BDC9FD1C3A}</a:tableStyleId>
              </a:tblPr>
              <a:tblGrid>
                <a:gridCol w="3156413">
                  <a:extLst>
                    <a:ext uri="{9D8B030D-6E8A-4147-A177-3AD203B41FA5}">
                      <a16:colId xmlns:a16="http://schemas.microsoft.com/office/drawing/2014/main" val="29336690"/>
                    </a:ext>
                  </a:extLst>
                </a:gridCol>
                <a:gridCol w="1376218">
                  <a:extLst>
                    <a:ext uri="{9D8B030D-6E8A-4147-A177-3AD203B41FA5}">
                      <a16:colId xmlns:a16="http://schemas.microsoft.com/office/drawing/2014/main" val="4161067559"/>
                    </a:ext>
                  </a:extLst>
                </a:gridCol>
                <a:gridCol w="4251683">
                  <a:extLst>
                    <a:ext uri="{9D8B030D-6E8A-4147-A177-3AD203B41FA5}">
                      <a16:colId xmlns:a16="http://schemas.microsoft.com/office/drawing/2014/main" val="1228925269"/>
                    </a:ext>
                  </a:extLst>
                </a:gridCol>
              </a:tblGrid>
              <a:tr h="415627">
                <a:tc>
                  <a:txBody>
                    <a:bodyPr/>
                    <a:lstStyle/>
                    <a:p>
                      <a:pPr algn="ctr"/>
                      <a:r>
                        <a:rPr kumimoji="1" lang="ja-JP" altLang="en-US" sz="2000" dirty="0">
                          <a:solidFill>
                            <a:schemeClr val="tx1"/>
                          </a:solidFill>
                        </a:rPr>
                        <a:t>質　問</a:t>
                      </a:r>
                    </a:p>
                  </a:txBody>
                  <a:tcPr anchor="ctr"/>
                </a:tc>
                <a:tc gridSpan="2">
                  <a:txBody>
                    <a:bodyPr/>
                    <a:lstStyle/>
                    <a:p>
                      <a:pPr algn="ctr"/>
                      <a:r>
                        <a:rPr kumimoji="1" lang="ja-JP" altLang="en-US" sz="2000" dirty="0">
                          <a:solidFill>
                            <a:schemeClr val="tx1"/>
                          </a:solidFill>
                        </a:rPr>
                        <a:t>記入欄</a:t>
                      </a:r>
                    </a:p>
                  </a:txBody>
                  <a:tcPr anchor="ctr"/>
                </a:tc>
                <a:tc hMerge="1">
                  <a:txBody>
                    <a:bodyPr/>
                    <a:lstStyle/>
                    <a:p>
                      <a:pPr algn="ctr"/>
                      <a:endParaRPr kumimoji="1" lang="ja-JP" altLang="en-US" sz="2000" dirty="0">
                        <a:solidFill>
                          <a:schemeClr val="tx1"/>
                        </a:solidFill>
                      </a:endParaRPr>
                    </a:p>
                  </a:txBody>
                  <a:tcPr anchor="ctr"/>
                </a:tc>
                <a:extLst>
                  <a:ext uri="{0D108BD9-81ED-4DB2-BD59-A6C34878D82A}">
                    <a16:rowId xmlns:a16="http://schemas.microsoft.com/office/drawing/2014/main" val="1385799170"/>
                  </a:ext>
                </a:extLst>
              </a:tr>
              <a:tr h="611441">
                <a:tc rowSpan="4">
                  <a:txBody>
                    <a:bodyPr/>
                    <a:lstStyle/>
                    <a:p>
                      <a:r>
                        <a:rPr kumimoji="1" lang="ja-JP" altLang="en-US" sz="1800" b="1" dirty="0">
                          <a:solidFill>
                            <a:schemeClr val="tx1"/>
                          </a:solidFill>
                        </a:rPr>
                        <a:t>（</a:t>
                      </a:r>
                      <a:r>
                        <a:rPr kumimoji="1" lang="en-US" altLang="ja-JP" sz="1800" b="1" dirty="0">
                          <a:solidFill>
                            <a:schemeClr val="tx1"/>
                          </a:solidFill>
                        </a:rPr>
                        <a:t>4</a:t>
                      </a:r>
                      <a:r>
                        <a:rPr kumimoji="1" lang="ja-JP" altLang="en-US" sz="1800" b="1" dirty="0">
                          <a:solidFill>
                            <a:schemeClr val="tx1"/>
                          </a:solidFill>
                        </a:rPr>
                        <a:t>）地域での教育場面をどのように作っていくかを考えてください。</a:t>
                      </a:r>
                    </a:p>
                  </a:txBody>
                  <a:tcPr anchor="ctr"/>
                </a:tc>
                <a:tc>
                  <a:txBody>
                    <a:bodyPr/>
                    <a:lstStyle/>
                    <a:p>
                      <a:pPr algn="ctr"/>
                      <a:r>
                        <a:rPr kumimoji="1" lang="ja-JP" altLang="en-US" sz="1800" b="1" dirty="0">
                          <a:solidFill>
                            <a:schemeClr val="tx1"/>
                          </a:solidFill>
                        </a:rPr>
                        <a:t>だれが</a:t>
                      </a:r>
                    </a:p>
                  </a:txBody>
                  <a:tcPr anchor="ctr"/>
                </a:tc>
                <a:tc>
                  <a:txBody>
                    <a:bodyPr/>
                    <a:lstStyle/>
                    <a:p>
                      <a:endParaRPr kumimoji="1" lang="ja-JP" altLang="en-US" sz="1800" b="1" dirty="0">
                        <a:solidFill>
                          <a:schemeClr val="tx1"/>
                        </a:solidFill>
                      </a:endParaRPr>
                    </a:p>
                  </a:txBody>
                  <a:tcPr anchor="ctr"/>
                </a:tc>
                <a:extLst>
                  <a:ext uri="{0D108BD9-81ED-4DB2-BD59-A6C34878D82A}">
                    <a16:rowId xmlns:a16="http://schemas.microsoft.com/office/drawing/2014/main" val="406585036"/>
                  </a:ext>
                </a:extLst>
              </a:tr>
              <a:tr h="611441">
                <a:tc vMerge="1">
                  <a:txBody>
                    <a:bodyPr/>
                    <a:lstStyle/>
                    <a:p>
                      <a:endParaRPr kumimoji="1" lang="ja-JP" altLang="en-US" sz="2000" b="1" dirty="0">
                        <a:solidFill>
                          <a:schemeClr val="tx1"/>
                        </a:solidFill>
                      </a:endParaRPr>
                    </a:p>
                  </a:txBody>
                  <a:tcPr anchor="ctr"/>
                </a:tc>
                <a:tc>
                  <a:txBody>
                    <a:bodyPr/>
                    <a:lstStyle/>
                    <a:p>
                      <a:pPr algn="ctr"/>
                      <a:r>
                        <a:rPr kumimoji="1" lang="ja-JP" altLang="en-US" sz="1800" b="1" dirty="0">
                          <a:solidFill>
                            <a:schemeClr val="tx1"/>
                          </a:solidFill>
                        </a:rPr>
                        <a:t>どこで</a:t>
                      </a:r>
                    </a:p>
                  </a:txBody>
                  <a:tcPr anchor="ctr"/>
                </a:tc>
                <a:tc>
                  <a:txBody>
                    <a:bodyPr/>
                    <a:lstStyle/>
                    <a:p>
                      <a:endParaRPr kumimoji="1" lang="ja-JP" altLang="en-US" sz="1800" b="1" dirty="0">
                        <a:solidFill>
                          <a:schemeClr val="tx1"/>
                        </a:solidFill>
                      </a:endParaRPr>
                    </a:p>
                  </a:txBody>
                  <a:tcPr anchor="ctr"/>
                </a:tc>
                <a:extLst>
                  <a:ext uri="{0D108BD9-81ED-4DB2-BD59-A6C34878D82A}">
                    <a16:rowId xmlns:a16="http://schemas.microsoft.com/office/drawing/2014/main" val="1460162587"/>
                  </a:ext>
                </a:extLst>
              </a:tr>
              <a:tr h="611441">
                <a:tc vMerge="1">
                  <a:txBody>
                    <a:bodyPr/>
                    <a:lstStyle/>
                    <a:p>
                      <a:endParaRPr kumimoji="1" lang="ja-JP" altLang="en-US" sz="2000" b="1" dirty="0">
                        <a:solidFill>
                          <a:schemeClr val="tx1"/>
                        </a:solidFill>
                      </a:endParaRPr>
                    </a:p>
                  </a:txBody>
                  <a:tcPr anchor="ctr"/>
                </a:tc>
                <a:tc>
                  <a:txBody>
                    <a:bodyPr/>
                    <a:lstStyle/>
                    <a:p>
                      <a:pPr algn="ctr"/>
                      <a:r>
                        <a:rPr kumimoji="1" lang="ja-JP" altLang="en-US" sz="1800" b="1" dirty="0">
                          <a:solidFill>
                            <a:schemeClr val="tx1"/>
                          </a:solidFill>
                        </a:rPr>
                        <a:t>なにを</a:t>
                      </a:r>
                    </a:p>
                  </a:txBody>
                  <a:tcPr anchor="ctr"/>
                </a:tc>
                <a:tc>
                  <a:txBody>
                    <a:bodyPr/>
                    <a:lstStyle/>
                    <a:p>
                      <a:endParaRPr kumimoji="1" lang="ja-JP" altLang="en-US" sz="1800" b="1" dirty="0">
                        <a:solidFill>
                          <a:schemeClr val="tx1"/>
                        </a:solidFill>
                      </a:endParaRPr>
                    </a:p>
                  </a:txBody>
                  <a:tcPr anchor="ctr"/>
                </a:tc>
                <a:extLst>
                  <a:ext uri="{0D108BD9-81ED-4DB2-BD59-A6C34878D82A}">
                    <a16:rowId xmlns:a16="http://schemas.microsoft.com/office/drawing/2014/main" val="2010535694"/>
                  </a:ext>
                </a:extLst>
              </a:tr>
              <a:tr h="611441">
                <a:tc vMerge="1">
                  <a:txBody>
                    <a:bodyPr/>
                    <a:lstStyle/>
                    <a:p>
                      <a:endParaRPr kumimoji="1" lang="ja-JP" altLang="en-US" sz="2000" b="1" dirty="0">
                        <a:solidFill>
                          <a:schemeClr val="tx1"/>
                        </a:solidFill>
                      </a:endParaRPr>
                    </a:p>
                  </a:txBody>
                  <a:tcPr anchor="ctr"/>
                </a:tc>
                <a:tc>
                  <a:txBody>
                    <a:bodyPr/>
                    <a:lstStyle/>
                    <a:p>
                      <a:pPr algn="ctr"/>
                      <a:r>
                        <a:rPr kumimoji="1" lang="ja-JP" altLang="en-US" sz="1800" b="1" dirty="0">
                          <a:solidFill>
                            <a:schemeClr val="tx1"/>
                          </a:solidFill>
                        </a:rPr>
                        <a:t>どのように</a:t>
                      </a:r>
                    </a:p>
                  </a:txBody>
                  <a:tcPr anchor="ctr"/>
                </a:tc>
                <a:tc>
                  <a:txBody>
                    <a:bodyPr/>
                    <a:lstStyle/>
                    <a:p>
                      <a:endParaRPr kumimoji="1" lang="ja-JP" altLang="en-US" sz="1800" b="1" dirty="0">
                        <a:solidFill>
                          <a:schemeClr val="tx1"/>
                        </a:solidFill>
                      </a:endParaRPr>
                    </a:p>
                  </a:txBody>
                  <a:tcPr anchor="ctr"/>
                </a:tc>
                <a:extLst>
                  <a:ext uri="{0D108BD9-81ED-4DB2-BD59-A6C34878D82A}">
                    <a16:rowId xmlns:a16="http://schemas.microsoft.com/office/drawing/2014/main" val="1436393985"/>
                  </a:ext>
                </a:extLst>
              </a:tr>
            </a:tbl>
          </a:graphicData>
        </a:graphic>
      </p:graphicFrame>
    </p:spTree>
    <p:extLst>
      <p:ext uri="{BB962C8B-B14F-4D97-AF65-F5344CB8AC3E}">
        <p14:creationId xmlns:p14="http://schemas.microsoft.com/office/powerpoint/2010/main" val="163714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3210A-0740-8033-DEEC-C7E3A39DA5F8}"/>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38BFAD8F-9BAE-96E3-7A24-C1907FF7AE2C}"/>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6B9EA8D1-C615-CA3F-BCB9-9CFC3ACEF03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4</a:t>
            </a:fld>
            <a:endParaRPr kumimoji="1" lang="ja-JP" altLang="en-US" dirty="0"/>
          </a:p>
        </p:txBody>
      </p:sp>
      <p:cxnSp>
        <p:nvCxnSpPr>
          <p:cNvPr id="22" name="直線コネクタ 21">
            <a:extLst>
              <a:ext uri="{FF2B5EF4-FFF2-40B4-BE49-F238E27FC236}">
                <a16:creationId xmlns:a16="http://schemas.microsoft.com/office/drawing/2014/main" id="{36D03976-8410-9C6A-9FEC-BC7DCE144193}"/>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 name="字幕 2">
            <a:extLst>
              <a:ext uri="{FF2B5EF4-FFF2-40B4-BE49-F238E27FC236}">
                <a16:creationId xmlns:a16="http://schemas.microsoft.com/office/drawing/2014/main" id="{DF5EFDFB-1048-590A-E03B-BFCC7E5D521D}"/>
              </a:ext>
            </a:extLst>
          </p:cNvPr>
          <p:cNvSpPr>
            <a:spLocks noGrp="1"/>
          </p:cNvSpPr>
          <p:nvPr>
            <p:ph type="subTitle" idx="1"/>
          </p:nvPr>
        </p:nvSpPr>
        <p:spPr>
          <a:xfrm>
            <a:off x="195309" y="2560777"/>
            <a:ext cx="8753381" cy="884387"/>
          </a:xfrm>
        </p:spPr>
        <p:txBody>
          <a:bodyPr anchor="ctr">
            <a:normAutofit/>
          </a:bodyPr>
          <a:lstStyle/>
          <a:p>
            <a:pPr>
              <a:lnSpc>
                <a:spcPct val="100000"/>
              </a:lnSpc>
            </a:pPr>
            <a:r>
              <a:rPr lang="ja-JP" altLang="en-US" sz="4400" b="1" dirty="0">
                <a:latin typeface="+mn-ea"/>
              </a:rPr>
              <a:t>本科目の導入</a:t>
            </a:r>
            <a:endParaRPr lang="en-US" altLang="ja-JP" sz="4400" b="1" dirty="0">
              <a:latin typeface="+mn-ea"/>
            </a:endParaRPr>
          </a:p>
        </p:txBody>
      </p:sp>
      <p:sp>
        <p:nvSpPr>
          <p:cNvPr id="2" name="タイトル 1">
            <a:extLst>
              <a:ext uri="{FF2B5EF4-FFF2-40B4-BE49-F238E27FC236}">
                <a16:creationId xmlns:a16="http://schemas.microsoft.com/office/drawing/2014/main" id="{44B4DEC6-C220-76E4-A3C8-B5EC18851C04}"/>
              </a:ext>
            </a:extLst>
          </p:cNvPr>
          <p:cNvSpPr txBox="1">
            <a:spLocks/>
          </p:cNvSpPr>
          <p:nvPr/>
        </p:nvSpPr>
        <p:spPr>
          <a:xfrm>
            <a:off x="2732658" y="5809677"/>
            <a:ext cx="6216032" cy="5731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2400" b="1" dirty="0">
                <a:latin typeface="+mn-ea"/>
                <a:ea typeface="+mn-ea"/>
              </a:rPr>
              <a:t>10</a:t>
            </a:r>
            <a:r>
              <a:rPr lang="ja-JP" altLang="en-US" sz="2400" b="1" dirty="0">
                <a:latin typeface="+mn-ea"/>
                <a:ea typeface="+mn-ea"/>
              </a:rPr>
              <a:t>：</a:t>
            </a:r>
            <a:r>
              <a:rPr lang="en-US" altLang="ja-JP" sz="2400" b="1" dirty="0">
                <a:latin typeface="+mn-ea"/>
                <a:ea typeface="+mn-ea"/>
              </a:rPr>
              <a:t>15</a:t>
            </a:r>
            <a:r>
              <a:rPr lang="ja-JP" altLang="en-US" sz="2400" b="1" dirty="0">
                <a:latin typeface="+mn-ea"/>
                <a:ea typeface="+mn-ea"/>
              </a:rPr>
              <a:t>～</a:t>
            </a:r>
            <a:r>
              <a:rPr lang="en-US" altLang="ja-JP" sz="2400" b="1" dirty="0">
                <a:latin typeface="+mn-ea"/>
                <a:ea typeface="+mn-ea"/>
              </a:rPr>
              <a:t>10</a:t>
            </a:r>
            <a:r>
              <a:rPr lang="ja-JP" altLang="en-US" sz="2400" b="1" dirty="0">
                <a:latin typeface="+mn-ea"/>
                <a:ea typeface="+mn-ea"/>
              </a:rPr>
              <a:t>：</a:t>
            </a:r>
            <a:r>
              <a:rPr lang="en-US" altLang="ja-JP" sz="2400" b="1" dirty="0">
                <a:latin typeface="+mn-ea"/>
                <a:ea typeface="+mn-ea"/>
              </a:rPr>
              <a:t>25</a:t>
            </a:r>
            <a:r>
              <a:rPr lang="ja-JP" altLang="en-US" sz="2400" b="1" dirty="0">
                <a:latin typeface="+mn-ea"/>
                <a:ea typeface="+mn-ea"/>
              </a:rPr>
              <a:t>（</a:t>
            </a:r>
            <a:r>
              <a:rPr lang="en-US" altLang="ja-JP" sz="2400" b="1" dirty="0">
                <a:latin typeface="+mn-ea"/>
                <a:ea typeface="+mn-ea"/>
              </a:rPr>
              <a:t>10</a:t>
            </a:r>
            <a:r>
              <a:rPr lang="ja-JP" altLang="en-US" sz="2400" b="1" dirty="0">
                <a:latin typeface="+mn-ea"/>
                <a:ea typeface="+mn-ea"/>
              </a:rPr>
              <a:t>分）</a:t>
            </a:r>
          </a:p>
        </p:txBody>
      </p:sp>
    </p:spTree>
    <p:extLst>
      <p:ext uri="{BB962C8B-B14F-4D97-AF65-F5344CB8AC3E}">
        <p14:creationId xmlns:p14="http://schemas.microsoft.com/office/powerpoint/2010/main" val="317515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70FBD-7F7B-A4B2-3B66-C052171B0C9E}"/>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B4A99AD-9CBB-B570-55B4-160C60AD5B40}"/>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9AC16900-E676-D6F6-EF39-1491F5DE4022}"/>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40</a:t>
            </a:fld>
            <a:endParaRPr kumimoji="1" lang="ja-JP" altLang="en-US" dirty="0"/>
          </a:p>
        </p:txBody>
      </p:sp>
      <p:cxnSp>
        <p:nvCxnSpPr>
          <p:cNvPr id="22" name="直線コネクタ 21">
            <a:extLst>
              <a:ext uri="{FF2B5EF4-FFF2-40B4-BE49-F238E27FC236}">
                <a16:creationId xmlns:a16="http://schemas.microsoft.com/office/drawing/2014/main" id="{8CB8A7D5-9CB2-D325-E190-275BE985F46C}"/>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 name="字幕 2">
            <a:extLst>
              <a:ext uri="{FF2B5EF4-FFF2-40B4-BE49-F238E27FC236}">
                <a16:creationId xmlns:a16="http://schemas.microsoft.com/office/drawing/2014/main" id="{AC2F0837-7A2E-D980-4B5F-A79039E19EDE}"/>
              </a:ext>
            </a:extLst>
          </p:cNvPr>
          <p:cNvSpPr>
            <a:spLocks noGrp="1"/>
          </p:cNvSpPr>
          <p:nvPr>
            <p:ph type="subTitle" idx="1"/>
          </p:nvPr>
        </p:nvSpPr>
        <p:spPr>
          <a:xfrm>
            <a:off x="195309" y="1791856"/>
            <a:ext cx="8753381" cy="2068945"/>
          </a:xfrm>
        </p:spPr>
        <p:txBody>
          <a:bodyPr anchor="ctr">
            <a:normAutofit/>
          </a:bodyPr>
          <a:lstStyle/>
          <a:p>
            <a:pPr algn="l">
              <a:lnSpc>
                <a:spcPct val="100000"/>
              </a:lnSpc>
            </a:pPr>
            <a:r>
              <a:rPr lang="en-US" altLang="ja-JP" sz="3600" b="1" dirty="0">
                <a:latin typeface="+mn-ea"/>
              </a:rPr>
              <a:t>【</a:t>
            </a:r>
            <a:r>
              <a:rPr lang="ja-JP" altLang="en-US" sz="3600" b="1" dirty="0">
                <a:latin typeface="+mn-ea"/>
              </a:rPr>
              <a:t>セッション</a:t>
            </a:r>
            <a:r>
              <a:rPr lang="en-US" altLang="ja-JP" sz="3600" b="1" dirty="0">
                <a:latin typeface="+mn-ea"/>
              </a:rPr>
              <a:t>Ⅰ】</a:t>
            </a:r>
          </a:p>
          <a:p>
            <a:pPr algn="l">
              <a:lnSpc>
                <a:spcPct val="100000"/>
              </a:lnSpc>
            </a:pPr>
            <a:r>
              <a:rPr lang="en-US" altLang="ja-JP" sz="3600" b="1" dirty="0">
                <a:latin typeface="+mn-ea"/>
              </a:rPr>
              <a:t>〈</a:t>
            </a:r>
            <a:r>
              <a:rPr lang="ja-JP" altLang="en-US" sz="3600" b="1" dirty="0">
                <a:latin typeface="+mn-ea"/>
              </a:rPr>
              <a:t>まとめ</a:t>
            </a:r>
            <a:r>
              <a:rPr lang="en-US" altLang="ja-JP" sz="3600" b="1" dirty="0">
                <a:latin typeface="+mn-ea"/>
              </a:rPr>
              <a:t>〉</a:t>
            </a:r>
          </a:p>
          <a:p>
            <a:pPr>
              <a:lnSpc>
                <a:spcPct val="100000"/>
              </a:lnSpc>
            </a:pPr>
            <a:r>
              <a:rPr lang="ja-JP" altLang="en-US" sz="3600" b="1" dirty="0">
                <a:latin typeface="+mn-ea"/>
              </a:rPr>
              <a:t>主任相談支援専門員の地域での役割</a:t>
            </a:r>
          </a:p>
        </p:txBody>
      </p:sp>
      <p:sp>
        <p:nvSpPr>
          <p:cNvPr id="2" name="タイトル 1">
            <a:extLst>
              <a:ext uri="{FF2B5EF4-FFF2-40B4-BE49-F238E27FC236}">
                <a16:creationId xmlns:a16="http://schemas.microsoft.com/office/drawing/2014/main" id="{17D6119F-5690-1CB9-BD94-F742A9110854}"/>
              </a:ext>
            </a:extLst>
          </p:cNvPr>
          <p:cNvSpPr txBox="1">
            <a:spLocks/>
          </p:cNvSpPr>
          <p:nvPr/>
        </p:nvSpPr>
        <p:spPr>
          <a:xfrm>
            <a:off x="2732658" y="4609461"/>
            <a:ext cx="6216032" cy="17733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spcBef>
                <a:spcPts val="600"/>
              </a:spcBef>
            </a:pPr>
            <a:r>
              <a:rPr lang="en-US" altLang="ja-JP" sz="2400" b="1" dirty="0">
                <a:latin typeface="+mn-ea"/>
                <a:ea typeface="+mn-ea"/>
              </a:rPr>
              <a:t>〈</a:t>
            </a:r>
            <a:r>
              <a:rPr lang="ja-JP" altLang="en-US" sz="2400" b="1" dirty="0">
                <a:latin typeface="+mn-ea"/>
                <a:ea typeface="+mn-ea"/>
              </a:rPr>
              <a:t>講義</a:t>
            </a:r>
            <a:r>
              <a:rPr lang="en-US" altLang="ja-JP" sz="2400" b="1" dirty="0">
                <a:latin typeface="+mn-ea"/>
                <a:ea typeface="+mn-ea"/>
              </a:rPr>
              <a:t>1〉10</a:t>
            </a:r>
            <a:r>
              <a:rPr lang="ja-JP" altLang="en-US" sz="2400" b="1" dirty="0">
                <a:latin typeface="+mn-ea"/>
                <a:ea typeface="+mn-ea"/>
              </a:rPr>
              <a:t>：</a:t>
            </a:r>
            <a:r>
              <a:rPr lang="en-US" altLang="ja-JP" sz="2400" b="1" dirty="0">
                <a:latin typeface="+mn-ea"/>
                <a:ea typeface="+mn-ea"/>
              </a:rPr>
              <a:t>25</a:t>
            </a:r>
            <a:r>
              <a:rPr lang="ja-JP" altLang="en-US" sz="2400" b="1" dirty="0">
                <a:latin typeface="+mn-ea"/>
                <a:ea typeface="+mn-ea"/>
              </a:rPr>
              <a:t>～</a:t>
            </a:r>
            <a:r>
              <a:rPr lang="en-US" altLang="ja-JP" sz="2400" b="1" dirty="0">
                <a:latin typeface="+mn-ea"/>
                <a:ea typeface="+mn-ea"/>
              </a:rPr>
              <a:t>10</a:t>
            </a:r>
            <a:r>
              <a:rPr lang="ja-JP" altLang="en-US" sz="2400" b="1" dirty="0">
                <a:latin typeface="+mn-ea"/>
                <a:ea typeface="+mn-ea"/>
              </a:rPr>
              <a:t>：</a:t>
            </a:r>
            <a:r>
              <a:rPr lang="en-US" altLang="ja-JP" sz="2400" b="1" dirty="0">
                <a:latin typeface="+mn-ea"/>
                <a:ea typeface="+mn-ea"/>
              </a:rPr>
              <a:t>45</a:t>
            </a:r>
            <a:r>
              <a:rPr lang="ja-JP" altLang="en-US" sz="2400" b="1" dirty="0">
                <a:latin typeface="+mn-ea"/>
                <a:ea typeface="+mn-ea"/>
              </a:rPr>
              <a:t>（</a:t>
            </a:r>
            <a:r>
              <a:rPr lang="en-US" altLang="ja-JP" sz="2400" b="1" dirty="0">
                <a:latin typeface="+mn-ea"/>
                <a:ea typeface="+mn-ea"/>
              </a:rPr>
              <a:t>20</a:t>
            </a:r>
            <a:r>
              <a:rPr lang="ja-JP" altLang="en-US" sz="2400" b="1" dirty="0">
                <a:latin typeface="+mn-ea"/>
                <a:ea typeface="+mn-ea"/>
              </a:rPr>
              <a:t>分）</a:t>
            </a:r>
            <a:endParaRPr lang="en-US" altLang="ja-JP" sz="2400" b="1" dirty="0">
              <a:latin typeface="+mn-ea"/>
              <a:ea typeface="+mn-ea"/>
            </a:endParaRPr>
          </a:p>
          <a:p>
            <a:pPr algn="r">
              <a:spcBef>
                <a:spcPts val="600"/>
              </a:spcBef>
            </a:pPr>
            <a:r>
              <a:rPr lang="en-US" altLang="ja-JP" sz="2400" b="1" dirty="0">
                <a:latin typeface="+mn-ea"/>
                <a:ea typeface="+mn-ea"/>
              </a:rPr>
              <a:t>〈</a:t>
            </a:r>
            <a:r>
              <a:rPr lang="ja-JP" altLang="en-US" sz="2400" b="1" dirty="0">
                <a:latin typeface="+mn-ea"/>
                <a:ea typeface="+mn-ea"/>
              </a:rPr>
              <a:t>演習</a:t>
            </a:r>
            <a:r>
              <a:rPr lang="en-US" altLang="ja-JP" sz="2400" b="1" dirty="0">
                <a:latin typeface="+mn-ea"/>
                <a:ea typeface="+mn-ea"/>
              </a:rPr>
              <a:t>1〉10</a:t>
            </a:r>
            <a:r>
              <a:rPr lang="ja-JP" altLang="en-US" sz="2400" b="1" dirty="0">
                <a:latin typeface="+mn-ea"/>
                <a:ea typeface="+mn-ea"/>
              </a:rPr>
              <a:t>：</a:t>
            </a:r>
            <a:r>
              <a:rPr lang="en-US" altLang="ja-JP" sz="2400" b="1" dirty="0">
                <a:latin typeface="+mn-ea"/>
                <a:ea typeface="+mn-ea"/>
              </a:rPr>
              <a:t>45</a:t>
            </a:r>
            <a:r>
              <a:rPr lang="ja-JP" altLang="en-US" sz="2400" b="1" dirty="0">
                <a:latin typeface="+mn-ea"/>
                <a:ea typeface="+mn-ea"/>
              </a:rPr>
              <a:t>～</a:t>
            </a:r>
            <a:r>
              <a:rPr lang="en-US" altLang="ja-JP" sz="2400" b="1" dirty="0">
                <a:latin typeface="+mn-ea"/>
                <a:ea typeface="+mn-ea"/>
              </a:rPr>
              <a:t>11</a:t>
            </a:r>
            <a:r>
              <a:rPr lang="ja-JP" altLang="en-US" sz="2400" b="1" dirty="0">
                <a:latin typeface="+mn-ea"/>
                <a:ea typeface="+mn-ea"/>
              </a:rPr>
              <a:t>：</a:t>
            </a:r>
            <a:r>
              <a:rPr lang="en-US" altLang="ja-JP" sz="2400" b="1" dirty="0">
                <a:latin typeface="+mn-ea"/>
                <a:ea typeface="+mn-ea"/>
              </a:rPr>
              <a:t>15</a:t>
            </a:r>
            <a:r>
              <a:rPr lang="ja-JP" altLang="en-US" sz="2400" b="1" dirty="0">
                <a:latin typeface="+mn-ea"/>
                <a:ea typeface="+mn-ea"/>
              </a:rPr>
              <a:t>（</a:t>
            </a:r>
            <a:r>
              <a:rPr lang="en-US" altLang="ja-JP" sz="2400" b="1" dirty="0">
                <a:latin typeface="+mn-ea"/>
                <a:ea typeface="+mn-ea"/>
              </a:rPr>
              <a:t>30</a:t>
            </a:r>
            <a:r>
              <a:rPr lang="ja-JP" altLang="en-US" sz="2400" b="1" dirty="0">
                <a:latin typeface="+mn-ea"/>
                <a:ea typeface="+mn-ea"/>
              </a:rPr>
              <a:t>分）</a:t>
            </a:r>
            <a:endParaRPr lang="en-US" altLang="ja-JP" sz="2400" b="1" dirty="0">
              <a:latin typeface="+mn-ea"/>
              <a:ea typeface="+mn-ea"/>
            </a:endParaRPr>
          </a:p>
          <a:p>
            <a:pPr algn="r">
              <a:spcBef>
                <a:spcPts val="600"/>
              </a:spcBef>
            </a:pPr>
            <a:r>
              <a:rPr lang="en-US" altLang="ja-JP" sz="2400" b="1" dirty="0">
                <a:solidFill>
                  <a:srgbClr val="FF0000"/>
                </a:solidFill>
                <a:latin typeface="+mn-ea"/>
                <a:ea typeface="+mn-ea"/>
              </a:rPr>
              <a:t>〈</a:t>
            </a:r>
            <a:r>
              <a:rPr lang="ja-JP" altLang="en-US" sz="2400" b="1" dirty="0">
                <a:solidFill>
                  <a:srgbClr val="FF0000"/>
                </a:solidFill>
                <a:latin typeface="+mn-ea"/>
                <a:ea typeface="+mn-ea"/>
              </a:rPr>
              <a:t>まとめ</a:t>
            </a:r>
            <a:r>
              <a:rPr lang="en-US" altLang="ja-JP" sz="2400" b="1" dirty="0">
                <a:solidFill>
                  <a:srgbClr val="FF0000"/>
                </a:solidFill>
                <a:latin typeface="+mn-ea"/>
                <a:ea typeface="+mn-ea"/>
              </a:rPr>
              <a:t>〉11</a:t>
            </a:r>
            <a:r>
              <a:rPr lang="ja-JP" altLang="en-US" sz="2400" b="1" dirty="0">
                <a:solidFill>
                  <a:srgbClr val="FF0000"/>
                </a:solidFill>
                <a:latin typeface="+mn-ea"/>
                <a:ea typeface="+mn-ea"/>
              </a:rPr>
              <a:t>：</a:t>
            </a:r>
            <a:r>
              <a:rPr lang="en-US" altLang="ja-JP" sz="2400" b="1" dirty="0">
                <a:solidFill>
                  <a:srgbClr val="FF0000"/>
                </a:solidFill>
                <a:latin typeface="+mn-ea"/>
                <a:ea typeface="+mn-ea"/>
              </a:rPr>
              <a:t>15</a:t>
            </a:r>
            <a:r>
              <a:rPr lang="ja-JP" altLang="en-US" sz="2400" b="1" dirty="0">
                <a:solidFill>
                  <a:srgbClr val="FF0000"/>
                </a:solidFill>
                <a:latin typeface="+mn-ea"/>
                <a:ea typeface="+mn-ea"/>
              </a:rPr>
              <a:t>～</a:t>
            </a:r>
            <a:r>
              <a:rPr lang="en-US" altLang="ja-JP" sz="2400" b="1" dirty="0">
                <a:solidFill>
                  <a:srgbClr val="FF0000"/>
                </a:solidFill>
                <a:latin typeface="+mn-ea"/>
                <a:ea typeface="+mn-ea"/>
              </a:rPr>
              <a:t>11</a:t>
            </a:r>
            <a:r>
              <a:rPr lang="ja-JP" altLang="en-US" sz="2400" b="1" dirty="0">
                <a:solidFill>
                  <a:srgbClr val="FF0000"/>
                </a:solidFill>
                <a:latin typeface="+mn-ea"/>
                <a:ea typeface="+mn-ea"/>
              </a:rPr>
              <a:t>：</a:t>
            </a:r>
            <a:r>
              <a:rPr lang="en-US" altLang="ja-JP" sz="2400" b="1" dirty="0">
                <a:solidFill>
                  <a:srgbClr val="FF0000"/>
                </a:solidFill>
                <a:latin typeface="+mn-ea"/>
                <a:ea typeface="+mn-ea"/>
              </a:rPr>
              <a:t>25</a:t>
            </a:r>
            <a:r>
              <a:rPr lang="ja-JP" altLang="en-US" sz="2400" b="1" dirty="0">
                <a:solidFill>
                  <a:srgbClr val="FF0000"/>
                </a:solidFill>
                <a:latin typeface="+mn-ea"/>
                <a:ea typeface="+mn-ea"/>
              </a:rPr>
              <a:t>（</a:t>
            </a:r>
            <a:r>
              <a:rPr lang="en-US" altLang="ja-JP" sz="2400" b="1" dirty="0">
                <a:solidFill>
                  <a:srgbClr val="FF0000"/>
                </a:solidFill>
                <a:latin typeface="+mn-ea"/>
                <a:ea typeface="+mn-ea"/>
              </a:rPr>
              <a:t>10</a:t>
            </a:r>
            <a:r>
              <a:rPr lang="ja-JP" altLang="en-US" sz="2400" b="1" dirty="0">
                <a:solidFill>
                  <a:srgbClr val="FF0000"/>
                </a:solidFill>
                <a:latin typeface="+mn-ea"/>
                <a:ea typeface="+mn-ea"/>
              </a:rPr>
              <a:t>分）</a:t>
            </a:r>
          </a:p>
        </p:txBody>
      </p:sp>
    </p:spTree>
    <p:extLst>
      <p:ext uri="{BB962C8B-B14F-4D97-AF65-F5344CB8AC3E}">
        <p14:creationId xmlns:p14="http://schemas.microsoft.com/office/powerpoint/2010/main" val="301667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5975A-0FB6-F644-26AA-6D3CC3114508}"/>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F17A8113-C627-5930-8B2F-9F71EA62E77E}"/>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E8426D44-26FF-74B7-26C2-A5BDC6BD9D12}"/>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41</a:t>
            </a:fld>
            <a:endParaRPr kumimoji="1" lang="ja-JP" altLang="en-US" dirty="0"/>
          </a:p>
        </p:txBody>
      </p:sp>
      <p:cxnSp>
        <p:nvCxnSpPr>
          <p:cNvPr id="22" name="直線コネクタ 21">
            <a:extLst>
              <a:ext uri="{FF2B5EF4-FFF2-40B4-BE49-F238E27FC236}">
                <a16:creationId xmlns:a16="http://schemas.microsoft.com/office/drawing/2014/main" id="{CDB48EFD-9A0D-D8F2-71CB-D55E42BAB182}"/>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1EA2330D-640C-5CD3-E126-8BBEBD2BC03A}"/>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まとめ</a:t>
            </a:r>
            <a:r>
              <a:rPr lang="en-US" altLang="ja-JP" sz="1600" b="1" dirty="0">
                <a:latin typeface="+mn-ea"/>
                <a:ea typeface="+mn-ea"/>
              </a:rPr>
              <a:t>〉</a:t>
            </a:r>
            <a:r>
              <a:rPr lang="ja-JP" altLang="en-US" sz="1600" b="1" dirty="0">
                <a:latin typeface="+mn-ea"/>
                <a:ea typeface="+mn-ea"/>
              </a:rPr>
              <a:t>主任相談支援専門員の地域での役割</a:t>
            </a:r>
          </a:p>
        </p:txBody>
      </p:sp>
      <p:sp>
        <p:nvSpPr>
          <p:cNvPr id="3" name="コンテンツ プレースホルダー 2">
            <a:extLst>
              <a:ext uri="{FF2B5EF4-FFF2-40B4-BE49-F238E27FC236}">
                <a16:creationId xmlns:a16="http://schemas.microsoft.com/office/drawing/2014/main" id="{A0044482-5B5E-94EB-362B-122E306B65BE}"/>
              </a:ext>
            </a:extLst>
          </p:cNvPr>
          <p:cNvSpPr txBox="1">
            <a:spLocks/>
          </p:cNvSpPr>
          <p:nvPr/>
        </p:nvSpPr>
        <p:spPr>
          <a:xfrm>
            <a:off x="170109" y="951346"/>
            <a:ext cx="8842158" cy="3186545"/>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spcBef>
                <a:spcPts val="600"/>
              </a:spcBef>
            </a:pPr>
            <a:r>
              <a:rPr lang="en-US" altLang="ja-JP" b="1" dirty="0"/>
              <a:t>【</a:t>
            </a:r>
            <a:r>
              <a:rPr lang="ja-JP" altLang="en-US" b="1" dirty="0"/>
              <a:t>メンタリングとは</a:t>
            </a:r>
            <a:r>
              <a:rPr lang="en-US" altLang="ja-JP" b="1" dirty="0"/>
              <a:t>】</a:t>
            </a:r>
          </a:p>
          <a:p>
            <a:pPr algn="just">
              <a:lnSpc>
                <a:spcPct val="110000"/>
              </a:lnSpc>
              <a:spcBef>
                <a:spcPts val="600"/>
              </a:spcBef>
            </a:pPr>
            <a:r>
              <a:rPr lang="ja-JP" altLang="en-US" b="1" dirty="0"/>
              <a:t>　１対１のコミュニケーションによる人材育成の手法の一つ</a:t>
            </a:r>
          </a:p>
          <a:p>
            <a:pPr algn="just">
              <a:lnSpc>
                <a:spcPct val="110000"/>
              </a:lnSpc>
              <a:spcBef>
                <a:spcPts val="600"/>
              </a:spcBef>
            </a:pPr>
            <a:endParaRPr lang="ja-JP" altLang="en-US" b="1" dirty="0"/>
          </a:p>
          <a:p>
            <a:pPr algn="just">
              <a:lnSpc>
                <a:spcPct val="110000"/>
              </a:lnSpc>
              <a:spcBef>
                <a:spcPts val="600"/>
              </a:spcBef>
            </a:pPr>
            <a:r>
              <a:rPr lang="ja-JP" altLang="en-US" b="1" dirty="0"/>
              <a:t>（立場を想定した場合）</a:t>
            </a:r>
          </a:p>
          <a:p>
            <a:pPr algn="just">
              <a:lnSpc>
                <a:spcPct val="110000"/>
              </a:lnSpc>
              <a:spcBef>
                <a:spcPts val="600"/>
              </a:spcBef>
            </a:pPr>
            <a:r>
              <a:rPr lang="ja-JP" altLang="en-US" b="1" dirty="0"/>
              <a:t>　「メンター」・・・・・主任相談支援専門員</a:t>
            </a:r>
          </a:p>
          <a:p>
            <a:pPr algn="just">
              <a:lnSpc>
                <a:spcPct val="110000"/>
              </a:lnSpc>
              <a:spcBef>
                <a:spcPts val="600"/>
              </a:spcBef>
            </a:pPr>
            <a:r>
              <a:rPr lang="ja-JP" altLang="en-US" b="1" dirty="0"/>
              <a:t>　「メンティ」・・・・・ 地域の相談支援専門員</a:t>
            </a:r>
          </a:p>
        </p:txBody>
      </p:sp>
      <p:sp>
        <p:nvSpPr>
          <p:cNvPr id="2" name="タイトル 1">
            <a:extLst>
              <a:ext uri="{FF2B5EF4-FFF2-40B4-BE49-F238E27FC236}">
                <a16:creationId xmlns:a16="http://schemas.microsoft.com/office/drawing/2014/main" id="{CFBA11FC-290A-A1BA-0A04-8C400843E6B3}"/>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lang="ja-JP" altLang="en-US" sz="2000" b="1" dirty="0">
                <a:latin typeface="+mn-ea"/>
                <a:ea typeface="+mn-ea"/>
              </a:rPr>
              <a:t>機能</a:t>
            </a:r>
            <a:endParaRPr kumimoji="1" lang="ja-JP" altLang="en-US" sz="2000" b="1" dirty="0">
              <a:latin typeface="+mn-ea"/>
              <a:ea typeface="+mn-ea"/>
            </a:endParaRPr>
          </a:p>
        </p:txBody>
      </p:sp>
      <p:sp>
        <p:nvSpPr>
          <p:cNvPr id="4" name="タイトル 1">
            <a:extLst>
              <a:ext uri="{FF2B5EF4-FFF2-40B4-BE49-F238E27FC236}">
                <a16:creationId xmlns:a16="http://schemas.microsoft.com/office/drawing/2014/main" id="{F522FD1E-76E9-51A6-BD9D-4ACB00D0F244}"/>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5" name="吹き出し: 四角形 4">
            <a:extLst>
              <a:ext uri="{FF2B5EF4-FFF2-40B4-BE49-F238E27FC236}">
                <a16:creationId xmlns:a16="http://schemas.microsoft.com/office/drawing/2014/main" id="{3FF4293F-E672-0D44-3974-ECA794618CD6}"/>
              </a:ext>
            </a:extLst>
          </p:cNvPr>
          <p:cNvSpPr/>
          <p:nvPr/>
        </p:nvSpPr>
        <p:spPr>
          <a:xfrm>
            <a:off x="4996665" y="111736"/>
            <a:ext cx="3932267" cy="756480"/>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2000" b="1" dirty="0">
                <a:solidFill>
                  <a:schemeClr val="tx1"/>
                </a:solidFill>
              </a:rPr>
              <a:t>フィールドメンタリング</a:t>
            </a:r>
          </a:p>
        </p:txBody>
      </p:sp>
    </p:spTree>
    <p:extLst>
      <p:ext uri="{BB962C8B-B14F-4D97-AF65-F5344CB8AC3E}">
        <p14:creationId xmlns:p14="http://schemas.microsoft.com/office/powerpoint/2010/main" val="273228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A3922-A89E-F060-C386-2502C66AC5B0}"/>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ABFBE30-956C-98EB-9A87-6BC821F84A29}"/>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4FFF192C-FCBC-DF00-D789-C4FAD4496F83}"/>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42</a:t>
            </a:fld>
            <a:endParaRPr kumimoji="1" lang="ja-JP" altLang="en-US" dirty="0"/>
          </a:p>
        </p:txBody>
      </p:sp>
      <p:cxnSp>
        <p:nvCxnSpPr>
          <p:cNvPr id="22" name="直線コネクタ 21">
            <a:extLst>
              <a:ext uri="{FF2B5EF4-FFF2-40B4-BE49-F238E27FC236}">
                <a16:creationId xmlns:a16="http://schemas.microsoft.com/office/drawing/2014/main" id="{3F23A8A5-88A3-1D6A-8426-E6257F37A266}"/>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FDFAEE83-C65E-9ED3-2CE0-7CE7327EFA96}"/>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まとめ</a:t>
            </a:r>
            <a:r>
              <a:rPr lang="en-US" altLang="ja-JP" sz="1600" b="1" dirty="0">
                <a:latin typeface="+mn-ea"/>
                <a:ea typeface="+mn-ea"/>
              </a:rPr>
              <a:t>〉</a:t>
            </a:r>
            <a:r>
              <a:rPr lang="ja-JP" altLang="en-US" sz="1600" b="1" dirty="0">
                <a:latin typeface="+mn-ea"/>
                <a:ea typeface="+mn-ea"/>
              </a:rPr>
              <a:t>主任相談支援専門員の地域での役割</a:t>
            </a:r>
          </a:p>
        </p:txBody>
      </p:sp>
      <p:sp>
        <p:nvSpPr>
          <p:cNvPr id="3" name="コンテンツ プレースホルダー 2">
            <a:extLst>
              <a:ext uri="{FF2B5EF4-FFF2-40B4-BE49-F238E27FC236}">
                <a16:creationId xmlns:a16="http://schemas.microsoft.com/office/drawing/2014/main" id="{C87752D3-FE4E-6BD9-098E-1712B294B75B}"/>
              </a:ext>
            </a:extLst>
          </p:cNvPr>
          <p:cNvSpPr txBox="1">
            <a:spLocks/>
          </p:cNvSpPr>
          <p:nvPr/>
        </p:nvSpPr>
        <p:spPr>
          <a:xfrm>
            <a:off x="170109" y="951346"/>
            <a:ext cx="8842158" cy="3186545"/>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spcBef>
                <a:spcPts val="600"/>
              </a:spcBef>
            </a:pPr>
            <a:r>
              <a:rPr lang="en-US" altLang="ja-JP" b="1" dirty="0"/>
              <a:t>【</a:t>
            </a:r>
            <a:r>
              <a:rPr lang="ja-JP" altLang="en-US" b="1" dirty="0"/>
              <a:t>メンタリングとは</a:t>
            </a:r>
            <a:r>
              <a:rPr lang="en-US" altLang="ja-JP" b="1" dirty="0"/>
              <a:t>】</a:t>
            </a:r>
          </a:p>
          <a:p>
            <a:pPr algn="just">
              <a:lnSpc>
                <a:spcPct val="110000"/>
              </a:lnSpc>
              <a:spcBef>
                <a:spcPts val="600"/>
              </a:spcBef>
            </a:pPr>
            <a:r>
              <a:rPr lang="ja-JP" altLang="en-US" b="1" dirty="0"/>
              <a:t>　１対１のコミュニケーションによる人材育成の手法の一つ</a:t>
            </a:r>
          </a:p>
          <a:p>
            <a:pPr algn="just">
              <a:lnSpc>
                <a:spcPct val="110000"/>
              </a:lnSpc>
              <a:spcBef>
                <a:spcPts val="600"/>
              </a:spcBef>
            </a:pPr>
            <a:endParaRPr lang="ja-JP" altLang="en-US" b="1" dirty="0"/>
          </a:p>
          <a:p>
            <a:pPr algn="just">
              <a:lnSpc>
                <a:spcPct val="110000"/>
              </a:lnSpc>
              <a:spcBef>
                <a:spcPts val="600"/>
              </a:spcBef>
            </a:pPr>
            <a:r>
              <a:rPr lang="ja-JP" altLang="en-US" b="1" dirty="0"/>
              <a:t>（立場を想定した場合）</a:t>
            </a:r>
          </a:p>
          <a:p>
            <a:pPr algn="just">
              <a:lnSpc>
                <a:spcPct val="110000"/>
              </a:lnSpc>
              <a:spcBef>
                <a:spcPts val="600"/>
              </a:spcBef>
            </a:pPr>
            <a:r>
              <a:rPr lang="ja-JP" altLang="en-US" b="1" dirty="0"/>
              <a:t>　</a:t>
            </a:r>
            <a:r>
              <a:rPr lang="ja-JP" altLang="en-US" b="1" dirty="0">
                <a:solidFill>
                  <a:srgbClr val="FF0000"/>
                </a:solidFill>
              </a:rPr>
              <a:t>「メンター」・・・・・主任相談支援専門員</a:t>
            </a:r>
          </a:p>
          <a:p>
            <a:pPr algn="just">
              <a:lnSpc>
                <a:spcPct val="110000"/>
              </a:lnSpc>
              <a:spcBef>
                <a:spcPts val="600"/>
              </a:spcBef>
            </a:pPr>
            <a:r>
              <a:rPr lang="ja-JP" altLang="en-US" b="1" dirty="0">
                <a:solidFill>
                  <a:srgbClr val="FF0000"/>
                </a:solidFill>
              </a:rPr>
              <a:t>　「メンティ」・・・・・ 地域の相談支援専門員</a:t>
            </a:r>
          </a:p>
        </p:txBody>
      </p:sp>
      <p:sp>
        <p:nvSpPr>
          <p:cNvPr id="2" name="タイトル 1">
            <a:extLst>
              <a:ext uri="{FF2B5EF4-FFF2-40B4-BE49-F238E27FC236}">
                <a16:creationId xmlns:a16="http://schemas.microsoft.com/office/drawing/2014/main" id="{6BD1EBE0-2E74-88DD-033E-0DC9B0ACF978}"/>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lang="ja-JP" altLang="en-US" sz="2000" b="1" dirty="0">
                <a:latin typeface="+mn-ea"/>
                <a:ea typeface="+mn-ea"/>
              </a:rPr>
              <a:t>機能</a:t>
            </a:r>
            <a:endParaRPr kumimoji="1" lang="ja-JP" altLang="en-US" sz="2000" b="1" dirty="0">
              <a:latin typeface="+mn-ea"/>
              <a:ea typeface="+mn-ea"/>
            </a:endParaRPr>
          </a:p>
        </p:txBody>
      </p:sp>
      <p:sp>
        <p:nvSpPr>
          <p:cNvPr id="4" name="タイトル 1">
            <a:extLst>
              <a:ext uri="{FF2B5EF4-FFF2-40B4-BE49-F238E27FC236}">
                <a16:creationId xmlns:a16="http://schemas.microsoft.com/office/drawing/2014/main" id="{1309F978-5545-F74E-3EDC-199B11AC7BEC}"/>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5" name="吹き出し: 四角形 4">
            <a:extLst>
              <a:ext uri="{FF2B5EF4-FFF2-40B4-BE49-F238E27FC236}">
                <a16:creationId xmlns:a16="http://schemas.microsoft.com/office/drawing/2014/main" id="{19B0ED06-297B-1FAB-BB88-C5D4300CF0E0}"/>
              </a:ext>
            </a:extLst>
          </p:cNvPr>
          <p:cNvSpPr/>
          <p:nvPr/>
        </p:nvSpPr>
        <p:spPr>
          <a:xfrm>
            <a:off x="4996665" y="111736"/>
            <a:ext cx="3932267" cy="756480"/>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2000" b="1" dirty="0">
                <a:solidFill>
                  <a:schemeClr val="tx1"/>
                </a:solidFill>
              </a:rPr>
              <a:t>フィールドメンタリング</a:t>
            </a:r>
          </a:p>
        </p:txBody>
      </p:sp>
      <p:sp>
        <p:nvSpPr>
          <p:cNvPr id="8" name="正方形/長方形 7">
            <a:extLst>
              <a:ext uri="{FF2B5EF4-FFF2-40B4-BE49-F238E27FC236}">
                <a16:creationId xmlns:a16="http://schemas.microsoft.com/office/drawing/2014/main" id="{D7C1AEBD-FDB1-BCF1-C3FF-5055D241AF70}"/>
              </a:ext>
            </a:extLst>
          </p:cNvPr>
          <p:cNvSpPr/>
          <p:nvPr/>
        </p:nvSpPr>
        <p:spPr>
          <a:xfrm>
            <a:off x="284341" y="4304145"/>
            <a:ext cx="8566439" cy="2009543"/>
          </a:xfrm>
          <a:prstGeom prst="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800" b="1" dirty="0">
                <a:solidFill>
                  <a:schemeClr val="tx1"/>
                </a:solidFill>
                <a:latin typeface="游ゴシック" panose="020B0400000000000000" pitchFamily="50" charset="-128"/>
                <a:ea typeface="游ゴシック" panose="020B0400000000000000" pitchFamily="50" charset="-128"/>
              </a:rPr>
              <a:t>継続的な対話によって</a:t>
            </a:r>
            <a:r>
              <a:rPr kumimoji="1" lang="ja-JP" altLang="en-US" sz="2800" b="1" u="sng"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メンティの可能性を引き出し</a:t>
            </a:r>
            <a:r>
              <a:rPr kumimoji="1" lang="ja-JP" altLang="en-US" sz="2800" b="1" dirty="0">
                <a:solidFill>
                  <a:schemeClr val="tx1"/>
                </a:solidFill>
                <a:latin typeface="游ゴシック" panose="020B0400000000000000" pitchFamily="50" charset="-128"/>
                <a:ea typeface="游ゴシック" panose="020B0400000000000000" pitchFamily="50" charset="-128"/>
              </a:rPr>
              <a:t>、自発的な成長を促す。</a:t>
            </a:r>
            <a:endParaRPr kumimoji="1" lang="en-US" altLang="ja-JP" sz="2800" b="1" dirty="0">
              <a:solidFill>
                <a:schemeClr val="tx1"/>
              </a:solidFill>
              <a:latin typeface="游ゴシック" panose="020B0400000000000000" pitchFamily="50" charset="-128"/>
              <a:ea typeface="游ゴシック" panose="020B0400000000000000" pitchFamily="50" charset="-128"/>
            </a:endParaRPr>
          </a:p>
          <a:p>
            <a:pPr algn="just"/>
            <a:r>
              <a:rPr kumimoji="1" lang="ja-JP" altLang="en-US" sz="2800" b="1" dirty="0">
                <a:solidFill>
                  <a:schemeClr val="tx1"/>
                </a:solidFill>
                <a:latin typeface="游ゴシック" panose="020B0400000000000000" pitchFamily="50" charset="-128"/>
                <a:ea typeface="游ゴシック" panose="020B0400000000000000" pitchFamily="50" charset="-128"/>
              </a:rPr>
              <a:t>自らの気づきを引き出し、キャリア形成や人としての成長を促す方法。</a:t>
            </a:r>
          </a:p>
        </p:txBody>
      </p:sp>
    </p:spTree>
    <p:extLst>
      <p:ext uri="{BB962C8B-B14F-4D97-AF65-F5344CB8AC3E}">
        <p14:creationId xmlns:p14="http://schemas.microsoft.com/office/powerpoint/2010/main" val="321831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3E106-7590-06B1-0F7C-69297475602F}"/>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1D81B9CF-D735-BA86-3534-2B411DEEB91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2AB83D8E-1D6A-161A-78B6-0793094916C2}"/>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43</a:t>
            </a:fld>
            <a:endParaRPr kumimoji="1" lang="ja-JP" altLang="en-US" dirty="0"/>
          </a:p>
        </p:txBody>
      </p:sp>
      <p:cxnSp>
        <p:nvCxnSpPr>
          <p:cNvPr id="22" name="直線コネクタ 21">
            <a:extLst>
              <a:ext uri="{FF2B5EF4-FFF2-40B4-BE49-F238E27FC236}">
                <a16:creationId xmlns:a16="http://schemas.microsoft.com/office/drawing/2014/main" id="{10383F00-89CC-89C8-914D-61C4CB9C4F0B}"/>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47F33B54-518F-EF51-7EAD-B4169A19C50F}"/>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まとめ</a:t>
            </a:r>
            <a:r>
              <a:rPr lang="en-US" altLang="ja-JP" sz="1600" b="1" dirty="0">
                <a:latin typeface="+mn-ea"/>
                <a:ea typeface="+mn-ea"/>
              </a:rPr>
              <a:t>〉</a:t>
            </a:r>
            <a:r>
              <a:rPr lang="ja-JP" altLang="en-US" sz="1600" b="1" dirty="0">
                <a:latin typeface="+mn-ea"/>
                <a:ea typeface="+mn-ea"/>
              </a:rPr>
              <a:t>主任相談支援専門員の地域での役割</a:t>
            </a:r>
          </a:p>
        </p:txBody>
      </p:sp>
      <p:sp>
        <p:nvSpPr>
          <p:cNvPr id="3" name="コンテンツ プレースホルダー 2">
            <a:extLst>
              <a:ext uri="{FF2B5EF4-FFF2-40B4-BE49-F238E27FC236}">
                <a16:creationId xmlns:a16="http://schemas.microsoft.com/office/drawing/2014/main" id="{7AAA1982-F8B6-C65C-8807-425E6087BA0D}"/>
              </a:ext>
            </a:extLst>
          </p:cNvPr>
          <p:cNvSpPr txBox="1">
            <a:spLocks/>
          </p:cNvSpPr>
          <p:nvPr/>
        </p:nvSpPr>
        <p:spPr>
          <a:xfrm>
            <a:off x="170109" y="951346"/>
            <a:ext cx="8842158" cy="4965664"/>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spcBef>
                <a:spcPts val="600"/>
              </a:spcBef>
            </a:pPr>
            <a:r>
              <a:rPr lang="ja-JP" altLang="en-US" b="1" dirty="0">
                <a:solidFill>
                  <a:srgbClr val="0070C0"/>
                </a:solidFill>
              </a:rPr>
              <a:t>１　相談支援専門員が抱える課題の解決や成長を促す機能</a:t>
            </a:r>
          </a:p>
          <a:p>
            <a:pPr algn="just">
              <a:lnSpc>
                <a:spcPct val="110000"/>
              </a:lnSpc>
              <a:spcBef>
                <a:spcPts val="600"/>
              </a:spcBef>
            </a:pPr>
            <a:r>
              <a:rPr lang="ja-JP" altLang="en-US" sz="2000" b="1" dirty="0"/>
              <a:t>　○目標の明確化やそこまでのプロセスの支援。</a:t>
            </a:r>
          </a:p>
          <a:p>
            <a:pPr algn="just">
              <a:lnSpc>
                <a:spcPct val="110000"/>
              </a:lnSpc>
              <a:spcBef>
                <a:spcPts val="600"/>
              </a:spcBef>
            </a:pPr>
            <a:r>
              <a:rPr lang="ja-JP" altLang="en-US" sz="2000" b="1" dirty="0"/>
              <a:t>　○活躍の機会ややりがいのある仕事を与えて相談支援専門員の成長を促す。</a:t>
            </a:r>
          </a:p>
          <a:p>
            <a:pPr algn="just">
              <a:lnSpc>
                <a:spcPct val="110000"/>
              </a:lnSpc>
              <a:spcBef>
                <a:spcPts val="600"/>
              </a:spcBef>
            </a:pPr>
            <a:endParaRPr lang="ja-JP" altLang="en-US" sz="2000" b="1" dirty="0"/>
          </a:p>
          <a:p>
            <a:pPr algn="just">
              <a:lnSpc>
                <a:spcPct val="110000"/>
              </a:lnSpc>
              <a:spcBef>
                <a:spcPts val="600"/>
              </a:spcBef>
            </a:pPr>
            <a:r>
              <a:rPr lang="ja-JP" altLang="en-US" b="1" dirty="0">
                <a:solidFill>
                  <a:srgbClr val="0070C0"/>
                </a:solidFill>
              </a:rPr>
              <a:t>２　自信やモチベーションやメンタル面など、内的な側面から　</a:t>
            </a:r>
            <a:endParaRPr lang="en-US" altLang="ja-JP" b="1" dirty="0">
              <a:solidFill>
                <a:srgbClr val="0070C0"/>
              </a:solidFill>
            </a:endParaRPr>
          </a:p>
          <a:p>
            <a:pPr algn="just">
              <a:lnSpc>
                <a:spcPct val="110000"/>
              </a:lnSpc>
              <a:spcBef>
                <a:spcPts val="600"/>
              </a:spcBef>
            </a:pPr>
            <a:r>
              <a:rPr lang="ja-JP" altLang="en-US" b="1" dirty="0">
                <a:solidFill>
                  <a:srgbClr val="0070C0"/>
                </a:solidFill>
              </a:rPr>
              <a:t>　のアプローチする機能</a:t>
            </a:r>
          </a:p>
          <a:p>
            <a:pPr algn="just">
              <a:lnSpc>
                <a:spcPct val="110000"/>
              </a:lnSpc>
              <a:spcBef>
                <a:spcPts val="600"/>
              </a:spcBef>
            </a:pPr>
            <a:r>
              <a:rPr lang="ja-JP" altLang="en-US" sz="2000" b="1" dirty="0"/>
              <a:t>　○悩みなどを受け入れて信頼関係を築く。</a:t>
            </a:r>
          </a:p>
          <a:p>
            <a:pPr algn="just">
              <a:lnSpc>
                <a:spcPct val="110000"/>
              </a:lnSpc>
              <a:spcBef>
                <a:spcPts val="600"/>
              </a:spcBef>
            </a:pPr>
            <a:r>
              <a:rPr lang="ja-JP" altLang="en-US" sz="2000" b="1" dirty="0"/>
              <a:t>　○立場によって事業所や地域の相談支援専門員のバーンアウト防止。</a:t>
            </a:r>
            <a:endParaRPr lang="en-US" altLang="ja-JP" sz="2000" b="1" dirty="0"/>
          </a:p>
          <a:p>
            <a:pPr algn="just">
              <a:lnSpc>
                <a:spcPct val="110000"/>
              </a:lnSpc>
              <a:spcBef>
                <a:spcPts val="600"/>
              </a:spcBef>
            </a:pPr>
            <a:r>
              <a:rPr lang="ja-JP" altLang="en-US" sz="2000" b="1" dirty="0"/>
              <a:t>　　（事業所相談員は孤立しがち・・・孤立させない）</a:t>
            </a:r>
          </a:p>
          <a:p>
            <a:pPr algn="just">
              <a:lnSpc>
                <a:spcPct val="110000"/>
              </a:lnSpc>
              <a:spcBef>
                <a:spcPts val="600"/>
              </a:spcBef>
            </a:pPr>
            <a:r>
              <a:rPr lang="ja-JP" altLang="en-US" sz="2000" b="1" dirty="0"/>
              <a:t>　○相談相手となり、その上で、「人」としての成長をサポートする。</a:t>
            </a:r>
          </a:p>
        </p:txBody>
      </p:sp>
      <p:sp>
        <p:nvSpPr>
          <p:cNvPr id="2" name="タイトル 1">
            <a:extLst>
              <a:ext uri="{FF2B5EF4-FFF2-40B4-BE49-F238E27FC236}">
                <a16:creationId xmlns:a16="http://schemas.microsoft.com/office/drawing/2014/main" id="{7C7D1E65-2B10-4705-07A6-4DE4020DF7FE}"/>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lang="ja-JP" altLang="en-US" sz="2000" b="1" dirty="0">
                <a:latin typeface="+mn-ea"/>
                <a:ea typeface="+mn-ea"/>
              </a:rPr>
              <a:t>機能</a:t>
            </a:r>
            <a:endParaRPr kumimoji="1" lang="ja-JP" altLang="en-US" sz="2000" b="1" dirty="0">
              <a:latin typeface="+mn-ea"/>
              <a:ea typeface="+mn-ea"/>
            </a:endParaRPr>
          </a:p>
        </p:txBody>
      </p:sp>
      <p:sp>
        <p:nvSpPr>
          <p:cNvPr id="4" name="タイトル 1">
            <a:extLst>
              <a:ext uri="{FF2B5EF4-FFF2-40B4-BE49-F238E27FC236}">
                <a16:creationId xmlns:a16="http://schemas.microsoft.com/office/drawing/2014/main" id="{EBB6B3C5-2FE7-84B6-6218-DC45BFB21A0F}"/>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5" name="吹き出し: 四角形 4">
            <a:extLst>
              <a:ext uri="{FF2B5EF4-FFF2-40B4-BE49-F238E27FC236}">
                <a16:creationId xmlns:a16="http://schemas.microsoft.com/office/drawing/2014/main" id="{A78713B7-52BB-C079-8500-706015E191FD}"/>
              </a:ext>
            </a:extLst>
          </p:cNvPr>
          <p:cNvSpPr/>
          <p:nvPr/>
        </p:nvSpPr>
        <p:spPr>
          <a:xfrm>
            <a:off x="4996665" y="111736"/>
            <a:ext cx="3932267" cy="756480"/>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2000" b="1" dirty="0">
                <a:solidFill>
                  <a:schemeClr val="tx1"/>
                </a:solidFill>
              </a:rPr>
              <a:t>主任相談支援専門員による</a:t>
            </a:r>
            <a:br>
              <a:rPr kumimoji="1" lang="ja-JP" altLang="en-US" sz="2000" b="1" dirty="0">
                <a:solidFill>
                  <a:schemeClr val="tx1"/>
                </a:solidFill>
              </a:rPr>
            </a:br>
            <a:r>
              <a:rPr kumimoji="1" lang="ja-JP" altLang="en-US" sz="2000" b="1" dirty="0">
                <a:solidFill>
                  <a:schemeClr val="tx1"/>
                </a:solidFill>
              </a:rPr>
              <a:t>メンタリング機能</a:t>
            </a:r>
          </a:p>
        </p:txBody>
      </p:sp>
    </p:spTree>
    <p:extLst>
      <p:ext uri="{BB962C8B-B14F-4D97-AF65-F5344CB8AC3E}">
        <p14:creationId xmlns:p14="http://schemas.microsoft.com/office/powerpoint/2010/main" val="375647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32004-5CFA-C821-8A46-BB922881303E}"/>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5379C203-F735-DF10-8C98-EB1E64FC37E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F5BD4E80-7216-75C0-9E4A-5F965FA89BD3}"/>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44</a:t>
            </a:fld>
            <a:endParaRPr kumimoji="1" lang="ja-JP" altLang="en-US" dirty="0"/>
          </a:p>
        </p:txBody>
      </p:sp>
      <p:cxnSp>
        <p:nvCxnSpPr>
          <p:cNvPr id="22" name="直線コネクタ 21">
            <a:extLst>
              <a:ext uri="{FF2B5EF4-FFF2-40B4-BE49-F238E27FC236}">
                <a16:creationId xmlns:a16="http://schemas.microsoft.com/office/drawing/2014/main" id="{83C3ED44-22F5-A0C7-3F07-7D58A7E020B5}"/>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B8FB7645-C8C7-4891-83FE-C487BBE1E5BD}"/>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まとめ</a:t>
            </a:r>
            <a:r>
              <a:rPr lang="en-US" altLang="ja-JP" sz="1600" b="1" dirty="0">
                <a:latin typeface="+mn-ea"/>
                <a:ea typeface="+mn-ea"/>
              </a:rPr>
              <a:t>〉</a:t>
            </a:r>
            <a:r>
              <a:rPr lang="ja-JP" altLang="en-US" sz="1600" b="1" dirty="0">
                <a:latin typeface="+mn-ea"/>
                <a:ea typeface="+mn-ea"/>
              </a:rPr>
              <a:t>主任相談支援専門員の地域での役割</a:t>
            </a:r>
          </a:p>
        </p:txBody>
      </p:sp>
      <p:sp>
        <p:nvSpPr>
          <p:cNvPr id="3" name="コンテンツ プレースホルダー 2">
            <a:extLst>
              <a:ext uri="{FF2B5EF4-FFF2-40B4-BE49-F238E27FC236}">
                <a16:creationId xmlns:a16="http://schemas.microsoft.com/office/drawing/2014/main" id="{3A9E29C3-6B7B-34F0-E7AB-6DF7FDF89F68}"/>
              </a:ext>
            </a:extLst>
          </p:cNvPr>
          <p:cNvSpPr txBox="1">
            <a:spLocks/>
          </p:cNvSpPr>
          <p:nvPr/>
        </p:nvSpPr>
        <p:spPr>
          <a:xfrm>
            <a:off x="170109" y="951346"/>
            <a:ext cx="8842158" cy="4965664"/>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spcBef>
                <a:spcPts val="600"/>
              </a:spcBef>
            </a:pPr>
            <a:r>
              <a:rPr lang="ja-JP" altLang="en-US" b="1" dirty="0">
                <a:solidFill>
                  <a:srgbClr val="0070C0"/>
                </a:solidFill>
              </a:rPr>
              <a:t>１　相談支援専門員が抱える課題の解決や成長を促す機能</a:t>
            </a:r>
          </a:p>
          <a:p>
            <a:pPr algn="just">
              <a:lnSpc>
                <a:spcPct val="110000"/>
              </a:lnSpc>
              <a:spcBef>
                <a:spcPts val="600"/>
              </a:spcBef>
            </a:pPr>
            <a:r>
              <a:rPr lang="ja-JP" altLang="en-US" sz="2000" b="1" dirty="0"/>
              <a:t>　○目標の明確化やそこまでのプロセスの支援。</a:t>
            </a:r>
          </a:p>
          <a:p>
            <a:pPr algn="just">
              <a:lnSpc>
                <a:spcPct val="110000"/>
              </a:lnSpc>
              <a:spcBef>
                <a:spcPts val="600"/>
              </a:spcBef>
            </a:pPr>
            <a:r>
              <a:rPr lang="ja-JP" altLang="en-US" sz="2000" b="1" dirty="0"/>
              <a:t>　○活躍の機会ややりがいのある仕事を与えて相談支援専門員の成長を促す。</a:t>
            </a:r>
          </a:p>
          <a:p>
            <a:pPr algn="just">
              <a:lnSpc>
                <a:spcPct val="110000"/>
              </a:lnSpc>
              <a:spcBef>
                <a:spcPts val="600"/>
              </a:spcBef>
            </a:pPr>
            <a:endParaRPr lang="ja-JP" altLang="en-US" sz="2000" b="1" dirty="0"/>
          </a:p>
          <a:p>
            <a:pPr algn="just">
              <a:lnSpc>
                <a:spcPct val="110000"/>
              </a:lnSpc>
              <a:spcBef>
                <a:spcPts val="600"/>
              </a:spcBef>
            </a:pPr>
            <a:r>
              <a:rPr lang="ja-JP" altLang="en-US" b="1" dirty="0">
                <a:solidFill>
                  <a:srgbClr val="0070C0"/>
                </a:solidFill>
              </a:rPr>
              <a:t>２　自信やモチベーションやメンタル面など、内的な側面から　</a:t>
            </a:r>
            <a:endParaRPr lang="en-US" altLang="ja-JP" b="1" dirty="0">
              <a:solidFill>
                <a:srgbClr val="0070C0"/>
              </a:solidFill>
            </a:endParaRPr>
          </a:p>
          <a:p>
            <a:pPr algn="just">
              <a:lnSpc>
                <a:spcPct val="110000"/>
              </a:lnSpc>
              <a:spcBef>
                <a:spcPts val="600"/>
              </a:spcBef>
            </a:pPr>
            <a:r>
              <a:rPr lang="ja-JP" altLang="en-US" b="1" dirty="0">
                <a:solidFill>
                  <a:srgbClr val="0070C0"/>
                </a:solidFill>
              </a:rPr>
              <a:t>　のアプローチする機能</a:t>
            </a:r>
          </a:p>
          <a:p>
            <a:pPr algn="just">
              <a:lnSpc>
                <a:spcPct val="110000"/>
              </a:lnSpc>
              <a:spcBef>
                <a:spcPts val="600"/>
              </a:spcBef>
            </a:pPr>
            <a:r>
              <a:rPr lang="ja-JP" altLang="en-US" sz="2000" b="1" dirty="0"/>
              <a:t>　○悩みなどを受け入れて信頼関係を築く。</a:t>
            </a:r>
          </a:p>
          <a:p>
            <a:pPr algn="just">
              <a:lnSpc>
                <a:spcPct val="110000"/>
              </a:lnSpc>
              <a:spcBef>
                <a:spcPts val="600"/>
              </a:spcBef>
            </a:pPr>
            <a:r>
              <a:rPr lang="ja-JP" altLang="en-US" sz="2000" b="1" dirty="0"/>
              <a:t>　</a:t>
            </a:r>
            <a:r>
              <a:rPr lang="ja-JP" altLang="en-US" sz="2000" b="1" dirty="0">
                <a:solidFill>
                  <a:srgbClr val="FF0000"/>
                </a:solidFill>
                <a:effectLst>
                  <a:outerShdw blurRad="38100" dist="38100" dir="2700000" algn="tl">
                    <a:srgbClr val="000000">
                      <a:alpha val="43137"/>
                    </a:srgbClr>
                  </a:outerShdw>
                </a:effectLst>
              </a:rPr>
              <a:t>○立場によって事業所や地域の相談支援専門員のバーンアウト防止。</a:t>
            </a:r>
            <a:endParaRPr lang="en-US" altLang="ja-JP" sz="2000" b="1" dirty="0">
              <a:solidFill>
                <a:srgbClr val="FF0000"/>
              </a:solidFill>
              <a:effectLst>
                <a:outerShdw blurRad="38100" dist="38100" dir="2700000" algn="tl">
                  <a:srgbClr val="000000">
                    <a:alpha val="43137"/>
                  </a:srgbClr>
                </a:outerShdw>
              </a:effectLst>
            </a:endParaRPr>
          </a:p>
          <a:p>
            <a:pPr algn="just">
              <a:lnSpc>
                <a:spcPct val="110000"/>
              </a:lnSpc>
              <a:spcBef>
                <a:spcPts val="600"/>
              </a:spcBef>
            </a:pPr>
            <a:r>
              <a:rPr lang="ja-JP" altLang="en-US" sz="2000" b="1" dirty="0">
                <a:solidFill>
                  <a:srgbClr val="FF0000"/>
                </a:solidFill>
                <a:effectLst>
                  <a:outerShdw blurRad="38100" dist="38100" dir="2700000" algn="tl">
                    <a:srgbClr val="000000">
                      <a:alpha val="43137"/>
                    </a:srgbClr>
                  </a:outerShdw>
                </a:effectLst>
              </a:rPr>
              <a:t>　　（事業所相談員は孤立しがち・・・孤立させない）</a:t>
            </a:r>
          </a:p>
          <a:p>
            <a:pPr algn="just">
              <a:lnSpc>
                <a:spcPct val="110000"/>
              </a:lnSpc>
              <a:spcBef>
                <a:spcPts val="600"/>
              </a:spcBef>
            </a:pPr>
            <a:r>
              <a:rPr lang="ja-JP" altLang="en-US" sz="2000" b="1" dirty="0"/>
              <a:t>　○相談相手となり、その上で、「人」としての成長をサポートする。</a:t>
            </a:r>
          </a:p>
        </p:txBody>
      </p:sp>
      <p:sp>
        <p:nvSpPr>
          <p:cNvPr id="2" name="タイトル 1">
            <a:extLst>
              <a:ext uri="{FF2B5EF4-FFF2-40B4-BE49-F238E27FC236}">
                <a16:creationId xmlns:a16="http://schemas.microsoft.com/office/drawing/2014/main" id="{53FE59A6-3788-85FF-EE8C-8D40F0816AFF}"/>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lang="ja-JP" altLang="en-US" sz="2000" b="1" dirty="0">
                <a:latin typeface="+mn-ea"/>
                <a:ea typeface="+mn-ea"/>
              </a:rPr>
              <a:t>機能</a:t>
            </a:r>
            <a:endParaRPr kumimoji="1" lang="ja-JP" altLang="en-US" sz="2000" b="1" dirty="0">
              <a:latin typeface="+mn-ea"/>
              <a:ea typeface="+mn-ea"/>
            </a:endParaRPr>
          </a:p>
        </p:txBody>
      </p:sp>
      <p:sp>
        <p:nvSpPr>
          <p:cNvPr id="4" name="タイトル 1">
            <a:extLst>
              <a:ext uri="{FF2B5EF4-FFF2-40B4-BE49-F238E27FC236}">
                <a16:creationId xmlns:a16="http://schemas.microsoft.com/office/drawing/2014/main" id="{6539F5AD-3D24-BC75-60E2-4A6A137BC222}"/>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5" name="吹き出し: 四角形 4">
            <a:extLst>
              <a:ext uri="{FF2B5EF4-FFF2-40B4-BE49-F238E27FC236}">
                <a16:creationId xmlns:a16="http://schemas.microsoft.com/office/drawing/2014/main" id="{B5B6C2BC-BC30-7980-8FED-C3F2A107DC7A}"/>
              </a:ext>
            </a:extLst>
          </p:cNvPr>
          <p:cNvSpPr/>
          <p:nvPr/>
        </p:nvSpPr>
        <p:spPr>
          <a:xfrm>
            <a:off x="4996665" y="111736"/>
            <a:ext cx="3932267" cy="756480"/>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2000" b="1" dirty="0">
                <a:solidFill>
                  <a:schemeClr val="tx1"/>
                </a:solidFill>
              </a:rPr>
              <a:t>主任相談支援専門員による</a:t>
            </a:r>
            <a:br>
              <a:rPr kumimoji="1" lang="ja-JP" altLang="en-US" sz="2000" b="1" dirty="0">
                <a:solidFill>
                  <a:schemeClr val="tx1"/>
                </a:solidFill>
              </a:rPr>
            </a:br>
            <a:r>
              <a:rPr kumimoji="1" lang="ja-JP" altLang="en-US" sz="2000" b="1" dirty="0">
                <a:solidFill>
                  <a:schemeClr val="tx1"/>
                </a:solidFill>
              </a:rPr>
              <a:t>メンタリング機能</a:t>
            </a:r>
          </a:p>
        </p:txBody>
      </p:sp>
    </p:spTree>
    <p:extLst>
      <p:ext uri="{BB962C8B-B14F-4D97-AF65-F5344CB8AC3E}">
        <p14:creationId xmlns:p14="http://schemas.microsoft.com/office/powerpoint/2010/main" val="421987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03239-EC2C-B182-1FAD-008EEBB27BB9}"/>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735C6AB-2E11-CF09-95F2-578DB6AB48D6}"/>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DCCD1E55-8B2A-E885-8D95-0011936C0C87}"/>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45</a:t>
            </a:fld>
            <a:endParaRPr kumimoji="1" lang="ja-JP" altLang="en-US" dirty="0"/>
          </a:p>
        </p:txBody>
      </p:sp>
      <p:cxnSp>
        <p:nvCxnSpPr>
          <p:cNvPr id="22" name="直線コネクタ 21">
            <a:extLst>
              <a:ext uri="{FF2B5EF4-FFF2-40B4-BE49-F238E27FC236}">
                <a16:creationId xmlns:a16="http://schemas.microsoft.com/office/drawing/2014/main" id="{EE24AC7C-6C69-E312-FDCC-8E10CECFE1A2}"/>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6256C360-F6D1-5F33-9FB2-2206CC9F1252}"/>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まとめ</a:t>
            </a:r>
            <a:r>
              <a:rPr lang="en-US" altLang="ja-JP" sz="1600" b="1" dirty="0">
                <a:latin typeface="+mn-ea"/>
                <a:ea typeface="+mn-ea"/>
              </a:rPr>
              <a:t>〉</a:t>
            </a:r>
            <a:r>
              <a:rPr lang="ja-JP" altLang="en-US" sz="1600" b="1" dirty="0">
                <a:latin typeface="+mn-ea"/>
                <a:ea typeface="+mn-ea"/>
              </a:rPr>
              <a:t>主任相談支援専門員の地域での役割</a:t>
            </a:r>
          </a:p>
        </p:txBody>
      </p:sp>
      <p:sp>
        <p:nvSpPr>
          <p:cNvPr id="2" name="タイトル 1">
            <a:extLst>
              <a:ext uri="{FF2B5EF4-FFF2-40B4-BE49-F238E27FC236}">
                <a16:creationId xmlns:a16="http://schemas.microsoft.com/office/drawing/2014/main" id="{0927FBC3-FE03-0B90-7EBF-EB7BD06CA8CB}"/>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lang="ja-JP" altLang="en-US" sz="2000" b="1" dirty="0">
                <a:latin typeface="+mn-ea"/>
                <a:ea typeface="+mn-ea"/>
              </a:rPr>
              <a:t>機能</a:t>
            </a:r>
            <a:endParaRPr kumimoji="1" lang="ja-JP" altLang="en-US" sz="2000" b="1" dirty="0">
              <a:latin typeface="+mn-ea"/>
              <a:ea typeface="+mn-ea"/>
            </a:endParaRPr>
          </a:p>
        </p:txBody>
      </p:sp>
      <p:sp>
        <p:nvSpPr>
          <p:cNvPr id="4" name="タイトル 1">
            <a:extLst>
              <a:ext uri="{FF2B5EF4-FFF2-40B4-BE49-F238E27FC236}">
                <a16:creationId xmlns:a16="http://schemas.microsoft.com/office/drawing/2014/main" id="{99E83631-59B4-7D82-7B95-AE694A8545E2}"/>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pic>
        <p:nvPicPr>
          <p:cNvPr id="5" name="図 4">
            <a:extLst>
              <a:ext uri="{FF2B5EF4-FFF2-40B4-BE49-F238E27FC236}">
                <a16:creationId xmlns:a16="http://schemas.microsoft.com/office/drawing/2014/main" id="{6DE27F46-42C8-8F03-D8D6-4259923775A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778" b="89778" l="4911" r="96875"/>
                    </a14:imgEffect>
                  </a14:imgLayer>
                </a14:imgProps>
              </a:ext>
            </a:extLst>
          </a:blip>
          <a:srcRect t="4210" b="21233"/>
          <a:stretch/>
        </p:blipFill>
        <p:spPr>
          <a:xfrm>
            <a:off x="1795236" y="1167231"/>
            <a:ext cx="2002236" cy="1499510"/>
          </a:xfrm>
          <a:prstGeom prst="rect">
            <a:avLst/>
          </a:prstGeom>
        </p:spPr>
      </p:pic>
      <p:sp>
        <p:nvSpPr>
          <p:cNvPr id="8" name="タイトル 1">
            <a:extLst>
              <a:ext uri="{FF2B5EF4-FFF2-40B4-BE49-F238E27FC236}">
                <a16:creationId xmlns:a16="http://schemas.microsoft.com/office/drawing/2014/main" id="{CC07E36E-0D79-E130-01D0-12330AEFE88B}"/>
              </a:ext>
            </a:extLst>
          </p:cNvPr>
          <p:cNvSpPr txBox="1">
            <a:spLocks/>
          </p:cNvSpPr>
          <p:nvPr/>
        </p:nvSpPr>
        <p:spPr>
          <a:xfrm>
            <a:off x="1342014" y="2666741"/>
            <a:ext cx="2908680" cy="10476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600" b="1" dirty="0">
                <a:latin typeface="+mn-ea"/>
                <a:ea typeface="+mn-ea"/>
              </a:rPr>
              <a:t>亀田さん　</a:t>
            </a:r>
            <a:r>
              <a:rPr lang="en-US" altLang="ja-JP" sz="1600" b="1" dirty="0">
                <a:latin typeface="+mn-ea"/>
                <a:ea typeface="+mn-ea"/>
              </a:rPr>
              <a:t>30</a:t>
            </a:r>
            <a:r>
              <a:rPr lang="ja-JP" altLang="en-US" sz="1600" b="1" dirty="0">
                <a:latin typeface="+mn-ea"/>
                <a:ea typeface="+mn-ea"/>
              </a:rPr>
              <a:t>歳</a:t>
            </a:r>
            <a:endParaRPr lang="en-US" altLang="ja-JP" sz="1600" b="1" dirty="0">
              <a:latin typeface="+mn-ea"/>
              <a:ea typeface="+mn-ea"/>
            </a:endParaRPr>
          </a:p>
          <a:p>
            <a:pPr>
              <a:spcBef>
                <a:spcPts val="600"/>
              </a:spcBef>
            </a:pPr>
            <a:r>
              <a:rPr lang="ja-JP" altLang="en-US" sz="1600" b="1" dirty="0">
                <a:latin typeface="+mn-ea"/>
                <a:ea typeface="+mn-ea"/>
              </a:rPr>
              <a:t>相談支援専門員</a:t>
            </a:r>
            <a:endParaRPr lang="en-US" altLang="ja-JP" sz="1600" b="1" dirty="0">
              <a:latin typeface="+mn-ea"/>
              <a:ea typeface="+mn-ea"/>
            </a:endParaRPr>
          </a:p>
          <a:p>
            <a:pPr>
              <a:spcBef>
                <a:spcPts val="600"/>
              </a:spcBef>
            </a:pPr>
            <a:r>
              <a:rPr lang="ja-JP" altLang="en-US" sz="1600" b="1" dirty="0">
                <a:latin typeface="+mn-ea"/>
                <a:ea typeface="+mn-ea"/>
              </a:rPr>
              <a:t>（相談支援事業所ふたば）</a:t>
            </a:r>
          </a:p>
        </p:txBody>
      </p:sp>
      <p:pic>
        <p:nvPicPr>
          <p:cNvPr id="9" name="図 8">
            <a:extLst>
              <a:ext uri="{FF2B5EF4-FFF2-40B4-BE49-F238E27FC236}">
                <a16:creationId xmlns:a16="http://schemas.microsoft.com/office/drawing/2014/main" id="{BFB4AD39-BA34-B5BB-EAA0-EF3BFBA8027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186" b="96838" l="18593" r="86935"/>
                    </a14:imgEffect>
                  </a14:imgLayer>
                </a14:imgProps>
              </a:ext>
            </a:extLst>
          </a:blip>
          <a:stretch>
            <a:fillRect/>
          </a:stretch>
        </p:blipFill>
        <p:spPr>
          <a:xfrm>
            <a:off x="340896" y="4109725"/>
            <a:ext cx="1277984" cy="1624773"/>
          </a:xfrm>
          <a:prstGeom prst="rect">
            <a:avLst/>
          </a:prstGeom>
        </p:spPr>
      </p:pic>
      <p:sp>
        <p:nvSpPr>
          <p:cNvPr id="10" name="タイトル 1">
            <a:extLst>
              <a:ext uri="{FF2B5EF4-FFF2-40B4-BE49-F238E27FC236}">
                <a16:creationId xmlns:a16="http://schemas.microsoft.com/office/drawing/2014/main" id="{99866A09-F546-C8FB-28C7-1BABF3F0B0B5}"/>
              </a:ext>
            </a:extLst>
          </p:cNvPr>
          <p:cNvSpPr txBox="1">
            <a:spLocks/>
          </p:cNvSpPr>
          <p:nvPr/>
        </p:nvSpPr>
        <p:spPr>
          <a:xfrm>
            <a:off x="6253376" y="2537537"/>
            <a:ext cx="2748581" cy="98751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600" b="1" dirty="0">
                <a:latin typeface="+mn-ea"/>
                <a:ea typeface="+mn-ea"/>
              </a:rPr>
              <a:t>遠藤さん</a:t>
            </a:r>
            <a:endParaRPr lang="en-US" altLang="ja-JP" sz="1600" b="1" dirty="0">
              <a:latin typeface="+mn-ea"/>
              <a:ea typeface="+mn-ea"/>
            </a:endParaRPr>
          </a:p>
          <a:p>
            <a:pPr>
              <a:spcBef>
                <a:spcPts val="600"/>
              </a:spcBef>
            </a:pPr>
            <a:r>
              <a:rPr lang="ja-JP" altLang="en-US" sz="1600" b="1" dirty="0">
                <a:latin typeface="+mn-ea"/>
                <a:ea typeface="+mn-ea"/>
              </a:rPr>
              <a:t>管理者</a:t>
            </a:r>
            <a:endParaRPr lang="en-US" altLang="ja-JP" sz="1600" b="1" dirty="0">
              <a:latin typeface="+mn-ea"/>
              <a:ea typeface="+mn-ea"/>
            </a:endParaRPr>
          </a:p>
          <a:p>
            <a:pPr>
              <a:spcBef>
                <a:spcPts val="600"/>
              </a:spcBef>
            </a:pPr>
            <a:r>
              <a:rPr lang="ja-JP" altLang="en-US" sz="1600" b="1" dirty="0">
                <a:latin typeface="+mn-ea"/>
                <a:ea typeface="+mn-ea"/>
              </a:rPr>
              <a:t>（相談支援事業所ふたば）</a:t>
            </a:r>
          </a:p>
        </p:txBody>
      </p:sp>
      <p:pic>
        <p:nvPicPr>
          <p:cNvPr id="15" name="図 14">
            <a:extLst>
              <a:ext uri="{FF2B5EF4-FFF2-40B4-BE49-F238E27FC236}">
                <a16:creationId xmlns:a16="http://schemas.microsoft.com/office/drawing/2014/main" id="{C4BC6E92-CB0E-01FC-38F8-8ABF48B5316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672" b="89695" l="9845" r="89637">
                        <a14:foregroundMark x1="43005" y1="62977" x2="50777" y2="75573"/>
                      </a14:backgroundRemoval>
                    </a14:imgEffect>
                  </a14:imgLayer>
                </a14:imgProps>
              </a:ext>
            </a:extLst>
          </a:blip>
          <a:stretch>
            <a:fillRect/>
          </a:stretch>
        </p:blipFill>
        <p:spPr>
          <a:xfrm>
            <a:off x="7070067" y="1107989"/>
            <a:ext cx="1104601" cy="1499510"/>
          </a:xfrm>
          <a:prstGeom prst="rect">
            <a:avLst/>
          </a:prstGeom>
        </p:spPr>
      </p:pic>
      <p:sp>
        <p:nvSpPr>
          <p:cNvPr id="16" name="タイトル 1">
            <a:extLst>
              <a:ext uri="{FF2B5EF4-FFF2-40B4-BE49-F238E27FC236}">
                <a16:creationId xmlns:a16="http://schemas.microsoft.com/office/drawing/2014/main" id="{40A6E953-148A-F6D7-FD68-F34565F58B72}"/>
              </a:ext>
            </a:extLst>
          </p:cNvPr>
          <p:cNvSpPr txBox="1">
            <a:spLocks/>
          </p:cNvSpPr>
          <p:nvPr/>
        </p:nvSpPr>
        <p:spPr>
          <a:xfrm>
            <a:off x="340896" y="5491477"/>
            <a:ext cx="2908680" cy="87321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600" b="1" dirty="0">
                <a:latin typeface="+mn-ea"/>
                <a:ea typeface="+mn-ea"/>
              </a:rPr>
              <a:t>あなた</a:t>
            </a:r>
            <a:endParaRPr lang="en-US" altLang="ja-JP" sz="1600" b="1" dirty="0">
              <a:latin typeface="+mn-ea"/>
              <a:ea typeface="+mn-ea"/>
            </a:endParaRPr>
          </a:p>
          <a:p>
            <a:pPr>
              <a:spcBef>
                <a:spcPts val="600"/>
              </a:spcBef>
            </a:pPr>
            <a:r>
              <a:rPr lang="ja-JP" altLang="en-US" sz="1600" b="1" dirty="0">
                <a:latin typeface="+mn-ea"/>
                <a:ea typeface="+mn-ea"/>
              </a:rPr>
              <a:t>主任相談支援専門員</a:t>
            </a:r>
            <a:endParaRPr lang="en-US" altLang="ja-JP" sz="1600" b="1" dirty="0">
              <a:latin typeface="+mn-ea"/>
              <a:ea typeface="+mn-ea"/>
            </a:endParaRPr>
          </a:p>
          <a:p>
            <a:pPr>
              <a:spcBef>
                <a:spcPts val="600"/>
              </a:spcBef>
            </a:pPr>
            <a:r>
              <a:rPr lang="ja-JP" altLang="en-US" sz="1600" b="1" dirty="0">
                <a:latin typeface="+mn-ea"/>
                <a:ea typeface="+mn-ea"/>
              </a:rPr>
              <a:t>（双葉市基幹相談支援</a:t>
            </a:r>
            <a:r>
              <a:rPr lang="en-US" altLang="ja-JP" sz="1600" b="1" dirty="0">
                <a:latin typeface="+mn-ea"/>
                <a:ea typeface="+mn-ea"/>
              </a:rPr>
              <a:t>C</a:t>
            </a:r>
            <a:r>
              <a:rPr lang="ja-JP" altLang="en-US" sz="1600" b="1" dirty="0">
                <a:latin typeface="+mn-ea"/>
                <a:ea typeface="+mn-ea"/>
              </a:rPr>
              <a:t>）</a:t>
            </a:r>
            <a:endParaRPr lang="en-US" altLang="ja-JP" sz="1600" b="1" dirty="0">
              <a:latin typeface="+mn-ea"/>
              <a:ea typeface="+mn-ea"/>
            </a:endParaRPr>
          </a:p>
        </p:txBody>
      </p:sp>
      <p:sp>
        <p:nvSpPr>
          <p:cNvPr id="3" name="吹き出し: 四角形 2">
            <a:extLst>
              <a:ext uri="{FF2B5EF4-FFF2-40B4-BE49-F238E27FC236}">
                <a16:creationId xmlns:a16="http://schemas.microsoft.com/office/drawing/2014/main" id="{67D0D585-77E5-2EEE-63E0-CEE30D220EDD}"/>
              </a:ext>
            </a:extLst>
          </p:cNvPr>
          <p:cNvSpPr/>
          <p:nvPr/>
        </p:nvSpPr>
        <p:spPr>
          <a:xfrm>
            <a:off x="4996665" y="111736"/>
            <a:ext cx="3932267" cy="756480"/>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2000" b="1" dirty="0">
                <a:solidFill>
                  <a:schemeClr val="tx1"/>
                </a:solidFill>
              </a:rPr>
              <a:t>フィールドメンタリングと</a:t>
            </a:r>
            <a:endParaRPr kumimoji="1" lang="en-US" altLang="ja-JP" sz="2000" b="1" dirty="0">
              <a:solidFill>
                <a:schemeClr val="tx1"/>
              </a:solidFill>
            </a:endParaRPr>
          </a:p>
          <a:p>
            <a:pPr algn="ctr"/>
            <a:r>
              <a:rPr kumimoji="1" lang="ja-JP" altLang="en-US" sz="2000" b="1" dirty="0">
                <a:solidFill>
                  <a:schemeClr val="tx1"/>
                </a:solidFill>
              </a:rPr>
              <a:t>アウトリーチ</a:t>
            </a:r>
          </a:p>
        </p:txBody>
      </p:sp>
      <p:sp>
        <p:nvSpPr>
          <p:cNvPr id="13" name="矢印: 左右 12">
            <a:extLst>
              <a:ext uri="{FF2B5EF4-FFF2-40B4-BE49-F238E27FC236}">
                <a16:creationId xmlns:a16="http://schemas.microsoft.com/office/drawing/2014/main" id="{0151071A-AEBC-B17C-44EA-BC1CFDFE3D75}"/>
              </a:ext>
            </a:extLst>
          </p:cNvPr>
          <p:cNvSpPr/>
          <p:nvPr/>
        </p:nvSpPr>
        <p:spPr>
          <a:xfrm>
            <a:off x="3899381" y="2142217"/>
            <a:ext cx="2908679" cy="655769"/>
          </a:xfrm>
          <a:prstGeom prst="lef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3E66BE87-5AB9-D6F6-1BC4-59182C60C9AC}"/>
              </a:ext>
            </a:extLst>
          </p:cNvPr>
          <p:cNvSpPr/>
          <p:nvPr/>
        </p:nvSpPr>
        <p:spPr>
          <a:xfrm>
            <a:off x="4176247" y="2492297"/>
            <a:ext cx="2193897" cy="1579690"/>
          </a:xfrm>
          <a:prstGeom prst="ellipse">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b="1" dirty="0">
                <a:solidFill>
                  <a:schemeClr val="tx1"/>
                </a:solidFill>
              </a:rPr>
              <a:t>所属法人の</a:t>
            </a:r>
            <a:endParaRPr kumimoji="1" lang="en-US" altLang="ja-JP" b="1" dirty="0">
              <a:solidFill>
                <a:schemeClr val="tx1"/>
              </a:solidFill>
            </a:endParaRPr>
          </a:p>
          <a:p>
            <a:pPr algn="ctr"/>
            <a:r>
              <a:rPr kumimoji="1" lang="ja-JP" altLang="en-US" b="1" dirty="0">
                <a:solidFill>
                  <a:schemeClr val="tx1"/>
                </a:solidFill>
              </a:rPr>
              <a:t>上司と部下の関係</a:t>
            </a:r>
          </a:p>
        </p:txBody>
      </p:sp>
    </p:spTree>
    <p:extLst>
      <p:ext uri="{BB962C8B-B14F-4D97-AF65-F5344CB8AC3E}">
        <p14:creationId xmlns:p14="http://schemas.microsoft.com/office/powerpoint/2010/main" val="261170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07C86-9172-0150-B7AB-8A6AD89522A3}"/>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1B9C1289-551A-186F-6D5A-8F7A0ACC5730}"/>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36410317-BFAE-1E62-7B7B-1AE951BD658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46</a:t>
            </a:fld>
            <a:endParaRPr kumimoji="1" lang="ja-JP" altLang="en-US" dirty="0"/>
          </a:p>
        </p:txBody>
      </p:sp>
      <p:cxnSp>
        <p:nvCxnSpPr>
          <p:cNvPr id="22" name="直線コネクタ 21">
            <a:extLst>
              <a:ext uri="{FF2B5EF4-FFF2-40B4-BE49-F238E27FC236}">
                <a16:creationId xmlns:a16="http://schemas.microsoft.com/office/drawing/2014/main" id="{B0114CC1-BA5A-A0F8-94EA-42160EBACE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591825C6-8B8D-0FFF-59CC-D70A6F0ADA5D}"/>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まとめ</a:t>
            </a:r>
            <a:r>
              <a:rPr lang="en-US" altLang="ja-JP" sz="1600" b="1" dirty="0">
                <a:latin typeface="+mn-ea"/>
                <a:ea typeface="+mn-ea"/>
              </a:rPr>
              <a:t>〉</a:t>
            </a:r>
            <a:r>
              <a:rPr lang="ja-JP" altLang="en-US" sz="1600" b="1" dirty="0">
                <a:latin typeface="+mn-ea"/>
                <a:ea typeface="+mn-ea"/>
              </a:rPr>
              <a:t>主任相談支援専門員の地域での役割</a:t>
            </a:r>
          </a:p>
        </p:txBody>
      </p:sp>
      <p:sp>
        <p:nvSpPr>
          <p:cNvPr id="2" name="タイトル 1">
            <a:extLst>
              <a:ext uri="{FF2B5EF4-FFF2-40B4-BE49-F238E27FC236}">
                <a16:creationId xmlns:a16="http://schemas.microsoft.com/office/drawing/2014/main" id="{C4B27E67-7452-669D-75B0-03D045B85F49}"/>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lang="ja-JP" altLang="en-US" sz="2000" b="1" dirty="0">
                <a:latin typeface="+mn-ea"/>
                <a:ea typeface="+mn-ea"/>
              </a:rPr>
              <a:t>機能</a:t>
            </a:r>
            <a:endParaRPr kumimoji="1" lang="ja-JP" altLang="en-US" sz="2000" b="1" dirty="0">
              <a:latin typeface="+mn-ea"/>
              <a:ea typeface="+mn-ea"/>
            </a:endParaRPr>
          </a:p>
        </p:txBody>
      </p:sp>
      <p:sp>
        <p:nvSpPr>
          <p:cNvPr id="4" name="タイトル 1">
            <a:extLst>
              <a:ext uri="{FF2B5EF4-FFF2-40B4-BE49-F238E27FC236}">
                <a16:creationId xmlns:a16="http://schemas.microsoft.com/office/drawing/2014/main" id="{DE2C1270-AEFC-307A-2A8F-CF0499608318}"/>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pic>
        <p:nvPicPr>
          <p:cNvPr id="5" name="図 4">
            <a:extLst>
              <a:ext uri="{FF2B5EF4-FFF2-40B4-BE49-F238E27FC236}">
                <a16:creationId xmlns:a16="http://schemas.microsoft.com/office/drawing/2014/main" id="{338C02C8-663F-98DA-9B1A-FD5406FA338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778" b="89778" l="4911" r="96875"/>
                    </a14:imgEffect>
                  </a14:imgLayer>
                </a14:imgProps>
              </a:ext>
            </a:extLst>
          </a:blip>
          <a:srcRect t="4210" b="21233"/>
          <a:stretch/>
        </p:blipFill>
        <p:spPr>
          <a:xfrm>
            <a:off x="1795236" y="1167231"/>
            <a:ext cx="2002236" cy="1499510"/>
          </a:xfrm>
          <a:prstGeom prst="rect">
            <a:avLst/>
          </a:prstGeom>
        </p:spPr>
      </p:pic>
      <p:sp>
        <p:nvSpPr>
          <p:cNvPr id="8" name="タイトル 1">
            <a:extLst>
              <a:ext uri="{FF2B5EF4-FFF2-40B4-BE49-F238E27FC236}">
                <a16:creationId xmlns:a16="http://schemas.microsoft.com/office/drawing/2014/main" id="{1D5BFA24-5252-9C4B-8E95-B699CCF66F9B}"/>
              </a:ext>
            </a:extLst>
          </p:cNvPr>
          <p:cNvSpPr txBox="1">
            <a:spLocks/>
          </p:cNvSpPr>
          <p:nvPr/>
        </p:nvSpPr>
        <p:spPr>
          <a:xfrm>
            <a:off x="1342014" y="2666741"/>
            <a:ext cx="2908680" cy="10476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600" b="1" dirty="0">
                <a:latin typeface="+mn-ea"/>
                <a:ea typeface="+mn-ea"/>
              </a:rPr>
              <a:t>亀田さん　</a:t>
            </a:r>
            <a:r>
              <a:rPr lang="en-US" altLang="ja-JP" sz="1600" b="1" dirty="0">
                <a:latin typeface="+mn-ea"/>
                <a:ea typeface="+mn-ea"/>
              </a:rPr>
              <a:t>30</a:t>
            </a:r>
            <a:r>
              <a:rPr lang="ja-JP" altLang="en-US" sz="1600" b="1" dirty="0">
                <a:latin typeface="+mn-ea"/>
                <a:ea typeface="+mn-ea"/>
              </a:rPr>
              <a:t>歳</a:t>
            </a:r>
            <a:endParaRPr lang="en-US" altLang="ja-JP" sz="1600" b="1" dirty="0">
              <a:latin typeface="+mn-ea"/>
              <a:ea typeface="+mn-ea"/>
            </a:endParaRPr>
          </a:p>
          <a:p>
            <a:pPr>
              <a:spcBef>
                <a:spcPts val="600"/>
              </a:spcBef>
            </a:pPr>
            <a:r>
              <a:rPr lang="ja-JP" altLang="en-US" sz="1600" b="1" dirty="0">
                <a:latin typeface="+mn-ea"/>
                <a:ea typeface="+mn-ea"/>
              </a:rPr>
              <a:t>相談支援専門員</a:t>
            </a:r>
            <a:endParaRPr lang="en-US" altLang="ja-JP" sz="1600" b="1" dirty="0">
              <a:latin typeface="+mn-ea"/>
              <a:ea typeface="+mn-ea"/>
            </a:endParaRPr>
          </a:p>
          <a:p>
            <a:pPr>
              <a:spcBef>
                <a:spcPts val="600"/>
              </a:spcBef>
            </a:pPr>
            <a:r>
              <a:rPr lang="ja-JP" altLang="en-US" sz="1600" b="1" dirty="0">
                <a:latin typeface="+mn-ea"/>
                <a:ea typeface="+mn-ea"/>
              </a:rPr>
              <a:t>（相談支援事業所ふたば）</a:t>
            </a:r>
          </a:p>
        </p:txBody>
      </p:sp>
      <p:pic>
        <p:nvPicPr>
          <p:cNvPr id="9" name="図 8">
            <a:extLst>
              <a:ext uri="{FF2B5EF4-FFF2-40B4-BE49-F238E27FC236}">
                <a16:creationId xmlns:a16="http://schemas.microsoft.com/office/drawing/2014/main" id="{ED97D874-5947-DEC8-0EC5-C91B8AB4EDF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186" b="96838" l="18593" r="86935"/>
                    </a14:imgEffect>
                  </a14:imgLayer>
                </a14:imgProps>
              </a:ext>
            </a:extLst>
          </a:blip>
          <a:stretch>
            <a:fillRect/>
          </a:stretch>
        </p:blipFill>
        <p:spPr>
          <a:xfrm>
            <a:off x="340896" y="4109725"/>
            <a:ext cx="1277984" cy="1624773"/>
          </a:xfrm>
          <a:prstGeom prst="rect">
            <a:avLst/>
          </a:prstGeom>
        </p:spPr>
      </p:pic>
      <p:sp>
        <p:nvSpPr>
          <p:cNvPr id="10" name="タイトル 1">
            <a:extLst>
              <a:ext uri="{FF2B5EF4-FFF2-40B4-BE49-F238E27FC236}">
                <a16:creationId xmlns:a16="http://schemas.microsoft.com/office/drawing/2014/main" id="{CE5093FC-D99D-63F2-5156-8D794EFEFD08}"/>
              </a:ext>
            </a:extLst>
          </p:cNvPr>
          <p:cNvSpPr txBox="1">
            <a:spLocks/>
          </p:cNvSpPr>
          <p:nvPr/>
        </p:nvSpPr>
        <p:spPr>
          <a:xfrm>
            <a:off x="6253376" y="2537537"/>
            <a:ext cx="2748581" cy="98751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600" b="1" dirty="0">
                <a:latin typeface="+mn-ea"/>
                <a:ea typeface="+mn-ea"/>
              </a:rPr>
              <a:t>遠藤さん</a:t>
            </a:r>
            <a:endParaRPr lang="en-US" altLang="ja-JP" sz="1600" b="1" dirty="0">
              <a:latin typeface="+mn-ea"/>
              <a:ea typeface="+mn-ea"/>
            </a:endParaRPr>
          </a:p>
          <a:p>
            <a:pPr>
              <a:spcBef>
                <a:spcPts val="600"/>
              </a:spcBef>
            </a:pPr>
            <a:r>
              <a:rPr lang="ja-JP" altLang="en-US" sz="1600" b="1" dirty="0">
                <a:latin typeface="+mn-ea"/>
                <a:ea typeface="+mn-ea"/>
              </a:rPr>
              <a:t>管理者</a:t>
            </a:r>
            <a:endParaRPr lang="en-US" altLang="ja-JP" sz="1600" b="1" dirty="0">
              <a:latin typeface="+mn-ea"/>
              <a:ea typeface="+mn-ea"/>
            </a:endParaRPr>
          </a:p>
          <a:p>
            <a:pPr>
              <a:spcBef>
                <a:spcPts val="600"/>
              </a:spcBef>
            </a:pPr>
            <a:r>
              <a:rPr lang="ja-JP" altLang="en-US" sz="1600" b="1" dirty="0">
                <a:latin typeface="+mn-ea"/>
                <a:ea typeface="+mn-ea"/>
              </a:rPr>
              <a:t>（相談支援事業所ふたば）</a:t>
            </a:r>
          </a:p>
        </p:txBody>
      </p:sp>
      <p:pic>
        <p:nvPicPr>
          <p:cNvPr id="15" name="図 14">
            <a:extLst>
              <a:ext uri="{FF2B5EF4-FFF2-40B4-BE49-F238E27FC236}">
                <a16:creationId xmlns:a16="http://schemas.microsoft.com/office/drawing/2014/main" id="{D3F012BE-D153-63DB-62D4-BE8ACA42748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672" b="89695" l="9845" r="89637">
                        <a14:foregroundMark x1="43005" y1="62977" x2="50777" y2="75573"/>
                      </a14:backgroundRemoval>
                    </a14:imgEffect>
                  </a14:imgLayer>
                </a14:imgProps>
              </a:ext>
            </a:extLst>
          </a:blip>
          <a:stretch>
            <a:fillRect/>
          </a:stretch>
        </p:blipFill>
        <p:spPr>
          <a:xfrm>
            <a:off x="7070067" y="1107989"/>
            <a:ext cx="1104601" cy="1499510"/>
          </a:xfrm>
          <a:prstGeom prst="rect">
            <a:avLst/>
          </a:prstGeom>
        </p:spPr>
      </p:pic>
      <p:sp>
        <p:nvSpPr>
          <p:cNvPr id="16" name="タイトル 1">
            <a:extLst>
              <a:ext uri="{FF2B5EF4-FFF2-40B4-BE49-F238E27FC236}">
                <a16:creationId xmlns:a16="http://schemas.microsoft.com/office/drawing/2014/main" id="{5C6F7050-18E5-987B-672F-4E8F58A5A3CD}"/>
              </a:ext>
            </a:extLst>
          </p:cNvPr>
          <p:cNvSpPr txBox="1">
            <a:spLocks/>
          </p:cNvSpPr>
          <p:nvPr/>
        </p:nvSpPr>
        <p:spPr>
          <a:xfrm>
            <a:off x="340896" y="5491477"/>
            <a:ext cx="2908680" cy="87321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600" b="1" dirty="0">
                <a:latin typeface="+mn-ea"/>
                <a:ea typeface="+mn-ea"/>
              </a:rPr>
              <a:t>あなた</a:t>
            </a:r>
            <a:endParaRPr lang="en-US" altLang="ja-JP" sz="1600" b="1" dirty="0">
              <a:latin typeface="+mn-ea"/>
              <a:ea typeface="+mn-ea"/>
            </a:endParaRPr>
          </a:p>
          <a:p>
            <a:pPr>
              <a:spcBef>
                <a:spcPts val="600"/>
              </a:spcBef>
            </a:pPr>
            <a:r>
              <a:rPr lang="ja-JP" altLang="en-US" sz="1600" b="1" dirty="0">
                <a:latin typeface="+mn-ea"/>
                <a:ea typeface="+mn-ea"/>
              </a:rPr>
              <a:t>主任相談支援専門員</a:t>
            </a:r>
            <a:endParaRPr lang="en-US" altLang="ja-JP" sz="1600" b="1" dirty="0">
              <a:latin typeface="+mn-ea"/>
              <a:ea typeface="+mn-ea"/>
            </a:endParaRPr>
          </a:p>
          <a:p>
            <a:pPr>
              <a:spcBef>
                <a:spcPts val="600"/>
              </a:spcBef>
            </a:pPr>
            <a:r>
              <a:rPr lang="ja-JP" altLang="en-US" sz="1600" b="1" dirty="0">
                <a:latin typeface="+mn-ea"/>
                <a:ea typeface="+mn-ea"/>
              </a:rPr>
              <a:t>（双葉市基幹相談支援</a:t>
            </a:r>
            <a:r>
              <a:rPr lang="en-US" altLang="ja-JP" sz="1600" b="1" dirty="0">
                <a:latin typeface="+mn-ea"/>
                <a:ea typeface="+mn-ea"/>
              </a:rPr>
              <a:t>C</a:t>
            </a:r>
            <a:r>
              <a:rPr lang="ja-JP" altLang="en-US" sz="1600" b="1" dirty="0">
                <a:latin typeface="+mn-ea"/>
                <a:ea typeface="+mn-ea"/>
              </a:rPr>
              <a:t>）</a:t>
            </a:r>
            <a:endParaRPr lang="en-US" altLang="ja-JP" sz="1600" b="1" dirty="0">
              <a:latin typeface="+mn-ea"/>
              <a:ea typeface="+mn-ea"/>
            </a:endParaRPr>
          </a:p>
        </p:txBody>
      </p:sp>
      <p:sp>
        <p:nvSpPr>
          <p:cNvPr id="3" name="吹き出し: 四角形 2">
            <a:extLst>
              <a:ext uri="{FF2B5EF4-FFF2-40B4-BE49-F238E27FC236}">
                <a16:creationId xmlns:a16="http://schemas.microsoft.com/office/drawing/2014/main" id="{78922297-3AFF-87C9-8012-516211F7549F}"/>
              </a:ext>
            </a:extLst>
          </p:cNvPr>
          <p:cNvSpPr/>
          <p:nvPr/>
        </p:nvSpPr>
        <p:spPr>
          <a:xfrm>
            <a:off x="4996665" y="111736"/>
            <a:ext cx="3932267" cy="756480"/>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2000" b="1" dirty="0">
                <a:solidFill>
                  <a:schemeClr val="tx1"/>
                </a:solidFill>
              </a:rPr>
              <a:t>フィールドメンタリングと</a:t>
            </a:r>
            <a:endParaRPr kumimoji="1" lang="en-US" altLang="ja-JP" sz="2000" b="1" dirty="0">
              <a:solidFill>
                <a:schemeClr val="tx1"/>
              </a:solidFill>
            </a:endParaRPr>
          </a:p>
          <a:p>
            <a:pPr algn="ctr"/>
            <a:r>
              <a:rPr kumimoji="1" lang="ja-JP" altLang="en-US" sz="2000" b="1" dirty="0">
                <a:solidFill>
                  <a:schemeClr val="tx1"/>
                </a:solidFill>
              </a:rPr>
              <a:t>アウトリーチ</a:t>
            </a:r>
          </a:p>
        </p:txBody>
      </p:sp>
      <p:sp>
        <p:nvSpPr>
          <p:cNvPr id="13" name="矢印: 左右 12">
            <a:extLst>
              <a:ext uri="{FF2B5EF4-FFF2-40B4-BE49-F238E27FC236}">
                <a16:creationId xmlns:a16="http://schemas.microsoft.com/office/drawing/2014/main" id="{A22A3E16-18BF-AA09-80D1-B57EF2A5A377}"/>
              </a:ext>
            </a:extLst>
          </p:cNvPr>
          <p:cNvSpPr/>
          <p:nvPr/>
        </p:nvSpPr>
        <p:spPr>
          <a:xfrm>
            <a:off x="3899381" y="2142217"/>
            <a:ext cx="2908679" cy="655769"/>
          </a:xfrm>
          <a:prstGeom prst="lef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EF16624B-EFE2-7C19-008C-F4F62872D0AE}"/>
              </a:ext>
            </a:extLst>
          </p:cNvPr>
          <p:cNvSpPr/>
          <p:nvPr/>
        </p:nvSpPr>
        <p:spPr>
          <a:xfrm>
            <a:off x="4176247" y="2492297"/>
            <a:ext cx="2193897" cy="1579690"/>
          </a:xfrm>
          <a:prstGeom prst="ellipse">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b="1" dirty="0">
                <a:solidFill>
                  <a:schemeClr val="tx1"/>
                </a:solidFill>
              </a:rPr>
              <a:t>所属法人の</a:t>
            </a:r>
            <a:endParaRPr kumimoji="1" lang="en-US" altLang="ja-JP" b="1" dirty="0">
              <a:solidFill>
                <a:schemeClr val="tx1"/>
              </a:solidFill>
            </a:endParaRPr>
          </a:p>
          <a:p>
            <a:pPr algn="ctr"/>
            <a:r>
              <a:rPr kumimoji="1" lang="ja-JP" altLang="en-US" b="1" dirty="0">
                <a:solidFill>
                  <a:schemeClr val="tx1"/>
                </a:solidFill>
              </a:rPr>
              <a:t>上司と部下の関係</a:t>
            </a:r>
          </a:p>
        </p:txBody>
      </p:sp>
      <p:sp>
        <p:nvSpPr>
          <p:cNvPr id="12" name="矢印: 折線 11">
            <a:extLst>
              <a:ext uri="{FF2B5EF4-FFF2-40B4-BE49-F238E27FC236}">
                <a16:creationId xmlns:a16="http://schemas.microsoft.com/office/drawing/2014/main" id="{480CB511-EE0A-8BE5-AB34-5194ED5448DA}"/>
              </a:ext>
            </a:extLst>
          </p:cNvPr>
          <p:cNvSpPr/>
          <p:nvPr/>
        </p:nvSpPr>
        <p:spPr>
          <a:xfrm rot="16200000" flipV="1">
            <a:off x="1651899" y="3863347"/>
            <a:ext cx="1564249" cy="1136887"/>
          </a:xfrm>
          <a:prstGeom prst="bentArrow">
            <a:avLst>
              <a:gd name="adj1" fmla="val 20938"/>
              <a:gd name="adj2" fmla="val 28341"/>
              <a:gd name="adj3" fmla="val 25000"/>
              <a:gd name="adj4" fmla="val 43750"/>
            </a:avLst>
          </a:prstGeom>
          <a:solidFill>
            <a:schemeClr val="accent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タイトル 1">
            <a:extLst>
              <a:ext uri="{FF2B5EF4-FFF2-40B4-BE49-F238E27FC236}">
                <a16:creationId xmlns:a16="http://schemas.microsoft.com/office/drawing/2014/main" id="{D819B9B8-BECE-C5EF-C2CA-652635C0E78A}"/>
              </a:ext>
            </a:extLst>
          </p:cNvPr>
          <p:cNvSpPr txBox="1">
            <a:spLocks/>
          </p:cNvSpPr>
          <p:nvPr/>
        </p:nvSpPr>
        <p:spPr>
          <a:xfrm>
            <a:off x="2729116" y="4355415"/>
            <a:ext cx="2340529" cy="720354"/>
          </a:xfrm>
          <a:prstGeom prst="rect">
            <a:avLst/>
          </a:prstGeom>
          <a:solidFill>
            <a:srgbClr val="FFFF00"/>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2400" b="1" u="sng" dirty="0">
                <a:solidFill>
                  <a:srgbClr val="FF0000"/>
                </a:solidFill>
                <a:effectLst>
                  <a:outerShdw blurRad="38100" dist="38100" dir="2700000" algn="tl">
                    <a:srgbClr val="000000">
                      <a:alpha val="43137"/>
                    </a:srgbClr>
                  </a:outerShdw>
                </a:effectLst>
                <a:latin typeface="+mn-ea"/>
                <a:ea typeface="+mn-ea"/>
              </a:rPr>
              <a:t>メンタリング</a:t>
            </a:r>
          </a:p>
        </p:txBody>
      </p:sp>
      <p:sp>
        <p:nvSpPr>
          <p:cNvPr id="19" name="タイトル 1">
            <a:extLst>
              <a:ext uri="{FF2B5EF4-FFF2-40B4-BE49-F238E27FC236}">
                <a16:creationId xmlns:a16="http://schemas.microsoft.com/office/drawing/2014/main" id="{EF5F260B-5B12-78C6-660F-E8C6BDAE4064}"/>
              </a:ext>
            </a:extLst>
          </p:cNvPr>
          <p:cNvSpPr txBox="1">
            <a:spLocks/>
          </p:cNvSpPr>
          <p:nvPr/>
        </p:nvSpPr>
        <p:spPr>
          <a:xfrm>
            <a:off x="193361" y="3681886"/>
            <a:ext cx="1573053" cy="490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2000" b="1" u="sng" dirty="0">
                <a:solidFill>
                  <a:srgbClr val="FF0000"/>
                </a:solidFill>
                <a:latin typeface="+mn-ea"/>
                <a:ea typeface="+mn-ea"/>
              </a:rPr>
              <a:t>メンター</a:t>
            </a:r>
          </a:p>
        </p:txBody>
      </p:sp>
      <p:sp>
        <p:nvSpPr>
          <p:cNvPr id="20" name="タイトル 1">
            <a:extLst>
              <a:ext uri="{FF2B5EF4-FFF2-40B4-BE49-F238E27FC236}">
                <a16:creationId xmlns:a16="http://schemas.microsoft.com/office/drawing/2014/main" id="{4554A6C6-5BD2-2AA7-C8FC-82414468E8A7}"/>
              </a:ext>
            </a:extLst>
          </p:cNvPr>
          <p:cNvSpPr txBox="1">
            <a:spLocks/>
          </p:cNvSpPr>
          <p:nvPr/>
        </p:nvSpPr>
        <p:spPr>
          <a:xfrm>
            <a:off x="1807214" y="915862"/>
            <a:ext cx="1573053" cy="490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2000" b="1" u="sng" dirty="0">
                <a:solidFill>
                  <a:srgbClr val="FF0000"/>
                </a:solidFill>
                <a:latin typeface="+mn-ea"/>
                <a:ea typeface="+mn-ea"/>
              </a:rPr>
              <a:t>メンティ</a:t>
            </a:r>
          </a:p>
        </p:txBody>
      </p:sp>
    </p:spTree>
    <p:extLst>
      <p:ext uri="{BB962C8B-B14F-4D97-AF65-F5344CB8AC3E}">
        <p14:creationId xmlns:p14="http://schemas.microsoft.com/office/powerpoint/2010/main" val="402613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06A2B-9964-0B62-95E4-C0866DC992C8}"/>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3A15409-4145-D84D-DF28-46F76C175ED0}"/>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177F0679-98EF-7DFB-1194-35B6894D6FF7}"/>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47</a:t>
            </a:fld>
            <a:endParaRPr kumimoji="1" lang="ja-JP" altLang="en-US" dirty="0"/>
          </a:p>
        </p:txBody>
      </p:sp>
      <p:cxnSp>
        <p:nvCxnSpPr>
          <p:cNvPr id="22" name="直線コネクタ 21">
            <a:extLst>
              <a:ext uri="{FF2B5EF4-FFF2-40B4-BE49-F238E27FC236}">
                <a16:creationId xmlns:a16="http://schemas.microsoft.com/office/drawing/2014/main" id="{BDD95A7B-160C-1A68-2C4D-B4A1578F2C35}"/>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87EF3AD0-26BB-2420-B152-196B8199B020}"/>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まとめ</a:t>
            </a:r>
            <a:r>
              <a:rPr lang="en-US" altLang="ja-JP" sz="1600" b="1" dirty="0">
                <a:latin typeface="+mn-ea"/>
                <a:ea typeface="+mn-ea"/>
              </a:rPr>
              <a:t>〉</a:t>
            </a:r>
            <a:r>
              <a:rPr lang="ja-JP" altLang="en-US" sz="1600" b="1" dirty="0">
                <a:latin typeface="+mn-ea"/>
                <a:ea typeface="+mn-ea"/>
              </a:rPr>
              <a:t>主任相談支援専門員の地域での役割</a:t>
            </a:r>
          </a:p>
        </p:txBody>
      </p:sp>
      <p:sp>
        <p:nvSpPr>
          <p:cNvPr id="3" name="コンテンツ プレースホルダー 2">
            <a:extLst>
              <a:ext uri="{FF2B5EF4-FFF2-40B4-BE49-F238E27FC236}">
                <a16:creationId xmlns:a16="http://schemas.microsoft.com/office/drawing/2014/main" id="{83BB6FE0-378E-B006-2FFE-59D0A58D968F}"/>
              </a:ext>
            </a:extLst>
          </p:cNvPr>
          <p:cNvSpPr txBox="1">
            <a:spLocks/>
          </p:cNvSpPr>
          <p:nvPr/>
        </p:nvSpPr>
        <p:spPr>
          <a:xfrm>
            <a:off x="170109" y="951346"/>
            <a:ext cx="8842158" cy="4965664"/>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spcBef>
                <a:spcPts val="600"/>
              </a:spcBef>
            </a:pPr>
            <a:r>
              <a:rPr lang="en-US" altLang="ja-JP" b="1" dirty="0"/>
              <a:t>【</a:t>
            </a:r>
            <a:r>
              <a:rPr lang="ja-JP" altLang="en-US" b="1" dirty="0"/>
              <a:t>コンサルテーションとは</a:t>
            </a:r>
            <a:r>
              <a:rPr lang="en-US" altLang="ja-JP" b="1" dirty="0"/>
              <a:t>】</a:t>
            </a:r>
          </a:p>
          <a:p>
            <a:pPr algn="just">
              <a:lnSpc>
                <a:spcPct val="110000"/>
              </a:lnSpc>
              <a:spcBef>
                <a:spcPts val="600"/>
              </a:spcBef>
            </a:pPr>
            <a:r>
              <a:rPr lang="ja-JP" altLang="en-US" b="1" dirty="0"/>
              <a:t>異なる専門性をもつ複数の者が、援助対象である問題状況について検討し、よりよい援助の在り方について話し合うプロセス。 </a:t>
            </a:r>
          </a:p>
          <a:p>
            <a:pPr algn="just">
              <a:lnSpc>
                <a:spcPct val="110000"/>
              </a:lnSpc>
              <a:spcBef>
                <a:spcPts val="600"/>
              </a:spcBef>
            </a:pPr>
            <a:endParaRPr lang="ja-JP" altLang="en-US" b="1" dirty="0"/>
          </a:p>
          <a:p>
            <a:pPr algn="just">
              <a:lnSpc>
                <a:spcPct val="110000"/>
              </a:lnSpc>
              <a:spcBef>
                <a:spcPts val="600"/>
              </a:spcBef>
            </a:pPr>
            <a:r>
              <a:rPr lang="ja-JP" altLang="en-US" b="1" dirty="0"/>
              <a:t>（立場を想定した場合）</a:t>
            </a:r>
            <a:endParaRPr lang="en-US" altLang="ja-JP" b="1" dirty="0"/>
          </a:p>
          <a:p>
            <a:pPr algn="just">
              <a:lnSpc>
                <a:spcPct val="110000"/>
              </a:lnSpc>
              <a:spcBef>
                <a:spcPts val="600"/>
              </a:spcBef>
            </a:pPr>
            <a:r>
              <a:rPr lang="ja-JP" altLang="en-US" b="1" dirty="0"/>
              <a:t>　「コンサルタント」を主任相談支援専門員</a:t>
            </a:r>
          </a:p>
          <a:p>
            <a:pPr algn="just">
              <a:lnSpc>
                <a:spcPct val="110000"/>
              </a:lnSpc>
              <a:spcBef>
                <a:spcPts val="600"/>
              </a:spcBef>
            </a:pPr>
            <a:r>
              <a:rPr lang="ja-JP" altLang="en-US" b="1" dirty="0"/>
              <a:t>　　⇒自らの専門性に基づいて他の専門家を援助する者</a:t>
            </a:r>
          </a:p>
          <a:p>
            <a:pPr algn="just">
              <a:lnSpc>
                <a:spcPct val="110000"/>
              </a:lnSpc>
              <a:spcBef>
                <a:spcPts val="600"/>
              </a:spcBef>
            </a:pPr>
            <a:r>
              <a:rPr lang="ja-JP" altLang="en-US" b="1" dirty="0"/>
              <a:t>　</a:t>
            </a:r>
            <a:endParaRPr lang="en-US" altLang="ja-JP" b="1" dirty="0"/>
          </a:p>
          <a:p>
            <a:pPr algn="just">
              <a:lnSpc>
                <a:spcPct val="110000"/>
              </a:lnSpc>
              <a:spcBef>
                <a:spcPts val="600"/>
              </a:spcBef>
            </a:pPr>
            <a:r>
              <a:rPr lang="ja-JP" altLang="en-US" b="1" dirty="0"/>
              <a:t>　「コンサルティ」を地域の相談支援専門員</a:t>
            </a:r>
          </a:p>
          <a:p>
            <a:pPr algn="just">
              <a:lnSpc>
                <a:spcPct val="110000"/>
              </a:lnSpc>
              <a:spcBef>
                <a:spcPts val="600"/>
              </a:spcBef>
            </a:pPr>
            <a:r>
              <a:rPr lang="ja-JP" altLang="en-US" b="1" dirty="0"/>
              <a:t>　　⇒援助を受けるもの</a:t>
            </a:r>
          </a:p>
        </p:txBody>
      </p:sp>
      <p:sp>
        <p:nvSpPr>
          <p:cNvPr id="2" name="タイトル 1">
            <a:extLst>
              <a:ext uri="{FF2B5EF4-FFF2-40B4-BE49-F238E27FC236}">
                <a16:creationId xmlns:a16="http://schemas.microsoft.com/office/drawing/2014/main" id="{D4D7266A-0395-40EE-EC47-1386A4B11D0D}"/>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lang="ja-JP" altLang="en-US" sz="2000" b="1" dirty="0">
                <a:latin typeface="+mn-ea"/>
                <a:ea typeface="+mn-ea"/>
              </a:rPr>
              <a:t>機能</a:t>
            </a:r>
            <a:endParaRPr kumimoji="1" lang="ja-JP" altLang="en-US" sz="2000" b="1" dirty="0">
              <a:latin typeface="+mn-ea"/>
              <a:ea typeface="+mn-ea"/>
            </a:endParaRPr>
          </a:p>
        </p:txBody>
      </p:sp>
      <p:sp>
        <p:nvSpPr>
          <p:cNvPr id="4" name="タイトル 1">
            <a:extLst>
              <a:ext uri="{FF2B5EF4-FFF2-40B4-BE49-F238E27FC236}">
                <a16:creationId xmlns:a16="http://schemas.microsoft.com/office/drawing/2014/main" id="{CF38F9FD-BB68-9C3A-7F64-4C7767A9902F}"/>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5" name="吹き出し: 四角形 4">
            <a:extLst>
              <a:ext uri="{FF2B5EF4-FFF2-40B4-BE49-F238E27FC236}">
                <a16:creationId xmlns:a16="http://schemas.microsoft.com/office/drawing/2014/main" id="{243E1B5C-C98C-BE6E-9D1F-0C68A2CABDC2}"/>
              </a:ext>
            </a:extLst>
          </p:cNvPr>
          <p:cNvSpPr/>
          <p:nvPr/>
        </p:nvSpPr>
        <p:spPr>
          <a:xfrm>
            <a:off x="4996665" y="111736"/>
            <a:ext cx="3932267" cy="756480"/>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2000" b="1" dirty="0">
                <a:solidFill>
                  <a:schemeClr val="tx1"/>
                </a:solidFill>
              </a:rPr>
              <a:t>コンサルテーション</a:t>
            </a:r>
          </a:p>
        </p:txBody>
      </p:sp>
    </p:spTree>
    <p:extLst>
      <p:ext uri="{BB962C8B-B14F-4D97-AF65-F5344CB8AC3E}">
        <p14:creationId xmlns:p14="http://schemas.microsoft.com/office/powerpoint/2010/main" val="404441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C9CBB-5A24-5AD3-9E8D-9A37D8A5A60F}"/>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400EB3AA-2EF2-DC4B-88EA-06E07D1E175D}"/>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FEF7C7D2-5288-9098-F0A7-7AADE080FDF3}"/>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48</a:t>
            </a:fld>
            <a:endParaRPr kumimoji="1" lang="ja-JP" altLang="en-US" dirty="0"/>
          </a:p>
        </p:txBody>
      </p:sp>
      <p:cxnSp>
        <p:nvCxnSpPr>
          <p:cNvPr id="22" name="直線コネクタ 21">
            <a:extLst>
              <a:ext uri="{FF2B5EF4-FFF2-40B4-BE49-F238E27FC236}">
                <a16:creationId xmlns:a16="http://schemas.microsoft.com/office/drawing/2014/main" id="{C725CDF5-4692-FAA3-A008-52E416A845E9}"/>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C7CF7B26-2F05-DCB3-DB23-E3D5DBD41E6B}"/>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まとめ</a:t>
            </a:r>
            <a:r>
              <a:rPr lang="en-US" altLang="ja-JP" sz="1600" b="1" dirty="0">
                <a:latin typeface="+mn-ea"/>
                <a:ea typeface="+mn-ea"/>
              </a:rPr>
              <a:t>〉</a:t>
            </a:r>
            <a:r>
              <a:rPr lang="ja-JP" altLang="en-US" sz="1600" b="1" dirty="0">
                <a:latin typeface="+mn-ea"/>
                <a:ea typeface="+mn-ea"/>
              </a:rPr>
              <a:t>主任相談支援専門員の地域での役割</a:t>
            </a:r>
          </a:p>
        </p:txBody>
      </p:sp>
      <p:sp>
        <p:nvSpPr>
          <p:cNvPr id="3" name="コンテンツ プレースホルダー 2">
            <a:extLst>
              <a:ext uri="{FF2B5EF4-FFF2-40B4-BE49-F238E27FC236}">
                <a16:creationId xmlns:a16="http://schemas.microsoft.com/office/drawing/2014/main" id="{92DF063B-0D23-C04C-29E0-53E33ABBC78A}"/>
              </a:ext>
            </a:extLst>
          </p:cNvPr>
          <p:cNvSpPr txBox="1">
            <a:spLocks/>
          </p:cNvSpPr>
          <p:nvPr/>
        </p:nvSpPr>
        <p:spPr>
          <a:xfrm>
            <a:off x="170109" y="951346"/>
            <a:ext cx="8842158" cy="4830615"/>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spcBef>
                <a:spcPts val="600"/>
              </a:spcBef>
            </a:pPr>
            <a:r>
              <a:rPr lang="en-US" altLang="ja-JP" b="1" dirty="0"/>
              <a:t>【</a:t>
            </a:r>
            <a:r>
              <a:rPr lang="ja-JP" altLang="en-US" b="1" dirty="0"/>
              <a:t>コンサルテーションとは</a:t>
            </a:r>
            <a:r>
              <a:rPr lang="en-US" altLang="ja-JP" b="1" dirty="0"/>
              <a:t>】</a:t>
            </a:r>
          </a:p>
          <a:p>
            <a:pPr algn="just">
              <a:lnSpc>
                <a:spcPct val="110000"/>
              </a:lnSpc>
              <a:spcBef>
                <a:spcPts val="600"/>
              </a:spcBef>
            </a:pPr>
            <a:r>
              <a:rPr lang="ja-JP" altLang="en-US" b="1" dirty="0"/>
              <a:t>異なる専門性をもつ複数の者が、援助対象である問題状況について検討し、よりよい援助の在り方について話し合うプロセス。 </a:t>
            </a:r>
          </a:p>
          <a:p>
            <a:pPr algn="just">
              <a:lnSpc>
                <a:spcPct val="110000"/>
              </a:lnSpc>
              <a:spcBef>
                <a:spcPts val="600"/>
              </a:spcBef>
            </a:pPr>
            <a:endParaRPr lang="ja-JP" altLang="en-US" b="1" dirty="0"/>
          </a:p>
          <a:p>
            <a:pPr algn="just">
              <a:lnSpc>
                <a:spcPct val="110000"/>
              </a:lnSpc>
              <a:spcBef>
                <a:spcPts val="600"/>
              </a:spcBef>
            </a:pPr>
            <a:r>
              <a:rPr lang="ja-JP" altLang="en-US" b="1" dirty="0"/>
              <a:t>（立場を想定した場合）</a:t>
            </a:r>
            <a:endParaRPr lang="en-US" altLang="ja-JP" b="1" dirty="0"/>
          </a:p>
          <a:p>
            <a:pPr algn="just">
              <a:lnSpc>
                <a:spcPct val="110000"/>
              </a:lnSpc>
              <a:spcBef>
                <a:spcPts val="600"/>
              </a:spcBef>
            </a:pPr>
            <a:r>
              <a:rPr lang="ja-JP" altLang="en-US" b="1" dirty="0"/>
              <a:t>　</a:t>
            </a:r>
            <a:r>
              <a:rPr lang="ja-JP" altLang="en-US" b="1" dirty="0">
                <a:solidFill>
                  <a:srgbClr val="FF0000"/>
                </a:solidFill>
              </a:rPr>
              <a:t>「コンサルタント」を主任相談支援専門員</a:t>
            </a:r>
          </a:p>
          <a:p>
            <a:pPr algn="just">
              <a:lnSpc>
                <a:spcPct val="110000"/>
              </a:lnSpc>
              <a:spcBef>
                <a:spcPts val="600"/>
              </a:spcBef>
            </a:pPr>
            <a:r>
              <a:rPr lang="ja-JP" altLang="en-US" b="1" dirty="0">
                <a:solidFill>
                  <a:srgbClr val="FF0000"/>
                </a:solidFill>
              </a:rPr>
              <a:t>　　</a:t>
            </a:r>
            <a:r>
              <a:rPr lang="ja-JP" altLang="en-US" b="1" dirty="0"/>
              <a:t>⇒自らの専門性に基づいて他の専門家を援助する者</a:t>
            </a:r>
          </a:p>
          <a:p>
            <a:pPr algn="just">
              <a:lnSpc>
                <a:spcPct val="110000"/>
              </a:lnSpc>
              <a:spcBef>
                <a:spcPts val="600"/>
              </a:spcBef>
            </a:pPr>
            <a:r>
              <a:rPr lang="ja-JP" altLang="en-US" b="1" dirty="0"/>
              <a:t>　</a:t>
            </a:r>
            <a:endParaRPr lang="en-US" altLang="ja-JP" b="1" dirty="0"/>
          </a:p>
          <a:p>
            <a:pPr algn="just">
              <a:lnSpc>
                <a:spcPct val="110000"/>
              </a:lnSpc>
              <a:spcBef>
                <a:spcPts val="600"/>
              </a:spcBef>
            </a:pPr>
            <a:r>
              <a:rPr lang="ja-JP" altLang="en-US" b="1" dirty="0"/>
              <a:t>　</a:t>
            </a:r>
            <a:r>
              <a:rPr lang="ja-JP" altLang="en-US" b="1" dirty="0">
                <a:solidFill>
                  <a:srgbClr val="FF0000"/>
                </a:solidFill>
              </a:rPr>
              <a:t>「コンサルティ」を地域の相談支援専門員</a:t>
            </a:r>
          </a:p>
          <a:p>
            <a:pPr algn="just">
              <a:lnSpc>
                <a:spcPct val="110000"/>
              </a:lnSpc>
              <a:spcBef>
                <a:spcPts val="600"/>
              </a:spcBef>
            </a:pPr>
            <a:r>
              <a:rPr lang="ja-JP" altLang="en-US" b="1" dirty="0">
                <a:solidFill>
                  <a:srgbClr val="FF0000"/>
                </a:solidFill>
              </a:rPr>
              <a:t>　　</a:t>
            </a:r>
            <a:r>
              <a:rPr lang="ja-JP" altLang="en-US" b="1" dirty="0"/>
              <a:t>⇒援助を受けるもの</a:t>
            </a:r>
          </a:p>
        </p:txBody>
      </p:sp>
      <p:sp>
        <p:nvSpPr>
          <p:cNvPr id="2" name="タイトル 1">
            <a:extLst>
              <a:ext uri="{FF2B5EF4-FFF2-40B4-BE49-F238E27FC236}">
                <a16:creationId xmlns:a16="http://schemas.microsoft.com/office/drawing/2014/main" id="{EF243230-9FFC-A010-48D6-0E3C315D5604}"/>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lang="ja-JP" altLang="en-US" sz="2000" b="1" dirty="0">
                <a:latin typeface="+mn-ea"/>
                <a:ea typeface="+mn-ea"/>
              </a:rPr>
              <a:t>機能</a:t>
            </a:r>
            <a:endParaRPr kumimoji="1" lang="ja-JP" altLang="en-US" sz="2000" b="1" dirty="0">
              <a:latin typeface="+mn-ea"/>
              <a:ea typeface="+mn-ea"/>
            </a:endParaRPr>
          </a:p>
        </p:txBody>
      </p:sp>
      <p:sp>
        <p:nvSpPr>
          <p:cNvPr id="4" name="タイトル 1">
            <a:extLst>
              <a:ext uri="{FF2B5EF4-FFF2-40B4-BE49-F238E27FC236}">
                <a16:creationId xmlns:a16="http://schemas.microsoft.com/office/drawing/2014/main" id="{68284C59-EC99-527F-44C4-341989429E18}"/>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5" name="吹き出し: 四角形 4">
            <a:extLst>
              <a:ext uri="{FF2B5EF4-FFF2-40B4-BE49-F238E27FC236}">
                <a16:creationId xmlns:a16="http://schemas.microsoft.com/office/drawing/2014/main" id="{A35F6FF0-5107-9D1E-D5A4-34674814F9CB}"/>
              </a:ext>
            </a:extLst>
          </p:cNvPr>
          <p:cNvSpPr/>
          <p:nvPr/>
        </p:nvSpPr>
        <p:spPr>
          <a:xfrm>
            <a:off x="4996665" y="111736"/>
            <a:ext cx="3932267" cy="756480"/>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2000" b="1" dirty="0">
                <a:solidFill>
                  <a:schemeClr val="tx1"/>
                </a:solidFill>
              </a:rPr>
              <a:t>コンサルテーション</a:t>
            </a:r>
          </a:p>
        </p:txBody>
      </p:sp>
      <p:sp>
        <p:nvSpPr>
          <p:cNvPr id="8" name="四角形: 角を丸くする 7">
            <a:extLst>
              <a:ext uri="{FF2B5EF4-FFF2-40B4-BE49-F238E27FC236}">
                <a16:creationId xmlns:a16="http://schemas.microsoft.com/office/drawing/2014/main" id="{C21CAE77-0593-E03D-A58A-0A9B2A9AA356}"/>
              </a:ext>
            </a:extLst>
          </p:cNvPr>
          <p:cNvSpPr/>
          <p:nvPr/>
        </p:nvSpPr>
        <p:spPr>
          <a:xfrm>
            <a:off x="5350324" y="5212596"/>
            <a:ext cx="3602668" cy="113873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400" b="1" dirty="0">
                <a:solidFill>
                  <a:schemeClr val="tx1"/>
                </a:solidFill>
              </a:rPr>
              <a:t>①知識の提供</a:t>
            </a:r>
            <a:endParaRPr kumimoji="1" lang="en-US" altLang="ja-JP" sz="1400" b="1" dirty="0">
              <a:solidFill>
                <a:schemeClr val="tx1"/>
              </a:solidFill>
            </a:endParaRPr>
          </a:p>
          <a:p>
            <a:pPr algn="just"/>
            <a:r>
              <a:rPr kumimoji="1" lang="ja-JP" altLang="en-US" sz="1400" b="1" dirty="0">
                <a:solidFill>
                  <a:schemeClr val="tx1"/>
                </a:solidFill>
              </a:rPr>
              <a:t>②精神的な支え</a:t>
            </a:r>
            <a:endParaRPr kumimoji="1" lang="en-US" altLang="ja-JP" sz="1400" b="1" dirty="0">
              <a:solidFill>
                <a:schemeClr val="tx1"/>
              </a:solidFill>
            </a:endParaRPr>
          </a:p>
          <a:p>
            <a:pPr algn="just"/>
            <a:r>
              <a:rPr kumimoji="1" lang="ja-JP" altLang="en-US" sz="1400" b="1" dirty="0">
                <a:solidFill>
                  <a:schemeClr val="tx1"/>
                </a:solidFill>
              </a:rPr>
              <a:t>③新しい視点の提示</a:t>
            </a:r>
            <a:endParaRPr kumimoji="1" lang="en-US" altLang="ja-JP" sz="1400" b="1" dirty="0">
              <a:solidFill>
                <a:schemeClr val="tx1"/>
              </a:solidFill>
            </a:endParaRPr>
          </a:p>
          <a:p>
            <a:pPr algn="just"/>
            <a:r>
              <a:rPr kumimoji="1" lang="ja-JP" altLang="en-US" sz="1400" b="1" dirty="0">
                <a:solidFill>
                  <a:schemeClr val="tx1"/>
                </a:solidFill>
              </a:rPr>
              <a:t>④ネットワーキングの促進など</a:t>
            </a:r>
            <a:endParaRPr kumimoji="1" lang="en-US" altLang="ja-JP" sz="1400" b="1" dirty="0">
              <a:solidFill>
                <a:schemeClr val="tx1"/>
              </a:solidFill>
            </a:endParaRPr>
          </a:p>
        </p:txBody>
      </p:sp>
    </p:spTree>
    <p:extLst>
      <p:ext uri="{BB962C8B-B14F-4D97-AF65-F5344CB8AC3E}">
        <p14:creationId xmlns:p14="http://schemas.microsoft.com/office/powerpoint/2010/main" val="351010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8C300-8AEB-99CA-801D-0971D22A9EDA}"/>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015802E0-1875-D2F4-B7BE-081145C33FAE}"/>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820A8E23-79E0-AC49-1CAA-12B0C9811B5E}"/>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49</a:t>
            </a:fld>
            <a:endParaRPr kumimoji="1" lang="ja-JP" altLang="en-US" dirty="0"/>
          </a:p>
        </p:txBody>
      </p:sp>
      <p:cxnSp>
        <p:nvCxnSpPr>
          <p:cNvPr id="22" name="直線コネクタ 21">
            <a:extLst>
              <a:ext uri="{FF2B5EF4-FFF2-40B4-BE49-F238E27FC236}">
                <a16:creationId xmlns:a16="http://schemas.microsoft.com/office/drawing/2014/main" id="{5EA9C4F4-F296-542F-1DB6-439A2E08891C}"/>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0BD22B17-7B59-DE46-C73B-DC8ED08D61AD}"/>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まとめ</a:t>
            </a:r>
            <a:r>
              <a:rPr lang="en-US" altLang="ja-JP" sz="1600" b="1" dirty="0">
                <a:latin typeface="+mn-ea"/>
                <a:ea typeface="+mn-ea"/>
              </a:rPr>
              <a:t>〉</a:t>
            </a:r>
            <a:r>
              <a:rPr lang="ja-JP" altLang="en-US" sz="1600" b="1" dirty="0">
                <a:latin typeface="+mn-ea"/>
                <a:ea typeface="+mn-ea"/>
              </a:rPr>
              <a:t>主任相談支援専門員の地域での役割</a:t>
            </a:r>
          </a:p>
        </p:txBody>
      </p:sp>
      <p:sp>
        <p:nvSpPr>
          <p:cNvPr id="3" name="コンテンツ プレースホルダー 2">
            <a:extLst>
              <a:ext uri="{FF2B5EF4-FFF2-40B4-BE49-F238E27FC236}">
                <a16:creationId xmlns:a16="http://schemas.microsoft.com/office/drawing/2014/main" id="{4ECCDC05-6DB0-2C34-DB21-DD6220D48BE8}"/>
              </a:ext>
            </a:extLst>
          </p:cNvPr>
          <p:cNvSpPr txBox="1">
            <a:spLocks/>
          </p:cNvSpPr>
          <p:nvPr/>
        </p:nvSpPr>
        <p:spPr>
          <a:xfrm>
            <a:off x="170109" y="951345"/>
            <a:ext cx="8842158" cy="5172357"/>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spcBef>
                <a:spcPts val="1200"/>
              </a:spcBef>
            </a:pPr>
            <a:r>
              <a:rPr lang="ja-JP" altLang="en-US" b="1" dirty="0"/>
              <a:t>①問題点を整理・評価し、具体的な対応策を検討しながら問題解決を図る。</a:t>
            </a:r>
          </a:p>
          <a:p>
            <a:pPr algn="just">
              <a:lnSpc>
                <a:spcPct val="110000"/>
              </a:lnSpc>
              <a:spcBef>
                <a:spcPts val="1200"/>
              </a:spcBef>
            </a:pPr>
            <a:r>
              <a:rPr lang="ja-JP" altLang="en-US" b="1" dirty="0"/>
              <a:t>②専門的な知識を身につけることができるようにマネジメントする。</a:t>
            </a:r>
          </a:p>
          <a:p>
            <a:pPr algn="just">
              <a:lnSpc>
                <a:spcPct val="110000"/>
              </a:lnSpc>
              <a:spcBef>
                <a:spcPts val="1200"/>
              </a:spcBef>
            </a:pPr>
            <a:r>
              <a:rPr lang="ja-JP" altLang="en-US" b="1" dirty="0"/>
              <a:t>③相談支援専門員が抱えている不安に対して他の取り組みなども紹介しながら安心感を与える。</a:t>
            </a:r>
          </a:p>
          <a:p>
            <a:pPr algn="just">
              <a:lnSpc>
                <a:spcPct val="110000"/>
              </a:lnSpc>
              <a:spcBef>
                <a:spcPts val="1200"/>
              </a:spcBef>
            </a:pPr>
            <a:r>
              <a:rPr lang="ja-JP" altLang="en-US" b="1" dirty="0"/>
              <a:t>④課題の捉え方に関して新たな見方を提案する。</a:t>
            </a:r>
          </a:p>
          <a:p>
            <a:pPr algn="just">
              <a:lnSpc>
                <a:spcPct val="110000"/>
              </a:lnSpc>
              <a:spcBef>
                <a:spcPts val="1200"/>
              </a:spcBef>
            </a:pPr>
            <a:r>
              <a:rPr lang="ja-JP" altLang="en-US" b="1" dirty="0"/>
              <a:t>⑤組織・管理上の問題について改善策を検討する。</a:t>
            </a:r>
          </a:p>
          <a:p>
            <a:pPr algn="just">
              <a:lnSpc>
                <a:spcPct val="110000"/>
              </a:lnSpc>
              <a:spcBef>
                <a:spcPts val="1200"/>
              </a:spcBef>
            </a:pPr>
            <a:r>
              <a:rPr lang="ja-JP" altLang="en-US" b="1" dirty="0"/>
              <a:t>⑥外部の有効な資源へつなぐ場合がある。　</a:t>
            </a:r>
          </a:p>
        </p:txBody>
      </p:sp>
      <p:sp>
        <p:nvSpPr>
          <p:cNvPr id="2" name="タイトル 1">
            <a:extLst>
              <a:ext uri="{FF2B5EF4-FFF2-40B4-BE49-F238E27FC236}">
                <a16:creationId xmlns:a16="http://schemas.microsoft.com/office/drawing/2014/main" id="{527EA96C-0A1F-150F-987B-DF6EB30E916B}"/>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lang="ja-JP" altLang="en-US" sz="2000" b="1" dirty="0">
                <a:latin typeface="+mn-ea"/>
                <a:ea typeface="+mn-ea"/>
              </a:rPr>
              <a:t>機能</a:t>
            </a:r>
            <a:endParaRPr kumimoji="1" lang="ja-JP" altLang="en-US" sz="2000" b="1" dirty="0">
              <a:latin typeface="+mn-ea"/>
              <a:ea typeface="+mn-ea"/>
            </a:endParaRPr>
          </a:p>
        </p:txBody>
      </p:sp>
      <p:sp>
        <p:nvSpPr>
          <p:cNvPr id="4" name="タイトル 1">
            <a:extLst>
              <a:ext uri="{FF2B5EF4-FFF2-40B4-BE49-F238E27FC236}">
                <a16:creationId xmlns:a16="http://schemas.microsoft.com/office/drawing/2014/main" id="{973B4289-B983-9815-9B38-1FFFF8CEDB9D}"/>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5" name="吹き出し: 四角形 4">
            <a:extLst>
              <a:ext uri="{FF2B5EF4-FFF2-40B4-BE49-F238E27FC236}">
                <a16:creationId xmlns:a16="http://schemas.microsoft.com/office/drawing/2014/main" id="{067D8D59-E23A-70A6-8BB7-21C341B93BB9}"/>
              </a:ext>
            </a:extLst>
          </p:cNvPr>
          <p:cNvSpPr/>
          <p:nvPr/>
        </p:nvSpPr>
        <p:spPr>
          <a:xfrm>
            <a:off x="4996665" y="111736"/>
            <a:ext cx="3932267" cy="756480"/>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2000" b="1" dirty="0">
                <a:solidFill>
                  <a:schemeClr val="tx1"/>
                </a:solidFill>
              </a:rPr>
              <a:t>主任相談支援専門員による</a:t>
            </a:r>
            <a:br>
              <a:rPr kumimoji="1" lang="ja-JP" altLang="en-US" sz="2000" b="1" dirty="0">
                <a:solidFill>
                  <a:schemeClr val="tx1"/>
                </a:solidFill>
              </a:rPr>
            </a:br>
            <a:r>
              <a:rPr kumimoji="1" lang="ja-JP" altLang="en-US" sz="2000" b="1" dirty="0">
                <a:solidFill>
                  <a:schemeClr val="tx1"/>
                </a:solidFill>
              </a:rPr>
              <a:t>コンサルテーション機能</a:t>
            </a:r>
          </a:p>
        </p:txBody>
      </p:sp>
    </p:spTree>
    <p:extLst>
      <p:ext uri="{BB962C8B-B14F-4D97-AF65-F5344CB8AC3E}">
        <p14:creationId xmlns:p14="http://schemas.microsoft.com/office/powerpoint/2010/main" val="153348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676BC-BAC7-8AFE-7DB9-C9A1809D96C5}"/>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1C17B4B3-5403-FC79-9C6D-9239B8429C8C}"/>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3520617B-F46B-FCD8-B47A-584D23107F82}"/>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5</a:t>
            </a:fld>
            <a:endParaRPr kumimoji="1" lang="ja-JP" altLang="en-US" dirty="0"/>
          </a:p>
        </p:txBody>
      </p:sp>
      <p:cxnSp>
        <p:nvCxnSpPr>
          <p:cNvPr id="22" name="直線コネクタ 21">
            <a:extLst>
              <a:ext uri="{FF2B5EF4-FFF2-40B4-BE49-F238E27FC236}">
                <a16:creationId xmlns:a16="http://schemas.microsoft.com/office/drawing/2014/main" id="{5EEB4923-EC3C-D878-1727-043E5B474305}"/>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016DEC87-CA06-66BE-D4F1-4E7F83F997ED}"/>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導入講義</a:t>
            </a:r>
            <a:r>
              <a:rPr lang="en-US" altLang="ja-JP" sz="1600" b="1" dirty="0">
                <a:latin typeface="+mn-ea"/>
                <a:ea typeface="+mn-ea"/>
              </a:rPr>
              <a:t>】</a:t>
            </a:r>
            <a:r>
              <a:rPr lang="ja-JP" altLang="en-US" sz="1600" b="1" dirty="0">
                <a:latin typeface="+mn-ea"/>
                <a:ea typeface="+mn-ea"/>
              </a:rPr>
              <a:t>講義の説明と振り返りシートの記入</a:t>
            </a:r>
          </a:p>
        </p:txBody>
      </p:sp>
      <p:sp>
        <p:nvSpPr>
          <p:cNvPr id="3" name="コンテンツ プレースホルダー 2">
            <a:extLst>
              <a:ext uri="{FF2B5EF4-FFF2-40B4-BE49-F238E27FC236}">
                <a16:creationId xmlns:a16="http://schemas.microsoft.com/office/drawing/2014/main" id="{11EE94B5-0BDB-4FCB-D080-DAD3BBDDDA2B}"/>
              </a:ext>
            </a:extLst>
          </p:cNvPr>
          <p:cNvSpPr txBox="1">
            <a:spLocks/>
          </p:cNvSpPr>
          <p:nvPr/>
        </p:nvSpPr>
        <p:spPr>
          <a:xfrm>
            <a:off x="133165" y="554182"/>
            <a:ext cx="8842158" cy="1993705"/>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pPr>
            <a:r>
              <a:rPr lang="ja-JP" altLang="en-US" sz="2800" b="1" dirty="0"/>
              <a:t>指定特定相談支援事業所・委託相談支援事業所の相談支援専門員が、地域でつながりを持ち、地域で育っていくための仕組みが必要。</a:t>
            </a:r>
          </a:p>
        </p:txBody>
      </p:sp>
    </p:spTree>
    <p:extLst>
      <p:ext uri="{BB962C8B-B14F-4D97-AF65-F5344CB8AC3E}">
        <p14:creationId xmlns:p14="http://schemas.microsoft.com/office/powerpoint/2010/main" val="370798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DEFFE-6797-1586-A1B5-1353465EEE22}"/>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A556B8D0-5C14-FD56-4BFC-936F83FEA0F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426FE0CF-FEB8-1418-5351-8CDD50EDD0A4}"/>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50</a:t>
            </a:fld>
            <a:endParaRPr kumimoji="1" lang="ja-JP" altLang="en-US" dirty="0"/>
          </a:p>
        </p:txBody>
      </p:sp>
      <p:cxnSp>
        <p:nvCxnSpPr>
          <p:cNvPr id="22" name="直線コネクタ 21">
            <a:extLst>
              <a:ext uri="{FF2B5EF4-FFF2-40B4-BE49-F238E27FC236}">
                <a16:creationId xmlns:a16="http://schemas.microsoft.com/office/drawing/2014/main" id="{AF27762E-B6D7-2FDF-69CA-87725D04666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5449A230-E9BE-1D51-828D-FFF2148D5AA8}"/>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まとめ</a:t>
            </a:r>
            <a:r>
              <a:rPr lang="en-US" altLang="ja-JP" sz="1600" b="1" dirty="0">
                <a:latin typeface="+mn-ea"/>
                <a:ea typeface="+mn-ea"/>
              </a:rPr>
              <a:t>〉</a:t>
            </a:r>
            <a:r>
              <a:rPr lang="ja-JP" altLang="en-US" sz="1600" b="1" dirty="0">
                <a:latin typeface="+mn-ea"/>
                <a:ea typeface="+mn-ea"/>
              </a:rPr>
              <a:t>主任相談支援専門員の地域での役割</a:t>
            </a:r>
          </a:p>
        </p:txBody>
      </p:sp>
      <p:sp>
        <p:nvSpPr>
          <p:cNvPr id="3" name="コンテンツ プレースホルダー 2">
            <a:extLst>
              <a:ext uri="{FF2B5EF4-FFF2-40B4-BE49-F238E27FC236}">
                <a16:creationId xmlns:a16="http://schemas.microsoft.com/office/drawing/2014/main" id="{2C4AD7F4-E4E2-8800-849A-45ED542DA64A}"/>
              </a:ext>
            </a:extLst>
          </p:cNvPr>
          <p:cNvSpPr txBox="1">
            <a:spLocks/>
          </p:cNvSpPr>
          <p:nvPr/>
        </p:nvSpPr>
        <p:spPr>
          <a:xfrm>
            <a:off x="170109" y="951345"/>
            <a:ext cx="8842158" cy="5172357"/>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spcBef>
                <a:spcPts val="1200"/>
              </a:spcBef>
            </a:pPr>
            <a:r>
              <a:rPr lang="ja-JP" altLang="en-US" b="1" dirty="0"/>
              <a:t>①問題点を整理・評価し、具体的な対応策を検討しながら</a:t>
            </a:r>
            <a:r>
              <a:rPr lang="ja-JP" altLang="en-US" b="1" u="sng" dirty="0">
                <a:solidFill>
                  <a:srgbClr val="FF0000"/>
                </a:solidFill>
                <a:effectLst>
                  <a:outerShdw blurRad="38100" dist="38100" dir="2700000" algn="tl">
                    <a:srgbClr val="000000">
                      <a:alpha val="43137"/>
                    </a:srgbClr>
                  </a:outerShdw>
                </a:effectLst>
              </a:rPr>
              <a:t>問題解決</a:t>
            </a:r>
            <a:r>
              <a:rPr lang="ja-JP" altLang="en-US" b="1" dirty="0"/>
              <a:t>を図る。</a:t>
            </a:r>
          </a:p>
          <a:p>
            <a:pPr algn="just">
              <a:lnSpc>
                <a:spcPct val="110000"/>
              </a:lnSpc>
              <a:spcBef>
                <a:spcPts val="1200"/>
              </a:spcBef>
            </a:pPr>
            <a:r>
              <a:rPr lang="ja-JP" altLang="en-US" b="1" dirty="0"/>
              <a:t>②専門的な知識を身につけることができるように</a:t>
            </a:r>
            <a:r>
              <a:rPr lang="ja-JP" altLang="en-US" b="1" u="sng" dirty="0">
                <a:solidFill>
                  <a:srgbClr val="FF0000"/>
                </a:solidFill>
                <a:effectLst>
                  <a:outerShdw blurRad="38100" dist="38100" dir="2700000" algn="tl">
                    <a:srgbClr val="000000">
                      <a:alpha val="43137"/>
                    </a:srgbClr>
                  </a:outerShdw>
                </a:effectLst>
              </a:rPr>
              <a:t>マネジメント</a:t>
            </a:r>
            <a:r>
              <a:rPr lang="ja-JP" altLang="en-US" b="1" dirty="0"/>
              <a:t>する。</a:t>
            </a:r>
          </a:p>
          <a:p>
            <a:pPr algn="just">
              <a:lnSpc>
                <a:spcPct val="110000"/>
              </a:lnSpc>
              <a:spcBef>
                <a:spcPts val="1200"/>
              </a:spcBef>
            </a:pPr>
            <a:r>
              <a:rPr lang="ja-JP" altLang="en-US" b="1" dirty="0"/>
              <a:t>③相談支援専門員が抱えている不安に対して他の取り組みなども紹介しながら</a:t>
            </a:r>
            <a:r>
              <a:rPr lang="ja-JP" altLang="en-US" b="1" u="sng" dirty="0">
                <a:solidFill>
                  <a:srgbClr val="FF0000"/>
                </a:solidFill>
                <a:effectLst>
                  <a:outerShdw blurRad="38100" dist="38100" dir="2700000" algn="tl">
                    <a:srgbClr val="000000">
                      <a:alpha val="43137"/>
                    </a:srgbClr>
                  </a:outerShdw>
                </a:effectLst>
              </a:rPr>
              <a:t>安心感</a:t>
            </a:r>
            <a:r>
              <a:rPr lang="ja-JP" altLang="en-US" b="1" dirty="0"/>
              <a:t>を与える。</a:t>
            </a:r>
          </a:p>
          <a:p>
            <a:pPr algn="just">
              <a:lnSpc>
                <a:spcPct val="110000"/>
              </a:lnSpc>
              <a:spcBef>
                <a:spcPts val="1200"/>
              </a:spcBef>
            </a:pPr>
            <a:r>
              <a:rPr lang="ja-JP" altLang="en-US" b="1" dirty="0"/>
              <a:t>④課題の捉え方に関して</a:t>
            </a:r>
            <a:r>
              <a:rPr lang="ja-JP" altLang="en-US" b="1" u="sng" dirty="0">
                <a:solidFill>
                  <a:srgbClr val="FF0000"/>
                </a:solidFill>
                <a:effectLst>
                  <a:outerShdw blurRad="38100" dist="38100" dir="2700000" algn="tl">
                    <a:srgbClr val="000000">
                      <a:alpha val="43137"/>
                    </a:srgbClr>
                  </a:outerShdw>
                </a:effectLst>
              </a:rPr>
              <a:t>新たな見方を提案</a:t>
            </a:r>
            <a:r>
              <a:rPr lang="ja-JP" altLang="en-US" b="1" dirty="0"/>
              <a:t>する。</a:t>
            </a:r>
          </a:p>
          <a:p>
            <a:pPr algn="just">
              <a:lnSpc>
                <a:spcPct val="110000"/>
              </a:lnSpc>
              <a:spcBef>
                <a:spcPts val="1200"/>
              </a:spcBef>
            </a:pPr>
            <a:r>
              <a:rPr lang="ja-JP" altLang="en-US" b="1" dirty="0"/>
              <a:t>⑤組織・管理上の問題について</a:t>
            </a:r>
            <a:r>
              <a:rPr lang="ja-JP" altLang="en-US" b="1" u="sng" dirty="0">
                <a:solidFill>
                  <a:srgbClr val="FF0000"/>
                </a:solidFill>
                <a:effectLst>
                  <a:outerShdw blurRad="38100" dist="38100" dir="2700000" algn="tl">
                    <a:srgbClr val="000000">
                      <a:alpha val="43137"/>
                    </a:srgbClr>
                  </a:outerShdw>
                </a:effectLst>
              </a:rPr>
              <a:t>改善策を検討</a:t>
            </a:r>
            <a:r>
              <a:rPr lang="ja-JP" altLang="en-US" b="1" dirty="0"/>
              <a:t>する。</a:t>
            </a:r>
          </a:p>
          <a:p>
            <a:pPr algn="just">
              <a:lnSpc>
                <a:spcPct val="110000"/>
              </a:lnSpc>
              <a:spcBef>
                <a:spcPts val="1200"/>
              </a:spcBef>
            </a:pPr>
            <a:r>
              <a:rPr lang="ja-JP" altLang="en-US" b="1" dirty="0"/>
              <a:t>⑥外部の有効な</a:t>
            </a:r>
            <a:r>
              <a:rPr lang="ja-JP" altLang="en-US" b="1" u="sng" dirty="0">
                <a:solidFill>
                  <a:srgbClr val="FF0000"/>
                </a:solidFill>
                <a:effectLst>
                  <a:outerShdw blurRad="38100" dist="38100" dir="2700000" algn="tl">
                    <a:srgbClr val="000000">
                      <a:alpha val="43137"/>
                    </a:srgbClr>
                  </a:outerShdw>
                </a:effectLst>
              </a:rPr>
              <a:t>資源へつなぐ</a:t>
            </a:r>
            <a:r>
              <a:rPr lang="ja-JP" altLang="en-US" b="1" dirty="0"/>
              <a:t>場合がある。　</a:t>
            </a:r>
          </a:p>
        </p:txBody>
      </p:sp>
      <p:sp>
        <p:nvSpPr>
          <p:cNvPr id="2" name="タイトル 1">
            <a:extLst>
              <a:ext uri="{FF2B5EF4-FFF2-40B4-BE49-F238E27FC236}">
                <a16:creationId xmlns:a16="http://schemas.microsoft.com/office/drawing/2014/main" id="{69D70E0B-B4DE-AA01-206A-0E0995E05DB1}"/>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lang="ja-JP" altLang="en-US" sz="2000" b="1" dirty="0">
                <a:latin typeface="+mn-ea"/>
                <a:ea typeface="+mn-ea"/>
              </a:rPr>
              <a:t>機能</a:t>
            </a:r>
            <a:endParaRPr kumimoji="1" lang="ja-JP" altLang="en-US" sz="2000" b="1" dirty="0">
              <a:latin typeface="+mn-ea"/>
              <a:ea typeface="+mn-ea"/>
            </a:endParaRPr>
          </a:p>
        </p:txBody>
      </p:sp>
      <p:sp>
        <p:nvSpPr>
          <p:cNvPr id="4" name="タイトル 1">
            <a:extLst>
              <a:ext uri="{FF2B5EF4-FFF2-40B4-BE49-F238E27FC236}">
                <a16:creationId xmlns:a16="http://schemas.microsoft.com/office/drawing/2014/main" id="{D9125F17-3B3B-6238-8A87-013E0C8F692A}"/>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5" name="吹き出し: 四角形 4">
            <a:extLst>
              <a:ext uri="{FF2B5EF4-FFF2-40B4-BE49-F238E27FC236}">
                <a16:creationId xmlns:a16="http://schemas.microsoft.com/office/drawing/2014/main" id="{01FB170E-2A29-C9BE-6B92-3F5B4A2B9A0B}"/>
              </a:ext>
            </a:extLst>
          </p:cNvPr>
          <p:cNvSpPr/>
          <p:nvPr/>
        </p:nvSpPr>
        <p:spPr>
          <a:xfrm>
            <a:off x="4996665" y="111736"/>
            <a:ext cx="3932267" cy="756480"/>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2000" b="1" dirty="0">
                <a:solidFill>
                  <a:schemeClr val="tx1"/>
                </a:solidFill>
              </a:rPr>
              <a:t>主任相談支援専門員による</a:t>
            </a:r>
            <a:br>
              <a:rPr kumimoji="1" lang="ja-JP" altLang="en-US" sz="2000" b="1" dirty="0">
                <a:solidFill>
                  <a:schemeClr val="tx1"/>
                </a:solidFill>
              </a:rPr>
            </a:br>
            <a:r>
              <a:rPr kumimoji="1" lang="ja-JP" altLang="en-US" sz="2000" b="1" dirty="0">
                <a:solidFill>
                  <a:schemeClr val="tx1"/>
                </a:solidFill>
              </a:rPr>
              <a:t>コンサルテーション機能</a:t>
            </a:r>
          </a:p>
        </p:txBody>
      </p:sp>
    </p:spTree>
    <p:extLst>
      <p:ext uri="{BB962C8B-B14F-4D97-AF65-F5344CB8AC3E}">
        <p14:creationId xmlns:p14="http://schemas.microsoft.com/office/powerpoint/2010/main" val="334965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E6B1B-1961-572F-24F1-4302424930E8}"/>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03BB36AB-9D85-C7DB-F5DB-D7DB391F8A5D}"/>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FD1D6D0-68D8-E343-150B-2E47A9A8627D}"/>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51</a:t>
            </a:fld>
            <a:endParaRPr kumimoji="1" lang="ja-JP" altLang="en-US" dirty="0"/>
          </a:p>
        </p:txBody>
      </p:sp>
      <p:cxnSp>
        <p:nvCxnSpPr>
          <p:cNvPr id="22" name="直線コネクタ 21">
            <a:extLst>
              <a:ext uri="{FF2B5EF4-FFF2-40B4-BE49-F238E27FC236}">
                <a16:creationId xmlns:a16="http://schemas.microsoft.com/office/drawing/2014/main" id="{3D886ECE-FEC2-EBC3-A737-168E1B115C7D}"/>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 name="字幕 2">
            <a:extLst>
              <a:ext uri="{FF2B5EF4-FFF2-40B4-BE49-F238E27FC236}">
                <a16:creationId xmlns:a16="http://schemas.microsoft.com/office/drawing/2014/main" id="{93DAF25C-FB47-7770-232C-72685DD290D7}"/>
              </a:ext>
            </a:extLst>
          </p:cNvPr>
          <p:cNvSpPr>
            <a:spLocks noGrp="1"/>
          </p:cNvSpPr>
          <p:nvPr>
            <p:ph type="subTitle" idx="1"/>
          </p:nvPr>
        </p:nvSpPr>
        <p:spPr>
          <a:xfrm>
            <a:off x="195309" y="794330"/>
            <a:ext cx="8753381" cy="3703773"/>
          </a:xfrm>
        </p:spPr>
        <p:txBody>
          <a:bodyPr anchor="ctr">
            <a:normAutofit/>
          </a:bodyPr>
          <a:lstStyle/>
          <a:p>
            <a:pPr algn="l">
              <a:lnSpc>
                <a:spcPct val="100000"/>
              </a:lnSpc>
            </a:pPr>
            <a:r>
              <a:rPr lang="en-US" altLang="ja-JP" sz="3200" b="1" dirty="0">
                <a:latin typeface="+mn-ea"/>
              </a:rPr>
              <a:t>【</a:t>
            </a:r>
            <a:r>
              <a:rPr lang="ja-JP" altLang="en-US" sz="3200" b="1" dirty="0">
                <a:latin typeface="+mn-ea"/>
              </a:rPr>
              <a:t>セッション</a:t>
            </a:r>
            <a:r>
              <a:rPr lang="en-US" altLang="ja-JP" sz="3200" b="1" dirty="0">
                <a:latin typeface="+mn-ea"/>
              </a:rPr>
              <a:t>Ⅱ】</a:t>
            </a:r>
          </a:p>
          <a:p>
            <a:pPr algn="just">
              <a:lnSpc>
                <a:spcPct val="100000"/>
              </a:lnSpc>
            </a:pPr>
            <a:r>
              <a:rPr lang="ja-JP" altLang="en-US" sz="2000" b="1" dirty="0">
                <a:latin typeface="+mn-ea"/>
              </a:rPr>
              <a:t>法定研修における実地教育と相談実践の中でのスーパービジョン</a:t>
            </a:r>
            <a:endParaRPr lang="en-US" altLang="ja-JP" sz="2000" b="1" dirty="0">
              <a:latin typeface="+mn-ea"/>
            </a:endParaRPr>
          </a:p>
          <a:p>
            <a:pPr algn="just">
              <a:lnSpc>
                <a:spcPct val="100000"/>
              </a:lnSpc>
            </a:pPr>
            <a:endParaRPr lang="en-US" altLang="ja-JP" sz="2000" b="1" dirty="0">
              <a:latin typeface="+mn-ea"/>
            </a:endParaRPr>
          </a:p>
          <a:p>
            <a:pPr algn="just">
              <a:lnSpc>
                <a:spcPct val="100000"/>
              </a:lnSpc>
            </a:pPr>
            <a:r>
              <a:rPr lang="en-US" altLang="ja-JP" sz="3200" b="1" dirty="0">
                <a:latin typeface="+mn-ea"/>
              </a:rPr>
              <a:t>〈</a:t>
            </a:r>
            <a:r>
              <a:rPr lang="ja-JP" altLang="en-US" sz="3200" b="1" dirty="0">
                <a:latin typeface="+mn-ea"/>
              </a:rPr>
              <a:t>講義</a:t>
            </a:r>
            <a:r>
              <a:rPr lang="en-US" altLang="ja-JP" sz="3200" b="1" dirty="0">
                <a:latin typeface="+mn-ea"/>
              </a:rPr>
              <a:t>2〉</a:t>
            </a:r>
          </a:p>
          <a:p>
            <a:pPr>
              <a:lnSpc>
                <a:spcPct val="100000"/>
              </a:lnSpc>
            </a:pPr>
            <a:r>
              <a:rPr lang="ja-JP" altLang="en-US" sz="2800" b="1" dirty="0">
                <a:latin typeface="+mn-ea"/>
              </a:rPr>
              <a:t>サービス等利用計画の質を高めるための</a:t>
            </a:r>
            <a:endParaRPr lang="en-US" altLang="ja-JP" sz="2800" b="1" dirty="0">
              <a:latin typeface="+mn-ea"/>
            </a:endParaRPr>
          </a:p>
          <a:p>
            <a:pPr>
              <a:lnSpc>
                <a:spcPct val="100000"/>
              </a:lnSpc>
            </a:pPr>
            <a:r>
              <a:rPr lang="ja-JP" altLang="en-US" sz="2800" b="1" dirty="0">
                <a:latin typeface="+mn-ea"/>
              </a:rPr>
              <a:t>スーパービジョン</a:t>
            </a:r>
          </a:p>
        </p:txBody>
      </p:sp>
      <p:sp>
        <p:nvSpPr>
          <p:cNvPr id="2" name="タイトル 1">
            <a:extLst>
              <a:ext uri="{FF2B5EF4-FFF2-40B4-BE49-F238E27FC236}">
                <a16:creationId xmlns:a16="http://schemas.microsoft.com/office/drawing/2014/main" id="{6A67F88F-FB17-1869-BB50-318E4D4ED4B5}"/>
              </a:ext>
            </a:extLst>
          </p:cNvPr>
          <p:cNvSpPr txBox="1">
            <a:spLocks/>
          </p:cNvSpPr>
          <p:nvPr/>
        </p:nvSpPr>
        <p:spPr>
          <a:xfrm>
            <a:off x="2732658" y="4341093"/>
            <a:ext cx="6216032" cy="204174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spcBef>
                <a:spcPts val="600"/>
              </a:spcBef>
            </a:pPr>
            <a:r>
              <a:rPr lang="en-US" altLang="ja-JP" sz="2400" b="1" dirty="0">
                <a:solidFill>
                  <a:srgbClr val="FF0000"/>
                </a:solidFill>
                <a:latin typeface="+mn-ea"/>
                <a:ea typeface="+mn-ea"/>
              </a:rPr>
              <a:t>〈</a:t>
            </a:r>
            <a:r>
              <a:rPr lang="ja-JP" altLang="en-US" sz="2400" b="1" dirty="0">
                <a:solidFill>
                  <a:srgbClr val="FF0000"/>
                </a:solidFill>
                <a:latin typeface="+mn-ea"/>
                <a:ea typeface="+mn-ea"/>
              </a:rPr>
              <a:t>講義</a:t>
            </a:r>
            <a:r>
              <a:rPr lang="en-US" altLang="ja-JP" sz="2400" b="1" dirty="0">
                <a:solidFill>
                  <a:srgbClr val="FF0000"/>
                </a:solidFill>
                <a:latin typeface="+mn-ea"/>
                <a:ea typeface="+mn-ea"/>
              </a:rPr>
              <a:t>2〉11</a:t>
            </a:r>
            <a:r>
              <a:rPr lang="ja-JP" altLang="en-US" sz="2400" b="1" dirty="0">
                <a:solidFill>
                  <a:srgbClr val="FF0000"/>
                </a:solidFill>
                <a:latin typeface="+mn-ea"/>
                <a:ea typeface="+mn-ea"/>
              </a:rPr>
              <a:t>：</a:t>
            </a:r>
            <a:r>
              <a:rPr lang="en-US" altLang="ja-JP" sz="2400" b="1" dirty="0">
                <a:solidFill>
                  <a:srgbClr val="FF0000"/>
                </a:solidFill>
                <a:latin typeface="+mn-ea"/>
                <a:ea typeface="+mn-ea"/>
              </a:rPr>
              <a:t>25</a:t>
            </a:r>
            <a:r>
              <a:rPr lang="ja-JP" altLang="en-US" sz="2400" b="1" dirty="0">
                <a:solidFill>
                  <a:srgbClr val="FF0000"/>
                </a:solidFill>
                <a:latin typeface="+mn-ea"/>
                <a:ea typeface="+mn-ea"/>
              </a:rPr>
              <a:t>～</a:t>
            </a:r>
            <a:r>
              <a:rPr lang="en-US" altLang="ja-JP" sz="2400" b="1" dirty="0">
                <a:solidFill>
                  <a:srgbClr val="FF0000"/>
                </a:solidFill>
                <a:latin typeface="+mn-ea"/>
                <a:ea typeface="+mn-ea"/>
              </a:rPr>
              <a:t>11</a:t>
            </a:r>
            <a:r>
              <a:rPr lang="ja-JP" altLang="en-US" sz="2400" b="1" dirty="0">
                <a:solidFill>
                  <a:srgbClr val="FF0000"/>
                </a:solidFill>
                <a:latin typeface="+mn-ea"/>
                <a:ea typeface="+mn-ea"/>
              </a:rPr>
              <a:t>：</a:t>
            </a:r>
            <a:r>
              <a:rPr lang="en-US" altLang="ja-JP" sz="2400" b="1" dirty="0">
                <a:solidFill>
                  <a:srgbClr val="FF0000"/>
                </a:solidFill>
                <a:latin typeface="+mn-ea"/>
                <a:ea typeface="+mn-ea"/>
              </a:rPr>
              <a:t>35</a:t>
            </a:r>
            <a:r>
              <a:rPr lang="ja-JP" altLang="en-US" sz="2400" b="1" dirty="0">
                <a:solidFill>
                  <a:srgbClr val="FF0000"/>
                </a:solidFill>
                <a:latin typeface="+mn-ea"/>
                <a:ea typeface="+mn-ea"/>
              </a:rPr>
              <a:t>（</a:t>
            </a:r>
            <a:r>
              <a:rPr lang="en-US" altLang="ja-JP" sz="2400" b="1" dirty="0">
                <a:solidFill>
                  <a:srgbClr val="FF0000"/>
                </a:solidFill>
                <a:latin typeface="+mn-ea"/>
                <a:ea typeface="+mn-ea"/>
              </a:rPr>
              <a:t>10</a:t>
            </a:r>
            <a:r>
              <a:rPr lang="ja-JP" altLang="en-US" sz="2400" b="1" dirty="0">
                <a:solidFill>
                  <a:srgbClr val="FF0000"/>
                </a:solidFill>
                <a:latin typeface="+mn-ea"/>
                <a:ea typeface="+mn-ea"/>
              </a:rPr>
              <a:t>分）</a:t>
            </a:r>
            <a:endParaRPr lang="en-US" altLang="ja-JP" sz="2400" b="1" dirty="0">
              <a:solidFill>
                <a:srgbClr val="FF0000"/>
              </a:solidFill>
              <a:latin typeface="+mn-ea"/>
              <a:ea typeface="+mn-ea"/>
            </a:endParaRPr>
          </a:p>
          <a:p>
            <a:pPr algn="r">
              <a:spcBef>
                <a:spcPts val="600"/>
              </a:spcBef>
            </a:pPr>
            <a:r>
              <a:rPr lang="en-US" altLang="ja-JP" sz="2400" b="1" dirty="0">
                <a:latin typeface="+mn-ea"/>
                <a:ea typeface="+mn-ea"/>
              </a:rPr>
              <a:t>〈</a:t>
            </a:r>
            <a:r>
              <a:rPr lang="ja-JP" altLang="en-US" sz="2400" b="1" dirty="0">
                <a:latin typeface="+mn-ea"/>
                <a:ea typeface="+mn-ea"/>
              </a:rPr>
              <a:t>演習</a:t>
            </a:r>
            <a:r>
              <a:rPr lang="en-US" altLang="ja-JP" sz="2400" b="1" dirty="0">
                <a:latin typeface="+mn-ea"/>
                <a:ea typeface="+mn-ea"/>
              </a:rPr>
              <a:t>2〉11</a:t>
            </a:r>
            <a:r>
              <a:rPr lang="ja-JP" altLang="en-US" sz="2400" b="1" dirty="0">
                <a:latin typeface="+mn-ea"/>
                <a:ea typeface="+mn-ea"/>
              </a:rPr>
              <a:t>：</a:t>
            </a:r>
            <a:r>
              <a:rPr lang="en-US" altLang="ja-JP" sz="2400" b="1" dirty="0">
                <a:latin typeface="+mn-ea"/>
                <a:ea typeface="+mn-ea"/>
              </a:rPr>
              <a:t>35</a:t>
            </a:r>
            <a:r>
              <a:rPr lang="ja-JP" altLang="en-US" sz="2400" b="1" dirty="0">
                <a:latin typeface="+mn-ea"/>
                <a:ea typeface="+mn-ea"/>
              </a:rPr>
              <a:t>～</a:t>
            </a:r>
            <a:r>
              <a:rPr lang="en-US" altLang="ja-JP" sz="2400" b="1" dirty="0">
                <a:latin typeface="+mn-ea"/>
                <a:ea typeface="+mn-ea"/>
              </a:rPr>
              <a:t>12</a:t>
            </a:r>
            <a:r>
              <a:rPr lang="ja-JP" altLang="en-US" sz="2400" b="1" dirty="0">
                <a:latin typeface="+mn-ea"/>
                <a:ea typeface="+mn-ea"/>
              </a:rPr>
              <a:t>：</a:t>
            </a:r>
            <a:r>
              <a:rPr lang="en-US" altLang="ja-JP" sz="2400" b="1" dirty="0">
                <a:latin typeface="+mn-ea"/>
                <a:ea typeface="+mn-ea"/>
              </a:rPr>
              <a:t>05</a:t>
            </a:r>
            <a:r>
              <a:rPr lang="ja-JP" altLang="en-US" sz="2400" b="1" dirty="0">
                <a:latin typeface="+mn-ea"/>
                <a:ea typeface="+mn-ea"/>
              </a:rPr>
              <a:t>（</a:t>
            </a:r>
            <a:r>
              <a:rPr lang="en-US" altLang="ja-JP" sz="2400" b="1" dirty="0">
                <a:latin typeface="+mn-ea"/>
                <a:ea typeface="+mn-ea"/>
              </a:rPr>
              <a:t>30</a:t>
            </a:r>
            <a:r>
              <a:rPr lang="ja-JP" altLang="en-US" sz="2400" b="1" dirty="0">
                <a:latin typeface="+mn-ea"/>
                <a:ea typeface="+mn-ea"/>
              </a:rPr>
              <a:t>分）</a:t>
            </a:r>
            <a:endParaRPr lang="en-US" altLang="ja-JP" sz="2400" b="1" dirty="0">
              <a:latin typeface="+mn-ea"/>
              <a:ea typeface="+mn-ea"/>
            </a:endParaRPr>
          </a:p>
          <a:p>
            <a:pPr algn="r">
              <a:spcBef>
                <a:spcPts val="600"/>
              </a:spcBef>
            </a:pPr>
            <a:r>
              <a:rPr lang="en-US" altLang="ja-JP" sz="2400" b="1" dirty="0">
                <a:latin typeface="+mn-ea"/>
                <a:ea typeface="+mn-ea"/>
              </a:rPr>
              <a:t>〈</a:t>
            </a:r>
            <a:r>
              <a:rPr lang="ja-JP" altLang="en-US" sz="2400" b="1" dirty="0">
                <a:latin typeface="+mn-ea"/>
                <a:ea typeface="+mn-ea"/>
              </a:rPr>
              <a:t>まとめ</a:t>
            </a:r>
            <a:r>
              <a:rPr lang="en-US" altLang="ja-JP" sz="2400" b="1" dirty="0">
                <a:latin typeface="+mn-ea"/>
                <a:ea typeface="+mn-ea"/>
              </a:rPr>
              <a:t>〉12</a:t>
            </a:r>
            <a:r>
              <a:rPr lang="ja-JP" altLang="en-US" sz="2400" b="1" dirty="0">
                <a:latin typeface="+mn-ea"/>
                <a:ea typeface="+mn-ea"/>
              </a:rPr>
              <a:t>：</a:t>
            </a:r>
            <a:r>
              <a:rPr lang="en-US" altLang="ja-JP" sz="2400" b="1" dirty="0">
                <a:latin typeface="+mn-ea"/>
                <a:ea typeface="+mn-ea"/>
              </a:rPr>
              <a:t>05</a:t>
            </a:r>
            <a:r>
              <a:rPr lang="ja-JP" altLang="en-US" sz="2400" b="1" dirty="0">
                <a:latin typeface="+mn-ea"/>
                <a:ea typeface="+mn-ea"/>
              </a:rPr>
              <a:t>～</a:t>
            </a:r>
            <a:r>
              <a:rPr lang="en-US" altLang="ja-JP" sz="2400" b="1" dirty="0">
                <a:latin typeface="+mn-ea"/>
                <a:ea typeface="+mn-ea"/>
              </a:rPr>
              <a:t>12</a:t>
            </a:r>
            <a:r>
              <a:rPr lang="ja-JP" altLang="en-US" sz="2400" b="1" dirty="0">
                <a:latin typeface="+mn-ea"/>
                <a:ea typeface="+mn-ea"/>
              </a:rPr>
              <a:t>：</a:t>
            </a:r>
            <a:r>
              <a:rPr lang="en-US" altLang="ja-JP" sz="2400" b="1" dirty="0">
                <a:latin typeface="+mn-ea"/>
                <a:ea typeface="+mn-ea"/>
              </a:rPr>
              <a:t>15</a:t>
            </a:r>
            <a:r>
              <a:rPr lang="ja-JP" altLang="en-US" sz="2400" b="1" dirty="0">
                <a:latin typeface="+mn-ea"/>
                <a:ea typeface="+mn-ea"/>
              </a:rPr>
              <a:t>（</a:t>
            </a:r>
            <a:r>
              <a:rPr lang="en-US" altLang="ja-JP" sz="2400" b="1" dirty="0">
                <a:latin typeface="+mn-ea"/>
                <a:ea typeface="+mn-ea"/>
              </a:rPr>
              <a:t>10</a:t>
            </a:r>
            <a:r>
              <a:rPr lang="ja-JP" altLang="en-US" sz="2400" b="1" dirty="0">
                <a:latin typeface="+mn-ea"/>
                <a:ea typeface="+mn-ea"/>
              </a:rPr>
              <a:t>分）</a:t>
            </a:r>
          </a:p>
        </p:txBody>
      </p:sp>
    </p:spTree>
    <p:extLst>
      <p:ext uri="{BB962C8B-B14F-4D97-AF65-F5344CB8AC3E}">
        <p14:creationId xmlns:p14="http://schemas.microsoft.com/office/powerpoint/2010/main" val="326147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35FC3-5E44-AB91-23AB-267A7F43CD11}"/>
            </a:ext>
          </a:extLst>
        </p:cNvPr>
        <p:cNvGrpSpPr/>
        <p:nvPr/>
      </p:nvGrpSpPr>
      <p:grpSpPr>
        <a:xfrm>
          <a:off x="0" y="0"/>
          <a:ext cx="0" cy="0"/>
          <a:chOff x="0" y="0"/>
          <a:chExt cx="0" cy="0"/>
        </a:xfrm>
      </p:grpSpPr>
      <p:sp>
        <p:nvSpPr>
          <p:cNvPr id="15" name="矢印: 下 14">
            <a:extLst>
              <a:ext uri="{FF2B5EF4-FFF2-40B4-BE49-F238E27FC236}">
                <a16:creationId xmlns:a16="http://schemas.microsoft.com/office/drawing/2014/main" id="{E1C8F6EB-6EF0-3023-0E96-276D6A44147A}"/>
              </a:ext>
            </a:extLst>
          </p:cNvPr>
          <p:cNvSpPr/>
          <p:nvPr/>
        </p:nvSpPr>
        <p:spPr>
          <a:xfrm>
            <a:off x="2374577" y="1475880"/>
            <a:ext cx="4003615" cy="3866073"/>
          </a:xfrm>
          <a:prstGeom prst="downArrow">
            <a:avLst>
              <a:gd name="adj1" fmla="val 50000"/>
              <a:gd name="adj2" fmla="val 958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C9B24BC5-0B8A-51BE-64B3-C8589835EB6A}"/>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7274F74D-C9D1-E738-2758-D5A95BA1DD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52</a:t>
            </a:fld>
            <a:endParaRPr kumimoji="1" lang="ja-JP" altLang="en-US" dirty="0"/>
          </a:p>
        </p:txBody>
      </p:sp>
      <p:cxnSp>
        <p:nvCxnSpPr>
          <p:cNvPr id="22" name="直線コネクタ 21">
            <a:extLst>
              <a:ext uri="{FF2B5EF4-FFF2-40B4-BE49-F238E27FC236}">
                <a16:creationId xmlns:a16="http://schemas.microsoft.com/office/drawing/2014/main" id="{F5D65576-2D28-D5B9-FD7D-236A13BD7EF9}"/>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1113DAEC-68E8-1A8D-CBD0-41DDC797B1C2}"/>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講義</a:t>
            </a:r>
            <a:r>
              <a:rPr lang="en-US" altLang="ja-JP" sz="1600" b="1" dirty="0">
                <a:latin typeface="+mn-ea"/>
                <a:ea typeface="+mn-ea"/>
              </a:rPr>
              <a:t>2〉</a:t>
            </a:r>
            <a:r>
              <a:rPr lang="ja-JP" altLang="en-US" sz="1600" b="1" dirty="0">
                <a:latin typeface="+mn-ea"/>
                <a:ea typeface="+mn-ea"/>
              </a:rPr>
              <a:t>サービス等利用計画の質を高めるためのスーパービジョン</a:t>
            </a:r>
          </a:p>
        </p:txBody>
      </p:sp>
      <p:sp>
        <p:nvSpPr>
          <p:cNvPr id="3" name="コンテンツ プレースホルダー 2">
            <a:extLst>
              <a:ext uri="{FF2B5EF4-FFF2-40B4-BE49-F238E27FC236}">
                <a16:creationId xmlns:a16="http://schemas.microsoft.com/office/drawing/2014/main" id="{2D697FD1-5206-A159-30B0-724A93254880}"/>
              </a:ext>
            </a:extLst>
          </p:cNvPr>
          <p:cNvSpPr txBox="1">
            <a:spLocks/>
          </p:cNvSpPr>
          <p:nvPr/>
        </p:nvSpPr>
        <p:spPr>
          <a:xfrm>
            <a:off x="192117" y="1516046"/>
            <a:ext cx="8722822" cy="1477819"/>
          </a:xfrm>
          <a:prstGeom prst="rect">
            <a:avLst/>
          </a:prstGeom>
          <a:solidFill>
            <a:schemeClr val="bg1"/>
          </a:solidFill>
          <a:ln w="31750" cmpd="sng">
            <a:solidFill>
              <a:schemeClr val="tx1"/>
            </a:solidFill>
            <a:prstDash val="solid"/>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spcBef>
                <a:spcPts val="600"/>
              </a:spcBef>
            </a:pPr>
            <a:r>
              <a:rPr lang="ja-JP" altLang="en-US" sz="1400" b="1" dirty="0"/>
              <a:t>①地域を基盤としたソーシャルワークとしての障がい者相談支援の価値と知識を理解する。</a:t>
            </a:r>
          </a:p>
          <a:p>
            <a:pPr algn="just">
              <a:lnSpc>
                <a:spcPct val="110000"/>
              </a:lnSpc>
              <a:spcBef>
                <a:spcPts val="600"/>
              </a:spcBef>
            </a:pPr>
            <a:r>
              <a:rPr lang="ja-JP" altLang="en-US" sz="1400" b="1" dirty="0"/>
              <a:t>②基本相談支援の理論と実際を理解し、障害者ケアマネジメントのスキルを獲得する。</a:t>
            </a:r>
          </a:p>
          <a:p>
            <a:pPr algn="just">
              <a:lnSpc>
                <a:spcPct val="110000"/>
              </a:lnSpc>
              <a:spcBef>
                <a:spcPts val="600"/>
              </a:spcBef>
            </a:pPr>
            <a:r>
              <a:rPr lang="ja-JP" altLang="en-US" sz="1400" b="1" dirty="0"/>
              <a:t>③計画相談支援の実施に関する実務を理解し、一連の業務ができる。</a:t>
            </a:r>
          </a:p>
          <a:p>
            <a:pPr algn="just">
              <a:lnSpc>
                <a:spcPct val="110000"/>
              </a:lnSpc>
              <a:spcBef>
                <a:spcPts val="600"/>
              </a:spcBef>
            </a:pPr>
            <a:r>
              <a:rPr lang="ja-JP" altLang="en-US" sz="1400" b="1" dirty="0"/>
              <a:t>④地域づくりとその核となる（自立支援）協議会の役割と機能を理解する。　</a:t>
            </a:r>
          </a:p>
        </p:txBody>
      </p:sp>
      <p:sp>
        <p:nvSpPr>
          <p:cNvPr id="2" name="タイトル 1">
            <a:extLst>
              <a:ext uri="{FF2B5EF4-FFF2-40B4-BE49-F238E27FC236}">
                <a16:creationId xmlns:a16="http://schemas.microsoft.com/office/drawing/2014/main" id="{EBBD9BD2-EC78-9EBF-BCCE-3A43316841AA}"/>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kumimoji="1" lang="ja-JP" altLang="en-US" sz="2000" b="1" dirty="0">
                <a:latin typeface="+mn-ea"/>
                <a:ea typeface="+mn-ea"/>
              </a:rPr>
              <a:t>の視点</a:t>
            </a:r>
          </a:p>
        </p:txBody>
      </p:sp>
      <p:sp>
        <p:nvSpPr>
          <p:cNvPr id="4" name="タイトル 1">
            <a:extLst>
              <a:ext uri="{FF2B5EF4-FFF2-40B4-BE49-F238E27FC236}">
                <a16:creationId xmlns:a16="http://schemas.microsoft.com/office/drawing/2014/main" id="{B616161A-D6CD-A88D-6DE7-7B4F551D19C2}"/>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5" name="吹き出し: 四角形 4">
            <a:extLst>
              <a:ext uri="{FF2B5EF4-FFF2-40B4-BE49-F238E27FC236}">
                <a16:creationId xmlns:a16="http://schemas.microsoft.com/office/drawing/2014/main" id="{6844BDAF-4DA8-0F8C-9487-A3C03B3C3D1E}"/>
              </a:ext>
            </a:extLst>
          </p:cNvPr>
          <p:cNvSpPr/>
          <p:nvPr/>
        </p:nvSpPr>
        <p:spPr>
          <a:xfrm>
            <a:off x="4982672" y="428541"/>
            <a:ext cx="3932267" cy="485859"/>
          </a:xfrm>
          <a:prstGeom prst="wedgeRectCallout">
            <a:avLst>
              <a:gd name="adj1" fmla="val -50697"/>
              <a:gd name="adj2" fmla="val 89596"/>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2000" b="1" dirty="0">
                <a:solidFill>
                  <a:schemeClr val="tx1"/>
                </a:solidFill>
              </a:rPr>
              <a:t>法定研修と連動した</a:t>
            </a:r>
            <a:r>
              <a:rPr kumimoji="1" lang="en-US" altLang="ja-JP" sz="2000" b="1" dirty="0">
                <a:solidFill>
                  <a:schemeClr val="tx1"/>
                </a:solidFill>
              </a:rPr>
              <a:t>OJT</a:t>
            </a:r>
            <a:endParaRPr kumimoji="1" lang="ja-JP" altLang="en-US" sz="2000" b="1" dirty="0">
              <a:solidFill>
                <a:schemeClr val="tx1"/>
              </a:solidFill>
            </a:endParaRPr>
          </a:p>
        </p:txBody>
      </p:sp>
      <p:sp>
        <p:nvSpPr>
          <p:cNvPr id="8" name="コンテンツ プレースホルダー 2">
            <a:extLst>
              <a:ext uri="{FF2B5EF4-FFF2-40B4-BE49-F238E27FC236}">
                <a16:creationId xmlns:a16="http://schemas.microsoft.com/office/drawing/2014/main" id="{688B247E-834D-1313-1233-6A5BA6B61C03}"/>
              </a:ext>
            </a:extLst>
          </p:cNvPr>
          <p:cNvSpPr txBox="1">
            <a:spLocks/>
          </p:cNvSpPr>
          <p:nvPr/>
        </p:nvSpPr>
        <p:spPr>
          <a:xfrm>
            <a:off x="192117" y="3046345"/>
            <a:ext cx="8722822" cy="1830990"/>
          </a:xfrm>
          <a:prstGeom prst="rect">
            <a:avLst/>
          </a:prstGeom>
          <a:solidFill>
            <a:schemeClr val="bg1"/>
          </a:solidFill>
          <a:ln w="31750">
            <a:solidFill>
              <a:schemeClr val="tx1"/>
            </a:solidFill>
            <a:prstDash val="solid"/>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spcBef>
                <a:spcPts val="600"/>
              </a:spcBef>
            </a:pPr>
            <a:r>
              <a:rPr lang="ja-JP" altLang="en-US" sz="1400" b="1" dirty="0"/>
              <a:t>①相談支援の基本的業務を確実に実施できる。</a:t>
            </a:r>
          </a:p>
          <a:p>
            <a:pPr algn="just">
              <a:lnSpc>
                <a:spcPct val="110000"/>
              </a:lnSpc>
              <a:spcBef>
                <a:spcPts val="600"/>
              </a:spcBef>
            </a:pPr>
            <a:r>
              <a:rPr lang="ja-JP" altLang="en-US" sz="1400" b="1" dirty="0"/>
              <a:t>②チームアプローチ（多職種連携）の理論と方法を学び、実践においてチームアプローチが展開できる。</a:t>
            </a:r>
          </a:p>
          <a:p>
            <a:pPr algn="just">
              <a:lnSpc>
                <a:spcPct val="110000"/>
              </a:lnSpc>
              <a:spcBef>
                <a:spcPts val="600"/>
              </a:spcBef>
            </a:pPr>
            <a:r>
              <a:rPr lang="ja-JP" altLang="en-US" sz="1400" b="1" dirty="0"/>
              <a:t>③コミュニティワーク（地域とのつながりやインフォーマルサービスの活用、社会資源の開発等）の理論と方法を理解し、実践できる。</a:t>
            </a:r>
          </a:p>
          <a:p>
            <a:pPr algn="just">
              <a:lnSpc>
                <a:spcPct val="110000"/>
              </a:lnSpc>
              <a:spcBef>
                <a:spcPts val="600"/>
              </a:spcBef>
            </a:pPr>
            <a:r>
              <a:rPr lang="ja-JP" altLang="en-US" sz="1400" b="1" dirty="0"/>
              <a:t>④スーパービジョンの理論と方法を理解するとともに、相談支援実践においてスーパービジョン　を取り入れる。</a:t>
            </a:r>
          </a:p>
        </p:txBody>
      </p:sp>
      <p:sp>
        <p:nvSpPr>
          <p:cNvPr id="9" name="タイトル 1">
            <a:extLst>
              <a:ext uri="{FF2B5EF4-FFF2-40B4-BE49-F238E27FC236}">
                <a16:creationId xmlns:a16="http://schemas.microsoft.com/office/drawing/2014/main" id="{A686040D-ACA0-3359-35F3-FF13EDB5B6CC}"/>
              </a:ext>
            </a:extLst>
          </p:cNvPr>
          <p:cNvSpPr txBox="1">
            <a:spLocks/>
          </p:cNvSpPr>
          <p:nvPr/>
        </p:nvSpPr>
        <p:spPr>
          <a:xfrm>
            <a:off x="210589" y="1011532"/>
            <a:ext cx="2750013" cy="411619"/>
          </a:xfrm>
          <a:prstGeom prst="rect">
            <a:avLst/>
          </a:prstGeom>
          <a:solidFill>
            <a:srgbClr val="FFFF00"/>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2000" b="1" dirty="0">
                <a:latin typeface="+mn-ea"/>
                <a:ea typeface="+mn-ea"/>
              </a:rPr>
              <a:t>各法定研修の獲得目標</a:t>
            </a:r>
          </a:p>
        </p:txBody>
      </p:sp>
      <p:sp>
        <p:nvSpPr>
          <p:cNvPr id="13" name="タイトル 1">
            <a:extLst>
              <a:ext uri="{FF2B5EF4-FFF2-40B4-BE49-F238E27FC236}">
                <a16:creationId xmlns:a16="http://schemas.microsoft.com/office/drawing/2014/main" id="{BBE5378C-A208-CF1A-662C-9DBB56EC8A33}"/>
              </a:ext>
            </a:extLst>
          </p:cNvPr>
          <p:cNvSpPr txBox="1">
            <a:spLocks/>
          </p:cNvSpPr>
          <p:nvPr/>
        </p:nvSpPr>
        <p:spPr>
          <a:xfrm>
            <a:off x="2109269" y="5187970"/>
            <a:ext cx="4521367" cy="411619"/>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2000" b="1" dirty="0">
                <a:latin typeface="+mn-ea"/>
                <a:ea typeface="+mn-ea"/>
              </a:rPr>
              <a:t>主任相談支援専門員養成研修</a:t>
            </a:r>
          </a:p>
        </p:txBody>
      </p:sp>
    </p:spTree>
    <p:extLst>
      <p:ext uri="{BB962C8B-B14F-4D97-AF65-F5344CB8AC3E}">
        <p14:creationId xmlns:p14="http://schemas.microsoft.com/office/powerpoint/2010/main" val="64604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C574C-B3E9-9B49-171E-1C562D179515}"/>
            </a:ext>
          </a:extLst>
        </p:cNvPr>
        <p:cNvGrpSpPr/>
        <p:nvPr/>
      </p:nvGrpSpPr>
      <p:grpSpPr>
        <a:xfrm>
          <a:off x="0" y="0"/>
          <a:ext cx="0" cy="0"/>
          <a:chOff x="0" y="0"/>
          <a:chExt cx="0" cy="0"/>
        </a:xfrm>
      </p:grpSpPr>
      <p:sp>
        <p:nvSpPr>
          <p:cNvPr id="15" name="矢印: 下 14">
            <a:extLst>
              <a:ext uri="{FF2B5EF4-FFF2-40B4-BE49-F238E27FC236}">
                <a16:creationId xmlns:a16="http://schemas.microsoft.com/office/drawing/2014/main" id="{05A1C5C9-08C6-21BB-E939-47E60C175B6E}"/>
              </a:ext>
            </a:extLst>
          </p:cNvPr>
          <p:cNvSpPr/>
          <p:nvPr/>
        </p:nvSpPr>
        <p:spPr>
          <a:xfrm>
            <a:off x="2374577" y="1475880"/>
            <a:ext cx="4003615" cy="3866073"/>
          </a:xfrm>
          <a:prstGeom prst="downArrow">
            <a:avLst>
              <a:gd name="adj1" fmla="val 50000"/>
              <a:gd name="adj2" fmla="val 958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69054AF8-118D-B54D-2841-C11AA48DD140}"/>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3CB8AC00-402B-6CF3-C04D-492D22F11E1F}"/>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53</a:t>
            </a:fld>
            <a:endParaRPr kumimoji="1" lang="ja-JP" altLang="en-US" dirty="0"/>
          </a:p>
        </p:txBody>
      </p:sp>
      <p:cxnSp>
        <p:nvCxnSpPr>
          <p:cNvPr id="22" name="直線コネクタ 21">
            <a:extLst>
              <a:ext uri="{FF2B5EF4-FFF2-40B4-BE49-F238E27FC236}">
                <a16:creationId xmlns:a16="http://schemas.microsoft.com/office/drawing/2014/main" id="{E8990CC8-7664-2A0A-3A93-3F13345B09B2}"/>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0A78CCD0-795D-B7BF-A0DC-F751F87E66CC}"/>
              </a:ext>
            </a:extLst>
          </p:cNvPr>
          <p:cNvSpPr txBox="1">
            <a:spLocks/>
          </p:cNvSpPr>
          <p:nvPr/>
        </p:nvSpPr>
        <p:spPr>
          <a:xfrm>
            <a:off x="192117" y="1516046"/>
            <a:ext cx="8722822" cy="1477819"/>
          </a:xfrm>
          <a:prstGeom prst="rect">
            <a:avLst/>
          </a:prstGeom>
          <a:solidFill>
            <a:schemeClr val="bg1"/>
          </a:solidFill>
          <a:ln w="31750" cmpd="sng">
            <a:solidFill>
              <a:schemeClr val="tx1"/>
            </a:solidFill>
            <a:prstDash val="solid"/>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spcBef>
                <a:spcPts val="600"/>
              </a:spcBef>
            </a:pPr>
            <a:r>
              <a:rPr lang="ja-JP" altLang="en-US" sz="1400" b="1" dirty="0"/>
              <a:t>①地域を基盤としたソーシャルワークとしての障がい者相談支援の価値と知識を理解する。</a:t>
            </a:r>
          </a:p>
          <a:p>
            <a:pPr algn="just">
              <a:lnSpc>
                <a:spcPct val="110000"/>
              </a:lnSpc>
              <a:spcBef>
                <a:spcPts val="600"/>
              </a:spcBef>
            </a:pPr>
            <a:r>
              <a:rPr lang="ja-JP" altLang="en-US" sz="1400" b="1" dirty="0"/>
              <a:t>②基本相談支援の理論と実際を理解し、障害者ケアマネジメントのスキルを獲得する。</a:t>
            </a:r>
          </a:p>
          <a:p>
            <a:pPr algn="just">
              <a:lnSpc>
                <a:spcPct val="110000"/>
              </a:lnSpc>
              <a:spcBef>
                <a:spcPts val="600"/>
              </a:spcBef>
            </a:pPr>
            <a:r>
              <a:rPr lang="ja-JP" altLang="en-US" sz="1400" b="1" dirty="0"/>
              <a:t>③計画相談支援の実施に関する実務を理解し、一連の業務ができる。</a:t>
            </a:r>
          </a:p>
          <a:p>
            <a:pPr algn="just">
              <a:lnSpc>
                <a:spcPct val="110000"/>
              </a:lnSpc>
              <a:spcBef>
                <a:spcPts val="600"/>
              </a:spcBef>
            </a:pPr>
            <a:r>
              <a:rPr lang="ja-JP" altLang="en-US" sz="1400" b="1" dirty="0"/>
              <a:t>④地域づくりとその核となる（自立支援）協議会の役割と機能を理解する。　</a:t>
            </a:r>
          </a:p>
        </p:txBody>
      </p:sp>
      <p:sp>
        <p:nvSpPr>
          <p:cNvPr id="2" name="タイトル 1">
            <a:extLst>
              <a:ext uri="{FF2B5EF4-FFF2-40B4-BE49-F238E27FC236}">
                <a16:creationId xmlns:a16="http://schemas.microsoft.com/office/drawing/2014/main" id="{2A09851F-9886-56CA-B0FB-6F63F5706090}"/>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kumimoji="1" lang="ja-JP" altLang="en-US" sz="2000" b="1" dirty="0">
                <a:latin typeface="+mn-ea"/>
                <a:ea typeface="+mn-ea"/>
              </a:rPr>
              <a:t>の視点</a:t>
            </a:r>
          </a:p>
        </p:txBody>
      </p:sp>
      <p:sp>
        <p:nvSpPr>
          <p:cNvPr id="4" name="タイトル 1">
            <a:extLst>
              <a:ext uri="{FF2B5EF4-FFF2-40B4-BE49-F238E27FC236}">
                <a16:creationId xmlns:a16="http://schemas.microsoft.com/office/drawing/2014/main" id="{2F55ACBD-E956-A0C7-A0EA-EF5001126149}"/>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8" name="コンテンツ プレースホルダー 2">
            <a:extLst>
              <a:ext uri="{FF2B5EF4-FFF2-40B4-BE49-F238E27FC236}">
                <a16:creationId xmlns:a16="http://schemas.microsoft.com/office/drawing/2014/main" id="{47A65B3C-A628-FD5C-ECF1-9F124576CBD5}"/>
              </a:ext>
            </a:extLst>
          </p:cNvPr>
          <p:cNvSpPr txBox="1">
            <a:spLocks/>
          </p:cNvSpPr>
          <p:nvPr/>
        </p:nvSpPr>
        <p:spPr>
          <a:xfrm>
            <a:off x="192117" y="3046345"/>
            <a:ext cx="8722822" cy="1830990"/>
          </a:xfrm>
          <a:prstGeom prst="rect">
            <a:avLst/>
          </a:prstGeom>
          <a:solidFill>
            <a:schemeClr val="bg1"/>
          </a:solidFill>
          <a:ln w="31750">
            <a:solidFill>
              <a:schemeClr val="tx1"/>
            </a:solidFill>
            <a:prstDash val="solid"/>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spcBef>
                <a:spcPts val="600"/>
              </a:spcBef>
            </a:pPr>
            <a:r>
              <a:rPr lang="ja-JP" altLang="en-US" sz="1400" b="1" dirty="0"/>
              <a:t>①相談支援の基本的業務を確実に実施できる。</a:t>
            </a:r>
          </a:p>
          <a:p>
            <a:pPr algn="just">
              <a:lnSpc>
                <a:spcPct val="110000"/>
              </a:lnSpc>
              <a:spcBef>
                <a:spcPts val="600"/>
              </a:spcBef>
            </a:pPr>
            <a:r>
              <a:rPr lang="ja-JP" altLang="en-US" sz="1400" b="1" dirty="0"/>
              <a:t>②チームアプローチ（多職種連携）の理論と方法を学び、実践においてチームアプローチが展開できる。</a:t>
            </a:r>
          </a:p>
          <a:p>
            <a:pPr algn="just">
              <a:lnSpc>
                <a:spcPct val="110000"/>
              </a:lnSpc>
              <a:spcBef>
                <a:spcPts val="600"/>
              </a:spcBef>
            </a:pPr>
            <a:r>
              <a:rPr lang="ja-JP" altLang="en-US" sz="1400" b="1" dirty="0"/>
              <a:t>③コミュニティワーク（地域とのつながりやインフォーマルサービスの活用、社会資源の開発等）の理論と方法を理解し、実践できる。</a:t>
            </a:r>
          </a:p>
          <a:p>
            <a:pPr algn="just">
              <a:lnSpc>
                <a:spcPct val="110000"/>
              </a:lnSpc>
              <a:spcBef>
                <a:spcPts val="600"/>
              </a:spcBef>
            </a:pPr>
            <a:r>
              <a:rPr lang="ja-JP" altLang="en-US" sz="1400" b="1" dirty="0"/>
              <a:t>④スーパービジョンの理論と方法を理解するとともに、相談支援実践においてスーパービジョン　を取り入れる。</a:t>
            </a:r>
          </a:p>
        </p:txBody>
      </p:sp>
      <p:sp>
        <p:nvSpPr>
          <p:cNvPr id="9" name="タイトル 1">
            <a:extLst>
              <a:ext uri="{FF2B5EF4-FFF2-40B4-BE49-F238E27FC236}">
                <a16:creationId xmlns:a16="http://schemas.microsoft.com/office/drawing/2014/main" id="{5D163C56-59FF-1F37-C495-21A46937E225}"/>
              </a:ext>
            </a:extLst>
          </p:cNvPr>
          <p:cNvSpPr txBox="1">
            <a:spLocks/>
          </p:cNvSpPr>
          <p:nvPr/>
        </p:nvSpPr>
        <p:spPr>
          <a:xfrm>
            <a:off x="210589" y="1011532"/>
            <a:ext cx="2750013" cy="411619"/>
          </a:xfrm>
          <a:prstGeom prst="rect">
            <a:avLst/>
          </a:prstGeom>
          <a:solidFill>
            <a:srgbClr val="FFFF00"/>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2000" b="1" dirty="0">
                <a:latin typeface="+mn-ea"/>
                <a:ea typeface="+mn-ea"/>
              </a:rPr>
              <a:t>各法定研修の獲得目標</a:t>
            </a:r>
          </a:p>
        </p:txBody>
      </p:sp>
      <p:sp>
        <p:nvSpPr>
          <p:cNvPr id="10" name="四角形: 角を丸くする 9">
            <a:extLst>
              <a:ext uri="{FF2B5EF4-FFF2-40B4-BE49-F238E27FC236}">
                <a16:creationId xmlns:a16="http://schemas.microsoft.com/office/drawing/2014/main" id="{B5A012B3-1BCF-90CC-B3B3-735F30608C8B}"/>
              </a:ext>
            </a:extLst>
          </p:cNvPr>
          <p:cNvSpPr/>
          <p:nvPr/>
        </p:nvSpPr>
        <p:spPr>
          <a:xfrm>
            <a:off x="6807200" y="981276"/>
            <a:ext cx="2168123" cy="715041"/>
          </a:xfrm>
          <a:prstGeom prst="roundRect">
            <a:avLst/>
          </a:prstGeom>
          <a:solidFill>
            <a:srgbClr val="00B05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游ゴシック" panose="020B0400000000000000" pitchFamily="50" charset="-128"/>
                <a:ea typeface="游ゴシック" panose="020B0400000000000000" pitchFamily="50" charset="-128"/>
              </a:rPr>
              <a:t>養成：つながる</a:t>
            </a:r>
          </a:p>
        </p:txBody>
      </p:sp>
      <p:sp>
        <p:nvSpPr>
          <p:cNvPr id="11" name="四角形: 角を丸くする 10">
            <a:extLst>
              <a:ext uri="{FF2B5EF4-FFF2-40B4-BE49-F238E27FC236}">
                <a16:creationId xmlns:a16="http://schemas.microsoft.com/office/drawing/2014/main" id="{9971DA8A-BA33-37D5-D7BD-3B95286ADE81}"/>
              </a:ext>
            </a:extLst>
          </p:cNvPr>
          <p:cNvSpPr/>
          <p:nvPr/>
        </p:nvSpPr>
        <p:spPr>
          <a:xfrm>
            <a:off x="6807200" y="2848104"/>
            <a:ext cx="2168123" cy="715041"/>
          </a:xfrm>
          <a:prstGeom prst="roundRect">
            <a:avLst/>
          </a:prstGeom>
          <a:solidFill>
            <a:schemeClr val="accent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游ゴシック" panose="020B0400000000000000" pitchFamily="50" charset="-128"/>
                <a:ea typeface="游ゴシック" panose="020B0400000000000000" pitchFamily="50" charset="-128"/>
              </a:rPr>
              <a:t>現任：まなぶ</a:t>
            </a:r>
          </a:p>
        </p:txBody>
      </p:sp>
      <p:sp>
        <p:nvSpPr>
          <p:cNvPr id="12" name="四角形: 角を丸くする 11">
            <a:extLst>
              <a:ext uri="{FF2B5EF4-FFF2-40B4-BE49-F238E27FC236}">
                <a16:creationId xmlns:a16="http://schemas.microsoft.com/office/drawing/2014/main" id="{28823435-1DA7-ACF9-0ABD-E5E657B063CD}"/>
              </a:ext>
            </a:extLst>
          </p:cNvPr>
          <p:cNvSpPr/>
          <p:nvPr/>
        </p:nvSpPr>
        <p:spPr>
          <a:xfrm>
            <a:off x="6833834" y="5662541"/>
            <a:ext cx="2168123" cy="715041"/>
          </a:xfrm>
          <a:prstGeom prst="roundRect">
            <a:avLst/>
          </a:prstGeom>
          <a:solidFill>
            <a:srgbClr val="FFC00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游ゴシック" panose="020B0400000000000000" pitchFamily="50" charset="-128"/>
                <a:ea typeface="游ゴシック" panose="020B0400000000000000" pitchFamily="50" charset="-128"/>
              </a:rPr>
              <a:t>主任：地域で積む</a:t>
            </a:r>
            <a:endParaRPr kumimoji="1" lang="en-US" altLang="ja-JP" b="1" dirty="0">
              <a:solidFill>
                <a:srgbClr val="FF0000"/>
              </a:solidFill>
              <a:latin typeface="游ゴシック" panose="020B0400000000000000" pitchFamily="50" charset="-128"/>
              <a:ea typeface="游ゴシック" panose="020B0400000000000000" pitchFamily="50" charset="-128"/>
            </a:endParaRPr>
          </a:p>
        </p:txBody>
      </p:sp>
      <p:sp>
        <p:nvSpPr>
          <p:cNvPr id="13" name="タイトル 1">
            <a:extLst>
              <a:ext uri="{FF2B5EF4-FFF2-40B4-BE49-F238E27FC236}">
                <a16:creationId xmlns:a16="http://schemas.microsoft.com/office/drawing/2014/main" id="{B3EB5943-1279-8AAF-0FAD-37E0377FC23A}"/>
              </a:ext>
            </a:extLst>
          </p:cNvPr>
          <p:cNvSpPr txBox="1">
            <a:spLocks/>
          </p:cNvSpPr>
          <p:nvPr/>
        </p:nvSpPr>
        <p:spPr>
          <a:xfrm>
            <a:off x="2109269" y="5187970"/>
            <a:ext cx="4521367" cy="411619"/>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2000" b="1" dirty="0">
                <a:latin typeface="+mn-ea"/>
                <a:ea typeface="+mn-ea"/>
              </a:rPr>
              <a:t>主任相談支援専門員養成研修</a:t>
            </a:r>
          </a:p>
        </p:txBody>
      </p:sp>
      <p:sp>
        <p:nvSpPr>
          <p:cNvPr id="14" name="四角形: 角を丸くする 13">
            <a:extLst>
              <a:ext uri="{FF2B5EF4-FFF2-40B4-BE49-F238E27FC236}">
                <a16:creationId xmlns:a16="http://schemas.microsoft.com/office/drawing/2014/main" id="{5F1211B0-5EDE-92A6-2858-FF53DADD9D6F}"/>
              </a:ext>
            </a:extLst>
          </p:cNvPr>
          <p:cNvSpPr/>
          <p:nvPr/>
        </p:nvSpPr>
        <p:spPr>
          <a:xfrm>
            <a:off x="210590" y="5689454"/>
            <a:ext cx="6513484" cy="649717"/>
          </a:xfrm>
          <a:prstGeom prst="roundRect">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游ゴシック" panose="020B0400000000000000" pitchFamily="50" charset="-128"/>
                <a:ea typeface="游ゴシック" panose="020B0400000000000000" pitchFamily="50" charset="-128"/>
              </a:rPr>
              <a:t>養成～現任～主任研修と連動した</a:t>
            </a:r>
          </a:p>
          <a:p>
            <a:pPr algn="ctr"/>
            <a:r>
              <a:rPr kumimoji="1" lang="ja-JP" altLang="en-US" b="1" dirty="0">
                <a:solidFill>
                  <a:srgbClr val="FF0000"/>
                </a:solidFill>
                <a:latin typeface="游ゴシック" panose="020B0400000000000000" pitchFamily="50" charset="-128"/>
                <a:ea typeface="游ゴシック" panose="020B0400000000000000" pitchFamily="50" charset="-128"/>
              </a:rPr>
              <a:t>スーパービジョン・地域の研修体制をどのように準備するか</a:t>
            </a:r>
            <a:endParaRPr kumimoji="1" lang="en-US" altLang="ja-JP" b="1" dirty="0">
              <a:solidFill>
                <a:srgbClr val="FF0000"/>
              </a:solidFill>
              <a:latin typeface="游ゴシック" panose="020B0400000000000000" pitchFamily="50" charset="-128"/>
              <a:ea typeface="游ゴシック" panose="020B0400000000000000" pitchFamily="50" charset="-128"/>
            </a:endParaRPr>
          </a:p>
        </p:txBody>
      </p:sp>
      <p:sp>
        <p:nvSpPr>
          <p:cNvPr id="16" name="タイトル 1">
            <a:extLst>
              <a:ext uri="{FF2B5EF4-FFF2-40B4-BE49-F238E27FC236}">
                <a16:creationId xmlns:a16="http://schemas.microsoft.com/office/drawing/2014/main" id="{42A57C28-9D6B-8EBD-FD17-7CDF3C582D16}"/>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講義</a:t>
            </a:r>
            <a:r>
              <a:rPr lang="en-US" altLang="ja-JP" sz="1600" b="1" dirty="0">
                <a:latin typeface="+mn-ea"/>
                <a:ea typeface="+mn-ea"/>
              </a:rPr>
              <a:t>2〉</a:t>
            </a:r>
            <a:r>
              <a:rPr lang="ja-JP" altLang="en-US" sz="1600" b="1" dirty="0">
                <a:latin typeface="+mn-ea"/>
                <a:ea typeface="+mn-ea"/>
              </a:rPr>
              <a:t>サービス等利用計画の質を高めるためのスーパービジョン</a:t>
            </a:r>
          </a:p>
        </p:txBody>
      </p:sp>
      <p:sp>
        <p:nvSpPr>
          <p:cNvPr id="17" name="吹き出し: 四角形 16">
            <a:extLst>
              <a:ext uri="{FF2B5EF4-FFF2-40B4-BE49-F238E27FC236}">
                <a16:creationId xmlns:a16="http://schemas.microsoft.com/office/drawing/2014/main" id="{051B0D79-EA6A-9F03-839D-2DB047C11B70}"/>
              </a:ext>
            </a:extLst>
          </p:cNvPr>
          <p:cNvSpPr/>
          <p:nvPr/>
        </p:nvSpPr>
        <p:spPr>
          <a:xfrm>
            <a:off x="4982672" y="428541"/>
            <a:ext cx="3932267" cy="485859"/>
          </a:xfrm>
          <a:prstGeom prst="wedgeRectCallout">
            <a:avLst>
              <a:gd name="adj1" fmla="val -50697"/>
              <a:gd name="adj2" fmla="val 89596"/>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2000" b="1" dirty="0">
                <a:solidFill>
                  <a:schemeClr val="tx1"/>
                </a:solidFill>
              </a:rPr>
              <a:t>法定研修と連動した</a:t>
            </a:r>
            <a:r>
              <a:rPr kumimoji="1" lang="en-US" altLang="ja-JP" sz="2000" b="1" dirty="0">
                <a:solidFill>
                  <a:schemeClr val="tx1"/>
                </a:solidFill>
              </a:rPr>
              <a:t>OJT</a:t>
            </a:r>
            <a:endParaRPr kumimoji="1" lang="ja-JP" altLang="en-US" sz="2000" b="1" dirty="0">
              <a:solidFill>
                <a:schemeClr val="tx1"/>
              </a:solidFill>
            </a:endParaRPr>
          </a:p>
        </p:txBody>
      </p:sp>
    </p:spTree>
    <p:extLst>
      <p:ext uri="{BB962C8B-B14F-4D97-AF65-F5344CB8AC3E}">
        <p14:creationId xmlns:p14="http://schemas.microsoft.com/office/powerpoint/2010/main" val="285505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DD776-FD60-355A-BEB0-E8657F4A00F4}"/>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8AF119EC-E93A-755D-5192-F36670172FA4}"/>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5A34EC44-A673-5E06-4507-6E54D7F65072}"/>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54</a:t>
            </a:fld>
            <a:endParaRPr kumimoji="1" lang="ja-JP" altLang="en-US" dirty="0"/>
          </a:p>
        </p:txBody>
      </p:sp>
      <p:cxnSp>
        <p:nvCxnSpPr>
          <p:cNvPr id="22" name="直線コネクタ 21">
            <a:extLst>
              <a:ext uri="{FF2B5EF4-FFF2-40B4-BE49-F238E27FC236}">
                <a16:creationId xmlns:a16="http://schemas.microsoft.com/office/drawing/2014/main" id="{C4E33324-4A8A-E099-EB39-8C2A8F3CBE41}"/>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761DECA6-9744-3DA8-BEB4-D2B94EED9469}"/>
              </a:ext>
            </a:extLst>
          </p:cNvPr>
          <p:cNvSpPr txBox="1">
            <a:spLocks/>
          </p:cNvSpPr>
          <p:nvPr/>
        </p:nvSpPr>
        <p:spPr>
          <a:xfrm>
            <a:off x="170109" y="951346"/>
            <a:ext cx="8842158" cy="1874980"/>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spcBef>
                <a:spcPts val="600"/>
              </a:spcBef>
            </a:pPr>
            <a:r>
              <a:rPr lang="ja-JP" altLang="en-US" sz="2000" b="1" dirty="0"/>
              <a:t>主任相談支援専門員として、地域で</a:t>
            </a:r>
            <a:r>
              <a:rPr lang="en-US" altLang="ja-JP" sz="2000" b="1" dirty="0"/>
              <a:t>OJT</a:t>
            </a:r>
            <a:r>
              <a:rPr lang="ja-JP" altLang="en-US" sz="2000" b="1" dirty="0"/>
              <a:t>体制をどう構築するか？</a:t>
            </a:r>
          </a:p>
          <a:p>
            <a:pPr algn="just">
              <a:lnSpc>
                <a:spcPct val="110000"/>
              </a:lnSpc>
              <a:spcBef>
                <a:spcPts val="600"/>
              </a:spcBef>
            </a:pPr>
            <a:endParaRPr lang="ja-JP" altLang="en-US" sz="2000" b="1" dirty="0"/>
          </a:p>
          <a:p>
            <a:pPr algn="just">
              <a:lnSpc>
                <a:spcPct val="110000"/>
              </a:lnSpc>
              <a:spcBef>
                <a:spcPts val="600"/>
              </a:spcBef>
            </a:pPr>
            <a:r>
              <a:rPr lang="ja-JP" altLang="en-US" sz="2000" b="1" dirty="0"/>
              <a:t>①どのような方法で、どんなメニューで行うか？　</a:t>
            </a:r>
          </a:p>
          <a:p>
            <a:pPr algn="just">
              <a:lnSpc>
                <a:spcPct val="110000"/>
              </a:lnSpc>
              <a:spcBef>
                <a:spcPts val="600"/>
              </a:spcBef>
            </a:pPr>
            <a:r>
              <a:rPr lang="ja-JP" altLang="en-US" sz="2000" b="1" dirty="0"/>
              <a:t>②私の地域で、さらにもう一歩取り組みたい、深めたいことは？</a:t>
            </a:r>
          </a:p>
        </p:txBody>
      </p:sp>
      <p:sp>
        <p:nvSpPr>
          <p:cNvPr id="2" name="タイトル 1">
            <a:extLst>
              <a:ext uri="{FF2B5EF4-FFF2-40B4-BE49-F238E27FC236}">
                <a16:creationId xmlns:a16="http://schemas.microsoft.com/office/drawing/2014/main" id="{DB684690-4496-467C-D9ED-1F8EB0E1163F}"/>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kumimoji="1" lang="ja-JP" altLang="en-US" sz="2000" b="1" dirty="0">
                <a:latin typeface="+mn-ea"/>
                <a:ea typeface="+mn-ea"/>
              </a:rPr>
              <a:t>の視点</a:t>
            </a:r>
          </a:p>
        </p:txBody>
      </p:sp>
      <p:sp>
        <p:nvSpPr>
          <p:cNvPr id="4" name="タイトル 1">
            <a:extLst>
              <a:ext uri="{FF2B5EF4-FFF2-40B4-BE49-F238E27FC236}">
                <a16:creationId xmlns:a16="http://schemas.microsoft.com/office/drawing/2014/main" id="{619C60BC-6356-C12B-B828-FFF057EF0C99}"/>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8" name="タイトル 1">
            <a:extLst>
              <a:ext uri="{FF2B5EF4-FFF2-40B4-BE49-F238E27FC236}">
                <a16:creationId xmlns:a16="http://schemas.microsoft.com/office/drawing/2014/main" id="{5982D8C7-A23B-46D9-E357-9919312E8104}"/>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講義</a:t>
            </a:r>
            <a:r>
              <a:rPr lang="en-US" altLang="ja-JP" sz="1600" b="1" dirty="0">
                <a:latin typeface="+mn-ea"/>
                <a:ea typeface="+mn-ea"/>
              </a:rPr>
              <a:t>2〉</a:t>
            </a:r>
            <a:r>
              <a:rPr lang="ja-JP" altLang="en-US" sz="1600" b="1" dirty="0">
                <a:latin typeface="+mn-ea"/>
                <a:ea typeface="+mn-ea"/>
              </a:rPr>
              <a:t>サービス等利用計画の質を高めるためのスーパービジョン</a:t>
            </a:r>
          </a:p>
        </p:txBody>
      </p:sp>
      <p:sp>
        <p:nvSpPr>
          <p:cNvPr id="9" name="吹き出し: 四角形 8">
            <a:extLst>
              <a:ext uri="{FF2B5EF4-FFF2-40B4-BE49-F238E27FC236}">
                <a16:creationId xmlns:a16="http://schemas.microsoft.com/office/drawing/2014/main" id="{20C49F00-90F3-9AA1-96E8-5A4568A99846}"/>
              </a:ext>
            </a:extLst>
          </p:cNvPr>
          <p:cNvSpPr/>
          <p:nvPr/>
        </p:nvSpPr>
        <p:spPr>
          <a:xfrm>
            <a:off x="4982672" y="428541"/>
            <a:ext cx="3932267" cy="485859"/>
          </a:xfrm>
          <a:prstGeom prst="wedgeRectCallout">
            <a:avLst>
              <a:gd name="adj1" fmla="val -50697"/>
              <a:gd name="adj2" fmla="val 89596"/>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2000" b="1" dirty="0">
                <a:solidFill>
                  <a:schemeClr val="tx1"/>
                </a:solidFill>
              </a:rPr>
              <a:t>OJT</a:t>
            </a:r>
            <a:r>
              <a:rPr kumimoji="1" lang="ja-JP" altLang="en-US" sz="2000" b="1" dirty="0">
                <a:solidFill>
                  <a:schemeClr val="tx1"/>
                </a:solidFill>
              </a:rPr>
              <a:t>への取り組み</a:t>
            </a:r>
          </a:p>
        </p:txBody>
      </p:sp>
    </p:spTree>
    <p:extLst>
      <p:ext uri="{BB962C8B-B14F-4D97-AF65-F5344CB8AC3E}">
        <p14:creationId xmlns:p14="http://schemas.microsoft.com/office/powerpoint/2010/main" val="348084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75EE7-BA3A-4B04-8E14-37056CF5E070}"/>
            </a:ext>
          </a:extLst>
        </p:cNvPr>
        <p:cNvGrpSpPr/>
        <p:nvPr/>
      </p:nvGrpSpPr>
      <p:grpSpPr>
        <a:xfrm>
          <a:off x="0" y="0"/>
          <a:ext cx="0" cy="0"/>
          <a:chOff x="0" y="0"/>
          <a:chExt cx="0" cy="0"/>
        </a:xfrm>
      </p:grpSpPr>
      <p:sp>
        <p:nvSpPr>
          <p:cNvPr id="10" name="矢印: 上向き折線 9">
            <a:extLst>
              <a:ext uri="{FF2B5EF4-FFF2-40B4-BE49-F238E27FC236}">
                <a16:creationId xmlns:a16="http://schemas.microsoft.com/office/drawing/2014/main" id="{8810FB52-CAFB-A6BE-2432-E340EFF37105}"/>
              </a:ext>
            </a:extLst>
          </p:cNvPr>
          <p:cNvSpPr/>
          <p:nvPr/>
        </p:nvSpPr>
        <p:spPr>
          <a:xfrm rot="5400000">
            <a:off x="3501098" y="4054934"/>
            <a:ext cx="1080120" cy="2592288"/>
          </a:xfrm>
          <a:prstGeom prst="bentUpArrow">
            <a:avLst>
              <a:gd name="adj1" fmla="val 33306"/>
              <a:gd name="adj2" fmla="val 40479"/>
              <a:gd name="adj3" fmla="val 4840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15DD8DCD-8463-F24A-E1B5-75C93765B24D}"/>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886DE31C-DB47-70EA-C602-0EA00869F9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55</a:t>
            </a:fld>
            <a:endParaRPr kumimoji="1" lang="ja-JP" altLang="en-US" dirty="0"/>
          </a:p>
        </p:txBody>
      </p:sp>
      <p:cxnSp>
        <p:nvCxnSpPr>
          <p:cNvPr id="22" name="直線コネクタ 21">
            <a:extLst>
              <a:ext uri="{FF2B5EF4-FFF2-40B4-BE49-F238E27FC236}">
                <a16:creationId xmlns:a16="http://schemas.microsoft.com/office/drawing/2014/main" id="{79AA94ED-173B-AFC4-0527-FB5C22FAE82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5D80C479-E5F2-6313-0DC5-990FF8AA9FB7}"/>
              </a:ext>
            </a:extLst>
          </p:cNvPr>
          <p:cNvSpPr txBox="1">
            <a:spLocks/>
          </p:cNvSpPr>
          <p:nvPr/>
        </p:nvSpPr>
        <p:spPr>
          <a:xfrm>
            <a:off x="170109" y="951346"/>
            <a:ext cx="8842158" cy="1874980"/>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spcBef>
                <a:spcPts val="600"/>
              </a:spcBef>
            </a:pPr>
            <a:r>
              <a:rPr lang="ja-JP" altLang="en-US" sz="2000" b="1" dirty="0"/>
              <a:t>主任相談支援専門員として、地域で</a:t>
            </a:r>
            <a:r>
              <a:rPr lang="en-US" altLang="ja-JP" sz="2000" b="1" dirty="0"/>
              <a:t>OJT</a:t>
            </a:r>
            <a:r>
              <a:rPr lang="ja-JP" altLang="en-US" sz="2000" b="1" dirty="0"/>
              <a:t>体制をどう構築するか？</a:t>
            </a:r>
          </a:p>
          <a:p>
            <a:pPr algn="just">
              <a:lnSpc>
                <a:spcPct val="110000"/>
              </a:lnSpc>
              <a:spcBef>
                <a:spcPts val="600"/>
              </a:spcBef>
            </a:pPr>
            <a:endParaRPr lang="ja-JP" altLang="en-US" sz="2000" b="1" dirty="0"/>
          </a:p>
          <a:p>
            <a:pPr algn="just">
              <a:lnSpc>
                <a:spcPct val="110000"/>
              </a:lnSpc>
              <a:spcBef>
                <a:spcPts val="600"/>
              </a:spcBef>
            </a:pPr>
            <a:r>
              <a:rPr lang="ja-JP" altLang="en-US" sz="2000" b="1" dirty="0">
                <a:solidFill>
                  <a:srgbClr val="FF0000"/>
                </a:solidFill>
              </a:rPr>
              <a:t>①どのような方法で、どんなメニューで行うか？　</a:t>
            </a:r>
          </a:p>
          <a:p>
            <a:pPr algn="just">
              <a:lnSpc>
                <a:spcPct val="110000"/>
              </a:lnSpc>
              <a:spcBef>
                <a:spcPts val="600"/>
              </a:spcBef>
            </a:pPr>
            <a:r>
              <a:rPr lang="ja-JP" altLang="en-US" sz="2000" b="1" dirty="0">
                <a:solidFill>
                  <a:srgbClr val="FF0000"/>
                </a:solidFill>
              </a:rPr>
              <a:t>②私の地域で、さらにもう一歩取り組みたい、深めたいことは？</a:t>
            </a:r>
          </a:p>
        </p:txBody>
      </p:sp>
      <p:sp>
        <p:nvSpPr>
          <p:cNvPr id="2" name="タイトル 1">
            <a:extLst>
              <a:ext uri="{FF2B5EF4-FFF2-40B4-BE49-F238E27FC236}">
                <a16:creationId xmlns:a16="http://schemas.microsoft.com/office/drawing/2014/main" id="{E47D0CB6-B6CA-6AB2-B0AA-57F501C37573}"/>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kumimoji="1" lang="ja-JP" altLang="en-US" sz="2000" b="1" dirty="0">
                <a:latin typeface="+mn-ea"/>
                <a:ea typeface="+mn-ea"/>
              </a:rPr>
              <a:t>の視点</a:t>
            </a:r>
          </a:p>
        </p:txBody>
      </p:sp>
      <p:sp>
        <p:nvSpPr>
          <p:cNvPr id="4" name="タイトル 1">
            <a:extLst>
              <a:ext uri="{FF2B5EF4-FFF2-40B4-BE49-F238E27FC236}">
                <a16:creationId xmlns:a16="http://schemas.microsoft.com/office/drawing/2014/main" id="{491683AF-5685-3787-6784-2F99D4A0FDDF}"/>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8" name="四角形: 角を丸くする 7">
            <a:extLst>
              <a:ext uri="{FF2B5EF4-FFF2-40B4-BE49-F238E27FC236}">
                <a16:creationId xmlns:a16="http://schemas.microsoft.com/office/drawing/2014/main" id="{59BB62BE-05C4-FAE9-2191-E8573C3A2123}"/>
              </a:ext>
            </a:extLst>
          </p:cNvPr>
          <p:cNvSpPr/>
          <p:nvPr/>
        </p:nvSpPr>
        <p:spPr>
          <a:xfrm>
            <a:off x="131733" y="2789379"/>
            <a:ext cx="4928154" cy="2105891"/>
          </a:xfrm>
          <a:prstGeom prst="round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pPr>
            <a:r>
              <a:rPr kumimoji="1" lang="en-US" altLang="ja-JP" b="1" dirty="0">
                <a:solidFill>
                  <a:schemeClr val="accent1"/>
                </a:solidFill>
              </a:rPr>
              <a:t>【</a:t>
            </a:r>
            <a:r>
              <a:rPr kumimoji="1" lang="ja-JP" altLang="en-US" b="1" dirty="0">
                <a:solidFill>
                  <a:schemeClr val="accent1"/>
                </a:solidFill>
              </a:rPr>
              <a:t>地域オーダーの例</a:t>
            </a:r>
            <a:r>
              <a:rPr kumimoji="1" lang="en-US" altLang="ja-JP" b="1" dirty="0">
                <a:solidFill>
                  <a:schemeClr val="accent1"/>
                </a:solidFill>
              </a:rPr>
              <a:t>】</a:t>
            </a:r>
          </a:p>
          <a:p>
            <a:pPr algn="just">
              <a:spcBef>
                <a:spcPts val="600"/>
              </a:spcBef>
            </a:pPr>
            <a:r>
              <a:rPr kumimoji="1" lang="ja-JP" altLang="en-US" sz="1400" b="1" dirty="0">
                <a:solidFill>
                  <a:schemeClr val="tx1"/>
                </a:solidFill>
              </a:rPr>
              <a:t>○インテーク～計画作成までの個別相談支援スキル</a:t>
            </a:r>
          </a:p>
          <a:p>
            <a:pPr algn="just">
              <a:spcBef>
                <a:spcPts val="600"/>
              </a:spcBef>
            </a:pPr>
            <a:r>
              <a:rPr kumimoji="1" lang="ja-JP" altLang="en-US" sz="1400" b="1" dirty="0">
                <a:solidFill>
                  <a:schemeClr val="tx1"/>
                </a:solidFill>
              </a:rPr>
              <a:t>○地域資源の理解とアクセス（地域アセスメント）</a:t>
            </a:r>
          </a:p>
          <a:p>
            <a:pPr algn="just">
              <a:spcBef>
                <a:spcPts val="600"/>
              </a:spcBef>
            </a:pPr>
            <a:r>
              <a:rPr kumimoji="1" lang="ja-JP" altLang="en-US" sz="1400" b="1" dirty="0">
                <a:solidFill>
                  <a:schemeClr val="tx1"/>
                </a:solidFill>
              </a:rPr>
              <a:t>○協議会の理解と活用（参加できる方法）</a:t>
            </a:r>
          </a:p>
          <a:p>
            <a:pPr algn="just">
              <a:spcBef>
                <a:spcPts val="600"/>
              </a:spcBef>
            </a:pPr>
            <a:r>
              <a:rPr kumimoji="1" lang="ja-JP" altLang="en-US" sz="1400" b="1" dirty="0">
                <a:solidFill>
                  <a:schemeClr val="tx1"/>
                </a:solidFill>
              </a:rPr>
              <a:t>○事例検討・スーパーバイズ・スーパービジョンが行われる体制（環境）づくり</a:t>
            </a:r>
          </a:p>
        </p:txBody>
      </p:sp>
      <p:sp>
        <p:nvSpPr>
          <p:cNvPr id="9" name="四角形: 角を丸くする 8">
            <a:extLst>
              <a:ext uri="{FF2B5EF4-FFF2-40B4-BE49-F238E27FC236}">
                <a16:creationId xmlns:a16="http://schemas.microsoft.com/office/drawing/2014/main" id="{A020053A-F666-2BC6-F12B-BC25FB2DA5A4}"/>
              </a:ext>
            </a:extLst>
          </p:cNvPr>
          <p:cNvSpPr/>
          <p:nvPr/>
        </p:nvSpPr>
        <p:spPr>
          <a:xfrm>
            <a:off x="5337302" y="4230125"/>
            <a:ext cx="3648363" cy="2105891"/>
          </a:xfrm>
          <a:prstGeom prst="round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pPr>
            <a:r>
              <a:rPr kumimoji="1" lang="en-US" altLang="ja-JP" b="1" dirty="0">
                <a:solidFill>
                  <a:srgbClr val="FF0000"/>
                </a:solidFill>
              </a:rPr>
              <a:t>【</a:t>
            </a:r>
            <a:r>
              <a:rPr kumimoji="1" lang="ja-JP" altLang="en-US" b="1" dirty="0">
                <a:solidFill>
                  <a:srgbClr val="FF0000"/>
                </a:solidFill>
              </a:rPr>
              <a:t>継続的な研修体制の構築</a:t>
            </a:r>
            <a:r>
              <a:rPr kumimoji="1" lang="en-US" altLang="ja-JP" b="1" dirty="0">
                <a:solidFill>
                  <a:srgbClr val="FF0000"/>
                </a:solidFill>
              </a:rPr>
              <a:t>】</a:t>
            </a:r>
          </a:p>
          <a:p>
            <a:pPr algn="just">
              <a:spcBef>
                <a:spcPts val="600"/>
              </a:spcBef>
            </a:pPr>
            <a:r>
              <a:rPr kumimoji="1" lang="ja-JP" altLang="en-US" sz="1400" b="1" dirty="0">
                <a:solidFill>
                  <a:schemeClr val="tx1"/>
                </a:solidFill>
              </a:rPr>
              <a:t>例：初任者フォローアップ研修として事業化する</a:t>
            </a:r>
          </a:p>
          <a:p>
            <a:pPr algn="just">
              <a:spcBef>
                <a:spcPts val="600"/>
              </a:spcBef>
            </a:pPr>
            <a:r>
              <a:rPr kumimoji="1" lang="ja-JP" altLang="en-US" sz="1400" b="1" dirty="0">
                <a:solidFill>
                  <a:schemeClr val="tx1"/>
                </a:solidFill>
              </a:rPr>
              <a:t>例：地域の現任者を集めて段階的な研修の体系を構築</a:t>
            </a:r>
          </a:p>
        </p:txBody>
      </p:sp>
      <p:sp>
        <p:nvSpPr>
          <p:cNvPr id="11" name="タイトル 1">
            <a:extLst>
              <a:ext uri="{FF2B5EF4-FFF2-40B4-BE49-F238E27FC236}">
                <a16:creationId xmlns:a16="http://schemas.microsoft.com/office/drawing/2014/main" id="{4E199CD1-08AE-1FA1-27D4-3BF4507351B7}"/>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講義</a:t>
            </a:r>
            <a:r>
              <a:rPr lang="en-US" altLang="ja-JP" sz="1600" b="1" dirty="0">
                <a:latin typeface="+mn-ea"/>
                <a:ea typeface="+mn-ea"/>
              </a:rPr>
              <a:t>2〉</a:t>
            </a:r>
            <a:r>
              <a:rPr lang="ja-JP" altLang="en-US" sz="1600" b="1" dirty="0">
                <a:latin typeface="+mn-ea"/>
                <a:ea typeface="+mn-ea"/>
              </a:rPr>
              <a:t>サービス等利用計画の質を高めるためのスーパービジョン</a:t>
            </a:r>
          </a:p>
        </p:txBody>
      </p:sp>
      <p:sp>
        <p:nvSpPr>
          <p:cNvPr id="12" name="吹き出し: 四角形 11">
            <a:extLst>
              <a:ext uri="{FF2B5EF4-FFF2-40B4-BE49-F238E27FC236}">
                <a16:creationId xmlns:a16="http://schemas.microsoft.com/office/drawing/2014/main" id="{8E915DFC-6486-DB7A-A4E2-FF7CEC32A0DC}"/>
              </a:ext>
            </a:extLst>
          </p:cNvPr>
          <p:cNvSpPr/>
          <p:nvPr/>
        </p:nvSpPr>
        <p:spPr>
          <a:xfrm>
            <a:off x="4982672" y="428541"/>
            <a:ext cx="3932267" cy="485859"/>
          </a:xfrm>
          <a:prstGeom prst="wedgeRectCallout">
            <a:avLst>
              <a:gd name="adj1" fmla="val -50697"/>
              <a:gd name="adj2" fmla="val 89596"/>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2000" b="1" dirty="0">
                <a:solidFill>
                  <a:schemeClr val="tx1"/>
                </a:solidFill>
              </a:rPr>
              <a:t>OJT</a:t>
            </a:r>
            <a:r>
              <a:rPr kumimoji="1" lang="ja-JP" altLang="en-US" sz="2000" b="1" dirty="0">
                <a:solidFill>
                  <a:schemeClr val="tx1"/>
                </a:solidFill>
              </a:rPr>
              <a:t>への取り組み</a:t>
            </a:r>
          </a:p>
        </p:txBody>
      </p:sp>
    </p:spTree>
    <p:extLst>
      <p:ext uri="{BB962C8B-B14F-4D97-AF65-F5344CB8AC3E}">
        <p14:creationId xmlns:p14="http://schemas.microsoft.com/office/powerpoint/2010/main" val="298274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76991-E3FC-1D18-7E2F-27C179D8BBB4}"/>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6165D045-981D-1F0F-2580-EE7EE72954E6}"/>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6C5CE8AC-B2A7-DD75-B554-0535DC14014D}"/>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56</a:t>
            </a:fld>
            <a:endParaRPr kumimoji="1" lang="ja-JP" altLang="en-US" dirty="0"/>
          </a:p>
        </p:txBody>
      </p:sp>
      <p:cxnSp>
        <p:nvCxnSpPr>
          <p:cNvPr id="22" name="直線コネクタ 21">
            <a:extLst>
              <a:ext uri="{FF2B5EF4-FFF2-40B4-BE49-F238E27FC236}">
                <a16:creationId xmlns:a16="http://schemas.microsoft.com/office/drawing/2014/main" id="{A103C358-4CA1-F402-BABF-79C3D4F106DD}"/>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 name="字幕 2">
            <a:extLst>
              <a:ext uri="{FF2B5EF4-FFF2-40B4-BE49-F238E27FC236}">
                <a16:creationId xmlns:a16="http://schemas.microsoft.com/office/drawing/2014/main" id="{AE7F35D8-FB80-28EE-6BCC-29237A4F7F85}"/>
              </a:ext>
            </a:extLst>
          </p:cNvPr>
          <p:cNvSpPr>
            <a:spLocks noGrp="1"/>
          </p:cNvSpPr>
          <p:nvPr>
            <p:ph type="subTitle" idx="1"/>
          </p:nvPr>
        </p:nvSpPr>
        <p:spPr>
          <a:xfrm>
            <a:off x="195309" y="794330"/>
            <a:ext cx="8753381" cy="3703773"/>
          </a:xfrm>
        </p:spPr>
        <p:txBody>
          <a:bodyPr anchor="ctr">
            <a:normAutofit/>
          </a:bodyPr>
          <a:lstStyle/>
          <a:p>
            <a:pPr algn="l">
              <a:lnSpc>
                <a:spcPct val="100000"/>
              </a:lnSpc>
            </a:pPr>
            <a:r>
              <a:rPr lang="en-US" altLang="ja-JP" sz="3200" b="1" dirty="0">
                <a:latin typeface="+mn-ea"/>
              </a:rPr>
              <a:t>【</a:t>
            </a:r>
            <a:r>
              <a:rPr lang="ja-JP" altLang="en-US" sz="3200" b="1" dirty="0">
                <a:latin typeface="+mn-ea"/>
              </a:rPr>
              <a:t>セッション</a:t>
            </a:r>
            <a:r>
              <a:rPr lang="en-US" altLang="ja-JP" sz="3200" b="1" dirty="0">
                <a:latin typeface="+mn-ea"/>
              </a:rPr>
              <a:t>Ⅱ】</a:t>
            </a:r>
          </a:p>
          <a:p>
            <a:pPr algn="just">
              <a:lnSpc>
                <a:spcPct val="100000"/>
              </a:lnSpc>
            </a:pPr>
            <a:r>
              <a:rPr lang="ja-JP" altLang="en-US" sz="2000" b="1" dirty="0">
                <a:latin typeface="+mn-ea"/>
              </a:rPr>
              <a:t>法定研修における実地教育と相談実践の中でのスーパービジョン</a:t>
            </a:r>
            <a:endParaRPr lang="en-US" altLang="ja-JP" sz="2000" b="1" dirty="0">
              <a:latin typeface="+mn-ea"/>
            </a:endParaRPr>
          </a:p>
          <a:p>
            <a:pPr algn="just">
              <a:lnSpc>
                <a:spcPct val="100000"/>
              </a:lnSpc>
            </a:pPr>
            <a:endParaRPr lang="en-US" altLang="ja-JP" sz="2000" b="1" dirty="0">
              <a:latin typeface="+mn-ea"/>
            </a:endParaRPr>
          </a:p>
          <a:p>
            <a:pPr algn="just">
              <a:lnSpc>
                <a:spcPct val="100000"/>
              </a:lnSpc>
            </a:pPr>
            <a:r>
              <a:rPr lang="en-US" altLang="ja-JP" sz="3200" b="1" dirty="0">
                <a:latin typeface="+mn-ea"/>
              </a:rPr>
              <a:t>〈</a:t>
            </a:r>
            <a:r>
              <a:rPr lang="ja-JP" altLang="en-US" sz="3200" b="1" dirty="0">
                <a:latin typeface="+mn-ea"/>
              </a:rPr>
              <a:t>演習</a:t>
            </a:r>
            <a:r>
              <a:rPr lang="en-US" altLang="ja-JP" sz="3200" b="1" dirty="0">
                <a:latin typeface="+mn-ea"/>
              </a:rPr>
              <a:t>2〉</a:t>
            </a:r>
          </a:p>
          <a:p>
            <a:pPr>
              <a:lnSpc>
                <a:spcPct val="100000"/>
              </a:lnSpc>
            </a:pPr>
            <a:r>
              <a:rPr lang="ja-JP" altLang="en-US" sz="2800" b="1" dirty="0">
                <a:latin typeface="+mn-ea"/>
              </a:rPr>
              <a:t>相談支援の質の向上に向けた</a:t>
            </a:r>
            <a:endParaRPr lang="en-US" altLang="ja-JP" sz="2800" b="1" dirty="0">
              <a:latin typeface="+mn-ea"/>
            </a:endParaRPr>
          </a:p>
          <a:p>
            <a:pPr>
              <a:lnSpc>
                <a:spcPct val="100000"/>
              </a:lnSpc>
            </a:pPr>
            <a:r>
              <a:rPr lang="ja-JP" altLang="en-US" sz="2800" b="1" dirty="0">
                <a:latin typeface="+mn-ea"/>
              </a:rPr>
              <a:t>スーパービジョンの方法</a:t>
            </a:r>
          </a:p>
        </p:txBody>
      </p:sp>
      <p:sp>
        <p:nvSpPr>
          <p:cNvPr id="2" name="タイトル 1">
            <a:extLst>
              <a:ext uri="{FF2B5EF4-FFF2-40B4-BE49-F238E27FC236}">
                <a16:creationId xmlns:a16="http://schemas.microsoft.com/office/drawing/2014/main" id="{F0C447D9-C59D-5E76-DD2A-62E2055CFCFC}"/>
              </a:ext>
            </a:extLst>
          </p:cNvPr>
          <p:cNvSpPr txBox="1">
            <a:spLocks/>
          </p:cNvSpPr>
          <p:nvPr/>
        </p:nvSpPr>
        <p:spPr>
          <a:xfrm>
            <a:off x="2732658" y="4341093"/>
            <a:ext cx="6216032" cy="204174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spcBef>
                <a:spcPts val="600"/>
              </a:spcBef>
            </a:pPr>
            <a:r>
              <a:rPr lang="en-US" altLang="ja-JP" sz="2400" b="1" dirty="0">
                <a:latin typeface="+mn-ea"/>
                <a:ea typeface="+mn-ea"/>
              </a:rPr>
              <a:t>〈</a:t>
            </a:r>
            <a:r>
              <a:rPr lang="ja-JP" altLang="en-US" sz="2400" b="1" dirty="0">
                <a:latin typeface="+mn-ea"/>
                <a:ea typeface="+mn-ea"/>
              </a:rPr>
              <a:t>講義</a:t>
            </a:r>
            <a:r>
              <a:rPr lang="en-US" altLang="ja-JP" sz="2400" b="1" dirty="0">
                <a:latin typeface="+mn-ea"/>
                <a:ea typeface="+mn-ea"/>
              </a:rPr>
              <a:t>2〉11</a:t>
            </a:r>
            <a:r>
              <a:rPr lang="ja-JP" altLang="en-US" sz="2400" b="1" dirty="0">
                <a:latin typeface="+mn-ea"/>
                <a:ea typeface="+mn-ea"/>
              </a:rPr>
              <a:t>：</a:t>
            </a:r>
            <a:r>
              <a:rPr lang="en-US" altLang="ja-JP" sz="2400" b="1" dirty="0">
                <a:latin typeface="+mn-ea"/>
                <a:ea typeface="+mn-ea"/>
              </a:rPr>
              <a:t>25</a:t>
            </a:r>
            <a:r>
              <a:rPr lang="ja-JP" altLang="en-US" sz="2400" b="1" dirty="0">
                <a:latin typeface="+mn-ea"/>
                <a:ea typeface="+mn-ea"/>
              </a:rPr>
              <a:t>～</a:t>
            </a:r>
            <a:r>
              <a:rPr lang="en-US" altLang="ja-JP" sz="2400" b="1" dirty="0">
                <a:latin typeface="+mn-ea"/>
                <a:ea typeface="+mn-ea"/>
              </a:rPr>
              <a:t>11</a:t>
            </a:r>
            <a:r>
              <a:rPr lang="ja-JP" altLang="en-US" sz="2400" b="1" dirty="0">
                <a:latin typeface="+mn-ea"/>
                <a:ea typeface="+mn-ea"/>
              </a:rPr>
              <a:t>：</a:t>
            </a:r>
            <a:r>
              <a:rPr lang="en-US" altLang="ja-JP" sz="2400" b="1" dirty="0">
                <a:latin typeface="+mn-ea"/>
                <a:ea typeface="+mn-ea"/>
              </a:rPr>
              <a:t>35</a:t>
            </a:r>
            <a:r>
              <a:rPr lang="ja-JP" altLang="en-US" sz="2400" b="1" dirty="0">
                <a:latin typeface="+mn-ea"/>
                <a:ea typeface="+mn-ea"/>
              </a:rPr>
              <a:t>（</a:t>
            </a:r>
            <a:r>
              <a:rPr lang="en-US" altLang="ja-JP" sz="2400" b="1" dirty="0">
                <a:latin typeface="+mn-ea"/>
                <a:ea typeface="+mn-ea"/>
              </a:rPr>
              <a:t>10</a:t>
            </a:r>
            <a:r>
              <a:rPr lang="ja-JP" altLang="en-US" sz="2400" b="1" dirty="0">
                <a:latin typeface="+mn-ea"/>
                <a:ea typeface="+mn-ea"/>
              </a:rPr>
              <a:t>分）</a:t>
            </a:r>
            <a:endParaRPr lang="en-US" altLang="ja-JP" sz="2400" b="1" dirty="0">
              <a:latin typeface="+mn-ea"/>
              <a:ea typeface="+mn-ea"/>
            </a:endParaRPr>
          </a:p>
          <a:p>
            <a:pPr algn="r">
              <a:spcBef>
                <a:spcPts val="600"/>
              </a:spcBef>
            </a:pPr>
            <a:r>
              <a:rPr lang="en-US" altLang="ja-JP" sz="2400" b="1" dirty="0">
                <a:solidFill>
                  <a:srgbClr val="FF0000"/>
                </a:solidFill>
                <a:latin typeface="+mn-ea"/>
                <a:ea typeface="+mn-ea"/>
              </a:rPr>
              <a:t>〈</a:t>
            </a:r>
            <a:r>
              <a:rPr lang="ja-JP" altLang="en-US" sz="2400" b="1" dirty="0">
                <a:solidFill>
                  <a:srgbClr val="FF0000"/>
                </a:solidFill>
                <a:latin typeface="+mn-ea"/>
                <a:ea typeface="+mn-ea"/>
              </a:rPr>
              <a:t>演習</a:t>
            </a:r>
            <a:r>
              <a:rPr lang="en-US" altLang="ja-JP" sz="2400" b="1" dirty="0">
                <a:solidFill>
                  <a:srgbClr val="FF0000"/>
                </a:solidFill>
                <a:latin typeface="+mn-ea"/>
                <a:ea typeface="+mn-ea"/>
              </a:rPr>
              <a:t>2〉11</a:t>
            </a:r>
            <a:r>
              <a:rPr lang="ja-JP" altLang="en-US" sz="2400" b="1" dirty="0">
                <a:solidFill>
                  <a:srgbClr val="FF0000"/>
                </a:solidFill>
                <a:latin typeface="+mn-ea"/>
                <a:ea typeface="+mn-ea"/>
              </a:rPr>
              <a:t>：</a:t>
            </a:r>
            <a:r>
              <a:rPr lang="en-US" altLang="ja-JP" sz="2400" b="1" dirty="0">
                <a:solidFill>
                  <a:srgbClr val="FF0000"/>
                </a:solidFill>
                <a:latin typeface="+mn-ea"/>
                <a:ea typeface="+mn-ea"/>
              </a:rPr>
              <a:t>35</a:t>
            </a:r>
            <a:r>
              <a:rPr lang="ja-JP" altLang="en-US" sz="2400" b="1" dirty="0">
                <a:solidFill>
                  <a:srgbClr val="FF0000"/>
                </a:solidFill>
                <a:latin typeface="+mn-ea"/>
                <a:ea typeface="+mn-ea"/>
              </a:rPr>
              <a:t>～</a:t>
            </a:r>
            <a:r>
              <a:rPr lang="en-US" altLang="ja-JP" sz="2400" b="1" dirty="0">
                <a:solidFill>
                  <a:srgbClr val="FF0000"/>
                </a:solidFill>
                <a:latin typeface="+mn-ea"/>
                <a:ea typeface="+mn-ea"/>
              </a:rPr>
              <a:t>12</a:t>
            </a:r>
            <a:r>
              <a:rPr lang="ja-JP" altLang="en-US" sz="2400" b="1" dirty="0">
                <a:solidFill>
                  <a:srgbClr val="FF0000"/>
                </a:solidFill>
                <a:latin typeface="+mn-ea"/>
                <a:ea typeface="+mn-ea"/>
              </a:rPr>
              <a:t>：</a:t>
            </a:r>
            <a:r>
              <a:rPr lang="en-US" altLang="ja-JP" sz="2400" b="1" dirty="0">
                <a:solidFill>
                  <a:srgbClr val="FF0000"/>
                </a:solidFill>
                <a:latin typeface="+mn-ea"/>
                <a:ea typeface="+mn-ea"/>
              </a:rPr>
              <a:t>05</a:t>
            </a:r>
            <a:r>
              <a:rPr lang="ja-JP" altLang="en-US" sz="2400" b="1" dirty="0">
                <a:solidFill>
                  <a:srgbClr val="FF0000"/>
                </a:solidFill>
                <a:latin typeface="+mn-ea"/>
                <a:ea typeface="+mn-ea"/>
              </a:rPr>
              <a:t>（</a:t>
            </a:r>
            <a:r>
              <a:rPr lang="en-US" altLang="ja-JP" sz="2400" b="1" dirty="0">
                <a:solidFill>
                  <a:srgbClr val="FF0000"/>
                </a:solidFill>
                <a:latin typeface="+mn-ea"/>
                <a:ea typeface="+mn-ea"/>
              </a:rPr>
              <a:t>30</a:t>
            </a:r>
            <a:r>
              <a:rPr lang="ja-JP" altLang="en-US" sz="2400" b="1" dirty="0">
                <a:solidFill>
                  <a:srgbClr val="FF0000"/>
                </a:solidFill>
                <a:latin typeface="+mn-ea"/>
                <a:ea typeface="+mn-ea"/>
              </a:rPr>
              <a:t>分）</a:t>
            </a:r>
            <a:endParaRPr lang="en-US" altLang="ja-JP" sz="2400" b="1" dirty="0">
              <a:solidFill>
                <a:srgbClr val="FF0000"/>
              </a:solidFill>
              <a:latin typeface="+mn-ea"/>
              <a:ea typeface="+mn-ea"/>
            </a:endParaRPr>
          </a:p>
          <a:p>
            <a:pPr algn="r">
              <a:spcBef>
                <a:spcPts val="600"/>
              </a:spcBef>
            </a:pPr>
            <a:r>
              <a:rPr lang="en-US" altLang="ja-JP" sz="2400" b="1" dirty="0">
                <a:latin typeface="+mn-ea"/>
                <a:ea typeface="+mn-ea"/>
              </a:rPr>
              <a:t>〈</a:t>
            </a:r>
            <a:r>
              <a:rPr lang="ja-JP" altLang="en-US" sz="2400" b="1" dirty="0">
                <a:latin typeface="+mn-ea"/>
                <a:ea typeface="+mn-ea"/>
              </a:rPr>
              <a:t>まとめ</a:t>
            </a:r>
            <a:r>
              <a:rPr lang="en-US" altLang="ja-JP" sz="2400" b="1" dirty="0">
                <a:latin typeface="+mn-ea"/>
                <a:ea typeface="+mn-ea"/>
              </a:rPr>
              <a:t>〉12</a:t>
            </a:r>
            <a:r>
              <a:rPr lang="ja-JP" altLang="en-US" sz="2400" b="1" dirty="0">
                <a:latin typeface="+mn-ea"/>
                <a:ea typeface="+mn-ea"/>
              </a:rPr>
              <a:t>：</a:t>
            </a:r>
            <a:r>
              <a:rPr lang="en-US" altLang="ja-JP" sz="2400" b="1" dirty="0">
                <a:latin typeface="+mn-ea"/>
                <a:ea typeface="+mn-ea"/>
              </a:rPr>
              <a:t>05</a:t>
            </a:r>
            <a:r>
              <a:rPr lang="ja-JP" altLang="en-US" sz="2400" b="1" dirty="0">
                <a:latin typeface="+mn-ea"/>
                <a:ea typeface="+mn-ea"/>
              </a:rPr>
              <a:t>～</a:t>
            </a:r>
            <a:r>
              <a:rPr lang="en-US" altLang="ja-JP" sz="2400" b="1" dirty="0">
                <a:latin typeface="+mn-ea"/>
                <a:ea typeface="+mn-ea"/>
              </a:rPr>
              <a:t>12</a:t>
            </a:r>
            <a:r>
              <a:rPr lang="ja-JP" altLang="en-US" sz="2400" b="1" dirty="0">
                <a:latin typeface="+mn-ea"/>
                <a:ea typeface="+mn-ea"/>
              </a:rPr>
              <a:t>：</a:t>
            </a:r>
            <a:r>
              <a:rPr lang="en-US" altLang="ja-JP" sz="2400" b="1" dirty="0">
                <a:latin typeface="+mn-ea"/>
                <a:ea typeface="+mn-ea"/>
              </a:rPr>
              <a:t>15</a:t>
            </a:r>
            <a:r>
              <a:rPr lang="ja-JP" altLang="en-US" sz="2400" b="1" dirty="0">
                <a:latin typeface="+mn-ea"/>
                <a:ea typeface="+mn-ea"/>
              </a:rPr>
              <a:t>（</a:t>
            </a:r>
            <a:r>
              <a:rPr lang="en-US" altLang="ja-JP" sz="2400" b="1" dirty="0">
                <a:latin typeface="+mn-ea"/>
                <a:ea typeface="+mn-ea"/>
              </a:rPr>
              <a:t>10</a:t>
            </a:r>
            <a:r>
              <a:rPr lang="ja-JP" altLang="en-US" sz="2400" b="1" dirty="0">
                <a:latin typeface="+mn-ea"/>
                <a:ea typeface="+mn-ea"/>
              </a:rPr>
              <a:t>分）</a:t>
            </a:r>
          </a:p>
        </p:txBody>
      </p:sp>
    </p:spTree>
    <p:extLst>
      <p:ext uri="{BB962C8B-B14F-4D97-AF65-F5344CB8AC3E}">
        <p14:creationId xmlns:p14="http://schemas.microsoft.com/office/powerpoint/2010/main" val="270376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E44C8-8A65-71F0-0D36-D04523F31001}"/>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04292C1A-1E3C-0FCF-465D-B1F3F27B2F87}"/>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837BDD72-A96B-A75D-D0EC-90EF82B93718}"/>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57</a:t>
            </a:fld>
            <a:endParaRPr kumimoji="1" lang="ja-JP" altLang="en-US" dirty="0"/>
          </a:p>
        </p:txBody>
      </p:sp>
      <p:cxnSp>
        <p:nvCxnSpPr>
          <p:cNvPr id="22" name="直線コネクタ 21">
            <a:extLst>
              <a:ext uri="{FF2B5EF4-FFF2-40B4-BE49-F238E27FC236}">
                <a16:creationId xmlns:a16="http://schemas.microsoft.com/office/drawing/2014/main" id="{7AA953E3-CB94-C5C2-CE29-AE12196400B6}"/>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948C5170-8DE0-2576-A8B2-21149EF805AD}"/>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演習</a:t>
            </a:r>
            <a:r>
              <a:rPr lang="en-US" altLang="ja-JP" sz="1600" b="1" dirty="0">
                <a:latin typeface="+mn-ea"/>
                <a:ea typeface="+mn-ea"/>
              </a:rPr>
              <a:t>2〉</a:t>
            </a:r>
            <a:r>
              <a:rPr lang="ja-JP" altLang="en-US" sz="1600" b="1" dirty="0">
                <a:latin typeface="+mn-ea"/>
                <a:ea typeface="+mn-ea"/>
              </a:rPr>
              <a:t>相談支援の質の向上に向けたスーパービジョンの方法</a:t>
            </a:r>
          </a:p>
        </p:txBody>
      </p:sp>
      <p:sp>
        <p:nvSpPr>
          <p:cNvPr id="3" name="コンテンツ プレースホルダー 2">
            <a:extLst>
              <a:ext uri="{FF2B5EF4-FFF2-40B4-BE49-F238E27FC236}">
                <a16:creationId xmlns:a16="http://schemas.microsoft.com/office/drawing/2014/main" id="{AFF83E0E-0CCF-DF2D-7A3E-864BE7BD61BE}"/>
              </a:ext>
            </a:extLst>
          </p:cNvPr>
          <p:cNvSpPr txBox="1">
            <a:spLocks/>
          </p:cNvSpPr>
          <p:nvPr/>
        </p:nvSpPr>
        <p:spPr>
          <a:xfrm>
            <a:off x="170109" y="988289"/>
            <a:ext cx="8842158" cy="5190835"/>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spcBef>
                <a:spcPts val="600"/>
              </a:spcBef>
            </a:pPr>
            <a:r>
              <a:rPr lang="ja-JP" altLang="en-US" sz="2800" b="1" dirty="0"/>
              <a:t>サービス等利用計画の評価</a:t>
            </a:r>
            <a:endParaRPr lang="en-US" altLang="ja-JP" sz="2800" b="1" dirty="0"/>
          </a:p>
          <a:p>
            <a:pPr algn="just">
              <a:lnSpc>
                <a:spcPct val="110000"/>
              </a:lnSpc>
              <a:spcBef>
                <a:spcPts val="600"/>
              </a:spcBef>
            </a:pPr>
            <a:r>
              <a:rPr lang="en-US" altLang="ja-JP" sz="2800" b="1" dirty="0"/>
              <a:t>〈</a:t>
            </a:r>
            <a:r>
              <a:rPr lang="ja-JP" altLang="en-US" sz="2800" b="1" dirty="0"/>
              <a:t>評価の視点</a:t>
            </a:r>
            <a:r>
              <a:rPr lang="en-US" altLang="ja-JP" sz="2800" b="1" dirty="0"/>
              <a:t>〉</a:t>
            </a:r>
          </a:p>
          <a:p>
            <a:pPr algn="just">
              <a:lnSpc>
                <a:spcPct val="110000"/>
              </a:lnSpc>
              <a:spcBef>
                <a:spcPts val="600"/>
              </a:spcBef>
            </a:pPr>
            <a:r>
              <a:rPr lang="ja-JP" altLang="en-US" sz="2800" b="1" dirty="0"/>
              <a:t>　</a:t>
            </a:r>
            <a:r>
              <a:rPr lang="en-US" altLang="ja-JP" sz="2800" b="1" dirty="0"/>
              <a:t>1</a:t>
            </a:r>
            <a:r>
              <a:rPr lang="ja-JP" altLang="en-US" sz="2800" b="1" dirty="0"/>
              <a:t>　エンパワメント・アドボカシー</a:t>
            </a:r>
            <a:endParaRPr lang="en-US" altLang="ja-JP" sz="2800" b="1" dirty="0"/>
          </a:p>
          <a:p>
            <a:pPr algn="just">
              <a:lnSpc>
                <a:spcPct val="110000"/>
              </a:lnSpc>
              <a:spcBef>
                <a:spcPts val="600"/>
              </a:spcBef>
            </a:pPr>
            <a:r>
              <a:rPr lang="ja-JP" altLang="en-US" sz="2800" b="1" dirty="0"/>
              <a:t>　</a:t>
            </a:r>
            <a:r>
              <a:rPr lang="en-US" altLang="ja-JP" sz="2800" b="1" dirty="0"/>
              <a:t>2</a:t>
            </a:r>
            <a:r>
              <a:rPr lang="ja-JP" altLang="en-US" sz="2800" b="1" dirty="0"/>
              <a:t>　総合的な生活支援</a:t>
            </a:r>
            <a:endParaRPr lang="en-US" altLang="ja-JP" sz="2800" b="1" dirty="0"/>
          </a:p>
          <a:p>
            <a:pPr algn="just">
              <a:lnSpc>
                <a:spcPct val="110000"/>
              </a:lnSpc>
              <a:spcBef>
                <a:spcPts val="600"/>
              </a:spcBef>
            </a:pPr>
            <a:r>
              <a:rPr lang="ja-JP" altLang="en-US" sz="2800" b="1" dirty="0"/>
              <a:t>　</a:t>
            </a:r>
            <a:r>
              <a:rPr lang="en-US" altLang="ja-JP" sz="2800" b="1" dirty="0"/>
              <a:t>3</a:t>
            </a:r>
            <a:r>
              <a:rPr lang="ja-JP" altLang="en-US" sz="2800" b="1" dirty="0"/>
              <a:t>　ニーズに基づく支援</a:t>
            </a:r>
            <a:endParaRPr lang="en-US" altLang="ja-JP" sz="2800" b="1" dirty="0"/>
          </a:p>
          <a:p>
            <a:pPr algn="just">
              <a:lnSpc>
                <a:spcPct val="110000"/>
              </a:lnSpc>
              <a:spcBef>
                <a:spcPts val="600"/>
              </a:spcBef>
            </a:pPr>
            <a:r>
              <a:rPr lang="ja-JP" altLang="en-US" sz="2800" b="1" dirty="0"/>
              <a:t>　</a:t>
            </a:r>
            <a:r>
              <a:rPr lang="en-US" altLang="ja-JP" sz="2800" b="1" dirty="0"/>
              <a:t>4</a:t>
            </a:r>
            <a:r>
              <a:rPr lang="ja-JP" altLang="en-US" sz="2800" b="1" dirty="0"/>
              <a:t>　連携・チーム支援</a:t>
            </a:r>
            <a:endParaRPr lang="en-US" altLang="ja-JP" sz="2800" b="1" dirty="0"/>
          </a:p>
          <a:p>
            <a:pPr algn="just">
              <a:lnSpc>
                <a:spcPct val="110000"/>
              </a:lnSpc>
              <a:spcBef>
                <a:spcPts val="600"/>
              </a:spcBef>
            </a:pPr>
            <a:r>
              <a:rPr lang="ja-JP" altLang="en-US" sz="2800" b="1" dirty="0"/>
              <a:t>　</a:t>
            </a:r>
            <a:r>
              <a:rPr lang="en-US" altLang="ja-JP" sz="2800" b="1" dirty="0"/>
              <a:t>5</a:t>
            </a:r>
            <a:r>
              <a:rPr lang="ja-JP" altLang="en-US" sz="2800" b="1" dirty="0"/>
              <a:t>　中立・公平</a:t>
            </a:r>
            <a:endParaRPr lang="en-US" altLang="ja-JP" sz="2800" b="1" dirty="0"/>
          </a:p>
          <a:p>
            <a:pPr algn="just">
              <a:lnSpc>
                <a:spcPct val="110000"/>
              </a:lnSpc>
              <a:spcBef>
                <a:spcPts val="600"/>
              </a:spcBef>
            </a:pPr>
            <a:r>
              <a:rPr lang="ja-JP" altLang="en-US" sz="2800" b="1" dirty="0"/>
              <a:t>　</a:t>
            </a:r>
            <a:r>
              <a:rPr lang="en-US" altLang="ja-JP" sz="2800" b="1" dirty="0"/>
              <a:t>6</a:t>
            </a:r>
            <a:r>
              <a:rPr lang="ja-JP" altLang="en-US" sz="2800" b="1" dirty="0"/>
              <a:t>　生活の質の向上</a:t>
            </a:r>
            <a:endParaRPr lang="en-US" altLang="ja-JP" sz="2800" b="1" dirty="0"/>
          </a:p>
          <a:p>
            <a:pPr algn="just">
              <a:lnSpc>
                <a:spcPct val="110000"/>
              </a:lnSpc>
              <a:spcBef>
                <a:spcPts val="600"/>
              </a:spcBef>
            </a:pPr>
            <a:endParaRPr lang="ja-JP" altLang="en-US" sz="2800" b="1" dirty="0"/>
          </a:p>
        </p:txBody>
      </p:sp>
      <p:sp>
        <p:nvSpPr>
          <p:cNvPr id="2" name="タイトル 1">
            <a:extLst>
              <a:ext uri="{FF2B5EF4-FFF2-40B4-BE49-F238E27FC236}">
                <a16:creationId xmlns:a16="http://schemas.microsoft.com/office/drawing/2014/main" id="{E92A1F73-494E-0567-7E4E-3EF4C5E3DAD4}"/>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kumimoji="1" lang="ja-JP" altLang="en-US" sz="2000" b="1" dirty="0">
                <a:latin typeface="+mn-ea"/>
                <a:ea typeface="+mn-ea"/>
              </a:rPr>
              <a:t>の視点</a:t>
            </a:r>
          </a:p>
        </p:txBody>
      </p:sp>
      <p:sp>
        <p:nvSpPr>
          <p:cNvPr id="4" name="タイトル 1">
            <a:extLst>
              <a:ext uri="{FF2B5EF4-FFF2-40B4-BE49-F238E27FC236}">
                <a16:creationId xmlns:a16="http://schemas.microsoft.com/office/drawing/2014/main" id="{D51D38E1-3000-01EC-6D61-F18591404F66}"/>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pic>
        <p:nvPicPr>
          <p:cNvPr id="8" name="図 7">
            <a:extLst>
              <a:ext uri="{FF2B5EF4-FFF2-40B4-BE49-F238E27FC236}">
                <a16:creationId xmlns:a16="http://schemas.microsoft.com/office/drawing/2014/main" id="{507FD166-291E-837F-B85D-1B60874F8BEC}"/>
              </a:ext>
            </a:extLst>
          </p:cNvPr>
          <p:cNvPicPr>
            <a:picLocks noChangeAspect="1"/>
          </p:cNvPicPr>
          <p:nvPr/>
        </p:nvPicPr>
        <p:blipFill>
          <a:blip r:embed="rId3"/>
          <a:stretch>
            <a:fillRect/>
          </a:stretch>
        </p:blipFill>
        <p:spPr>
          <a:xfrm>
            <a:off x="6308634" y="3839793"/>
            <a:ext cx="2143125" cy="2143125"/>
          </a:xfrm>
          <a:prstGeom prst="rect">
            <a:avLst/>
          </a:prstGeom>
        </p:spPr>
      </p:pic>
    </p:spTree>
    <p:extLst>
      <p:ext uri="{BB962C8B-B14F-4D97-AF65-F5344CB8AC3E}">
        <p14:creationId xmlns:p14="http://schemas.microsoft.com/office/powerpoint/2010/main" val="384795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1B355-73FA-2FB3-92FD-F56BFC29E61D}"/>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739194E3-F070-75FE-C123-F033883AF0B8}"/>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62F2B36D-0B55-FA1C-CE1B-2897D248788C}"/>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58</a:t>
            </a:fld>
            <a:endParaRPr kumimoji="1" lang="ja-JP" altLang="en-US" dirty="0"/>
          </a:p>
        </p:txBody>
      </p:sp>
      <p:cxnSp>
        <p:nvCxnSpPr>
          <p:cNvPr id="22" name="直線コネクタ 21">
            <a:extLst>
              <a:ext uri="{FF2B5EF4-FFF2-40B4-BE49-F238E27FC236}">
                <a16:creationId xmlns:a16="http://schemas.microsoft.com/office/drawing/2014/main" id="{F9620B9E-3975-9F83-214F-377139854F63}"/>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F2D64CD7-C085-177B-D26E-698A9A7EF923}"/>
              </a:ext>
            </a:extLst>
          </p:cNvPr>
          <p:cNvSpPr txBox="1">
            <a:spLocks/>
          </p:cNvSpPr>
          <p:nvPr/>
        </p:nvSpPr>
        <p:spPr>
          <a:xfrm>
            <a:off x="170109" y="951346"/>
            <a:ext cx="8842158" cy="5280777"/>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spcBef>
                <a:spcPts val="600"/>
              </a:spcBef>
            </a:pPr>
            <a:r>
              <a:rPr lang="en-US" altLang="ja-JP" sz="2000" b="1" dirty="0"/>
              <a:t>【</a:t>
            </a:r>
            <a:r>
              <a:rPr lang="ja-JP" altLang="en-US" sz="2000" b="1" dirty="0"/>
              <a:t>事　例</a:t>
            </a:r>
            <a:r>
              <a:rPr lang="en-US" altLang="ja-JP" sz="2000" b="1" dirty="0"/>
              <a:t>】</a:t>
            </a:r>
            <a:endParaRPr lang="ja-JP" altLang="en-US" sz="2000" b="1" dirty="0"/>
          </a:p>
          <a:p>
            <a:pPr algn="just">
              <a:lnSpc>
                <a:spcPct val="110000"/>
              </a:lnSpc>
              <a:spcBef>
                <a:spcPts val="600"/>
              </a:spcBef>
            </a:pPr>
            <a:r>
              <a:rPr lang="ja-JP" altLang="en-US" sz="2000" b="1" dirty="0"/>
              <a:t>相談支援事業所ふたば　相談支援専門員　亀田さん（</a:t>
            </a:r>
            <a:r>
              <a:rPr lang="en-US" altLang="ja-JP" sz="2000" b="1" dirty="0"/>
              <a:t>30</a:t>
            </a:r>
            <a:r>
              <a:rPr lang="ja-JP" altLang="en-US" sz="2000" b="1" dirty="0"/>
              <a:t>歳女性）</a:t>
            </a:r>
          </a:p>
          <a:p>
            <a:pPr algn="just">
              <a:lnSpc>
                <a:spcPct val="110000"/>
              </a:lnSpc>
              <a:spcBef>
                <a:spcPts val="600"/>
              </a:spcBef>
            </a:pPr>
            <a:r>
              <a:rPr lang="ja-JP" altLang="en-US" sz="2000" b="1" dirty="0"/>
              <a:t>現所属社会福祉法人入社</a:t>
            </a:r>
            <a:r>
              <a:rPr lang="en-US" altLang="ja-JP" sz="2000" b="1" dirty="0"/>
              <a:t>9</a:t>
            </a:r>
            <a:r>
              <a:rPr lang="ja-JP" altLang="en-US" sz="2000" b="1" dirty="0"/>
              <a:t>年目　</a:t>
            </a:r>
            <a:endParaRPr lang="en-US" altLang="ja-JP" sz="2000" b="1" dirty="0"/>
          </a:p>
          <a:p>
            <a:pPr algn="just">
              <a:lnSpc>
                <a:spcPct val="110000"/>
              </a:lnSpc>
              <a:spcBef>
                <a:spcPts val="600"/>
              </a:spcBef>
            </a:pPr>
            <a:r>
              <a:rPr lang="ja-JP" altLang="en-US" sz="2000" b="1" dirty="0"/>
              <a:t>相談支援専門員</a:t>
            </a:r>
            <a:r>
              <a:rPr lang="en-US" altLang="ja-JP" sz="2000" b="1" dirty="0"/>
              <a:t>1</a:t>
            </a:r>
            <a:r>
              <a:rPr lang="ja-JP" altLang="en-US" sz="2000" b="1" dirty="0"/>
              <a:t>年目（一人相談支援事業所）</a:t>
            </a:r>
          </a:p>
          <a:p>
            <a:pPr algn="just">
              <a:lnSpc>
                <a:spcPct val="110000"/>
              </a:lnSpc>
              <a:spcBef>
                <a:spcPts val="600"/>
              </a:spcBef>
            </a:pPr>
            <a:endParaRPr lang="ja-JP" altLang="en-US" sz="2000" b="1" dirty="0"/>
          </a:p>
          <a:p>
            <a:pPr algn="just">
              <a:lnSpc>
                <a:spcPct val="110000"/>
              </a:lnSpc>
              <a:spcBef>
                <a:spcPts val="600"/>
              </a:spcBef>
            </a:pPr>
            <a:r>
              <a:rPr lang="ja-JP" altLang="en-US" sz="2000" b="1" dirty="0"/>
              <a:t>亀田さん（相談支援専門員）より相談の電話が、あなた（双葉市基幹相談支援センター　主任相談支援専門員）に入りました。</a:t>
            </a:r>
          </a:p>
          <a:p>
            <a:pPr algn="just">
              <a:lnSpc>
                <a:spcPct val="110000"/>
              </a:lnSpc>
              <a:spcBef>
                <a:spcPts val="600"/>
              </a:spcBef>
            </a:pPr>
            <a:endParaRPr lang="ja-JP" altLang="en-US" sz="2000" b="1" dirty="0"/>
          </a:p>
          <a:p>
            <a:pPr algn="just">
              <a:lnSpc>
                <a:spcPct val="110000"/>
              </a:lnSpc>
              <a:spcBef>
                <a:spcPts val="600"/>
              </a:spcBef>
            </a:pPr>
            <a:r>
              <a:rPr lang="en-US" altLang="ja-JP" sz="2000" b="1" dirty="0"/>
              <a:t>『</a:t>
            </a:r>
            <a:r>
              <a:rPr lang="ja-JP" altLang="en-US" sz="2000" b="1" dirty="0"/>
              <a:t>双葉市の福祉課担当職員より、</a:t>
            </a:r>
            <a:r>
              <a:rPr lang="en-US" altLang="ja-JP" sz="2000" b="1" dirty="0"/>
              <a:t>80</a:t>
            </a:r>
            <a:r>
              <a:rPr lang="ja-JP" altLang="en-US" sz="2000" b="1" dirty="0"/>
              <a:t>歳のお母さんと同居する</a:t>
            </a:r>
            <a:r>
              <a:rPr lang="en-US" altLang="ja-JP" sz="2000" b="1" dirty="0"/>
              <a:t>50</a:t>
            </a:r>
            <a:r>
              <a:rPr lang="ja-JP" altLang="en-US" sz="2000" b="1" dirty="0"/>
              <a:t>歳の身体障害と軽度の知的障害を持つ大山さんの計画相談の依頼を受けて、私が相談に訪問しているのですが、管理者からはうちの法人の生活介護につなげば良いのではと言われるのです。本人は良くわからないみたいで、お母さんからは急がされるし、誰に相談して良いか分からず電話しました。</a:t>
            </a:r>
            <a:r>
              <a:rPr lang="en-US" altLang="ja-JP" sz="2000" b="1" dirty="0"/>
              <a:t>』</a:t>
            </a:r>
            <a:endParaRPr lang="ja-JP" altLang="en-US" sz="2000" b="1" dirty="0"/>
          </a:p>
        </p:txBody>
      </p:sp>
      <p:sp>
        <p:nvSpPr>
          <p:cNvPr id="2" name="タイトル 1">
            <a:extLst>
              <a:ext uri="{FF2B5EF4-FFF2-40B4-BE49-F238E27FC236}">
                <a16:creationId xmlns:a16="http://schemas.microsoft.com/office/drawing/2014/main" id="{B56D239F-1CAC-4924-6133-DEEA4DCABA7F}"/>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kumimoji="1" lang="ja-JP" altLang="en-US" sz="2000" b="1" dirty="0">
                <a:latin typeface="+mn-ea"/>
                <a:ea typeface="+mn-ea"/>
              </a:rPr>
              <a:t>の視点</a:t>
            </a:r>
          </a:p>
        </p:txBody>
      </p:sp>
      <p:sp>
        <p:nvSpPr>
          <p:cNvPr id="4" name="タイトル 1">
            <a:extLst>
              <a:ext uri="{FF2B5EF4-FFF2-40B4-BE49-F238E27FC236}">
                <a16:creationId xmlns:a16="http://schemas.microsoft.com/office/drawing/2014/main" id="{1C4C36CF-A023-E3ED-5852-6DB81739F748}"/>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5" name="吹き出し: 四角形 4">
            <a:extLst>
              <a:ext uri="{FF2B5EF4-FFF2-40B4-BE49-F238E27FC236}">
                <a16:creationId xmlns:a16="http://schemas.microsoft.com/office/drawing/2014/main" id="{A1DC30E4-1A4A-2AE0-67F9-0D0D218616C0}"/>
              </a:ext>
            </a:extLst>
          </p:cNvPr>
          <p:cNvSpPr/>
          <p:nvPr/>
        </p:nvSpPr>
        <p:spPr>
          <a:xfrm>
            <a:off x="5020725" y="438996"/>
            <a:ext cx="3932267" cy="756480"/>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b="1" dirty="0">
                <a:solidFill>
                  <a:schemeClr val="tx1"/>
                </a:solidFill>
              </a:rPr>
              <a:t>サービス等利用計画の質を高めるための個別のスーパービジョン</a:t>
            </a:r>
          </a:p>
        </p:txBody>
      </p:sp>
      <p:sp>
        <p:nvSpPr>
          <p:cNvPr id="8" name="タイトル 1">
            <a:extLst>
              <a:ext uri="{FF2B5EF4-FFF2-40B4-BE49-F238E27FC236}">
                <a16:creationId xmlns:a16="http://schemas.microsoft.com/office/drawing/2014/main" id="{9C4C5BA0-E7F3-658F-3088-1614CBC1FA0F}"/>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演習</a:t>
            </a:r>
            <a:r>
              <a:rPr lang="en-US" altLang="ja-JP" sz="1600" b="1" dirty="0">
                <a:latin typeface="+mn-ea"/>
                <a:ea typeface="+mn-ea"/>
              </a:rPr>
              <a:t>2〉</a:t>
            </a:r>
            <a:r>
              <a:rPr lang="ja-JP" altLang="en-US" sz="1600" b="1" dirty="0">
                <a:latin typeface="+mn-ea"/>
                <a:ea typeface="+mn-ea"/>
              </a:rPr>
              <a:t>相談支援の質の向上に向けたスーパービジョンの方法</a:t>
            </a:r>
          </a:p>
        </p:txBody>
      </p:sp>
    </p:spTree>
    <p:extLst>
      <p:ext uri="{BB962C8B-B14F-4D97-AF65-F5344CB8AC3E}">
        <p14:creationId xmlns:p14="http://schemas.microsoft.com/office/powerpoint/2010/main" val="246053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BDB9F-D097-4B82-B53D-46527137098E}"/>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6A74466D-A938-2A46-689A-3F402B53421E}"/>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9296774C-060D-1C72-067C-BAC2016FB796}"/>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59</a:t>
            </a:fld>
            <a:endParaRPr kumimoji="1" lang="ja-JP" altLang="en-US" dirty="0"/>
          </a:p>
        </p:txBody>
      </p:sp>
      <p:cxnSp>
        <p:nvCxnSpPr>
          <p:cNvPr id="22" name="直線コネクタ 21">
            <a:extLst>
              <a:ext uri="{FF2B5EF4-FFF2-40B4-BE49-F238E27FC236}">
                <a16:creationId xmlns:a16="http://schemas.microsoft.com/office/drawing/2014/main" id="{6920A111-3EC9-3FB1-82E9-1E1C60A2EE2B}"/>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FB5F110A-7D5C-4346-B611-12D3C4DD511F}"/>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lang="ja-JP" altLang="en-US" sz="2000" b="1" dirty="0">
                <a:latin typeface="+mn-ea"/>
                <a:ea typeface="+mn-ea"/>
              </a:rPr>
              <a:t>機能</a:t>
            </a:r>
            <a:endParaRPr kumimoji="1" lang="ja-JP" altLang="en-US" sz="2000" b="1" dirty="0">
              <a:latin typeface="+mn-ea"/>
              <a:ea typeface="+mn-ea"/>
            </a:endParaRPr>
          </a:p>
        </p:txBody>
      </p:sp>
      <p:sp>
        <p:nvSpPr>
          <p:cNvPr id="4" name="タイトル 1">
            <a:extLst>
              <a:ext uri="{FF2B5EF4-FFF2-40B4-BE49-F238E27FC236}">
                <a16:creationId xmlns:a16="http://schemas.microsoft.com/office/drawing/2014/main" id="{346847A3-8E30-3CA0-EF74-8D0EDC0372BF}"/>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pic>
        <p:nvPicPr>
          <p:cNvPr id="5" name="図 4">
            <a:extLst>
              <a:ext uri="{FF2B5EF4-FFF2-40B4-BE49-F238E27FC236}">
                <a16:creationId xmlns:a16="http://schemas.microsoft.com/office/drawing/2014/main" id="{AB391B1A-51E6-9E2A-6DA1-72E7CA077EA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778" b="89778" l="4911" r="96875"/>
                    </a14:imgEffect>
                  </a14:imgLayer>
                </a14:imgProps>
              </a:ext>
            </a:extLst>
          </a:blip>
          <a:srcRect t="4210" b="21233"/>
          <a:stretch/>
        </p:blipFill>
        <p:spPr>
          <a:xfrm>
            <a:off x="1795236" y="1167231"/>
            <a:ext cx="2002236" cy="1499510"/>
          </a:xfrm>
          <a:prstGeom prst="rect">
            <a:avLst/>
          </a:prstGeom>
        </p:spPr>
      </p:pic>
      <p:sp>
        <p:nvSpPr>
          <p:cNvPr id="8" name="タイトル 1">
            <a:extLst>
              <a:ext uri="{FF2B5EF4-FFF2-40B4-BE49-F238E27FC236}">
                <a16:creationId xmlns:a16="http://schemas.microsoft.com/office/drawing/2014/main" id="{5B013A10-1CE5-0D22-E1A8-5854FBE19BFC}"/>
              </a:ext>
            </a:extLst>
          </p:cNvPr>
          <p:cNvSpPr txBox="1">
            <a:spLocks/>
          </p:cNvSpPr>
          <p:nvPr/>
        </p:nvSpPr>
        <p:spPr>
          <a:xfrm>
            <a:off x="1342014" y="2666741"/>
            <a:ext cx="2908680" cy="10476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600" b="1" dirty="0">
                <a:latin typeface="+mn-ea"/>
                <a:ea typeface="+mn-ea"/>
              </a:rPr>
              <a:t>亀田さん　</a:t>
            </a:r>
            <a:r>
              <a:rPr lang="en-US" altLang="ja-JP" sz="1600" b="1" dirty="0">
                <a:latin typeface="+mn-ea"/>
                <a:ea typeface="+mn-ea"/>
              </a:rPr>
              <a:t>30</a:t>
            </a:r>
            <a:r>
              <a:rPr lang="ja-JP" altLang="en-US" sz="1600" b="1" dirty="0">
                <a:latin typeface="+mn-ea"/>
                <a:ea typeface="+mn-ea"/>
              </a:rPr>
              <a:t>歳</a:t>
            </a:r>
            <a:endParaRPr lang="en-US" altLang="ja-JP" sz="1600" b="1" dirty="0">
              <a:latin typeface="+mn-ea"/>
              <a:ea typeface="+mn-ea"/>
            </a:endParaRPr>
          </a:p>
          <a:p>
            <a:pPr>
              <a:spcBef>
                <a:spcPts val="600"/>
              </a:spcBef>
            </a:pPr>
            <a:r>
              <a:rPr lang="ja-JP" altLang="en-US" sz="1600" b="1" dirty="0">
                <a:latin typeface="+mn-ea"/>
                <a:ea typeface="+mn-ea"/>
              </a:rPr>
              <a:t>相談支援専門員</a:t>
            </a:r>
            <a:endParaRPr lang="en-US" altLang="ja-JP" sz="1600" b="1" dirty="0">
              <a:latin typeface="+mn-ea"/>
              <a:ea typeface="+mn-ea"/>
            </a:endParaRPr>
          </a:p>
          <a:p>
            <a:pPr>
              <a:spcBef>
                <a:spcPts val="600"/>
              </a:spcBef>
            </a:pPr>
            <a:r>
              <a:rPr lang="ja-JP" altLang="en-US" sz="1600" b="1" dirty="0">
                <a:latin typeface="+mn-ea"/>
                <a:ea typeface="+mn-ea"/>
              </a:rPr>
              <a:t>（相談支援事業所ふたば）</a:t>
            </a:r>
          </a:p>
        </p:txBody>
      </p:sp>
      <p:pic>
        <p:nvPicPr>
          <p:cNvPr id="9" name="図 8">
            <a:extLst>
              <a:ext uri="{FF2B5EF4-FFF2-40B4-BE49-F238E27FC236}">
                <a16:creationId xmlns:a16="http://schemas.microsoft.com/office/drawing/2014/main" id="{E1C35BC2-9A22-04D4-8D11-CA9CE4AB362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186" b="96838" l="18593" r="86935"/>
                    </a14:imgEffect>
                  </a14:imgLayer>
                </a14:imgProps>
              </a:ext>
            </a:extLst>
          </a:blip>
          <a:stretch>
            <a:fillRect/>
          </a:stretch>
        </p:blipFill>
        <p:spPr>
          <a:xfrm>
            <a:off x="340896" y="4109725"/>
            <a:ext cx="1277984" cy="1624773"/>
          </a:xfrm>
          <a:prstGeom prst="rect">
            <a:avLst/>
          </a:prstGeom>
        </p:spPr>
      </p:pic>
      <p:pic>
        <p:nvPicPr>
          <p:cNvPr id="11" name="図 10">
            <a:extLst>
              <a:ext uri="{FF2B5EF4-FFF2-40B4-BE49-F238E27FC236}">
                <a16:creationId xmlns:a16="http://schemas.microsoft.com/office/drawing/2014/main" id="{23024C9D-EFFE-0411-E9D3-19FBCB56737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455" b="76727" l="9290" r="89071"/>
                    </a14:imgEffect>
                  </a14:imgLayer>
                </a14:imgProps>
              </a:ext>
            </a:extLst>
          </a:blip>
          <a:srcRect l="15472" r="19881" b="25794"/>
          <a:stretch/>
        </p:blipFill>
        <p:spPr>
          <a:xfrm>
            <a:off x="4893308" y="3597797"/>
            <a:ext cx="1236501" cy="2132884"/>
          </a:xfrm>
          <a:prstGeom prst="rect">
            <a:avLst/>
          </a:prstGeom>
        </p:spPr>
      </p:pic>
      <p:sp>
        <p:nvSpPr>
          <p:cNvPr id="12" name="タイトル 1">
            <a:extLst>
              <a:ext uri="{FF2B5EF4-FFF2-40B4-BE49-F238E27FC236}">
                <a16:creationId xmlns:a16="http://schemas.microsoft.com/office/drawing/2014/main" id="{24DA11E7-806F-AD9C-0CA2-49AFC27E6A0F}"/>
              </a:ext>
            </a:extLst>
          </p:cNvPr>
          <p:cNvSpPr txBox="1">
            <a:spLocks/>
          </p:cNvSpPr>
          <p:nvPr/>
        </p:nvSpPr>
        <p:spPr>
          <a:xfrm>
            <a:off x="4621029" y="5658328"/>
            <a:ext cx="1781057" cy="77286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800" b="1" dirty="0">
                <a:latin typeface="+mn-ea"/>
                <a:ea typeface="+mn-ea"/>
              </a:rPr>
              <a:t>大山さん</a:t>
            </a:r>
            <a:endParaRPr lang="en-US" altLang="ja-JP" sz="1800" b="1" dirty="0">
              <a:latin typeface="+mn-ea"/>
              <a:ea typeface="+mn-ea"/>
            </a:endParaRPr>
          </a:p>
          <a:p>
            <a:pPr>
              <a:spcBef>
                <a:spcPts val="600"/>
              </a:spcBef>
            </a:pPr>
            <a:r>
              <a:rPr lang="ja-JP" altLang="en-US" sz="1800" b="1" dirty="0">
                <a:latin typeface="+mn-ea"/>
                <a:ea typeface="+mn-ea"/>
              </a:rPr>
              <a:t>相談者</a:t>
            </a:r>
          </a:p>
        </p:txBody>
      </p:sp>
      <p:sp>
        <p:nvSpPr>
          <p:cNvPr id="16" name="タイトル 1">
            <a:extLst>
              <a:ext uri="{FF2B5EF4-FFF2-40B4-BE49-F238E27FC236}">
                <a16:creationId xmlns:a16="http://schemas.microsoft.com/office/drawing/2014/main" id="{C0B42AE5-A6AC-7E42-A796-55478D5872B5}"/>
              </a:ext>
            </a:extLst>
          </p:cNvPr>
          <p:cNvSpPr txBox="1">
            <a:spLocks/>
          </p:cNvSpPr>
          <p:nvPr/>
        </p:nvSpPr>
        <p:spPr>
          <a:xfrm>
            <a:off x="340896" y="5491477"/>
            <a:ext cx="2908680" cy="87321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600" b="1" dirty="0">
                <a:latin typeface="+mn-ea"/>
                <a:ea typeface="+mn-ea"/>
              </a:rPr>
              <a:t>あなた</a:t>
            </a:r>
            <a:endParaRPr lang="en-US" altLang="ja-JP" sz="1600" b="1" dirty="0">
              <a:latin typeface="+mn-ea"/>
              <a:ea typeface="+mn-ea"/>
            </a:endParaRPr>
          </a:p>
          <a:p>
            <a:pPr>
              <a:spcBef>
                <a:spcPts val="600"/>
              </a:spcBef>
            </a:pPr>
            <a:r>
              <a:rPr lang="ja-JP" altLang="en-US" sz="1600" b="1" dirty="0">
                <a:latin typeface="+mn-ea"/>
                <a:ea typeface="+mn-ea"/>
              </a:rPr>
              <a:t>主任相談支援専門員</a:t>
            </a:r>
            <a:endParaRPr lang="en-US" altLang="ja-JP" sz="1600" b="1" dirty="0">
              <a:latin typeface="+mn-ea"/>
              <a:ea typeface="+mn-ea"/>
            </a:endParaRPr>
          </a:p>
          <a:p>
            <a:pPr>
              <a:spcBef>
                <a:spcPts val="600"/>
              </a:spcBef>
            </a:pPr>
            <a:r>
              <a:rPr lang="ja-JP" altLang="en-US" sz="1600" b="1" dirty="0">
                <a:latin typeface="+mn-ea"/>
                <a:ea typeface="+mn-ea"/>
              </a:rPr>
              <a:t>（双葉市基幹相談支援</a:t>
            </a:r>
            <a:r>
              <a:rPr lang="en-US" altLang="ja-JP" sz="1600" b="1" dirty="0">
                <a:latin typeface="+mn-ea"/>
                <a:ea typeface="+mn-ea"/>
              </a:rPr>
              <a:t>C</a:t>
            </a:r>
            <a:r>
              <a:rPr lang="ja-JP" altLang="en-US" sz="1600" b="1" dirty="0">
                <a:latin typeface="+mn-ea"/>
                <a:ea typeface="+mn-ea"/>
              </a:rPr>
              <a:t>）</a:t>
            </a:r>
            <a:endParaRPr lang="en-US" altLang="ja-JP" sz="1600" b="1" dirty="0">
              <a:latin typeface="+mn-ea"/>
              <a:ea typeface="+mn-ea"/>
            </a:endParaRPr>
          </a:p>
        </p:txBody>
      </p:sp>
      <p:sp>
        <p:nvSpPr>
          <p:cNvPr id="3" name="四角形: 角を丸くする 2">
            <a:extLst>
              <a:ext uri="{FF2B5EF4-FFF2-40B4-BE49-F238E27FC236}">
                <a16:creationId xmlns:a16="http://schemas.microsoft.com/office/drawing/2014/main" id="{4E9591C7-8C80-F653-185B-0CF5E5C79853}"/>
              </a:ext>
            </a:extLst>
          </p:cNvPr>
          <p:cNvSpPr/>
          <p:nvPr/>
        </p:nvSpPr>
        <p:spPr>
          <a:xfrm>
            <a:off x="4520975" y="914401"/>
            <a:ext cx="4182107" cy="2105891"/>
          </a:xfrm>
          <a:prstGeom prst="round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pPr>
            <a:r>
              <a:rPr kumimoji="1" lang="ja-JP" altLang="en-US" sz="2000" b="1" dirty="0">
                <a:solidFill>
                  <a:schemeClr val="tx1"/>
                </a:solidFill>
              </a:rPr>
              <a:t>相談支援事業所ふたばの亀田さんのところへ訪問したところ・・・</a:t>
            </a:r>
          </a:p>
          <a:p>
            <a:pPr algn="just">
              <a:spcBef>
                <a:spcPts val="600"/>
              </a:spcBef>
            </a:pPr>
            <a:r>
              <a:rPr kumimoji="1" lang="ja-JP" altLang="en-US" sz="2000" b="1" dirty="0">
                <a:solidFill>
                  <a:schemeClr val="tx1"/>
                </a:solidFill>
              </a:rPr>
              <a:t>大山さんのサービス等利用計画（案）を見せてくれました。</a:t>
            </a:r>
          </a:p>
        </p:txBody>
      </p:sp>
      <p:sp>
        <p:nvSpPr>
          <p:cNvPr id="10" name="タイトル 1">
            <a:extLst>
              <a:ext uri="{FF2B5EF4-FFF2-40B4-BE49-F238E27FC236}">
                <a16:creationId xmlns:a16="http://schemas.microsoft.com/office/drawing/2014/main" id="{44618B50-D808-FCD7-1AD9-44E4C8CB78D9}"/>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演習</a:t>
            </a:r>
            <a:r>
              <a:rPr lang="en-US" altLang="ja-JP" sz="1600" b="1" dirty="0">
                <a:latin typeface="+mn-ea"/>
                <a:ea typeface="+mn-ea"/>
              </a:rPr>
              <a:t>2〉</a:t>
            </a:r>
            <a:r>
              <a:rPr lang="ja-JP" altLang="en-US" sz="1600" b="1" dirty="0">
                <a:latin typeface="+mn-ea"/>
                <a:ea typeface="+mn-ea"/>
              </a:rPr>
              <a:t>相談支援の質の向上に向けたスーパービジョンの方法</a:t>
            </a:r>
          </a:p>
        </p:txBody>
      </p:sp>
    </p:spTree>
    <p:extLst>
      <p:ext uri="{BB962C8B-B14F-4D97-AF65-F5344CB8AC3E}">
        <p14:creationId xmlns:p14="http://schemas.microsoft.com/office/powerpoint/2010/main" val="408279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2BB32-248B-F1BB-CB06-ED263100D2EB}"/>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EF115815-6A21-366E-4AF9-22628744C567}"/>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F3E060D1-EDEB-3199-FE88-4C0294421DCF}"/>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6</a:t>
            </a:fld>
            <a:endParaRPr kumimoji="1" lang="ja-JP" altLang="en-US" dirty="0"/>
          </a:p>
        </p:txBody>
      </p:sp>
      <p:cxnSp>
        <p:nvCxnSpPr>
          <p:cNvPr id="22" name="直線コネクタ 21">
            <a:extLst>
              <a:ext uri="{FF2B5EF4-FFF2-40B4-BE49-F238E27FC236}">
                <a16:creationId xmlns:a16="http://schemas.microsoft.com/office/drawing/2014/main" id="{A638C9C3-18FE-9B85-23B5-735A7DFCFEF4}"/>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163B6B8E-BF1F-FAF3-5062-4F4CBB99B380}"/>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導入講義</a:t>
            </a:r>
            <a:r>
              <a:rPr lang="en-US" altLang="ja-JP" sz="1600" b="1" dirty="0">
                <a:latin typeface="+mn-ea"/>
                <a:ea typeface="+mn-ea"/>
              </a:rPr>
              <a:t>】</a:t>
            </a:r>
            <a:r>
              <a:rPr lang="ja-JP" altLang="en-US" sz="1600" b="1" dirty="0">
                <a:latin typeface="+mn-ea"/>
                <a:ea typeface="+mn-ea"/>
              </a:rPr>
              <a:t>講義の説明と振り返りシートの記入</a:t>
            </a:r>
          </a:p>
        </p:txBody>
      </p:sp>
      <p:sp>
        <p:nvSpPr>
          <p:cNvPr id="3" name="コンテンツ プレースホルダー 2">
            <a:extLst>
              <a:ext uri="{FF2B5EF4-FFF2-40B4-BE49-F238E27FC236}">
                <a16:creationId xmlns:a16="http://schemas.microsoft.com/office/drawing/2014/main" id="{AE706830-5302-FCD0-1988-894411326F15}"/>
              </a:ext>
            </a:extLst>
          </p:cNvPr>
          <p:cNvSpPr txBox="1">
            <a:spLocks/>
          </p:cNvSpPr>
          <p:nvPr/>
        </p:nvSpPr>
        <p:spPr>
          <a:xfrm>
            <a:off x="133165" y="554182"/>
            <a:ext cx="8842158" cy="1993705"/>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pPr>
            <a:r>
              <a:rPr lang="ja-JP" altLang="en-US" sz="2800" b="1" dirty="0"/>
              <a:t>指定特定相談支援事業所・委託相談支援事業所の相談支援専門員が、地域でつながりを持ち、地域で育っていくための仕組みが必要。</a:t>
            </a:r>
          </a:p>
        </p:txBody>
      </p:sp>
      <p:sp>
        <p:nvSpPr>
          <p:cNvPr id="4" name="コンテンツ プレースホルダー 2">
            <a:extLst>
              <a:ext uri="{FF2B5EF4-FFF2-40B4-BE49-F238E27FC236}">
                <a16:creationId xmlns:a16="http://schemas.microsoft.com/office/drawing/2014/main" id="{5006B63A-6496-8DF4-1A4C-EA81FC11C392}"/>
              </a:ext>
            </a:extLst>
          </p:cNvPr>
          <p:cNvSpPr txBox="1">
            <a:spLocks/>
          </p:cNvSpPr>
          <p:nvPr/>
        </p:nvSpPr>
        <p:spPr>
          <a:xfrm>
            <a:off x="133165" y="2876366"/>
            <a:ext cx="8842158" cy="3355757"/>
          </a:xfrm>
          <a:prstGeom prst="rect">
            <a:avLst/>
          </a:prstGeom>
          <a:solidFill>
            <a:schemeClr val="accent5">
              <a:lumMod val="20000"/>
              <a:lumOff val="80000"/>
            </a:schemeClr>
          </a:solidFill>
          <a:ln w="19050">
            <a:noFill/>
            <a:prstDash val="sysDash"/>
          </a:ln>
          <a:effectLst>
            <a:outerShdw blurRad="50800" dist="38100" dir="2700000" algn="tl" rotWithShape="0">
              <a:prstClr val="black">
                <a:alpha val="40000"/>
              </a:prstClr>
            </a:outerShdw>
          </a:effectLst>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pPr>
            <a:r>
              <a:rPr lang="ja-JP" altLang="en-US" sz="2800" b="1" dirty="0"/>
              <a:t>そのため、本科目では主任相談支援専門員は、市町村の理解と協力の下で、育成するための基盤を整備すると同時に、主任相談支援専門員として、自らの地域のＯＪ</a:t>
            </a:r>
            <a:r>
              <a:rPr lang="en-US" altLang="ja-JP" sz="2800" b="1" dirty="0"/>
              <a:t>T</a:t>
            </a:r>
            <a:r>
              <a:rPr lang="ja-JP" altLang="en-US" sz="2800" b="1" dirty="0"/>
              <a:t>（実地教育）を司るための知識と技術を身に着け、その先にある地域作りへの足掛かりの役割を担うことを理解する。</a:t>
            </a:r>
          </a:p>
        </p:txBody>
      </p:sp>
    </p:spTree>
    <p:extLst>
      <p:ext uri="{BB962C8B-B14F-4D97-AF65-F5344CB8AC3E}">
        <p14:creationId xmlns:p14="http://schemas.microsoft.com/office/powerpoint/2010/main" val="309855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BD56D-3B87-DD58-096D-B34EBF0DFB7A}"/>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4EBD5384-E076-8920-DE55-9CD20A37284B}"/>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1C4B85CB-42E6-6DA9-F5F6-054A4021B847}"/>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60</a:t>
            </a:fld>
            <a:endParaRPr kumimoji="1" lang="ja-JP" altLang="en-US" dirty="0"/>
          </a:p>
        </p:txBody>
      </p:sp>
      <p:cxnSp>
        <p:nvCxnSpPr>
          <p:cNvPr id="22" name="直線コネクタ 21">
            <a:extLst>
              <a:ext uri="{FF2B5EF4-FFF2-40B4-BE49-F238E27FC236}">
                <a16:creationId xmlns:a16="http://schemas.microsoft.com/office/drawing/2014/main" id="{E8F16BB1-348A-FD07-C64A-29417C4C59A3}"/>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47A3D188-11BF-58C6-0C61-3BD5EAF0FFED}"/>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kumimoji="1" lang="ja-JP" altLang="en-US" sz="2000" b="1" dirty="0">
                <a:latin typeface="+mn-ea"/>
                <a:ea typeface="+mn-ea"/>
              </a:rPr>
              <a:t>の視点</a:t>
            </a:r>
          </a:p>
        </p:txBody>
      </p:sp>
      <p:sp>
        <p:nvSpPr>
          <p:cNvPr id="4" name="タイトル 1">
            <a:extLst>
              <a:ext uri="{FF2B5EF4-FFF2-40B4-BE49-F238E27FC236}">
                <a16:creationId xmlns:a16="http://schemas.microsoft.com/office/drawing/2014/main" id="{7C3B3868-9D81-A37C-6897-B709C8948CEA}"/>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3" name="タイトル 1">
            <a:extLst>
              <a:ext uri="{FF2B5EF4-FFF2-40B4-BE49-F238E27FC236}">
                <a16:creationId xmlns:a16="http://schemas.microsoft.com/office/drawing/2014/main" id="{F70BD404-F010-FCDE-533B-6CBBA2A92E41}"/>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演習</a:t>
            </a:r>
            <a:r>
              <a:rPr lang="en-US" altLang="ja-JP" sz="1600" b="1" dirty="0">
                <a:latin typeface="+mn-ea"/>
                <a:ea typeface="+mn-ea"/>
              </a:rPr>
              <a:t>2〉</a:t>
            </a:r>
            <a:r>
              <a:rPr lang="ja-JP" altLang="en-US" sz="1600" b="1" dirty="0">
                <a:latin typeface="+mn-ea"/>
                <a:ea typeface="+mn-ea"/>
              </a:rPr>
              <a:t>相談支援の質の向上に向けたスーパービジョンの方法</a:t>
            </a:r>
          </a:p>
        </p:txBody>
      </p:sp>
      <p:pic>
        <p:nvPicPr>
          <p:cNvPr id="9" name="図 8">
            <a:extLst>
              <a:ext uri="{FF2B5EF4-FFF2-40B4-BE49-F238E27FC236}">
                <a16:creationId xmlns:a16="http://schemas.microsoft.com/office/drawing/2014/main" id="{C103EACD-9B18-960A-0D13-5AD15EDA1855}"/>
              </a:ext>
            </a:extLst>
          </p:cNvPr>
          <p:cNvPicPr>
            <a:picLocks noChangeAspect="1"/>
          </p:cNvPicPr>
          <p:nvPr/>
        </p:nvPicPr>
        <p:blipFill>
          <a:blip r:embed="rId3"/>
          <a:stretch>
            <a:fillRect/>
          </a:stretch>
        </p:blipFill>
        <p:spPr>
          <a:xfrm>
            <a:off x="106531" y="991975"/>
            <a:ext cx="8868792" cy="5385607"/>
          </a:xfrm>
          <a:prstGeom prst="rect">
            <a:avLst/>
          </a:prstGeom>
        </p:spPr>
      </p:pic>
    </p:spTree>
    <p:extLst>
      <p:ext uri="{BB962C8B-B14F-4D97-AF65-F5344CB8AC3E}">
        <p14:creationId xmlns:p14="http://schemas.microsoft.com/office/powerpoint/2010/main" val="233927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72BA2-C867-23E8-4DB4-4673D64407CC}"/>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3D78E598-8363-10FC-C90B-AF20042690E8}"/>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BC8736AC-BCE7-E082-D487-D0DD00714EDB}"/>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61</a:t>
            </a:fld>
            <a:endParaRPr kumimoji="1" lang="ja-JP" altLang="en-US" dirty="0"/>
          </a:p>
        </p:txBody>
      </p:sp>
      <p:cxnSp>
        <p:nvCxnSpPr>
          <p:cNvPr id="22" name="直線コネクタ 21">
            <a:extLst>
              <a:ext uri="{FF2B5EF4-FFF2-40B4-BE49-F238E27FC236}">
                <a16:creationId xmlns:a16="http://schemas.microsoft.com/office/drawing/2014/main" id="{57BBCA72-8C60-EE45-1A49-2E36FADAF086}"/>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DEC84808-FE27-B571-0F1D-59967DEC4C18}"/>
              </a:ext>
            </a:extLst>
          </p:cNvPr>
          <p:cNvSpPr txBox="1">
            <a:spLocks/>
          </p:cNvSpPr>
          <p:nvPr/>
        </p:nvSpPr>
        <p:spPr>
          <a:xfrm>
            <a:off x="170109" y="951346"/>
            <a:ext cx="8842158" cy="5280777"/>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spcBef>
                <a:spcPts val="600"/>
              </a:spcBef>
            </a:pPr>
            <a:endParaRPr lang="ja-JP" altLang="en-US" sz="2000" b="1" dirty="0"/>
          </a:p>
        </p:txBody>
      </p:sp>
      <p:sp>
        <p:nvSpPr>
          <p:cNvPr id="2" name="タイトル 1">
            <a:extLst>
              <a:ext uri="{FF2B5EF4-FFF2-40B4-BE49-F238E27FC236}">
                <a16:creationId xmlns:a16="http://schemas.microsoft.com/office/drawing/2014/main" id="{FDEDD266-BD8B-0840-4306-AA8434DCF7B8}"/>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kumimoji="1" lang="ja-JP" altLang="en-US" sz="2000" b="1" dirty="0">
                <a:latin typeface="+mn-ea"/>
                <a:ea typeface="+mn-ea"/>
              </a:rPr>
              <a:t>の視点</a:t>
            </a:r>
          </a:p>
        </p:txBody>
      </p:sp>
      <p:sp>
        <p:nvSpPr>
          <p:cNvPr id="4" name="タイトル 1">
            <a:extLst>
              <a:ext uri="{FF2B5EF4-FFF2-40B4-BE49-F238E27FC236}">
                <a16:creationId xmlns:a16="http://schemas.microsoft.com/office/drawing/2014/main" id="{00C0AC42-C205-9192-D26E-5E4D615086A5}"/>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5" name="吹き出し: 四角形 4">
            <a:extLst>
              <a:ext uri="{FF2B5EF4-FFF2-40B4-BE49-F238E27FC236}">
                <a16:creationId xmlns:a16="http://schemas.microsoft.com/office/drawing/2014/main" id="{3E216DE0-755F-A585-37E6-DBCC0C539D88}"/>
              </a:ext>
            </a:extLst>
          </p:cNvPr>
          <p:cNvSpPr/>
          <p:nvPr/>
        </p:nvSpPr>
        <p:spPr>
          <a:xfrm>
            <a:off x="5043056" y="464333"/>
            <a:ext cx="3932267" cy="756480"/>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b="1" dirty="0">
                <a:solidFill>
                  <a:schemeClr val="tx1"/>
                </a:solidFill>
              </a:rPr>
              <a:t>サービス等利用計画の評価の必要性</a:t>
            </a:r>
          </a:p>
        </p:txBody>
      </p:sp>
      <p:sp>
        <p:nvSpPr>
          <p:cNvPr id="8" name="コンテンツ プレースホルダー 2">
            <a:extLst>
              <a:ext uri="{FF2B5EF4-FFF2-40B4-BE49-F238E27FC236}">
                <a16:creationId xmlns:a16="http://schemas.microsoft.com/office/drawing/2014/main" id="{4FB06DB8-F884-8EF5-DF13-64DB1A97555A}"/>
              </a:ext>
            </a:extLst>
          </p:cNvPr>
          <p:cNvSpPr txBox="1">
            <a:spLocks/>
          </p:cNvSpPr>
          <p:nvPr/>
        </p:nvSpPr>
        <p:spPr>
          <a:xfrm>
            <a:off x="202441" y="991976"/>
            <a:ext cx="8842158" cy="5392548"/>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spcBef>
                <a:spcPts val="600"/>
              </a:spcBef>
            </a:pPr>
            <a:r>
              <a:rPr lang="en-US" altLang="ja-JP" sz="1600" b="1" dirty="0">
                <a:solidFill>
                  <a:srgbClr val="0070C0"/>
                </a:solidFill>
                <a:latin typeface="+mn-ea"/>
              </a:rPr>
              <a:t>1</a:t>
            </a:r>
            <a:r>
              <a:rPr lang="ja-JP" altLang="en-US" sz="1600" b="1" dirty="0">
                <a:solidFill>
                  <a:srgbClr val="0070C0"/>
                </a:solidFill>
                <a:latin typeface="+mn-ea"/>
              </a:rPr>
              <a:t>　利用者にとって</a:t>
            </a:r>
          </a:p>
          <a:p>
            <a:pPr algn="just">
              <a:lnSpc>
                <a:spcPct val="110000"/>
              </a:lnSpc>
              <a:spcBef>
                <a:spcPts val="600"/>
              </a:spcBef>
            </a:pPr>
            <a:r>
              <a:rPr lang="ja-JP" altLang="en-US" sz="1400" b="1" dirty="0">
                <a:latin typeface="+mn-ea"/>
              </a:rPr>
              <a:t>　①　計画は利用者の生活の質に直接関わる。</a:t>
            </a:r>
          </a:p>
          <a:p>
            <a:pPr algn="just">
              <a:lnSpc>
                <a:spcPct val="110000"/>
              </a:lnSpc>
              <a:spcBef>
                <a:spcPts val="600"/>
              </a:spcBef>
            </a:pPr>
            <a:r>
              <a:rPr lang="ja-JP" altLang="en-US" sz="1400" b="1" dirty="0">
                <a:latin typeface="+mn-ea"/>
              </a:rPr>
              <a:t>　②　ニーズに基づく本人中心の支援を実現する。</a:t>
            </a:r>
          </a:p>
          <a:p>
            <a:pPr algn="just">
              <a:lnSpc>
                <a:spcPct val="110000"/>
              </a:lnSpc>
              <a:spcBef>
                <a:spcPts val="600"/>
              </a:spcBef>
            </a:pPr>
            <a:endParaRPr lang="en-US" altLang="ja-JP" sz="1400" b="1" dirty="0">
              <a:latin typeface="+mn-ea"/>
            </a:endParaRPr>
          </a:p>
          <a:p>
            <a:pPr algn="just">
              <a:lnSpc>
                <a:spcPct val="110000"/>
              </a:lnSpc>
              <a:spcBef>
                <a:spcPts val="600"/>
              </a:spcBef>
            </a:pPr>
            <a:r>
              <a:rPr lang="en-US" altLang="ja-JP" sz="1600" b="1" dirty="0">
                <a:solidFill>
                  <a:srgbClr val="0070C0"/>
                </a:solidFill>
                <a:latin typeface="+mn-ea"/>
              </a:rPr>
              <a:t>2</a:t>
            </a:r>
            <a:r>
              <a:rPr lang="ja-JP" altLang="en-US" sz="1600" b="1" dirty="0">
                <a:solidFill>
                  <a:srgbClr val="0070C0"/>
                </a:solidFill>
                <a:latin typeface="+mn-ea"/>
              </a:rPr>
              <a:t>　相談支援事業所にとって</a:t>
            </a:r>
          </a:p>
          <a:p>
            <a:pPr algn="just">
              <a:lnSpc>
                <a:spcPct val="110000"/>
              </a:lnSpc>
              <a:spcBef>
                <a:spcPts val="600"/>
              </a:spcBef>
            </a:pPr>
            <a:r>
              <a:rPr lang="ja-JP" altLang="en-US" sz="1400" b="1" dirty="0">
                <a:latin typeface="+mn-ea"/>
              </a:rPr>
              <a:t>　①　計画のレベルを判断する：</a:t>
            </a:r>
            <a:endParaRPr lang="en-US" altLang="ja-JP" sz="1400" b="1" dirty="0">
              <a:latin typeface="+mn-ea"/>
            </a:endParaRPr>
          </a:p>
          <a:p>
            <a:pPr algn="just">
              <a:lnSpc>
                <a:spcPct val="110000"/>
              </a:lnSpc>
              <a:spcBef>
                <a:spcPts val="600"/>
              </a:spcBef>
            </a:pPr>
            <a:r>
              <a:rPr lang="ja-JP" altLang="en-US" sz="1400" b="1" dirty="0">
                <a:latin typeface="+mn-ea"/>
              </a:rPr>
              <a:t>　　　ライフステージを通して切れ目がない。チームアプローチ・協働によるＰＤＣＡプロセス。</a:t>
            </a:r>
          </a:p>
          <a:p>
            <a:pPr algn="just">
              <a:lnSpc>
                <a:spcPct val="110000"/>
              </a:lnSpc>
              <a:spcBef>
                <a:spcPts val="600"/>
              </a:spcBef>
            </a:pPr>
            <a:r>
              <a:rPr lang="ja-JP" altLang="en-US" sz="1400" b="1" dirty="0">
                <a:latin typeface="+mn-ea"/>
              </a:rPr>
              <a:t>　②　計画を通じて相談支援サービス全体の質の向上を図る。</a:t>
            </a:r>
          </a:p>
          <a:p>
            <a:pPr algn="just">
              <a:lnSpc>
                <a:spcPct val="110000"/>
              </a:lnSpc>
              <a:spcBef>
                <a:spcPts val="600"/>
              </a:spcBef>
            </a:pPr>
            <a:endParaRPr lang="en-US" altLang="ja-JP" sz="1400" b="1" dirty="0">
              <a:latin typeface="+mn-ea"/>
            </a:endParaRPr>
          </a:p>
          <a:p>
            <a:pPr algn="just">
              <a:lnSpc>
                <a:spcPct val="110000"/>
              </a:lnSpc>
              <a:spcBef>
                <a:spcPts val="600"/>
              </a:spcBef>
            </a:pPr>
            <a:r>
              <a:rPr lang="en-US" altLang="ja-JP" sz="1600" b="1" dirty="0">
                <a:solidFill>
                  <a:srgbClr val="0070C0"/>
                </a:solidFill>
                <a:latin typeface="+mn-ea"/>
              </a:rPr>
              <a:t>3</a:t>
            </a:r>
            <a:r>
              <a:rPr lang="ja-JP" altLang="en-US" sz="1600" b="1" dirty="0">
                <a:solidFill>
                  <a:srgbClr val="0070C0"/>
                </a:solidFill>
                <a:latin typeface="+mn-ea"/>
              </a:rPr>
              <a:t>　市町村行政にとって</a:t>
            </a:r>
          </a:p>
          <a:p>
            <a:pPr algn="just">
              <a:lnSpc>
                <a:spcPct val="110000"/>
              </a:lnSpc>
              <a:spcBef>
                <a:spcPts val="600"/>
              </a:spcBef>
            </a:pPr>
            <a:r>
              <a:rPr lang="ja-JP" altLang="en-US" sz="1400" b="1" dirty="0">
                <a:latin typeface="+mn-ea"/>
              </a:rPr>
              <a:t>　①　計画のレベルから相談支援事業所のスキル、質を判断する。</a:t>
            </a:r>
          </a:p>
          <a:p>
            <a:pPr algn="just">
              <a:lnSpc>
                <a:spcPct val="110000"/>
              </a:lnSpc>
              <a:spcBef>
                <a:spcPts val="600"/>
              </a:spcBef>
            </a:pPr>
            <a:r>
              <a:rPr lang="ja-JP" altLang="en-US" sz="1400" b="1" dirty="0">
                <a:latin typeface="+mn-ea"/>
              </a:rPr>
              <a:t>　②　計画を通じて相談支援サービス全体の質の向上を図る</a:t>
            </a:r>
          </a:p>
          <a:p>
            <a:pPr algn="just">
              <a:lnSpc>
                <a:spcPct val="110000"/>
              </a:lnSpc>
              <a:spcBef>
                <a:spcPts val="600"/>
              </a:spcBef>
            </a:pPr>
            <a:endParaRPr lang="en-US" altLang="ja-JP" sz="1400" b="1" dirty="0">
              <a:latin typeface="+mn-ea"/>
            </a:endParaRPr>
          </a:p>
          <a:p>
            <a:pPr algn="just">
              <a:lnSpc>
                <a:spcPct val="110000"/>
              </a:lnSpc>
              <a:spcBef>
                <a:spcPts val="600"/>
              </a:spcBef>
            </a:pPr>
            <a:r>
              <a:rPr lang="en-US" altLang="ja-JP" sz="1600" b="1" dirty="0">
                <a:solidFill>
                  <a:srgbClr val="0070C0"/>
                </a:solidFill>
                <a:latin typeface="+mn-ea"/>
              </a:rPr>
              <a:t>4</a:t>
            </a:r>
            <a:r>
              <a:rPr lang="ja-JP" altLang="en-US" sz="1600" b="1" dirty="0">
                <a:solidFill>
                  <a:srgbClr val="0070C0"/>
                </a:solidFill>
                <a:latin typeface="+mn-ea"/>
              </a:rPr>
              <a:t>　地域全体にとって</a:t>
            </a:r>
          </a:p>
          <a:p>
            <a:pPr algn="just">
              <a:lnSpc>
                <a:spcPct val="110000"/>
              </a:lnSpc>
              <a:spcBef>
                <a:spcPts val="600"/>
              </a:spcBef>
            </a:pPr>
            <a:r>
              <a:rPr lang="ja-JP" altLang="en-US" sz="1400" b="1" dirty="0">
                <a:latin typeface="+mn-ea"/>
              </a:rPr>
              <a:t>　①　不足しているサービス・社会資源を明らかにして資源開発する。</a:t>
            </a:r>
          </a:p>
          <a:p>
            <a:pPr algn="just">
              <a:lnSpc>
                <a:spcPct val="110000"/>
              </a:lnSpc>
              <a:spcBef>
                <a:spcPts val="600"/>
              </a:spcBef>
            </a:pPr>
            <a:r>
              <a:rPr lang="ja-JP" altLang="en-US" sz="1400" b="1" dirty="0">
                <a:latin typeface="+mn-ea"/>
              </a:rPr>
              <a:t>　②　見立てとプランのギャップ。</a:t>
            </a:r>
          </a:p>
          <a:p>
            <a:pPr algn="just">
              <a:lnSpc>
                <a:spcPct val="110000"/>
              </a:lnSpc>
              <a:spcBef>
                <a:spcPts val="600"/>
              </a:spcBef>
            </a:pPr>
            <a:r>
              <a:rPr lang="ja-JP" altLang="en-US" sz="1400" b="1" dirty="0">
                <a:latin typeface="+mn-ea"/>
              </a:rPr>
              <a:t>　③　事業所に結果をフィードバックして研修・人材育成、関係機関の連携を促進する。</a:t>
            </a:r>
          </a:p>
        </p:txBody>
      </p:sp>
      <p:sp>
        <p:nvSpPr>
          <p:cNvPr id="9" name="タイトル 1">
            <a:extLst>
              <a:ext uri="{FF2B5EF4-FFF2-40B4-BE49-F238E27FC236}">
                <a16:creationId xmlns:a16="http://schemas.microsoft.com/office/drawing/2014/main" id="{C0F43FE0-6DC7-4D6B-D886-3E52F176B151}"/>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演習</a:t>
            </a:r>
            <a:r>
              <a:rPr lang="en-US" altLang="ja-JP" sz="1600" b="1" dirty="0">
                <a:latin typeface="+mn-ea"/>
                <a:ea typeface="+mn-ea"/>
              </a:rPr>
              <a:t>2〉</a:t>
            </a:r>
            <a:r>
              <a:rPr lang="ja-JP" altLang="en-US" sz="1600" b="1" dirty="0">
                <a:latin typeface="+mn-ea"/>
                <a:ea typeface="+mn-ea"/>
              </a:rPr>
              <a:t>相談支援の質の向上に向けたスーパービジョンの方法</a:t>
            </a:r>
          </a:p>
        </p:txBody>
      </p:sp>
    </p:spTree>
    <p:extLst>
      <p:ext uri="{BB962C8B-B14F-4D97-AF65-F5344CB8AC3E}">
        <p14:creationId xmlns:p14="http://schemas.microsoft.com/office/powerpoint/2010/main" val="151253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2DE00-4413-DF23-19E0-7348BAEFD3BA}"/>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E58442E-0B1D-A991-51CD-8FF22FB21CDC}"/>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04568C65-1ABF-E2AC-C4DB-0CD571F3078F}"/>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62</a:t>
            </a:fld>
            <a:endParaRPr kumimoji="1" lang="ja-JP" altLang="en-US" dirty="0"/>
          </a:p>
        </p:txBody>
      </p:sp>
      <p:cxnSp>
        <p:nvCxnSpPr>
          <p:cNvPr id="22" name="直線コネクタ 21">
            <a:extLst>
              <a:ext uri="{FF2B5EF4-FFF2-40B4-BE49-F238E27FC236}">
                <a16:creationId xmlns:a16="http://schemas.microsoft.com/office/drawing/2014/main" id="{0192DCF6-A377-8A4B-41A6-D0D387D807ED}"/>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6EB0A9E1-E9AE-CD01-7439-3E112A143F2E}"/>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kumimoji="1" lang="ja-JP" altLang="en-US" sz="2000" b="1" dirty="0">
                <a:latin typeface="+mn-ea"/>
                <a:ea typeface="+mn-ea"/>
              </a:rPr>
              <a:t>の視点</a:t>
            </a:r>
          </a:p>
        </p:txBody>
      </p:sp>
      <p:sp>
        <p:nvSpPr>
          <p:cNvPr id="4" name="タイトル 1">
            <a:extLst>
              <a:ext uri="{FF2B5EF4-FFF2-40B4-BE49-F238E27FC236}">
                <a16:creationId xmlns:a16="http://schemas.microsoft.com/office/drawing/2014/main" id="{0EB911C4-A6D1-B316-4466-BBB9FA4452F3}"/>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graphicFrame>
        <p:nvGraphicFramePr>
          <p:cNvPr id="5" name="表 4">
            <a:extLst>
              <a:ext uri="{FF2B5EF4-FFF2-40B4-BE49-F238E27FC236}">
                <a16:creationId xmlns:a16="http://schemas.microsoft.com/office/drawing/2014/main" id="{E3BA5A76-0126-3A1A-9504-59DB134638DD}"/>
              </a:ext>
            </a:extLst>
          </p:cNvPr>
          <p:cNvGraphicFramePr>
            <a:graphicFrameLocks noGrp="1"/>
          </p:cNvGraphicFramePr>
          <p:nvPr>
            <p:extLst>
              <p:ext uri="{D42A27DB-BD31-4B8C-83A1-F6EECF244321}">
                <p14:modId xmlns:p14="http://schemas.microsoft.com/office/powerpoint/2010/main" val="513631007"/>
              </p:ext>
            </p:extLst>
          </p:nvPr>
        </p:nvGraphicFramePr>
        <p:xfrm>
          <a:off x="175404" y="3358382"/>
          <a:ext cx="8784314" cy="2959717"/>
        </p:xfrm>
        <a:graphic>
          <a:graphicData uri="http://schemas.openxmlformats.org/drawingml/2006/table">
            <a:tbl>
              <a:tblPr firstRow="1" bandRow="1">
                <a:tableStyleId>{5C22544A-7EE6-4342-B048-85BDC9FD1C3A}</a:tableStyleId>
              </a:tblPr>
              <a:tblGrid>
                <a:gridCol w="3156413">
                  <a:extLst>
                    <a:ext uri="{9D8B030D-6E8A-4147-A177-3AD203B41FA5}">
                      <a16:colId xmlns:a16="http://schemas.microsoft.com/office/drawing/2014/main" val="29336690"/>
                    </a:ext>
                  </a:extLst>
                </a:gridCol>
                <a:gridCol w="1376218">
                  <a:extLst>
                    <a:ext uri="{9D8B030D-6E8A-4147-A177-3AD203B41FA5}">
                      <a16:colId xmlns:a16="http://schemas.microsoft.com/office/drawing/2014/main" val="4161067559"/>
                    </a:ext>
                  </a:extLst>
                </a:gridCol>
                <a:gridCol w="4251683">
                  <a:extLst>
                    <a:ext uri="{9D8B030D-6E8A-4147-A177-3AD203B41FA5}">
                      <a16:colId xmlns:a16="http://schemas.microsoft.com/office/drawing/2014/main" val="1228925269"/>
                    </a:ext>
                  </a:extLst>
                </a:gridCol>
              </a:tblGrid>
              <a:tr h="429909">
                <a:tc>
                  <a:txBody>
                    <a:bodyPr/>
                    <a:lstStyle/>
                    <a:p>
                      <a:pPr algn="ctr"/>
                      <a:r>
                        <a:rPr kumimoji="1" lang="ja-JP" altLang="en-US" sz="2000" dirty="0">
                          <a:solidFill>
                            <a:schemeClr val="tx1"/>
                          </a:solidFill>
                        </a:rPr>
                        <a:t>質　問</a:t>
                      </a:r>
                    </a:p>
                  </a:txBody>
                  <a:tcPr anchor="ctr"/>
                </a:tc>
                <a:tc gridSpan="2">
                  <a:txBody>
                    <a:bodyPr/>
                    <a:lstStyle/>
                    <a:p>
                      <a:pPr algn="ctr"/>
                      <a:r>
                        <a:rPr kumimoji="1" lang="ja-JP" altLang="en-US" sz="2000" dirty="0">
                          <a:solidFill>
                            <a:schemeClr val="tx1"/>
                          </a:solidFill>
                        </a:rPr>
                        <a:t>記入欄</a:t>
                      </a:r>
                    </a:p>
                  </a:txBody>
                  <a:tcPr anchor="ctr"/>
                </a:tc>
                <a:tc hMerge="1">
                  <a:txBody>
                    <a:bodyPr/>
                    <a:lstStyle/>
                    <a:p>
                      <a:pPr algn="ctr"/>
                      <a:endParaRPr kumimoji="1" lang="ja-JP" altLang="en-US" sz="2000" dirty="0">
                        <a:solidFill>
                          <a:schemeClr val="tx1"/>
                        </a:solidFill>
                      </a:endParaRPr>
                    </a:p>
                  </a:txBody>
                  <a:tcPr anchor="ctr"/>
                </a:tc>
                <a:extLst>
                  <a:ext uri="{0D108BD9-81ED-4DB2-BD59-A6C34878D82A}">
                    <a16:rowId xmlns:a16="http://schemas.microsoft.com/office/drawing/2014/main" val="1385799170"/>
                  </a:ext>
                </a:extLst>
              </a:tr>
              <a:tr h="632452">
                <a:tc rowSpan="4">
                  <a:txBody>
                    <a:bodyPr/>
                    <a:lstStyle/>
                    <a:p>
                      <a:r>
                        <a:rPr kumimoji="1" lang="ja-JP" altLang="en-US" sz="1800" b="1" dirty="0">
                          <a:solidFill>
                            <a:schemeClr val="tx1"/>
                          </a:solidFill>
                        </a:rPr>
                        <a:t>（</a:t>
                      </a:r>
                      <a:r>
                        <a:rPr kumimoji="1" lang="en-US" altLang="ja-JP" sz="1800" b="1" dirty="0">
                          <a:solidFill>
                            <a:schemeClr val="tx1"/>
                          </a:solidFill>
                        </a:rPr>
                        <a:t>2</a:t>
                      </a:r>
                      <a:r>
                        <a:rPr kumimoji="1" lang="ja-JP" altLang="en-US" sz="1800" b="1" dirty="0">
                          <a:solidFill>
                            <a:schemeClr val="tx1"/>
                          </a:solidFill>
                        </a:rPr>
                        <a:t>）気づいたことについて、亀田さんにどのように話しかけたり、質問したりしますか？</a:t>
                      </a:r>
                    </a:p>
                  </a:txBody>
                  <a:tcPr anchor="ctr"/>
                </a:tc>
                <a:tc>
                  <a:txBody>
                    <a:bodyPr/>
                    <a:lstStyle/>
                    <a:p>
                      <a:pPr algn="ctr"/>
                      <a:r>
                        <a:rPr kumimoji="1" lang="ja-JP" altLang="en-US" sz="1800" b="1" dirty="0">
                          <a:solidFill>
                            <a:schemeClr val="tx1"/>
                          </a:solidFill>
                        </a:rPr>
                        <a:t>い　つ</a:t>
                      </a:r>
                    </a:p>
                  </a:txBody>
                  <a:tcPr anchor="ctr"/>
                </a:tc>
                <a:tc>
                  <a:txBody>
                    <a:bodyPr/>
                    <a:lstStyle/>
                    <a:p>
                      <a:endParaRPr kumimoji="1" lang="ja-JP" altLang="en-US" sz="1800" b="1" dirty="0">
                        <a:solidFill>
                          <a:schemeClr val="tx1"/>
                        </a:solidFill>
                      </a:endParaRPr>
                    </a:p>
                  </a:txBody>
                  <a:tcPr anchor="ctr"/>
                </a:tc>
                <a:extLst>
                  <a:ext uri="{0D108BD9-81ED-4DB2-BD59-A6C34878D82A}">
                    <a16:rowId xmlns:a16="http://schemas.microsoft.com/office/drawing/2014/main" val="406585036"/>
                  </a:ext>
                </a:extLst>
              </a:tr>
              <a:tr h="632452">
                <a:tc vMerge="1">
                  <a:txBody>
                    <a:bodyPr/>
                    <a:lstStyle/>
                    <a:p>
                      <a:endParaRPr kumimoji="1" lang="ja-JP" altLang="en-US" sz="2000" b="1" dirty="0">
                        <a:solidFill>
                          <a:schemeClr val="tx1"/>
                        </a:solidFill>
                      </a:endParaRPr>
                    </a:p>
                  </a:txBody>
                  <a:tcPr anchor="ctr"/>
                </a:tc>
                <a:tc>
                  <a:txBody>
                    <a:bodyPr/>
                    <a:lstStyle/>
                    <a:p>
                      <a:pPr algn="ctr"/>
                      <a:r>
                        <a:rPr kumimoji="1" lang="ja-JP" altLang="en-US" sz="1800" b="1" dirty="0">
                          <a:solidFill>
                            <a:schemeClr val="tx1"/>
                          </a:solidFill>
                        </a:rPr>
                        <a:t>なにを</a:t>
                      </a:r>
                    </a:p>
                  </a:txBody>
                  <a:tcPr anchor="ctr"/>
                </a:tc>
                <a:tc>
                  <a:txBody>
                    <a:bodyPr/>
                    <a:lstStyle/>
                    <a:p>
                      <a:endParaRPr kumimoji="1" lang="ja-JP" altLang="en-US" sz="1800" b="1" dirty="0">
                        <a:solidFill>
                          <a:schemeClr val="tx1"/>
                        </a:solidFill>
                      </a:endParaRPr>
                    </a:p>
                  </a:txBody>
                  <a:tcPr anchor="ctr"/>
                </a:tc>
                <a:extLst>
                  <a:ext uri="{0D108BD9-81ED-4DB2-BD59-A6C34878D82A}">
                    <a16:rowId xmlns:a16="http://schemas.microsoft.com/office/drawing/2014/main" val="1460162587"/>
                  </a:ext>
                </a:extLst>
              </a:tr>
              <a:tr h="632452">
                <a:tc vMerge="1">
                  <a:txBody>
                    <a:bodyPr/>
                    <a:lstStyle/>
                    <a:p>
                      <a:endParaRPr kumimoji="1" lang="ja-JP" altLang="en-US" sz="2000" b="1" dirty="0">
                        <a:solidFill>
                          <a:schemeClr val="tx1"/>
                        </a:solidFill>
                      </a:endParaRPr>
                    </a:p>
                  </a:txBody>
                  <a:tcPr anchor="ctr"/>
                </a:tc>
                <a:tc>
                  <a:txBody>
                    <a:bodyPr/>
                    <a:lstStyle/>
                    <a:p>
                      <a:pPr algn="ctr"/>
                      <a:r>
                        <a:rPr kumimoji="1" lang="ja-JP" altLang="en-US" sz="1800" b="1" dirty="0">
                          <a:solidFill>
                            <a:schemeClr val="tx1"/>
                          </a:solidFill>
                        </a:rPr>
                        <a:t>どのように</a:t>
                      </a:r>
                    </a:p>
                  </a:txBody>
                  <a:tcPr anchor="ctr"/>
                </a:tc>
                <a:tc>
                  <a:txBody>
                    <a:bodyPr/>
                    <a:lstStyle/>
                    <a:p>
                      <a:endParaRPr kumimoji="1" lang="ja-JP" altLang="en-US" sz="1800" b="1" dirty="0">
                        <a:solidFill>
                          <a:schemeClr val="tx1"/>
                        </a:solidFill>
                      </a:endParaRPr>
                    </a:p>
                  </a:txBody>
                  <a:tcPr anchor="ctr"/>
                </a:tc>
                <a:extLst>
                  <a:ext uri="{0D108BD9-81ED-4DB2-BD59-A6C34878D82A}">
                    <a16:rowId xmlns:a16="http://schemas.microsoft.com/office/drawing/2014/main" val="2010535694"/>
                  </a:ext>
                </a:extLst>
              </a:tr>
              <a:tr h="632452">
                <a:tc vMerge="1">
                  <a:txBody>
                    <a:bodyPr/>
                    <a:lstStyle/>
                    <a:p>
                      <a:endParaRPr kumimoji="1" lang="ja-JP" altLang="en-US" sz="2000" b="1" dirty="0">
                        <a:solidFill>
                          <a:schemeClr val="tx1"/>
                        </a:solidFill>
                      </a:endParaRPr>
                    </a:p>
                  </a:txBody>
                  <a:tcPr anchor="ctr"/>
                </a:tc>
                <a:tc>
                  <a:txBody>
                    <a:bodyPr/>
                    <a:lstStyle/>
                    <a:p>
                      <a:pPr algn="ctr"/>
                      <a:r>
                        <a:rPr kumimoji="1" lang="ja-JP" altLang="en-US" sz="1800" b="1" dirty="0">
                          <a:solidFill>
                            <a:schemeClr val="tx1"/>
                          </a:solidFill>
                        </a:rPr>
                        <a:t>それはなぜ</a:t>
                      </a:r>
                    </a:p>
                  </a:txBody>
                  <a:tcPr anchor="ctr"/>
                </a:tc>
                <a:tc>
                  <a:txBody>
                    <a:bodyPr/>
                    <a:lstStyle/>
                    <a:p>
                      <a:endParaRPr kumimoji="1" lang="ja-JP" altLang="en-US" sz="1800" b="1" dirty="0">
                        <a:solidFill>
                          <a:schemeClr val="tx1"/>
                        </a:solidFill>
                      </a:endParaRPr>
                    </a:p>
                  </a:txBody>
                  <a:tcPr anchor="ctr"/>
                </a:tc>
                <a:extLst>
                  <a:ext uri="{0D108BD9-81ED-4DB2-BD59-A6C34878D82A}">
                    <a16:rowId xmlns:a16="http://schemas.microsoft.com/office/drawing/2014/main" val="1436393985"/>
                  </a:ext>
                </a:extLst>
              </a:tr>
            </a:tbl>
          </a:graphicData>
        </a:graphic>
      </p:graphicFrame>
      <p:sp>
        <p:nvSpPr>
          <p:cNvPr id="8" name="タイトル 1">
            <a:extLst>
              <a:ext uri="{FF2B5EF4-FFF2-40B4-BE49-F238E27FC236}">
                <a16:creationId xmlns:a16="http://schemas.microsoft.com/office/drawing/2014/main" id="{C37E4A82-55BF-6878-0B85-7C7F9C72E065}"/>
              </a:ext>
            </a:extLst>
          </p:cNvPr>
          <p:cNvSpPr txBox="1">
            <a:spLocks/>
          </p:cNvSpPr>
          <p:nvPr/>
        </p:nvSpPr>
        <p:spPr>
          <a:xfrm>
            <a:off x="6253018" y="512900"/>
            <a:ext cx="2699974" cy="41812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ja-JP" altLang="en-US" sz="2000" b="1" dirty="0">
                <a:latin typeface="+mn-ea"/>
                <a:ea typeface="+mn-ea"/>
              </a:rPr>
              <a:t>個人ワーク：</a:t>
            </a:r>
            <a:r>
              <a:rPr lang="en-US" altLang="ja-JP" sz="2000" b="1" dirty="0">
                <a:latin typeface="+mn-ea"/>
                <a:ea typeface="+mn-ea"/>
              </a:rPr>
              <a:t>10</a:t>
            </a:r>
            <a:r>
              <a:rPr lang="ja-JP" altLang="en-US" sz="2000" b="1" dirty="0">
                <a:latin typeface="+mn-ea"/>
                <a:ea typeface="+mn-ea"/>
              </a:rPr>
              <a:t>分</a:t>
            </a:r>
          </a:p>
        </p:txBody>
      </p:sp>
      <p:graphicFrame>
        <p:nvGraphicFramePr>
          <p:cNvPr id="9" name="表 8">
            <a:extLst>
              <a:ext uri="{FF2B5EF4-FFF2-40B4-BE49-F238E27FC236}">
                <a16:creationId xmlns:a16="http://schemas.microsoft.com/office/drawing/2014/main" id="{5BBC0273-7F91-2EC4-323A-486180E9CC1B}"/>
              </a:ext>
            </a:extLst>
          </p:cNvPr>
          <p:cNvGraphicFramePr>
            <a:graphicFrameLocks noGrp="1"/>
          </p:cNvGraphicFramePr>
          <p:nvPr>
            <p:extLst>
              <p:ext uri="{D42A27DB-BD31-4B8C-83A1-F6EECF244321}">
                <p14:modId xmlns:p14="http://schemas.microsoft.com/office/powerpoint/2010/main" val="806833169"/>
              </p:ext>
            </p:extLst>
          </p:nvPr>
        </p:nvGraphicFramePr>
        <p:xfrm>
          <a:off x="189795" y="991976"/>
          <a:ext cx="8784314" cy="2277743"/>
        </p:xfrm>
        <a:graphic>
          <a:graphicData uri="http://schemas.openxmlformats.org/drawingml/2006/table">
            <a:tbl>
              <a:tblPr firstRow="1" bandRow="1">
                <a:tableStyleId>{5C22544A-7EE6-4342-B048-85BDC9FD1C3A}</a:tableStyleId>
              </a:tblPr>
              <a:tblGrid>
                <a:gridCol w="3156413">
                  <a:extLst>
                    <a:ext uri="{9D8B030D-6E8A-4147-A177-3AD203B41FA5}">
                      <a16:colId xmlns:a16="http://schemas.microsoft.com/office/drawing/2014/main" val="29336690"/>
                    </a:ext>
                  </a:extLst>
                </a:gridCol>
                <a:gridCol w="5627901">
                  <a:extLst>
                    <a:ext uri="{9D8B030D-6E8A-4147-A177-3AD203B41FA5}">
                      <a16:colId xmlns:a16="http://schemas.microsoft.com/office/drawing/2014/main" val="4161067559"/>
                    </a:ext>
                  </a:extLst>
                </a:gridCol>
              </a:tblGrid>
              <a:tr h="563050">
                <a:tc>
                  <a:txBody>
                    <a:bodyPr/>
                    <a:lstStyle/>
                    <a:p>
                      <a:pPr algn="ctr"/>
                      <a:r>
                        <a:rPr kumimoji="1" lang="ja-JP" altLang="en-US" sz="2000" dirty="0">
                          <a:solidFill>
                            <a:schemeClr val="tx1"/>
                          </a:solidFill>
                        </a:rPr>
                        <a:t>質　問</a:t>
                      </a:r>
                    </a:p>
                  </a:txBody>
                  <a:tcPr anchor="ctr"/>
                </a:tc>
                <a:tc>
                  <a:txBody>
                    <a:bodyPr/>
                    <a:lstStyle/>
                    <a:p>
                      <a:pPr algn="ctr"/>
                      <a:r>
                        <a:rPr kumimoji="1" lang="ja-JP" altLang="en-US" sz="2000" dirty="0">
                          <a:solidFill>
                            <a:schemeClr val="tx1"/>
                          </a:solidFill>
                        </a:rPr>
                        <a:t>記入欄</a:t>
                      </a:r>
                    </a:p>
                  </a:txBody>
                  <a:tcPr anchor="ctr"/>
                </a:tc>
                <a:extLst>
                  <a:ext uri="{0D108BD9-81ED-4DB2-BD59-A6C34878D82A}">
                    <a16:rowId xmlns:a16="http://schemas.microsoft.com/office/drawing/2014/main" val="1385799170"/>
                  </a:ext>
                </a:extLst>
              </a:tr>
              <a:tr h="1714693">
                <a:tc>
                  <a:txBody>
                    <a:bodyPr/>
                    <a:lstStyle/>
                    <a:p>
                      <a:r>
                        <a:rPr kumimoji="1" lang="ja-JP" altLang="en-US" sz="1800" b="1" dirty="0">
                          <a:solidFill>
                            <a:schemeClr val="tx1"/>
                          </a:solidFill>
                        </a:rPr>
                        <a:t>（</a:t>
                      </a:r>
                      <a:r>
                        <a:rPr kumimoji="1" lang="en-US" altLang="ja-JP" sz="1800" b="1" dirty="0">
                          <a:solidFill>
                            <a:schemeClr val="tx1"/>
                          </a:solidFill>
                        </a:rPr>
                        <a:t>1</a:t>
                      </a:r>
                      <a:r>
                        <a:rPr kumimoji="1" lang="ja-JP" altLang="en-US" sz="1800" b="1" dirty="0">
                          <a:solidFill>
                            <a:schemeClr val="tx1"/>
                          </a:solidFill>
                        </a:rPr>
                        <a:t>）亀田さんのサービス等利用計画（案）を見て、どんなことに気付きましたか？</a:t>
                      </a:r>
                    </a:p>
                  </a:txBody>
                  <a:tcPr anchor="ctr"/>
                </a:tc>
                <a:tc>
                  <a:txBody>
                    <a:bodyPr/>
                    <a:lstStyle/>
                    <a:p>
                      <a:pPr algn="just"/>
                      <a:r>
                        <a:rPr kumimoji="1" lang="ja-JP" altLang="en-US" sz="1800" b="1" dirty="0">
                          <a:solidFill>
                            <a:schemeClr val="tx1"/>
                          </a:solidFill>
                        </a:rPr>
                        <a:t>○</a:t>
                      </a:r>
                      <a:endParaRPr kumimoji="1" lang="en-US" altLang="ja-JP" sz="1800" b="1" dirty="0">
                        <a:solidFill>
                          <a:schemeClr val="tx1"/>
                        </a:solidFill>
                      </a:endParaRPr>
                    </a:p>
                    <a:p>
                      <a:pPr algn="just"/>
                      <a:endParaRPr kumimoji="1" lang="en-US" altLang="ja-JP" sz="1800" b="1" dirty="0">
                        <a:solidFill>
                          <a:schemeClr val="tx1"/>
                        </a:solidFill>
                      </a:endParaRPr>
                    </a:p>
                    <a:p>
                      <a:pPr algn="just"/>
                      <a:r>
                        <a:rPr kumimoji="1" lang="ja-JP" altLang="en-US" sz="1800" b="1" dirty="0">
                          <a:solidFill>
                            <a:schemeClr val="tx1"/>
                          </a:solidFill>
                        </a:rPr>
                        <a:t>○</a:t>
                      </a:r>
                      <a:endParaRPr kumimoji="1" lang="en-US" altLang="ja-JP" sz="1800" b="1" dirty="0">
                        <a:solidFill>
                          <a:schemeClr val="tx1"/>
                        </a:solidFill>
                      </a:endParaRPr>
                    </a:p>
                    <a:p>
                      <a:pPr algn="just"/>
                      <a:endParaRPr kumimoji="1" lang="en-US" altLang="ja-JP" sz="1800" b="1" dirty="0">
                        <a:solidFill>
                          <a:schemeClr val="tx1"/>
                        </a:solidFill>
                      </a:endParaRPr>
                    </a:p>
                    <a:p>
                      <a:pPr algn="just"/>
                      <a:r>
                        <a:rPr kumimoji="1" lang="ja-JP" altLang="en-US" sz="1800" b="1" dirty="0">
                          <a:solidFill>
                            <a:schemeClr val="tx1"/>
                          </a:solidFill>
                        </a:rPr>
                        <a:t>○</a:t>
                      </a:r>
                    </a:p>
                  </a:txBody>
                  <a:tcPr anchor="ctr"/>
                </a:tc>
                <a:extLst>
                  <a:ext uri="{0D108BD9-81ED-4DB2-BD59-A6C34878D82A}">
                    <a16:rowId xmlns:a16="http://schemas.microsoft.com/office/drawing/2014/main" val="406585036"/>
                  </a:ext>
                </a:extLst>
              </a:tr>
            </a:tbl>
          </a:graphicData>
        </a:graphic>
      </p:graphicFrame>
      <p:sp>
        <p:nvSpPr>
          <p:cNvPr id="3" name="タイトル 1">
            <a:extLst>
              <a:ext uri="{FF2B5EF4-FFF2-40B4-BE49-F238E27FC236}">
                <a16:creationId xmlns:a16="http://schemas.microsoft.com/office/drawing/2014/main" id="{1312EB72-981A-02C4-19EC-3093EC056D59}"/>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演習</a:t>
            </a:r>
            <a:r>
              <a:rPr lang="en-US" altLang="ja-JP" sz="1600" b="1" dirty="0">
                <a:latin typeface="+mn-ea"/>
                <a:ea typeface="+mn-ea"/>
              </a:rPr>
              <a:t>2〉</a:t>
            </a:r>
            <a:r>
              <a:rPr lang="ja-JP" altLang="en-US" sz="1600" b="1" dirty="0">
                <a:latin typeface="+mn-ea"/>
                <a:ea typeface="+mn-ea"/>
              </a:rPr>
              <a:t>相談支援の質の向上に向けたスーパービジョンの方法</a:t>
            </a:r>
          </a:p>
        </p:txBody>
      </p:sp>
    </p:spTree>
    <p:extLst>
      <p:ext uri="{BB962C8B-B14F-4D97-AF65-F5344CB8AC3E}">
        <p14:creationId xmlns:p14="http://schemas.microsoft.com/office/powerpoint/2010/main" val="85755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23CF8-14D2-B762-ED55-530F5EBB8F53}"/>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027D1530-40A9-E8F1-BD41-A3BDD555263F}"/>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1D608A43-5C8A-A286-6DB3-F88525012C60}"/>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63</a:t>
            </a:fld>
            <a:endParaRPr kumimoji="1" lang="ja-JP" altLang="en-US" dirty="0"/>
          </a:p>
        </p:txBody>
      </p:sp>
      <p:cxnSp>
        <p:nvCxnSpPr>
          <p:cNvPr id="22" name="直線コネクタ 21">
            <a:extLst>
              <a:ext uri="{FF2B5EF4-FFF2-40B4-BE49-F238E27FC236}">
                <a16:creationId xmlns:a16="http://schemas.microsoft.com/office/drawing/2014/main" id="{B80A9493-9307-2DE6-9524-881AF4E93535}"/>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B318E468-739A-AF20-F6D4-E8DC19C8A1E7}"/>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kumimoji="1" lang="ja-JP" altLang="en-US" sz="2000" b="1" dirty="0">
                <a:latin typeface="+mn-ea"/>
                <a:ea typeface="+mn-ea"/>
              </a:rPr>
              <a:t>の視点</a:t>
            </a:r>
          </a:p>
        </p:txBody>
      </p:sp>
      <p:sp>
        <p:nvSpPr>
          <p:cNvPr id="4" name="タイトル 1">
            <a:extLst>
              <a:ext uri="{FF2B5EF4-FFF2-40B4-BE49-F238E27FC236}">
                <a16:creationId xmlns:a16="http://schemas.microsoft.com/office/drawing/2014/main" id="{1D74DE2D-56B3-082E-97A5-C138EB13AC75}"/>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8" name="タイトル 1">
            <a:extLst>
              <a:ext uri="{FF2B5EF4-FFF2-40B4-BE49-F238E27FC236}">
                <a16:creationId xmlns:a16="http://schemas.microsoft.com/office/drawing/2014/main" id="{E3C84B47-258C-CFFD-9F5D-7F7547690C99}"/>
              </a:ext>
            </a:extLst>
          </p:cNvPr>
          <p:cNvSpPr txBox="1">
            <a:spLocks/>
          </p:cNvSpPr>
          <p:nvPr/>
        </p:nvSpPr>
        <p:spPr>
          <a:xfrm>
            <a:off x="5735782" y="512900"/>
            <a:ext cx="3217210" cy="41812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ja-JP" altLang="en-US" sz="2000" b="1" dirty="0">
                <a:latin typeface="+mn-ea"/>
                <a:ea typeface="+mn-ea"/>
              </a:rPr>
              <a:t>グループワーク：</a:t>
            </a:r>
            <a:r>
              <a:rPr lang="en-US" altLang="ja-JP" sz="2000" b="1" dirty="0">
                <a:latin typeface="+mn-ea"/>
                <a:ea typeface="+mn-ea"/>
              </a:rPr>
              <a:t>20</a:t>
            </a:r>
            <a:r>
              <a:rPr lang="ja-JP" altLang="en-US" sz="2000" b="1" dirty="0">
                <a:latin typeface="+mn-ea"/>
                <a:ea typeface="+mn-ea"/>
              </a:rPr>
              <a:t>分</a:t>
            </a:r>
          </a:p>
        </p:txBody>
      </p:sp>
      <p:graphicFrame>
        <p:nvGraphicFramePr>
          <p:cNvPr id="9" name="表 8">
            <a:extLst>
              <a:ext uri="{FF2B5EF4-FFF2-40B4-BE49-F238E27FC236}">
                <a16:creationId xmlns:a16="http://schemas.microsoft.com/office/drawing/2014/main" id="{8D0378EB-270B-8E69-A1E9-E3F7F2699984}"/>
              </a:ext>
            </a:extLst>
          </p:cNvPr>
          <p:cNvGraphicFramePr>
            <a:graphicFrameLocks noGrp="1"/>
          </p:cNvGraphicFramePr>
          <p:nvPr>
            <p:extLst>
              <p:ext uri="{D42A27DB-BD31-4B8C-83A1-F6EECF244321}">
                <p14:modId xmlns:p14="http://schemas.microsoft.com/office/powerpoint/2010/main" val="3162530991"/>
              </p:ext>
            </p:extLst>
          </p:nvPr>
        </p:nvGraphicFramePr>
        <p:xfrm>
          <a:off x="162087" y="1051104"/>
          <a:ext cx="8784314" cy="4232096"/>
        </p:xfrm>
        <a:graphic>
          <a:graphicData uri="http://schemas.openxmlformats.org/drawingml/2006/table">
            <a:tbl>
              <a:tblPr firstRow="1" bandRow="1">
                <a:tableStyleId>{5C22544A-7EE6-4342-B048-85BDC9FD1C3A}</a:tableStyleId>
              </a:tblPr>
              <a:tblGrid>
                <a:gridCol w="3156413">
                  <a:extLst>
                    <a:ext uri="{9D8B030D-6E8A-4147-A177-3AD203B41FA5}">
                      <a16:colId xmlns:a16="http://schemas.microsoft.com/office/drawing/2014/main" val="29336690"/>
                    </a:ext>
                  </a:extLst>
                </a:gridCol>
                <a:gridCol w="5627901">
                  <a:extLst>
                    <a:ext uri="{9D8B030D-6E8A-4147-A177-3AD203B41FA5}">
                      <a16:colId xmlns:a16="http://schemas.microsoft.com/office/drawing/2014/main" val="4161067559"/>
                    </a:ext>
                  </a:extLst>
                </a:gridCol>
              </a:tblGrid>
              <a:tr h="524679">
                <a:tc>
                  <a:txBody>
                    <a:bodyPr/>
                    <a:lstStyle/>
                    <a:p>
                      <a:pPr algn="ctr"/>
                      <a:r>
                        <a:rPr kumimoji="1" lang="ja-JP" altLang="en-US" sz="2000" dirty="0">
                          <a:solidFill>
                            <a:schemeClr val="tx1"/>
                          </a:solidFill>
                        </a:rPr>
                        <a:t>質　問</a:t>
                      </a:r>
                    </a:p>
                  </a:txBody>
                  <a:tcPr anchor="ctr"/>
                </a:tc>
                <a:tc>
                  <a:txBody>
                    <a:bodyPr/>
                    <a:lstStyle/>
                    <a:p>
                      <a:pPr algn="ctr"/>
                      <a:r>
                        <a:rPr kumimoji="1" lang="ja-JP" altLang="en-US" sz="2000" dirty="0">
                          <a:solidFill>
                            <a:schemeClr val="tx1"/>
                          </a:solidFill>
                        </a:rPr>
                        <a:t>記入欄</a:t>
                      </a:r>
                    </a:p>
                  </a:txBody>
                  <a:tcPr anchor="ctr"/>
                </a:tc>
                <a:extLst>
                  <a:ext uri="{0D108BD9-81ED-4DB2-BD59-A6C34878D82A}">
                    <a16:rowId xmlns:a16="http://schemas.microsoft.com/office/drawing/2014/main" val="1385799170"/>
                  </a:ext>
                </a:extLst>
              </a:tr>
              <a:tr h="3707417">
                <a:tc>
                  <a:txBody>
                    <a:bodyPr/>
                    <a:lstStyle/>
                    <a:p>
                      <a:r>
                        <a:rPr kumimoji="1" lang="ja-JP" altLang="en-US" sz="1800" b="1" dirty="0">
                          <a:solidFill>
                            <a:schemeClr val="tx1"/>
                          </a:solidFill>
                        </a:rPr>
                        <a:t>（</a:t>
                      </a:r>
                      <a:r>
                        <a:rPr kumimoji="1" lang="en-US" altLang="ja-JP" sz="1800" b="1" dirty="0">
                          <a:solidFill>
                            <a:schemeClr val="tx1"/>
                          </a:solidFill>
                        </a:rPr>
                        <a:t>3</a:t>
                      </a:r>
                      <a:r>
                        <a:rPr kumimoji="1" lang="ja-JP" altLang="en-US" sz="1800" b="1" dirty="0">
                          <a:solidFill>
                            <a:schemeClr val="tx1"/>
                          </a:solidFill>
                        </a:rPr>
                        <a:t>）主任相談支援専門員として重要と考えたことについて共有してください。</a:t>
                      </a:r>
                    </a:p>
                  </a:txBody>
                  <a:tcPr anchor="ctr"/>
                </a:tc>
                <a:tc>
                  <a:txBody>
                    <a:bodyPr/>
                    <a:lstStyle/>
                    <a:p>
                      <a:pPr algn="l"/>
                      <a:r>
                        <a:rPr kumimoji="1" lang="ja-JP" altLang="en-US" sz="1800" b="1" dirty="0">
                          <a:solidFill>
                            <a:schemeClr val="tx1"/>
                          </a:solidFill>
                        </a:rPr>
                        <a:t>○</a:t>
                      </a:r>
                      <a:endParaRPr kumimoji="1" lang="en-US" altLang="ja-JP" sz="1800" b="1" dirty="0">
                        <a:solidFill>
                          <a:schemeClr val="tx1"/>
                        </a:solidFill>
                      </a:endParaRPr>
                    </a:p>
                    <a:p>
                      <a:pPr algn="l"/>
                      <a:endParaRPr kumimoji="1" lang="en-US" altLang="ja-JP" sz="1800" b="1" dirty="0">
                        <a:solidFill>
                          <a:schemeClr val="tx1"/>
                        </a:solidFill>
                      </a:endParaRPr>
                    </a:p>
                    <a:p>
                      <a:pPr algn="l"/>
                      <a:r>
                        <a:rPr kumimoji="1" lang="ja-JP" altLang="en-US" sz="1800" b="1" dirty="0">
                          <a:solidFill>
                            <a:schemeClr val="tx1"/>
                          </a:solidFill>
                        </a:rPr>
                        <a:t>○</a:t>
                      </a:r>
                      <a:endParaRPr kumimoji="1" lang="en-US" altLang="ja-JP" sz="1800" b="1" dirty="0">
                        <a:solidFill>
                          <a:schemeClr val="tx1"/>
                        </a:solidFill>
                      </a:endParaRPr>
                    </a:p>
                    <a:p>
                      <a:pPr algn="l"/>
                      <a:endParaRPr kumimoji="1" lang="en-US" altLang="ja-JP" sz="1800" b="1" dirty="0">
                        <a:solidFill>
                          <a:schemeClr val="tx1"/>
                        </a:solidFill>
                      </a:endParaRPr>
                    </a:p>
                    <a:p>
                      <a:pPr algn="l"/>
                      <a:r>
                        <a:rPr kumimoji="1" lang="ja-JP" altLang="en-US" sz="1800" b="1" dirty="0">
                          <a:solidFill>
                            <a:schemeClr val="tx1"/>
                          </a:solidFill>
                        </a:rPr>
                        <a:t>○</a:t>
                      </a:r>
                      <a:endParaRPr kumimoji="1" lang="en-US" altLang="ja-JP" sz="1800" b="1" dirty="0">
                        <a:solidFill>
                          <a:schemeClr val="tx1"/>
                        </a:solidFill>
                      </a:endParaRPr>
                    </a:p>
                    <a:p>
                      <a:pPr algn="l"/>
                      <a:endParaRPr kumimoji="1" lang="en-US" altLang="ja-JP" sz="1800" b="1" dirty="0">
                        <a:solidFill>
                          <a:schemeClr val="tx1"/>
                        </a:solidFill>
                      </a:endParaRPr>
                    </a:p>
                    <a:p>
                      <a:pPr algn="l"/>
                      <a:r>
                        <a:rPr kumimoji="1" lang="ja-JP" altLang="en-US" sz="1800" b="1" dirty="0">
                          <a:solidFill>
                            <a:schemeClr val="tx1"/>
                          </a:solidFill>
                        </a:rPr>
                        <a:t>○</a:t>
                      </a:r>
                      <a:endParaRPr kumimoji="1" lang="en-US" altLang="ja-JP" sz="1800" b="1" dirty="0">
                        <a:solidFill>
                          <a:schemeClr val="tx1"/>
                        </a:solidFill>
                      </a:endParaRPr>
                    </a:p>
                    <a:p>
                      <a:pPr algn="l"/>
                      <a:endParaRPr kumimoji="1" lang="en-US" altLang="ja-JP" sz="1800" b="1" dirty="0">
                        <a:solidFill>
                          <a:schemeClr val="tx1"/>
                        </a:solidFill>
                      </a:endParaRPr>
                    </a:p>
                    <a:p>
                      <a:pPr algn="l"/>
                      <a:r>
                        <a:rPr kumimoji="1" lang="ja-JP" altLang="en-US" sz="1800" b="1" dirty="0">
                          <a:solidFill>
                            <a:schemeClr val="tx1"/>
                          </a:solidFill>
                        </a:rPr>
                        <a:t>○</a:t>
                      </a:r>
                    </a:p>
                  </a:txBody>
                  <a:tcPr anchor="ctr"/>
                </a:tc>
                <a:extLst>
                  <a:ext uri="{0D108BD9-81ED-4DB2-BD59-A6C34878D82A}">
                    <a16:rowId xmlns:a16="http://schemas.microsoft.com/office/drawing/2014/main" val="406585036"/>
                  </a:ext>
                </a:extLst>
              </a:tr>
            </a:tbl>
          </a:graphicData>
        </a:graphic>
      </p:graphicFrame>
      <p:sp>
        <p:nvSpPr>
          <p:cNvPr id="3" name="タイトル 1">
            <a:extLst>
              <a:ext uri="{FF2B5EF4-FFF2-40B4-BE49-F238E27FC236}">
                <a16:creationId xmlns:a16="http://schemas.microsoft.com/office/drawing/2014/main" id="{FE1C9050-3345-F493-8E4D-F96FF79F8D6B}"/>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演習</a:t>
            </a:r>
            <a:r>
              <a:rPr lang="en-US" altLang="ja-JP" sz="1600" b="1" dirty="0">
                <a:latin typeface="+mn-ea"/>
                <a:ea typeface="+mn-ea"/>
              </a:rPr>
              <a:t>2〉</a:t>
            </a:r>
            <a:r>
              <a:rPr lang="ja-JP" altLang="en-US" sz="1600" b="1" dirty="0">
                <a:latin typeface="+mn-ea"/>
                <a:ea typeface="+mn-ea"/>
              </a:rPr>
              <a:t>相談支援の質の向上に向けたスーパービジョンの方法</a:t>
            </a:r>
          </a:p>
        </p:txBody>
      </p:sp>
    </p:spTree>
    <p:extLst>
      <p:ext uri="{BB962C8B-B14F-4D97-AF65-F5344CB8AC3E}">
        <p14:creationId xmlns:p14="http://schemas.microsoft.com/office/powerpoint/2010/main" val="428454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F4EFC-6778-494C-739E-C0E4E52AED5F}"/>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2B31912-7E27-9505-2330-38F3AEE2D155}"/>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F39D62F6-5F87-384A-73FA-717D13EC7AE5}"/>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64</a:t>
            </a:fld>
            <a:endParaRPr kumimoji="1" lang="ja-JP" altLang="en-US" dirty="0"/>
          </a:p>
        </p:txBody>
      </p:sp>
      <p:cxnSp>
        <p:nvCxnSpPr>
          <p:cNvPr id="22" name="直線コネクタ 21">
            <a:extLst>
              <a:ext uri="{FF2B5EF4-FFF2-40B4-BE49-F238E27FC236}">
                <a16:creationId xmlns:a16="http://schemas.microsoft.com/office/drawing/2014/main" id="{174BB501-FD8F-374F-F2FA-720E71B38DB2}"/>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 name="字幕 2">
            <a:extLst>
              <a:ext uri="{FF2B5EF4-FFF2-40B4-BE49-F238E27FC236}">
                <a16:creationId xmlns:a16="http://schemas.microsoft.com/office/drawing/2014/main" id="{B2FF5927-C378-D764-A4A5-91BF44006035}"/>
              </a:ext>
            </a:extLst>
          </p:cNvPr>
          <p:cNvSpPr>
            <a:spLocks noGrp="1"/>
          </p:cNvSpPr>
          <p:nvPr>
            <p:ph type="subTitle" idx="1"/>
          </p:nvPr>
        </p:nvSpPr>
        <p:spPr>
          <a:xfrm>
            <a:off x="195309" y="1754910"/>
            <a:ext cx="8753381" cy="2743193"/>
          </a:xfrm>
        </p:spPr>
        <p:txBody>
          <a:bodyPr anchor="ctr">
            <a:normAutofit/>
          </a:bodyPr>
          <a:lstStyle/>
          <a:p>
            <a:pPr algn="l">
              <a:lnSpc>
                <a:spcPct val="100000"/>
              </a:lnSpc>
            </a:pPr>
            <a:r>
              <a:rPr lang="en-US" altLang="ja-JP" sz="3200" b="1" dirty="0">
                <a:latin typeface="+mn-ea"/>
              </a:rPr>
              <a:t>【</a:t>
            </a:r>
            <a:r>
              <a:rPr lang="ja-JP" altLang="en-US" sz="3200" b="1" dirty="0">
                <a:latin typeface="+mn-ea"/>
              </a:rPr>
              <a:t>セッション</a:t>
            </a:r>
            <a:r>
              <a:rPr lang="en-US" altLang="ja-JP" sz="3200" b="1" dirty="0">
                <a:latin typeface="+mn-ea"/>
              </a:rPr>
              <a:t>Ⅱ】</a:t>
            </a:r>
          </a:p>
          <a:p>
            <a:pPr algn="l">
              <a:lnSpc>
                <a:spcPct val="100000"/>
              </a:lnSpc>
            </a:pPr>
            <a:r>
              <a:rPr lang="en-US" altLang="ja-JP" sz="3200" b="1" dirty="0">
                <a:latin typeface="+mn-ea"/>
              </a:rPr>
              <a:t>〈</a:t>
            </a:r>
            <a:r>
              <a:rPr lang="ja-JP" altLang="en-US" sz="3200" b="1" dirty="0">
                <a:latin typeface="+mn-ea"/>
              </a:rPr>
              <a:t>まとめ</a:t>
            </a:r>
            <a:r>
              <a:rPr lang="en-US" altLang="ja-JP" sz="3200" b="1" dirty="0">
                <a:latin typeface="+mn-ea"/>
              </a:rPr>
              <a:t>〉</a:t>
            </a:r>
          </a:p>
          <a:p>
            <a:pPr algn="just">
              <a:lnSpc>
                <a:spcPct val="100000"/>
              </a:lnSpc>
            </a:pPr>
            <a:r>
              <a:rPr lang="ja-JP" altLang="en-US" sz="3200" b="1" dirty="0">
                <a:latin typeface="+mn-ea"/>
              </a:rPr>
              <a:t>法定研修における実地教育と相談実践の中でのスーパービジョン</a:t>
            </a:r>
            <a:endParaRPr lang="en-US" altLang="ja-JP" sz="3200" b="1" dirty="0">
              <a:latin typeface="+mn-ea"/>
            </a:endParaRPr>
          </a:p>
        </p:txBody>
      </p:sp>
      <p:sp>
        <p:nvSpPr>
          <p:cNvPr id="2" name="タイトル 1">
            <a:extLst>
              <a:ext uri="{FF2B5EF4-FFF2-40B4-BE49-F238E27FC236}">
                <a16:creationId xmlns:a16="http://schemas.microsoft.com/office/drawing/2014/main" id="{4801B52C-48E5-B197-5D33-1CB75D85EB18}"/>
              </a:ext>
            </a:extLst>
          </p:cNvPr>
          <p:cNvSpPr txBox="1">
            <a:spLocks/>
          </p:cNvSpPr>
          <p:nvPr/>
        </p:nvSpPr>
        <p:spPr>
          <a:xfrm>
            <a:off x="2732658" y="4341093"/>
            <a:ext cx="6216032" cy="204174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spcBef>
                <a:spcPts val="600"/>
              </a:spcBef>
            </a:pPr>
            <a:r>
              <a:rPr lang="en-US" altLang="ja-JP" sz="2400" b="1" dirty="0">
                <a:latin typeface="+mn-ea"/>
                <a:ea typeface="+mn-ea"/>
              </a:rPr>
              <a:t>〈</a:t>
            </a:r>
            <a:r>
              <a:rPr lang="ja-JP" altLang="en-US" sz="2400" b="1" dirty="0">
                <a:latin typeface="+mn-ea"/>
                <a:ea typeface="+mn-ea"/>
              </a:rPr>
              <a:t>講義</a:t>
            </a:r>
            <a:r>
              <a:rPr lang="en-US" altLang="ja-JP" sz="2400" b="1" dirty="0">
                <a:latin typeface="+mn-ea"/>
                <a:ea typeface="+mn-ea"/>
              </a:rPr>
              <a:t>2〉11</a:t>
            </a:r>
            <a:r>
              <a:rPr lang="ja-JP" altLang="en-US" sz="2400" b="1" dirty="0">
                <a:latin typeface="+mn-ea"/>
                <a:ea typeface="+mn-ea"/>
              </a:rPr>
              <a:t>：</a:t>
            </a:r>
            <a:r>
              <a:rPr lang="en-US" altLang="ja-JP" sz="2400" b="1" dirty="0">
                <a:latin typeface="+mn-ea"/>
                <a:ea typeface="+mn-ea"/>
              </a:rPr>
              <a:t>25</a:t>
            </a:r>
            <a:r>
              <a:rPr lang="ja-JP" altLang="en-US" sz="2400" b="1" dirty="0">
                <a:latin typeface="+mn-ea"/>
                <a:ea typeface="+mn-ea"/>
              </a:rPr>
              <a:t>～</a:t>
            </a:r>
            <a:r>
              <a:rPr lang="en-US" altLang="ja-JP" sz="2400" b="1" dirty="0">
                <a:latin typeface="+mn-ea"/>
                <a:ea typeface="+mn-ea"/>
              </a:rPr>
              <a:t>11</a:t>
            </a:r>
            <a:r>
              <a:rPr lang="ja-JP" altLang="en-US" sz="2400" b="1" dirty="0">
                <a:latin typeface="+mn-ea"/>
                <a:ea typeface="+mn-ea"/>
              </a:rPr>
              <a:t>：</a:t>
            </a:r>
            <a:r>
              <a:rPr lang="en-US" altLang="ja-JP" sz="2400" b="1" dirty="0">
                <a:latin typeface="+mn-ea"/>
                <a:ea typeface="+mn-ea"/>
              </a:rPr>
              <a:t>35</a:t>
            </a:r>
            <a:r>
              <a:rPr lang="ja-JP" altLang="en-US" sz="2400" b="1" dirty="0">
                <a:latin typeface="+mn-ea"/>
                <a:ea typeface="+mn-ea"/>
              </a:rPr>
              <a:t>（</a:t>
            </a:r>
            <a:r>
              <a:rPr lang="en-US" altLang="ja-JP" sz="2400" b="1" dirty="0">
                <a:latin typeface="+mn-ea"/>
                <a:ea typeface="+mn-ea"/>
              </a:rPr>
              <a:t>10</a:t>
            </a:r>
            <a:r>
              <a:rPr lang="ja-JP" altLang="en-US" sz="2400" b="1" dirty="0">
                <a:latin typeface="+mn-ea"/>
                <a:ea typeface="+mn-ea"/>
              </a:rPr>
              <a:t>分）</a:t>
            </a:r>
            <a:endParaRPr lang="en-US" altLang="ja-JP" sz="2400" b="1" dirty="0">
              <a:latin typeface="+mn-ea"/>
              <a:ea typeface="+mn-ea"/>
            </a:endParaRPr>
          </a:p>
          <a:p>
            <a:pPr algn="r">
              <a:spcBef>
                <a:spcPts val="600"/>
              </a:spcBef>
            </a:pPr>
            <a:r>
              <a:rPr lang="en-US" altLang="ja-JP" sz="2400" b="1" dirty="0">
                <a:latin typeface="+mn-ea"/>
                <a:ea typeface="+mn-ea"/>
              </a:rPr>
              <a:t>〈</a:t>
            </a:r>
            <a:r>
              <a:rPr lang="ja-JP" altLang="en-US" sz="2400" b="1" dirty="0">
                <a:latin typeface="+mn-ea"/>
                <a:ea typeface="+mn-ea"/>
              </a:rPr>
              <a:t>演習</a:t>
            </a:r>
            <a:r>
              <a:rPr lang="en-US" altLang="ja-JP" sz="2400" b="1" dirty="0">
                <a:latin typeface="+mn-ea"/>
                <a:ea typeface="+mn-ea"/>
              </a:rPr>
              <a:t>2〉11</a:t>
            </a:r>
            <a:r>
              <a:rPr lang="ja-JP" altLang="en-US" sz="2400" b="1" dirty="0">
                <a:latin typeface="+mn-ea"/>
                <a:ea typeface="+mn-ea"/>
              </a:rPr>
              <a:t>：</a:t>
            </a:r>
            <a:r>
              <a:rPr lang="en-US" altLang="ja-JP" sz="2400" b="1" dirty="0">
                <a:latin typeface="+mn-ea"/>
                <a:ea typeface="+mn-ea"/>
              </a:rPr>
              <a:t>35</a:t>
            </a:r>
            <a:r>
              <a:rPr lang="ja-JP" altLang="en-US" sz="2400" b="1" dirty="0">
                <a:latin typeface="+mn-ea"/>
                <a:ea typeface="+mn-ea"/>
              </a:rPr>
              <a:t>～</a:t>
            </a:r>
            <a:r>
              <a:rPr lang="en-US" altLang="ja-JP" sz="2400" b="1" dirty="0">
                <a:latin typeface="+mn-ea"/>
                <a:ea typeface="+mn-ea"/>
              </a:rPr>
              <a:t>12</a:t>
            </a:r>
            <a:r>
              <a:rPr lang="ja-JP" altLang="en-US" sz="2400" b="1" dirty="0">
                <a:latin typeface="+mn-ea"/>
                <a:ea typeface="+mn-ea"/>
              </a:rPr>
              <a:t>：</a:t>
            </a:r>
            <a:r>
              <a:rPr lang="en-US" altLang="ja-JP" sz="2400" b="1" dirty="0">
                <a:latin typeface="+mn-ea"/>
                <a:ea typeface="+mn-ea"/>
              </a:rPr>
              <a:t>05</a:t>
            </a:r>
            <a:r>
              <a:rPr lang="ja-JP" altLang="en-US" sz="2400" b="1" dirty="0">
                <a:latin typeface="+mn-ea"/>
                <a:ea typeface="+mn-ea"/>
              </a:rPr>
              <a:t>（</a:t>
            </a:r>
            <a:r>
              <a:rPr lang="en-US" altLang="ja-JP" sz="2400" b="1" dirty="0">
                <a:latin typeface="+mn-ea"/>
                <a:ea typeface="+mn-ea"/>
              </a:rPr>
              <a:t>30</a:t>
            </a:r>
            <a:r>
              <a:rPr lang="ja-JP" altLang="en-US" sz="2400" b="1" dirty="0">
                <a:latin typeface="+mn-ea"/>
                <a:ea typeface="+mn-ea"/>
              </a:rPr>
              <a:t>分）</a:t>
            </a:r>
            <a:endParaRPr lang="en-US" altLang="ja-JP" sz="2400" b="1" dirty="0">
              <a:latin typeface="+mn-ea"/>
              <a:ea typeface="+mn-ea"/>
            </a:endParaRPr>
          </a:p>
          <a:p>
            <a:pPr algn="r">
              <a:spcBef>
                <a:spcPts val="600"/>
              </a:spcBef>
            </a:pPr>
            <a:r>
              <a:rPr lang="en-US" altLang="ja-JP" sz="2400" b="1" dirty="0">
                <a:solidFill>
                  <a:srgbClr val="FF0000"/>
                </a:solidFill>
                <a:latin typeface="+mn-ea"/>
                <a:ea typeface="+mn-ea"/>
              </a:rPr>
              <a:t>〈</a:t>
            </a:r>
            <a:r>
              <a:rPr lang="ja-JP" altLang="en-US" sz="2400" b="1" dirty="0">
                <a:solidFill>
                  <a:srgbClr val="FF0000"/>
                </a:solidFill>
                <a:latin typeface="+mn-ea"/>
                <a:ea typeface="+mn-ea"/>
              </a:rPr>
              <a:t>まとめ</a:t>
            </a:r>
            <a:r>
              <a:rPr lang="en-US" altLang="ja-JP" sz="2400" b="1" dirty="0">
                <a:solidFill>
                  <a:srgbClr val="FF0000"/>
                </a:solidFill>
                <a:latin typeface="+mn-ea"/>
                <a:ea typeface="+mn-ea"/>
              </a:rPr>
              <a:t>〉12</a:t>
            </a:r>
            <a:r>
              <a:rPr lang="ja-JP" altLang="en-US" sz="2400" b="1" dirty="0">
                <a:solidFill>
                  <a:srgbClr val="FF0000"/>
                </a:solidFill>
                <a:latin typeface="+mn-ea"/>
                <a:ea typeface="+mn-ea"/>
              </a:rPr>
              <a:t>：</a:t>
            </a:r>
            <a:r>
              <a:rPr lang="en-US" altLang="ja-JP" sz="2400" b="1" dirty="0">
                <a:solidFill>
                  <a:srgbClr val="FF0000"/>
                </a:solidFill>
                <a:latin typeface="+mn-ea"/>
                <a:ea typeface="+mn-ea"/>
              </a:rPr>
              <a:t>05</a:t>
            </a:r>
            <a:r>
              <a:rPr lang="ja-JP" altLang="en-US" sz="2400" b="1" dirty="0">
                <a:solidFill>
                  <a:srgbClr val="FF0000"/>
                </a:solidFill>
                <a:latin typeface="+mn-ea"/>
                <a:ea typeface="+mn-ea"/>
              </a:rPr>
              <a:t>～</a:t>
            </a:r>
            <a:r>
              <a:rPr lang="en-US" altLang="ja-JP" sz="2400" b="1" dirty="0">
                <a:solidFill>
                  <a:srgbClr val="FF0000"/>
                </a:solidFill>
                <a:latin typeface="+mn-ea"/>
                <a:ea typeface="+mn-ea"/>
              </a:rPr>
              <a:t>12</a:t>
            </a:r>
            <a:r>
              <a:rPr lang="ja-JP" altLang="en-US" sz="2400" b="1" dirty="0">
                <a:solidFill>
                  <a:srgbClr val="FF0000"/>
                </a:solidFill>
                <a:latin typeface="+mn-ea"/>
                <a:ea typeface="+mn-ea"/>
              </a:rPr>
              <a:t>：</a:t>
            </a:r>
            <a:r>
              <a:rPr lang="en-US" altLang="ja-JP" sz="2400" b="1" dirty="0">
                <a:solidFill>
                  <a:srgbClr val="FF0000"/>
                </a:solidFill>
                <a:latin typeface="+mn-ea"/>
                <a:ea typeface="+mn-ea"/>
              </a:rPr>
              <a:t>15</a:t>
            </a:r>
            <a:r>
              <a:rPr lang="ja-JP" altLang="en-US" sz="2400" b="1" dirty="0">
                <a:solidFill>
                  <a:srgbClr val="FF0000"/>
                </a:solidFill>
                <a:latin typeface="+mn-ea"/>
                <a:ea typeface="+mn-ea"/>
              </a:rPr>
              <a:t>（</a:t>
            </a:r>
            <a:r>
              <a:rPr lang="en-US" altLang="ja-JP" sz="2400" b="1" dirty="0">
                <a:solidFill>
                  <a:srgbClr val="FF0000"/>
                </a:solidFill>
                <a:latin typeface="+mn-ea"/>
                <a:ea typeface="+mn-ea"/>
              </a:rPr>
              <a:t>10</a:t>
            </a:r>
            <a:r>
              <a:rPr lang="ja-JP" altLang="en-US" sz="2400" b="1" dirty="0">
                <a:solidFill>
                  <a:srgbClr val="FF0000"/>
                </a:solidFill>
                <a:latin typeface="+mn-ea"/>
                <a:ea typeface="+mn-ea"/>
              </a:rPr>
              <a:t>分）</a:t>
            </a:r>
          </a:p>
        </p:txBody>
      </p:sp>
    </p:spTree>
    <p:extLst>
      <p:ext uri="{BB962C8B-B14F-4D97-AF65-F5344CB8AC3E}">
        <p14:creationId xmlns:p14="http://schemas.microsoft.com/office/powerpoint/2010/main" val="189049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B583D-22AB-59A0-72F2-8DBAC15E56CF}"/>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E7858291-083F-8792-F3AD-2B7D1B128878}"/>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909581C9-3D46-F14D-ADB8-DA228F6098E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65</a:t>
            </a:fld>
            <a:endParaRPr kumimoji="1" lang="ja-JP" altLang="en-US" dirty="0"/>
          </a:p>
        </p:txBody>
      </p:sp>
      <p:cxnSp>
        <p:nvCxnSpPr>
          <p:cNvPr id="22" name="直線コネクタ 21">
            <a:extLst>
              <a:ext uri="{FF2B5EF4-FFF2-40B4-BE49-F238E27FC236}">
                <a16:creationId xmlns:a16="http://schemas.microsoft.com/office/drawing/2014/main" id="{6205F1E0-E16E-18A1-278A-161EE46803D4}"/>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B39284EF-8E59-B836-B0D3-BE4CFACE5DDB}"/>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まとめ</a:t>
            </a:r>
            <a:r>
              <a:rPr lang="en-US" altLang="ja-JP" sz="1600" b="1" dirty="0">
                <a:latin typeface="+mn-ea"/>
                <a:ea typeface="+mn-ea"/>
              </a:rPr>
              <a:t>〉</a:t>
            </a:r>
            <a:r>
              <a:rPr lang="ja-JP" altLang="en-US" sz="1600" b="1" dirty="0">
                <a:latin typeface="+mn-ea"/>
                <a:ea typeface="+mn-ea"/>
              </a:rPr>
              <a:t>法定研修における実地教育と相談実践の中でのスーパービジョン</a:t>
            </a:r>
          </a:p>
        </p:txBody>
      </p:sp>
      <p:sp>
        <p:nvSpPr>
          <p:cNvPr id="3" name="コンテンツ プレースホルダー 2">
            <a:extLst>
              <a:ext uri="{FF2B5EF4-FFF2-40B4-BE49-F238E27FC236}">
                <a16:creationId xmlns:a16="http://schemas.microsoft.com/office/drawing/2014/main" id="{5914BDB1-85B7-D017-6AE0-8E343B5B2DA8}"/>
              </a:ext>
            </a:extLst>
          </p:cNvPr>
          <p:cNvSpPr txBox="1">
            <a:spLocks/>
          </p:cNvSpPr>
          <p:nvPr/>
        </p:nvSpPr>
        <p:spPr>
          <a:xfrm>
            <a:off x="170109" y="951346"/>
            <a:ext cx="8842158" cy="5280777"/>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spcBef>
                <a:spcPts val="600"/>
              </a:spcBef>
            </a:pPr>
            <a:endParaRPr lang="ja-JP" altLang="en-US" sz="2000" b="1" dirty="0"/>
          </a:p>
        </p:txBody>
      </p:sp>
      <p:sp>
        <p:nvSpPr>
          <p:cNvPr id="2" name="タイトル 1">
            <a:extLst>
              <a:ext uri="{FF2B5EF4-FFF2-40B4-BE49-F238E27FC236}">
                <a16:creationId xmlns:a16="http://schemas.microsoft.com/office/drawing/2014/main" id="{9BED456C-82B5-4342-48F3-27B9CD60B756}"/>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kumimoji="1" lang="ja-JP" altLang="en-US" sz="2000" b="1" dirty="0">
                <a:latin typeface="+mn-ea"/>
                <a:ea typeface="+mn-ea"/>
              </a:rPr>
              <a:t>の視点</a:t>
            </a:r>
          </a:p>
        </p:txBody>
      </p:sp>
      <p:sp>
        <p:nvSpPr>
          <p:cNvPr id="4" name="タイトル 1">
            <a:extLst>
              <a:ext uri="{FF2B5EF4-FFF2-40B4-BE49-F238E27FC236}">
                <a16:creationId xmlns:a16="http://schemas.microsoft.com/office/drawing/2014/main" id="{16361D0D-8CBE-9A2F-8EAE-470B62F34D27}"/>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5" name="吹き出し: 四角形 4">
            <a:extLst>
              <a:ext uri="{FF2B5EF4-FFF2-40B4-BE49-F238E27FC236}">
                <a16:creationId xmlns:a16="http://schemas.microsoft.com/office/drawing/2014/main" id="{5E7A7A67-9EAF-DA92-8C69-007EFB7BC3AB}"/>
              </a:ext>
            </a:extLst>
          </p:cNvPr>
          <p:cNvSpPr/>
          <p:nvPr/>
        </p:nvSpPr>
        <p:spPr>
          <a:xfrm>
            <a:off x="5069690" y="499610"/>
            <a:ext cx="3932267" cy="408532"/>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b="1" dirty="0">
                <a:solidFill>
                  <a:schemeClr val="tx1"/>
                </a:solidFill>
              </a:rPr>
              <a:t>OJT</a:t>
            </a:r>
            <a:r>
              <a:rPr kumimoji="1" lang="ja-JP" altLang="en-US" b="1" dirty="0">
                <a:solidFill>
                  <a:schemeClr val="tx1"/>
                </a:solidFill>
              </a:rPr>
              <a:t>体制への取り組み</a:t>
            </a:r>
          </a:p>
        </p:txBody>
      </p:sp>
      <p:pic>
        <p:nvPicPr>
          <p:cNvPr id="11" name="図 10">
            <a:extLst>
              <a:ext uri="{FF2B5EF4-FFF2-40B4-BE49-F238E27FC236}">
                <a16:creationId xmlns:a16="http://schemas.microsoft.com/office/drawing/2014/main" id="{4D8997A7-C136-0FBF-4232-DDE7860F9AD4}"/>
              </a:ext>
            </a:extLst>
          </p:cNvPr>
          <p:cNvPicPr>
            <a:picLocks noChangeAspect="1"/>
          </p:cNvPicPr>
          <p:nvPr/>
        </p:nvPicPr>
        <p:blipFill>
          <a:blip r:embed="rId3"/>
          <a:stretch>
            <a:fillRect/>
          </a:stretch>
        </p:blipFill>
        <p:spPr>
          <a:xfrm>
            <a:off x="367293" y="1014935"/>
            <a:ext cx="5931907" cy="3431715"/>
          </a:xfrm>
          <a:prstGeom prst="rect">
            <a:avLst/>
          </a:prstGeom>
        </p:spPr>
      </p:pic>
      <p:sp>
        <p:nvSpPr>
          <p:cNvPr id="12" name="四角形: 角を丸くする 11">
            <a:extLst>
              <a:ext uri="{FF2B5EF4-FFF2-40B4-BE49-F238E27FC236}">
                <a16:creationId xmlns:a16="http://schemas.microsoft.com/office/drawing/2014/main" id="{62CC7A58-DEEC-FCB6-AB5F-BE195F7C3C14}"/>
              </a:ext>
            </a:extLst>
          </p:cNvPr>
          <p:cNvSpPr/>
          <p:nvPr/>
        </p:nvSpPr>
        <p:spPr>
          <a:xfrm>
            <a:off x="5450249" y="4510239"/>
            <a:ext cx="3502743" cy="1877370"/>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2000" b="1" dirty="0">
                <a:solidFill>
                  <a:srgbClr val="FF0000"/>
                </a:solidFill>
              </a:rPr>
              <a:t>継続的な研修体制の構築</a:t>
            </a:r>
          </a:p>
          <a:p>
            <a:pPr algn="just">
              <a:spcBef>
                <a:spcPts val="600"/>
              </a:spcBef>
            </a:pPr>
            <a:r>
              <a:rPr lang="ja-JP" altLang="en-US" sz="1600" b="1" dirty="0">
                <a:solidFill>
                  <a:schemeClr val="tx1"/>
                </a:solidFill>
              </a:rPr>
              <a:t>例：初任者フォローアップ研修として事業化する</a:t>
            </a:r>
          </a:p>
          <a:p>
            <a:pPr algn="just">
              <a:spcBef>
                <a:spcPts val="600"/>
              </a:spcBef>
            </a:pPr>
            <a:r>
              <a:rPr lang="ja-JP" altLang="en-US" sz="1600" b="1" dirty="0">
                <a:solidFill>
                  <a:schemeClr val="tx1"/>
                </a:solidFill>
              </a:rPr>
              <a:t>例：地域の現任者を集めての研修の一部に入れ込む</a:t>
            </a:r>
          </a:p>
        </p:txBody>
      </p:sp>
      <p:sp>
        <p:nvSpPr>
          <p:cNvPr id="13" name="四角形: 角を丸くする 12">
            <a:extLst>
              <a:ext uri="{FF2B5EF4-FFF2-40B4-BE49-F238E27FC236}">
                <a16:creationId xmlns:a16="http://schemas.microsoft.com/office/drawing/2014/main" id="{81C586FA-ABF7-231C-C4C0-96DADF330BB0}"/>
              </a:ext>
            </a:extLst>
          </p:cNvPr>
          <p:cNvSpPr/>
          <p:nvPr/>
        </p:nvSpPr>
        <p:spPr>
          <a:xfrm>
            <a:off x="145622" y="4510239"/>
            <a:ext cx="4491828" cy="1877370"/>
          </a:xfrm>
          <a:prstGeom prst="round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altLang="ja-JP" sz="1400" b="1" dirty="0">
                <a:solidFill>
                  <a:srgbClr val="0000FF"/>
                </a:solidFill>
              </a:rPr>
              <a:t>〈</a:t>
            </a:r>
            <a:r>
              <a:rPr lang="ja-JP" altLang="en-US" sz="1400" b="1" dirty="0">
                <a:solidFill>
                  <a:srgbClr val="0000FF"/>
                </a:solidFill>
              </a:rPr>
              <a:t>地域における実地教育への地域オーダーの整理</a:t>
            </a:r>
            <a:r>
              <a:rPr lang="en-US" altLang="ja-JP" sz="1400" b="1" dirty="0">
                <a:solidFill>
                  <a:srgbClr val="0000FF"/>
                </a:solidFill>
              </a:rPr>
              <a:t>〉</a:t>
            </a:r>
          </a:p>
          <a:p>
            <a:pPr marL="0" indent="0">
              <a:buNone/>
            </a:pPr>
            <a:r>
              <a:rPr lang="ja-JP" altLang="en-US" sz="1400" b="1" dirty="0">
                <a:solidFill>
                  <a:schemeClr val="tx1"/>
                </a:solidFill>
              </a:rPr>
              <a:t>　＊インテーク～計画作成までの個別相談支援</a:t>
            </a:r>
            <a:endParaRPr lang="en-US" altLang="ja-JP" sz="1400" b="1" dirty="0">
              <a:solidFill>
                <a:schemeClr val="tx1"/>
              </a:solidFill>
            </a:endParaRPr>
          </a:p>
          <a:p>
            <a:pPr marL="0" indent="0">
              <a:buNone/>
            </a:pPr>
            <a:r>
              <a:rPr lang="ja-JP" altLang="en-US" sz="1400" b="1" dirty="0">
                <a:solidFill>
                  <a:schemeClr val="tx1"/>
                </a:solidFill>
              </a:rPr>
              <a:t>　＊地域資源の理解とアクセス</a:t>
            </a:r>
            <a:endParaRPr lang="en-US" altLang="ja-JP" sz="1400" b="1" dirty="0">
              <a:solidFill>
                <a:schemeClr val="tx1"/>
              </a:solidFill>
            </a:endParaRPr>
          </a:p>
          <a:p>
            <a:pPr marL="0" indent="0">
              <a:buNone/>
            </a:pPr>
            <a:endParaRPr lang="en-US" altLang="ja-JP" sz="1400" b="1" dirty="0">
              <a:solidFill>
                <a:schemeClr val="tx1"/>
              </a:solidFill>
            </a:endParaRPr>
          </a:p>
          <a:p>
            <a:pPr marL="0" indent="0">
              <a:buNone/>
            </a:pPr>
            <a:r>
              <a:rPr lang="ja-JP" altLang="en-US" sz="1400" b="1" dirty="0">
                <a:solidFill>
                  <a:schemeClr val="tx1"/>
                </a:solidFill>
              </a:rPr>
              <a:t>　</a:t>
            </a:r>
            <a:r>
              <a:rPr lang="ja-JP" altLang="en-US" sz="1400" b="1" dirty="0">
                <a:solidFill>
                  <a:srgbClr val="FF0000"/>
                </a:solidFill>
              </a:rPr>
              <a:t>＊協議会の理解と活用（参加できる方法）</a:t>
            </a:r>
            <a:endParaRPr lang="en-US" altLang="ja-JP" sz="1400" b="1" dirty="0">
              <a:solidFill>
                <a:srgbClr val="FF0000"/>
              </a:solidFill>
            </a:endParaRPr>
          </a:p>
          <a:p>
            <a:pPr marL="0" indent="0">
              <a:buNone/>
            </a:pPr>
            <a:r>
              <a:rPr lang="ja-JP" altLang="en-US" sz="1400" b="1" dirty="0">
                <a:solidFill>
                  <a:srgbClr val="FF0000"/>
                </a:solidFill>
              </a:rPr>
              <a:t>　＊事例検討・スーパーバイズ・スーパービジョン　</a:t>
            </a:r>
            <a:endParaRPr lang="en-US" altLang="ja-JP" sz="1400" b="1" dirty="0">
              <a:solidFill>
                <a:srgbClr val="FF0000"/>
              </a:solidFill>
            </a:endParaRPr>
          </a:p>
          <a:p>
            <a:pPr marL="0" indent="0">
              <a:buNone/>
            </a:pPr>
            <a:r>
              <a:rPr lang="ja-JP" altLang="en-US" sz="1400" b="1" dirty="0">
                <a:solidFill>
                  <a:srgbClr val="FF0000"/>
                </a:solidFill>
              </a:rPr>
              <a:t>　が行われる体制（環境）作り</a:t>
            </a:r>
            <a:endParaRPr lang="ja-JP" altLang="en-US" sz="1400" b="1" dirty="0">
              <a:solidFill>
                <a:schemeClr val="tx1"/>
              </a:solidFill>
            </a:endParaRPr>
          </a:p>
        </p:txBody>
      </p:sp>
      <p:sp>
        <p:nvSpPr>
          <p:cNvPr id="14" name="矢印: 右 13">
            <a:extLst>
              <a:ext uri="{FF2B5EF4-FFF2-40B4-BE49-F238E27FC236}">
                <a16:creationId xmlns:a16="http://schemas.microsoft.com/office/drawing/2014/main" id="{B8CD409C-322C-0769-7255-1D14045EC5EF}"/>
              </a:ext>
            </a:extLst>
          </p:cNvPr>
          <p:cNvSpPr/>
          <p:nvPr/>
        </p:nvSpPr>
        <p:spPr>
          <a:xfrm>
            <a:off x="4812145" y="5163127"/>
            <a:ext cx="578829" cy="544946"/>
          </a:xfrm>
          <a:prstGeom prst="right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左カーブ 14">
            <a:extLst>
              <a:ext uri="{FF2B5EF4-FFF2-40B4-BE49-F238E27FC236}">
                <a16:creationId xmlns:a16="http://schemas.microsoft.com/office/drawing/2014/main" id="{CDF03696-AB74-8BCE-B460-5E4D4F5259BB}"/>
              </a:ext>
            </a:extLst>
          </p:cNvPr>
          <p:cNvSpPr/>
          <p:nvPr/>
        </p:nvSpPr>
        <p:spPr>
          <a:xfrm>
            <a:off x="6537059" y="2347761"/>
            <a:ext cx="997527" cy="2006992"/>
          </a:xfrm>
          <a:prstGeom prst="curvedLeft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47531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56025-CF3A-C577-A5D4-3B1113F1B06E}"/>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65D38C6B-644E-BE43-76FE-D62022CB756E}"/>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F2DC2B30-BD6B-7C9A-8970-8BBAA1BB0C92}"/>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66</a:t>
            </a:fld>
            <a:endParaRPr kumimoji="1" lang="ja-JP" altLang="en-US" dirty="0"/>
          </a:p>
        </p:txBody>
      </p:sp>
      <p:cxnSp>
        <p:nvCxnSpPr>
          <p:cNvPr id="22" name="直線コネクタ 21">
            <a:extLst>
              <a:ext uri="{FF2B5EF4-FFF2-40B4-BE49-F238E27FC236}">
                <a16:creationId xmlns:a16="http://schemas.microsoft.com/office/drawing/2014/main" id="{A53FAC0B-4370-6B2B-5B37-03AD70BDD82F}"/>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340E7EA7-7BDC-51B6-6E39-723E718C6D1E}"/>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まとめ</a:t>
            </a:r>
            <a:r>
              <a:rPr lang="en-US" altLang="ja-JP" sz="1600" b="1" dirty="0">
                <a:latin typeface="+mn-ea"/>
                <a:ea typeface="+mn-ea"/>
              </a:rPr>
              <a:t>〉</a:t>
            </a:r>
            <a:r>
              <a:rPr lang="ja-JP" altLang="en-US" sz="1600" b="1" dirty="0">
                <a:latin typeface="+mn-ea"/>
                <a:ea typeface="+mn-ea"/>
              </a:rPr>
              <a:t>法定研修における実地教育と相談実践の中でのスーパービジョン</a:t>
            </a:r>
          </a:p>
        </p:txBody>
      </p:sp>
      <p:sp>
        <p:nvSpPr>
          <p:cNvPr id="3" name="コンテンツ プレースホルダー 2">
            <a:extLst>
              <a:ext uri="{FF2B5EF4-FFF2-40B4-BE49-F238E27FC236}">
                <a16:creationId xmlns:a16="http://schemas.microsoft.com/office/drawing/2014/main" id="{1D23F697-DDD7-E97F-314B-1E41D84B8ED5}"/>
              </a:ext>
            </a:extLst>
          </p:cNvPr>
          <p:cNvSpPr txBox="1">
            <a:spLocks/>
          </p:cNvSpPr>
          <p:nvPr/>
        </p:nvSpPr>
        <p:spPr>
          <a:xfrm>
            <a:off x="170109" y="951346"/>
            <a:ext cx="8842158" cy="5280777"/>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spcBef>
                <a:spcPts val="600"/>
              </a:spcBef>
            </a:pPr>
            <a:endParaRPr lang="ja-JP" altLang="en-US" sz="2000" b="1" dirty="0"/>
          </a:p>
        </p:txBody>
      </p:sp>
      <p:sp>
        <p:nvSpPr>
          <p:cNvPr id="2" name="タイトル 1">
            <a:extLst>
              <a:ext uri="{FF2B5EF4-FFF2-40B4-BE49-F238E27FC236}">
                <a16:creationId xmlns:a16="http://schemas.microsoft.com/office/drawing/2014/main" id="{8A20076D-25F2-88D1-10D0-AFC176A87A7C}"/>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kumimoji="1" lang="ja-JP" altLang="en-US" sz="2000" b="1" dirty="0">
                <a:latin typeface="+mn-ea"/>
                <a:ea typeface="+mn-ea"/>
              </a:rPr>
              <a:t>の視点</a:t>
            </a:r>
          </a:p>
        </p:txBody>
      </p:sp>
      <p:sp>
        <p:nvSpPr>
          <p:cNvPr id="4" name="タイトル 1">
            <a:extLst>
              <a:ext uri="{FF2B5EF4-FFF2-40B4-BE49-F238E27FC236}">
                <a16:creationId xmlns:a16="http://schemas.microsoft.com/office/drawing/2014/main" id="{3600561D-3886-CC1A-B498-1031E8D2E3DD}"/>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5" name="吹き出し: 四角形 4">
            <a:extLst>
              <a:ext uri="{FF2B5EF4-FFF2-40B4-BE49-F238E27FC236}">
                <a16:creationId xmlns:a16="http://schemas.microsoft.com/office/drawing/2014/main" id="{2E23103B-32FD-0BA9-1021-0A845B4B8DAF}"/>
              </a:ext>
            </a:extLst>
          </p:cNvPr>
          <p:cNvSpPr/>
          <p:nvPr/>
        </p:nvSpPr>
        <p:spPr>
          <a:xfrm>
            <a:off x="5069690" y="499610"/>
            <a:ext cx="3932267" cy="408532"/>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b="1" dirty="0">
                <a:solidFill>
                  <a:schemeClr val="tx1"/>
                </a:solidFill>
              </a:rPr>
              <a:t>OJT</a:t>
            </a:r>
            <a:r>
              <a:rPr kumimoji="1" lang="ja-JP" altLang="en-US" b="1" dirty="0">
                <a:solidFill>
                  <a:schemeClr val="tx1"/>
                </a:solidFill>
              </a:rPr>
              <a:t>体制への取り組み</a:t>
            </a:r>
          </a:p>
        </p:txBody>
      </p:sp>
      <p:pic>
        <p:nvPicPr>
          <p:cNvPr id="11" name="図 10">
            <a:extLst>
              <a:ext uri="{FF2B5EF4-FFF2-40B4-BE49-F238E27FC236}">
                <a16:creationId xmlns:a16="http://schemas.microsoft.com/office/drawing/2014/main" id="{4DD30519-D721-484A-8962-9C84DFD3850E}"/>
              </a:ext>
            </a:extLst>
          </p:cNvPr>
          <p:cNvPicPr>
            <a:picLocks noChangeAspect="1"/>
          </p:cNvPicPr>
          <p:nvPr/>
        </p:nvPicPr>
        <p:blipFill>
          <a:blip r:embed="rId3"/>
          <a:stretch>
            <a:fillRect/>
          </a:stretch>
        </p:blipFill>
        <p:spPr>
          <a:xfrm>
            <a:off x="367294" y="1506068"/>
            <a:ext cx="5082956" cy="2940582"/>
          </a:xfrm>
          <a:prstGeom prst="rect">
            <a:avLst/>
          </a:prstGeom>
        </p:spPr>
      </p:pic>
      <p:sp>
        <p:nvSpPr>
          <p:cNvPr id="12" name="四角形: 角を丸くする 11">
            <a:extLst>
              <a:ext uri="{FF2B5EF4-FFF2-40B4-BE49-F238E27FC236}">
                <a16:creationId xmlns:a16="http://schemas.microsoft.com/office/drawing/2014/main" id="{EAA4C8AF-62CC-5603-EBD0-17691E9E7B86}"/>
              </a:ext>
            </a:extLst>
          </p:cNvPr>
          <p:cNvSpPr/>
          <p:nvPr/>
        </p:nvSpPr>
        <p:spPr>
          <a:xfrm>
            <a:off x="5450249" y="4510239"/>
            <a:ext cx="3502743" cy="1877370"/>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2000" b="1" dirty="0">
                <a:solidFill>
                  <a:srgbClr val="FF0000"/>
                </a:solidFill>
              </a:rPr>
              <a:t>継続的な研修体制の構築</a:t>
            </a:r>
          </a:p>
          <a:p>
            <a:pPr algn="just">
              <a:spcBef>
                <a:spcPts val="600"/>
              </a:spcBef>
            </a:pPr>
            <a:r>
              <a:rPr lang="ja-JP" altLang="en-US" sz="1600" b="1" dirty="0">
                <a:solidFill>
                  <a:schemeClr val="tx1"/>
                </a:solidFill>
              </a:rPr>
              <a:t>例：初任者フォローアップ研修として事業化する</a:t>
            </a:r>
          </a:p>
          <a:p>
            <a:pPr algn="just">
              <a:spcBef>
                <a:spcPts val="600"/>
              </a:spcBef>
            </a:pPr>
            <a:r>
              <a:rPr lang="ja-JP" altLang="en-US" sz="1600" b="1" dirty="0">
                <a:solidFill>
                  <a:schemeClr val="tx1"/>
                </a:solidFill>
              </a:rPr>
              <a:t>例：地域の現任者を集めての研修の一部に入れ込む</a:t>
            </a:r>
          </a:p>
        </p:txBody>
      </p:sp>
      <p:sp>
        <p:nvSpPr>
          <p:cNvPr id="13" name="四角形: 角を丸くする 12">
            <a:extLst>
              <a:ext uri="{FF2B5EF4-FFF2-40B4-BE49-F238E27FC236}">
                <a16:creationId xmlns:a16="http://schemas.microsoft.com/office/drawing/2014/main" id="{2BA6CCDB-5409-7A58-D961-2EB856F4C6F3}"/>
              </a:ext>
            </a:extLst>
          </p:cNvPr>
          <p:cNvSpPr/>
          <p:nvPr/>
        </p:nvSpPr>
        <p:spPr>
          <a:xfrm>
            <a:off x="145622" y="4510239"/>
            <a:ext cx="4491828" cy="1877370"/>
          </a:xfrm>
          <a:prstGeom prst="round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altLang="ja-JP" sz="1400" b="1" dirty="0">
                <a:solidFill>
                  <a:srgbClr val="0000FF"/>
                </a:solidFill>
              </a:rPr>
              <a:t>〈</a:t>
            </a:r>
            <a:r>
              <a:rPr lang="ja-JP" altLang="en-US" sz="1400" b="1" dirty="0">
                <a:solidFill>
                  <a:srgbClr val="0000FF"/>
                </a:solidFill>
              </a:rPr>
              <a:t>地域における実地教育への地域オーダーの整理</a:t>
            </a:r>
            <a:r>
              <a:rPr lang="en-US" altLang="ja-JP" sz="1400" b="1" dirty="0">
                <a:solidFill>
                  <a:srgbClr val="0000FF"/>
                </a:solidFill>
              </a:rPr>
              <a:t>〉</a:t>
            </a:r>
          </a:p>
          <a:p>
            <a:pPr marL="0" indent="0">
              <a:buNone/>
            </a:pPr>
            <a:r>
              <a:rPr lang="ja-JP" altLang="en-US" sz="1400" b="1" dirty="0">
                <a:solidFill>
                  <a:schemeClr val="tx1"/>
                </a:solidFill>
              </a:rPr>
              <a:t>　＊インテーク～計画作成までの個別相談支援</a:t>
            </a:r>
            <a:endParaRPr lang="en-US" altLang="ja-JP" sz="1400" b="1" dirty="0">
              <a:solidFill>
                <a:schemeClr val="tx1"/>
              </a:solidFill>
            </a:endParaRPr>
          </a:p>
          <a:p>
            <a:pPr marL="0" indent="0">
              <a:buNone/>
            </a:pPr>
            <a:r>
              <a:rPr lang="ja-JP" altLang="en-US" sz="1400" b="1" dirty="0">
                <a:solidFill>
                  <a:schemeClr val="tx1"/>
                </a:solidFill>
              </a:rPr>
              <a:t>　＊地域資源の理解とアクセス</a:t>
            </a:r>
            <a:endParaRPr lang="en-US" altLang="ja-JP" sz="1400" b="1" dirty="0">
              <a:solidFill>
                <a:schemeClr val="tx1"/>
              </a:solidFill>
            </a:endParaRPr>
          </a:p>
          <a:p>
            <a:pPr marL="0" indent="0">
              <a:buNone/>
            </a:pPr>
            <a:endParaRPr lang="en-US" altLang="ja-JP" sz="1400" b="1" dirty="0">
              <a:solidFill>
                <a:schemeClr val="tx1"/>
              </a:solidFill>
            </a:endParaRPr>
          </a:p>
          <a:p>
            <a:pPr marL="0" indent="0">
              <a:buNone/>
            </a:pPr>
            <a:r>
              <a:rPr lang="ja-JP" altLang="en-US" sz="1400" b="1" dirty="0">
                <a:solidFill>
                  <a:schemeClr val="tx1"/>
                </a:solidFill>
              </a:rPr>
              <a:t>　</a:t>
            </a:r>
            <a:r>
              <a:rPr lang="ja-JP" altLang="en-US" sz="1400" b="1" dirty="0">
                <a:solidFill>
                  <a:srgbClr val="FF0000"/>
                </a:solidFill>
              </a:rPr>
              <a:t>＊協議会の理解と活用（参加できる方法）</a:t>
            </a:r>
            <a:endParaRPr lang="en-US" altLang="ja-JP" sz="1400" b="1" dirty="0">
              <a:solidFill>
                <a:srgbClr val="FF0000"/>
              </a:solidFill>
            </a:endParaRPr>
          </a:p>
          <a:p>
            <a:pPr marL="0" indent="0">
              <a:buNone/>
            </a:pPr>
            <a:r>
              <a:rPr lang="ja-JP" altLang="en-US" sz="1400" b="1" dirty="0">
                <a:solidFill>
                  <a:srgbClr val="FF0000"/>
                </a:solidFill>
              </a:rPr>
              <a:t>　＊事例検討・スーパーバイズ・スーパービジョン　</a:t>
            </a:r>
            <a:endParaRPr lang="en-US" altLang="ja-JP" sz="1400" b="1" dirty="0">
              <a:solidFill>
                <a:srgbClr val="FF0000"/>
              </a:solidFill>
            </a:endParaRPr>
          </a:p>
          <a:p>
            <a:pPr marL="0" indent="0">
              <a:buNone/>
            </a:pPr>
            <a:r>
              <a:rPr lang="ja-JP" altLang="en-US" sz="1400" b="1" dirty="0">
                <a:solidFill>
                  <a:srgbClr val="FF0000"/>
                </a:solidFill>
              </a:rPr>
              <a:t>　が行われる体制（環境）作り</a:t>
            </a:r>
            <a:endParaRPr lang="ja-JP" altLang="en-US" sz="1400" b="1" dirty="0">
              <a:solidFill>
                <a:schemeClr val="tx1"/>
              </a:solidFill>
            </a:endParaRPr>
          </a:p>
        </p:txBody>
      </p:sp>
      <p:sp>
        <p:nvSpPr>
          <p:cNvPr id="14" name="矢印: 右 13">
            <a:extLst>
              <a:ext uri="{FF2B5EF4-FFF2-40B4-BE49-F238E27FC236}">
                <a16:creationId xmlns:a16="http://schemas.microsoft.com/office/drawing/2014/main" id="{49D95ABC-DA44-9099-EB75-7E49E250CBB7}"/>
              </a:ext>
            </a:extLst>
          </p:cNvPr>
          <p:cNvSpPr/>
          <p:nvPr/>
        </p:nvSpPr>
        <p:spPr>
          <a:xfrm>
            <a:off x="4812145" y="5163127"/>
            <a:ext cx="578829" cy="544946"/>
          </a:xfrm>
          <a:prstGeom prst="right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左カーブ 14">
            <a:extLst>
              <a:ext uri="{FF2B5EF4-FFF2-40B4-BE49-F238E27FC236}">
                <a16:creationId xmlns:a16="http://schemas.microsoft.com/office/drawing/2014/main" id="{6F9B0E61-7F34-5A33-2DAF-724DE9DFABBB}"/>
              </a:ext>
            </a:extLst>
          </p:cNvPr>
          <p:cNvSpPr/>
          <p:nvPr/>
        </p:nvSpPr>
        <p:spPr>
          <a:xfrm>
            <a:off x="5853568" y="2425504"/>
            <a:ext cx="997527" cy="2006992"/>
          </a:xfrm>
          <a:prstGeom prst="curvedLeft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タイトル 1">
            <a:extLst>
              <a:ext uri="{FF2B5EF4-FFF2-40B4-BE49-F238E27FC236}">
                <a16:creationId xmlns:a16="http://schemas.microsoft.com/office/drawing/2014/main" id="{48B290EF-E783-DCF2-6A85-BCD242A2DF6F}"/>
              </a:ext>
            </a:extLst>
          </p:cNvPr>
          <p:cNvSpPr txBox="1">
            <a:spLocks/>
          </p:cNvSpPr>
          <p:nvPr/>
        </p:nvSpPr>
        <p:spPr>
          <a:xfrm>
            <a:off x="142759" y="985885"/>
            <a:ext cx="8842158" cy="48704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solidFill>
                  <a:srgbClr val="FF0000"/>
                </a:solidFill>
                <a:latin typeface="+mn-ea"/>
                <a:ea typeface="+mn-ea"/>
              </a:rPr>
              <a:t>具体的なトレーニング体制をどう構築するか？</a:t>
            </a:r>
          </a:p>
        </p:txBody>
      </p:sp>
    </p:spTree>
    <p:extLst>
      <p:ext uri="{BB962C8B-B14F-4D97-AF65-F5344CB8AC3E}">
        <p14:creationId xmlns:p14="http://schemas.microsoft.com/office/powerpoint/2010/main" val="400776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B87A6-02A4-43BC-D2DD-5BF50FE0C6DE}"/>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9D3C5A52-CA34-87C5-36F2-4B6BCD91046C}"/>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DA150DE9-6DC9-2578-6011-A9C47BD8B328}"/>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67</a:t>
            </a:fld>
            <a:endParaRPr kumimoji="1" lang="ja-JP" altLang="en-US" dirty="0"/>
          </a:p>
        </p:txBody>
      </p:sp>
      <p:cxnSp>
        <p:nvCxnSpPr>
          <p:cNvPr id="22" name="直線コネクタ 21">
            <a:extLst>
              <a:ext uri="{FF2B5EF4-FFF2-40B4-BE49-F238E27FC236}">
                <a16:creationId xmlns:a16="http://schemas.microsoft.com/office/drawing/2014/main" id="{E2D5278E-7242-E78B-4CD0-576DC2FE77F3}"/>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002039DE-FB15-45DC-2ABA-EC676F38C65A}"/>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まとめ</a:t>
            </a:r>
            <a:r>
              <a:rPr lang="en-US" altLang="ja-JP" sz="1600" b="1" dirty="0">
                <a:latin typeface="+mn-ea"/>
                <a:ea typeface="+mn-ea"/>
              </a:rPr>
              <a:t>〉</a:t>
            </a:r>
            <a:r>
              <a:rPr lang="ja-JP" altLang="en-US" sz="1600" b="1" dirty="0">
                <a:latin typeface="+mn-ea"/>
                <a:ea typeface="+mn-ea"/>
              </a:rPr>
              <a:t>法定研修における実地教育と相談実践の中でのスーパービジョン</a:t>
            </a:r>
          </a:p>
        </p:txBody>
      </p:sp>
      <p:sp>
        <p:nvSpPr>
          <p:cNvPr id="3" name="コンテンツ プレースホルダー 2">
            <a:extLst>
              <a:ext uri="{FF2B5EF4-FFF2-40B4-BE49-F238E27FC236}">
                <a16:creationId xmlns:a16="http://schemas.microsoft.com/office/drawing/2014/main" id="{44A2FD16-1FAB-0133-38F0-E9EA1A5D8FCA}"/>
              </a:ext>
            </a:extLst>
          </p:cNvPr>
          <p:cNvSpPr txBox="1">
            <a:spLocks/>
          </p:cNvSpPr>
          <p:nvPr/>
        </p:nvSpPr>
        <p:spPr>
          <a:xfrm>
            <a:off x="170109" y="951346"/>
            <a:ext cx="8842158" cy="5280777"/>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spcBef>
                <a:spcPts val="600"/>
              </a:spcBef>
            </a:pPr>
            <a:endParaRPr lang="ja-JP" altLang="en-US" sz="2000" b="1" dirty="0"/>
          </a:p>
        </p:txBody>
      </p:sp>
      <p:sp>
        <p:nvSpPr>
          <p:cNvPr id="2" name="タイトル 1">
            <a:extLst>
              <a:ext uri="{FF2B5EF4-FFF2-40B4-BE49-F238E27FC236}">
                <a16:creationId xmlns:a16="http://schemas.microsoft.com/office/drawing/2014/main" id="{0775FC94-8FC6-139C-5AB4-EFFF8596A8AC}"/>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kumimoji="1" lang="ja-JP" altLang="en-US" sz="2000" b="1" dirty="0">
                <a:latin typeface="+mn-ea"/>
                <a:ea typeface="+mn-ea"/>
              </a:rPr>
              <a:t>の視点</a:t>
            </a:r>
          </a:p>
        </p:txBody>
      </p:sp>
      <p:sp>
        <p:nvSpPr>
          <p:cNvPr id="4" name="タイトル 1">
            <a:extLst>
              <a:ext uri="{FF2B5EF4-FFF2-40B4-BE49-F238E27FC236}">
                <a16:creationId xmlns:a16="http://schemas.microsoft.com/office/drawing/2014/main" id="{24EB9FD8-AAE7-8B3F-9BB2-D1DA33531BC8}"/>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5" name="吹き出し: 四角形 4">
            <a:extLst>
              <a:ext uri="{FF2B5EF4-FFF2-40B4-BE49-F238E27FC236}">
                <a16:creationId xmlns:a16="http://schemas.microsoft.com/office/drawing/2014/main" id="{C59AE346-74AF-5797-602C-4CDE86AC4F35}"/>
              </a:ext>
            </a:extLst>
          </p:cNvPr>
          <p:cNvSpPr/>
          <p:nvPr/>
        </p:nvSpPr>
        <p:spPr>
          <a:xfrm>
            <a:off x="5069690" y="499609"/>
            <a:ext cx="3932267" cy="486475"/>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b="1" dirty="0">
                <a:solidFill>
                  <a:schemeClr val="tx1"/>
                </a:solidFill>
              </a:rPr>
              <a:t>サービス等利用計画の評価の必要性</a:t>
            </a:r>
          </a:p>
        </p:txBody>
      </p:sp>
      <p:sp>
        <p:nvSpPr>
          <p:cNvPr id="8" name="コンテンツ プレースホルダー 2">
            <a:extLst>
              <a:ext uri="{FF2B5EF4-FFF2-40B4-BE49-F238E27FC236}">
                <a16:creationId xmlns:a16="http://schemas.microsoft.com/office/drawing/2014/main" id="{F701F199-9AAD-D78A-93CE-9360815D054C}"/>
              </a:ext>
            </a:extLst>
          </p:cNvPr>
          <p:cNvSpPr txBox="1">
            <a:spLocks/>
          </p:cNvSpPr>
          <p:nvPr/>
        </p:nvSpPr>
        <p:spPr>
          <a:xfrm>
            <a:off x="202441" y="991976"/>
            <a:ext cx="8842158" cy="5392548"/>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spcBef>
                <a:spcPts val="600"/>
              </a:spcBef>
            </a:pPr>
            <a:r>
              <a:rPr lang="en-US" altLang="ja-JP" sz="1600" b="1" dirty="0">
                <a:solidFill>
                  <a:srgbClr val="0070C0"/>
                </a:solidFill>
                <a:latin typeface="+mn-ea"/>
              </a:rPr>
              <a:t>1</a:t>
            </a:r>
            <a:r>
              <a:rPr lang="ja-JP" altLang="en-US" sz="1600" b="1" dirty="0">
                <a:solidFill>
                  <a:srgbClr val="0070C0"/>
                </a:solidFill>
                <a:latin typeface="+mn-ea"/>
              </a:rPr>
              <a:t>　利用者にとって</a:t>
            </a:r>
          </a:p>
          <a:p>
            <a:pPr algn="just">
              <a:lnSpc>
                <a:spcPct val="110000"/>
              </a:lnSpc>
              <a:spcBef>
                <a:spcPts val="600"/>
              </a:spcBef>
            </a:pPr>
            <a:r>
              <a:rPr lang="ja-JP" altLang="en-US" sz="1400" b="1" dirty="0">
                <a:latin typeface="+mn-ea"/>
              </a:rPr>
              <a:t>　①　計画は利用者の生活の質に直接関わる。</a:t>
            </a:r>
          </a:p>
          <a:p>
            <a:pPr algn="just">
              <a:lnSpc>
                <a:spcPct val="110000"/>
              </a:lnSpc>
              <a:spcBef>
                <a:spcPts val="600"/>
              </a:spcBef>
            </a:pPr>
            <a:r>
              <a:rPr lang="ja-JP" altLang="en-US" sz="1400" b="1" dirty="0">
                <a:latin typeface="+mn-ea"/>
              </a:rPr>
              <a:t>　②　ニーズに基づく</a:t>
            </a:r>
            <a:r>
              <a:rPr lang="ja-JP" altLang="en-US" sz="1400" b="1" dirty="0">
                <a:solidFill>
                  <a:srgbClr val="FF0000"/>
                </a:solidFill>
                <a:latin typeface="+mn-ea"/>
              </a:rPr>
              <a:t>本人中心の支援</a:t>
            </a:r>
            <a:r>
              <a:rPr lang="ja-JP" altLang="en-US" sz="1400" b="1" dirty="0">
                <a:latin typeface="+mn-ea"/>
              </a:rPr>
              <a:t>を実現する。</a:t>
            </a:r>
          </a:p>
          <a:p>
            <a:pPr algn="just">
              <a:lnSpc>
                <a:spcPct val="110000"/>
              </a:lnSpc>
              <a:spcBef>
                <a:spcPts val="600"/>
              </a:spcBef>
            </a:pPr>
            <a:endParaRPr lang="en-US" altLang="ja-JP" sz="1400" b="1" dirty="0">
              <a:latin typeface="+mn-ea"/>
            </a:endParaRPr>
          </a:p>
          <a:p>
            <a:pPr algn="just">
              <a:lnSpc>
                <a:spcPct val="110000"/>
              </a:lnSpc>
              <a:spcBef>
                <a:spcPts val="600"/>
              </a:spcBef>
            </a:pPr>
            <a:r>
              <a:rPr lang="en-US" altLang="ja-JP" sz="1600" b="1" dirty="0">
                <a:solidFill>
                  <a:srgbClr val="0070C0"/>
                </a:solidFill>
                <a:latin typeface="+mn-ea"/>
              </a:rPr>
              <a:t>2</a:t>
            </a:r>
            <a:r>
              <a:rPr lang="ja-JP" altLang="en-US" sz="1600" b="1" dirty="0">
                <a:solidFill>
                  <a:srgbClr val="0070C0"/>
                </a:solidFill>
                <a:latin typeface="+mn-ea"/>
              </a:rPr>
              <a:t>　相談支援事業所にとって</a:t>
            </a:r>
          </a:p>
          <a:p>
            <a:pPr algn="just">
              <a:lnSpc>
                <a:spcPct val="110000"/>
              </a:lnSpc>
              <a:spcBef>
                <a:spcPts val="600"/>
              </a:spcBef>
            </a:pPr>
            <a:r>
              <a:rPr lang="ja-JP" altLang="en-US" sz="1400" b="1" dirty="0">
                <a:latin typeface="+mn-ea"/>
              </a:rPr>
              <a:t>　①　計画のレベルを判断する：</a:t>
            </a:r>
            <a:endParaRPr lang="en-US" altLang="ja-JP" sz="1400" b="1" dirty="0">
              <a:latin typeface="+mn-ea"/>
            </a:endParaRPr>
          </a:p>
          <a:p>
            <a:pPr algn="just">
              <a:lnSpc>
                <a:spcPct val="110000"/>
              </a:lnSpc>
              <a:spcBef>
                <a:spcPts val="600"/>
              </a:spcBef>
            </a:pPr>
            <a:r>
              <a:rPr lang="ja-JP" altLang="en-US" sz="1400" b="1" dirty="0">
                <a:latin typeface="+mn-ea"/>
              </a:rPr>
              <a:t>　　　ライフステージを通して切れ目がない。チームアプローチ・協働による</a:t>
            </a:r>
            <a:r>
              <a:rPr lang="ja-JP" altLang="en-US" sz="1400" b="1" dirty="0">
                <a:solidFill>
                  <a:srgbClr val="FF0000"/>
                </a:solidFill>
                <a:latin typeface="+mn-ea"/>
              </a:rPr>
              <a:t>ＰＤＣＡプロセス</a:t>
            </a:r>
            <a:r>
              <a:rPr lang="ja-JP" altLang="en-US" sz="1400" b="1" dirty="0">
                <a:latin typeface="+mn-ea"/>
              </a:rPr>
              <a:t>。</a:t>
            </a:r>
          </a:p>
          <a:p>
            <a:pPr algn="just">
              <a:lnSpc>
                <a:spcPct val="110000"/>
              </a:lnSpc>
              <a:spcBef>
                <a:spcPts val="600"/>
              </a:spcBef>
            </a:pPr>
            <a:r>
              <a:rPr lang="ja-JP" altLang="en-US" sz="1400" b="1" dirty="0">
                <a:latin typeface="+mn-ea"/>
              </a:rPr>
              <a:t>　②　計画を通じて</a:t>
            </a:r>
            <a:r>
              <a:rPr lang="ja-JP" altLang="en-US" sz="1400" b="1" dirty="0">
                <a:solidFill>
                  <a:srgbClr val="FF0000"/>
                </a:solidFill>
                <a:latin typeface="+mn-ea"/>
              </a:rPr>
              <a:t>相談支援サービス全体の質の向上</a:t>
            </a:r>
            <a:r>
              <a:rPr lang="ja-JP" altLang="en-US" sz="1400" b="1" dirty="0">
                <a:latin typeface="+mn-ea"/>
              </a:rPr>
              <a:t>を図る。</a:t>
            </a:r>
          </a:p>
          <a:p>
            <a:pPr algn="just">
              <a:lnSpc>
                <a:spcPct val="110000"/>
              </a:lnSpc>
              <a:spcBef>
                <a:spcPts val="600"/>
              </a:spcBef>
            </a:pPr>
            <a:endParaRPr lang="en-US" altLang="ja-JP" sz="1400" b="1" dirty="0">
              <a:latin typeface="+mn-ea"/>
            </a:endParaRPr>
          </a:p>
          <a:p>
            <a:pPr algn="just">
              <a:lnSpc>
                <a:spcPct val="110000"/>
              </a:lnSpc>
              <a:spcBef>
                <a:spcPts val="600"/>
              </a:spcBef>
            </a:pPr>
            <a:r>
              <a:rPr lang="en-US" altLang="ja-JP" sz="1600" b="1" dirty="0">
                <a:solidFill>
                  <a:srgbClr val="0070C0"/>
                </a:solidFill>
                <a:latin typeface="+mn-ea"/>
              </a:rPr>
              <a:t>3</a:t>
            </a:r>
            <a:r>
              <a:rPr lang="ja-JP" altLang="en-US" sz="1600" b="1" dirty="0">
                <a:solidFill>
                  <a:srgbClr val="0070C0"/>
                </a:solidFill>
                <a:latin typeface="+mn-ea"/>
              </a:rPr>
              <a:t>　市町村行政にとって</a:t>
            </a:r>
          </a:p>
          <a:p>
            <a:pPr algn="just">
              <a:lnSpc>
                <a:spcPct val="110000"/>
              </a:lnSpc>
              <a:spcBef>
                <a:spcPts val="600"/>
              </a:spcBef>
            </a:pPr>
            <a:r>
              <a:rPr lang="ja-JP" altLang="en-US" sz="1400" b="1" dirty="0">
                <a:latin typeface="+mn-ea"/>
              </a:rPr>
              <a:t>　①　計画のレベルから相談支援事業所のスキル、質を判断する。</a:t>
            </a:r>
          </a:p>
          <a:p>
            <a:pPr algn="just">
              <a:lnSpc>
                <a:spcPct val="110000"/>
              </a:lnSpc>
              <a:spcBef>
                <a:spcPts val="600"/>
              </a:spcBef>
            </a:pPr>
            <a:r>
              <a:rPr lang="ja-JP" altLang="en-US" sz="1400" b="1" dirty="0">
                <a:latin typeface="+mn-ea"/>
              </a:rPr>
              <a:t>　②　計画を通じて</a:t>
            </a:r>
            <a:r>
              <a:rPr lang="ja-JP" altLang="en-US" sz="1400" b="1" dirty="0">
                <a:solidFill>
                  <a:srgbClr val="FF0000"/>
                </a:solidFill>
                <a:latin typeface="+mn-ea"/>
              </a:rPr>
              <a:t>相談支援サービス全体の質の向上</a:t>
            </a:r>
            <a:r>
              <a:rPr lang="ja-JP" altLang="en-US" sz="1400" b="1" dirty="0">
                <a:latin typeface="+mn-ea"/>
              </a:rPr>
              <a:t>を図る</a:t>
            </a:r>
          </a:p>
          <a:p>
            <a:pPr algn="just">
              <a:lnSpc>
                <a:spcPct val="110000"/>
              </a:lnSpc>
              <a:spcBef>
                <a:spcPts val="600"/>
              </a:spcBef>
            </a:pPr>
            <a:endParaRPr lang="en-US" altLang="ja-JP" sz="1400" b="1" dirty="0">
              <a:latin typeface="+mn-ea"/>
            </a:endParaRPr>
          </a:p>
          <a:p>
            <a:pPr algn="just">
              <a:lnSpc>
                <a:spcPct val="110000"/>
              </a:lnSpc>
              <a:spcBef>
                <a:spcPts val="600"/>
              </a:spcBef>
            </a:pPr>
            <a:r>
              <a:rPr lang="en-US" altLang="ja-JP" sz="1600" b="1" dirty="0">
                <a:solidFill>
                  <a:srgbClr val="0070C0"/>
                </a:solidFill>
                <a:latin typeface="+mn-ea"/>
              </a:rPr>
              <a:t>4</a:t>
            </a:r>
            <a:r>
              <a:rPr lang="ja-JP" altLang="en-US" sz="1600" b="1" dirty="0">
                <a:solidFill>
                  <a:srgbClr val="0070C0"/>
                </a:solidFill>
                <a:latin typeface="+mn-ea"/>
              </a:rPr>
              <a:t>　地域全体にとって</a:t>
            </a:r>
          </a:p>
          <a:p>
            <a:pPr algn="just">
              <a:lnSpc>
                <a:spcPct val="110000"/>
              </a:lnSpc>
              <a:spcBef>
                <a:spcPts val="600"/>
              </a:spcBef>
            </a:pPr>
            <a:r>
              <a:rPr lang="ja-JP" altLang="en-US" sz="1400" b="1" dirty="0">
                <a:latin typeface="+mn-ea"/>
              </a:rPr>
              <a:t>　①　不足しているサービス・社会資源を明らかにして</a:t>
            </a:r>
            <a:r>
              <a:rPr lang="ja-JP" altLang="en-US" sz="1400" b="1" dirty="0">
                <a:solidFill>
                  <a:srgbClr val="FF0000"/>
                </a:solidFill>
                <a:latin typeface="+mn-ea"/>
              </a:rPr>
              <a:t>資源開発</a:t>
            </a:r>
            <a:r>
              <a:rPr lang="ja-JP" altLang="en-US" sz="1400" b="1" dirty="0">
                <a:latin typeface="+mn-ea"/>
              </a:rPr>
              <a:t>する。</a:t>
            </a:r>
          </a:p>
          <a:p>
            <a:pPr algn="just">
              <a:lnSpc>
                <a:spcPct val="110000"/>
              </a:lnSpc>
              <a:spcBef>
                <a:spcPts val="600"/>
              </a:spcBef>
            </a:pPr>
            <a:r>
              <a:rPr lang="ja-JP" altLang="en-US" sz="1400" b="1" dirty="0">
                <a:latin typeface="+mn-ea"/>
              </a:rPr>
              <a:t>　②　</a:t>
            </a:r>
            <a:r>
              <a:rPr lang="ja-JP" altLang="en-US" sz="1400" b="1" dirty="0">
                <a:solidFill>
                  <a:srgbClr val="FF0000"/>
                </a:solidFill>
                <a:latin typeface="+mn-ea"/>
              </a:rPr>
              <a:t>見立てとプランのギャップ。</a:t>
            </a:r>
          </a:p>
          <a:p>
            <a:pPr algn="just">
              <a:lnSpc>
                <a:spcPct val="110000"/>
              </a:lnSpc>
              <a:spcBef>
                <a:spcPts val="600"/>
              </a:spcBef>
            </a:pPr>
            <a:r>
              <a:rPr lang="ja-JP" altLang="en-US" sz="1400" b="1" dirty="0">
                <a:latin typeface="+mn-ea"/>
              </a:rPr>
              <a:t>　③　事業所に結果をフィードバックして研修・</a:t>
            </a:r>
            <a:r>
              <a:rPr lang="ja-JP" altLang="en-US" sz="1400" b="1" dirty="0">
                <a:solidFill>
                  <a:srgbClr val="FF0000"/>
                </a:solidFill>
                <a:latin typeface="+mn-ea"/>
              </a:rPr>
              <a:t>人材育成</a:t>
            </a:r>
            <a:r>
              <a:rPr lang="ja-JP" altLang="en-US" sz="1400" b="1" dirty="0">
                <a:latin typeface="+mn-ea"/>
              </a:rPr>
              <a:t>、関係機関の連携を促進する。</a:t>
            </a:r>
          </a:p>
        </p:txBody>
      </p:sp>
    </p:spTree>
    <p:extLst>
      <p:ext uri="{BB962C8B-B14F-4D97-AF65-F5344CB8AC3E}">
        <p14:creationId xmlns:p14="http://schemas.microsoft.com/office/powerpoint/2010/main" val="328997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F5CB1-5578-0A9E-0388-6166CDDD384F}"/>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A2D22902-A5A1-ADA2-1911-DFC116D4A819}"/>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21DF2467-650D-81C3-693F-E182602A4CB3}"/>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68</a:t>
            </a:fld>
            <a:endParaRPr kumimoji="1" lang="ja-JP" altLang="en-US" dirty="0"/>
          </a:p>
        </p:txBody>
      </p:sp>
      <p:cxnSp>
        <p:nvCxnSpPr>
          <p:cNvPr id="22" name="直線コネクタ 21">
            <a:extLst>
              <a:ext uri="{FF2B5EF4-FFF2-40B4-BE49-F238E27FC236}">
                <a16:creationId xmlns:a16="http://schemas.microsoft.com/office/drawing/2014/main" id="{47395EC3-7B80-80E9-6CF3-18132F3CDBB7}"/>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E8A48EAA-3AC8-CD50-7F75-3F24370FD8F2}"/>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まとめ</a:t>
            </a:r>
            <a:r>
              <a:rPr lang="en-US" altLang="ja-JP" sz="1600" b="1" dirty="0">
                <a:latin typeface="+mn-ea"/>
                <a:ea typeface="+mn-ea"/>
              </a:rPr>
              <a:t>〉</a:t>
            </a:r>
            <a:r>
              <a:rPr lang="ja-JP" altLang="en-US" sz="1600" b="1" dirty="0">
                <a:latin typeface="+mn-ea"/>
                <a:ea typeface="+mn-ea"/>
              </a:rPr>
              <a:t>法定研修における実地教育と相談実践の中でのスーパービジョン</a:t>
            </a:r>
          </a:p>
        </p:txBody>
      </p:sp>
      <p:sp>
        <p:nvSpPr>
          <p:cNvPr id="3" name="コンテンツ プレースホルダー 2">
            <a:extLst>
              <a:ext uri="{FF2B5EF4-FFF2-40B4-BE49-F238E27FC236}">
                <a16:creationId xmlns:a16="http://schemas.microsoft.com/office/drawing/2014/main" id="{30338E37-5B71-FE53-00C8-3A833BDA167B}"/>
              </a:ext>
            </a:extLst>
          </p:cNvPr>
          <p:cNvSpPr txBox="1">
            <a:spLocks/>
          </p:cNvSpPr>
          <p:nvPr/>
        </p:nvSpPr>
        <p:spPr>
          <a:xfrm>
            <a:off x="170109" y="951346"/>
            <a:ext cx="8842158" cy="5280777"/>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spcBef>
                <a:spcPts val="600"/>
              </a:spcBef>
            </a:pPr>
            <a:endParaRPr lang="ja-JP" altLang="en-US" sz="2000" b="1" dirty="0"/>
          </a:p>
        </p:txBody>
      </p:sp>
      <p:sp>
        <p:nvSpPr>
          <p:cNvPr id="2" name="タイトル 1">
            <a:extLst>
              <a:ext uri="{FF2B5EF4-FFF2-40B4-BE49-F238E27FC236}">
                <a16:creationId xmlns:a16="http://schemas.microsoft.com/office/drawing/2014/main" id="{7AEE8564-5E58-19FB-1F91-8305834BDBD5}"/>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kumimoji="1" lang="ja-JP" altLang="en-US" sz="2000" b="1" dirty="0">
                <a:latin typeface="+mn-ea"/>
                <a:ea typeface="+mn-ea"/>
              </a:rPr>
              <a:t>の視点</a:t>
            </a:r>
          </a:p>
        </p:txBody>
      </p:sp>
      <p:sp>
        <p:nvSpPr>
          <p:cNvPr id="4" name="タイトル 1">
            <a:extLst>
              <a:ext uri="{FF2B5EF4-FFF2-40B4-BE49-F238E27FC236}">
                <a16:creationId xmlns:a16="http://schemas.microsoft.com/office/drawing/2014/main" id="{799AF0F8-E4FD-E879-3D9A-250576503ECF}"/>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5" name="吹き出し: 四角形 4">
            <a:extLst>
              <a:ext uri="{FF2B5EF4-FFF2-40B4-BE49-F238E27FC236}">
                <a16:creationId xmlns:a16="http://schemas.microsoft.com/office/drawing/2014/main" id="{B4400B7C-E54B-DE21-48B3-F90E60CB901D}"/>
              </a:ext>
            </a:extLst>
          </p:cNvPr>
          <p:cNvSpPr/>
          <p:nvPr/>
        </p:nvSpPr>
        <p:spPr>
          <a:xfrm>
            <a:off x="5069690" y="499609"/>
            <a:ext cx="3932267" cy="486475"/>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b="1" dirty="0">
                <a:solidFill>
                  <a:schemeClr val="tx1"/>
                </a:solidFill>
              </a:rPr>
              <a:t>サービス等利用計画の評価の必要性</a:t>
            </a:r>
          </a:p>
        </p:txBody>
      </p:sp>
      <p:sp>
        <p:nvSpPr>
          <p:cNvPr id="8" name="コンテンツ プレースホルダー 2">
            <a:extLst>
              <a:ext uri="{FF2B5EF4-FFF2-40B4-BE49-F238E27FC236}">
                <a16:creationId xmlns:a16="http://schemas.microsoft.com/office/drawing/2014/main" id="{CB6063E2-3326-1EFD-7F4A-620E77F8370B}"/>
              </a:ext>
            </a:extLst>
          </p:cNvPr>
          <p:cNvSpPr txBox="1">
            <a:spLocks/>
          </p:cNvSpPr>
          <p:nvPr/>
        </p:nvSpPr>
        <p:spPr>
          <a:xfrm>
            <a:off x="202441" y="991976"/>
            <a:ext cx="8842158" cy="5392548"/>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spcBef>
                <a:spcPts val="600"/>
              </a:spcBef>
            </a:pPr>
            <a:r>
              <a:rPr lang="en-US" altLang="ja-JP" sz="1600" b="1" dirty="0">
                <a:solidFill>
                  <a:srgbClr val="0070C0"/>
                </a:solidFill>
                <a:latin typeface="+mn-ea"/>
              </a:rPr>
              <a:t>1</a:t>
            </a:r>
            <a:r>
              <a:rPr lang="ja-JP" altLang="en-US" sz="1600" b="1" dirty="0">
                <a:solidFill>
                  <a:srgbClr val="0070C0"/>
                </a:solidFill>
                <a:latin typeface="+mn-ea"/>
              </a:rPr>
              <a:t>　利用者にとって</a:t>
            </a:r>
          </a:p>
          <a:p>
            <a:pPr algn="just">
              <a:lnSpc>
                <a:spcPct val="110000"/>
              </a:lnSpc>
              <a:spcBef>
                <a:spcPts val="600"/>
              </a:spcBef>
            </a:pPr>
            <a:r>
              <a:rPr lang="ja-JP" altLang="en-US" sz="1400" b="1" dirty="0">
                <a:latin typeface="+mn-ea"/>
              </a:rPr>
              <a:t>　①　計画は利用者の生活の質に直接関わる。</a:t>
            </a:r>
          </a:p>
          <a:p>
            <a:pPr algn="just">
              <a:lnSpc>
                <a:spcPct val="110000"/>
              </a:lnSpc>
              <a:spcBef>
                <a:spcPts val="600"/>
              </a:spcBef>
            </a:pPr>
            <a:r>
              <a:rPr lang="ja-JP" altLang="en-US" sz="1400" b="1" dirty="0">
                <a:latin typeface="+mn-ea"/>
              </a:rPr>
              <a:t>　②　ニーズに基づく</a:t>
            </a:r>
            <a:r>
              <a:rPr lang="ja-JP" altLang="en-US" sz="1400" b="1" dirty="0">
                <a:solidFill>
                  <a:srgbClr val="FF0000"/>
                </a:solidFill>
                <a:latin typeface="+mn-ea"/>
              </a:rPr>
              <a:t>本人中心の支援</a:t>
            </a:r>
            <a:r>
              <a:rPr lang="ja-JP" altLang="en-US" sz="1400" b="1" dirty="0">
                <a:latin typeface="+mn-ea"/>
              </a:rPr>
              <a:t>を実現する。</a:t>
            </a:r>
          </a:p>
          <a:p>
            <a:pPr algn="just">
              <a:lnSpc>
                <a:spcPct val="110000"/>
              </a:lnSpc>
              <a:spcBef>
                <a:spcPts val="600"/>
              </a:spcBef>
            </a:pPr>
            <a:endParaRPr lang="en-US" altLang="ja-JP" sz="1400" b="1" dirty="0">
              <a:latin typeface="+mn-ea"/>
            </a:endParaRPr>
          </a:p>
          <a:p>
            <a:pPr algn="just">
              <a:lnSpc>
                <a:spcPct val="110000"/>
              </a:lnSpc>
              <a:spcBef>
                <a:spcPts val="600"/>
              </a:spcBef>
            </a:pPr>
            <a:r>
              <a:rPr lang="en-US" altLang="ja-JP" sz="1600" b="1" dirty="0">
                <a:solidFill>
                  <a:srgbClr val="0070C0"/>
                </a:solidFill>
                <a:latin typeface="+mn-ea"/>
              </a:rPr>
              <a:t>2</a:t>
            </a:r>
            <a:r>
              <a:rPr lang="ja-JP" altLang="en-US" sz="1600" b="1" dirty="0">
                <a:solidFill>
                  <a:srgbClr val="0070C0"/>
                </a:solidFill>
                <a:latin typeface="+mn-ea"/>
              </a:rPr>
              <a:t>　相談支援事業所にとって</a:t>
            </a:r>
          </a:p>
          <a:p>
            <a:pPr algn="just">
              <a:lnSpc>
                <a:spcPct val="110000"/>
              </a:lnSpc>
              <a:spcBef>
                <a:spcPts val="600"/>
              </a:spcBef>
            </a:pPr>
            <a:r>
              <a:rPr lang="ja-JP" altLang="en-US" sz="1400" b="1" dirty="0">
                <a:latin typeface="+mn-ea"/>
              </a:rPr>
              <a:t>　①　計画のレベルを判断する：</a:t>
            </a:r>
            <a:endParaRPr lang="en-US" altLang="ja-JP" sz="1400" b="1" dirty="0">
              <a:latin typeface="+mn-ea"/>
            </a:endParaRPr>
          </a:p>
          <a:p>
            <a:pPr algn="just">
              <a:lnSpc>
                <a:spcPct val="110000"/>
              </a:lnSpc>
              <a:spcBef>
                <a:spcPts val="600"/>
              </a:spcBef>
            </a:pPr>
            <a:r>
              <a:rPr lang="ja-JP" altLang="en-US" sz="1400" b="1" dirty="0">
                <a:latin typeface="+mn-ea"/>
              </a:rPr>
              <a:t>　　　ライフステージを通して切れ目がない。チームアプローチ・協働による</a:t>
            </a:r>
            <a:r>
              <a:rPr lang="ja-JP" altLang="en-US" sz="1400" b="1" dirty="0">
                <a:solidFill>
                  <a:srgbClr val="FF0000"/>
                </a:solidFill>
                <a:latin typeface="+mn-ea"/>
              </a:rPr>
              <a:t>ＰＤＣＡプロセス</a:t>
            </a:r>
            <a:r>
              <a:rPr lang="ja-JP" altLang="en-US" sz="1400" b="1" dirty="0">
                <a:latin typeface="+mn-ea"/>
              </a:rPr>
              <a:t>。</a:t>
            </a:r>
          </a:p>
          <a:p>
            <a:pPr algn="just">
              <a:lnSpc>
                <a:spcPct val="110000"/>
              </a:lnSpc>
              <a:spcBef>
                <a:spcPts val="600"/>
              </a:spcBef>
            </a:pPr>
            <a:r>
              <a:rPr lang="ja-JP" altLang="en-US" sz="1400" b="1" dirty="0">
                <a:latin typeface="+mn-ea"/>
              </a:rPr>
              <a:t>　②　計画を通じて</a:t>
            </a:r>
            <a:r>
              <a:rPr lang="ja-JP" altLang="en-US" sz="1400" b="1" dirty="0">
                <a:solidFill>
                  <a:srgbClr val="FF0000"/>
                </a:solidFill>
                <a:latin typeface="+mn-ea"/>
              </a:rPr>
              <a:t>相談支援サービス全体の質の向上</a:t>
            </a:r>
            <a:r>
              <a:rPr lang="ja-JP" altLang="en-US" sz="1400" b="1" dirty="0">
                <a:latin typeface="+mn-ea"/>
              </a:rPr>
              <a:t>を図る。</a:t>
            </a:r>
          </a:p>
          <a:p>
            <a:pPr algn="just">
              <a:lnSpc>
                <a:spcPct val="110000"/>
              </a:lnSpc>
              <a:spcBef>
                <a:spcPts val="600"/>
              </a:spcBef>
            </a:pPr>
            <a:endParaRPr lang="en-US" altLang="ja-JP" sz="1400" b="1" dirty="0">
              <a:latin typeface="+mn-ea"/>
            </a:endParaRPr>
          </a:p>
          <a:p>
            <a:pPr algn="just">
              <a:lnSpc>
                <a:spcPct val="110000"/>
              </a:lnSpc>
              <a:spcBef>
                <a:spcPts val="600"/>
              </a:spcBef>
            </a:pPr>
            <a:r>
              <a:rPr lang="en-US" altLang="ja-JP" sz="1600" b="1" dirty="0">
                <a:solidFill>
                  <a:srgbClr val="0070C0"/>
                </a:solidFill>
                <a:latin typeface="+mn-ea"/>
              </a:rPr>
              <a:t>3</a:t>
            </a:r>
            <a:r>
              <a:rPr lang="ja-JP" altLang="en-US" sz="1600" b="1" dirty="0">
                <a:solidFill>
                  <a:srgbClr val="0070C0"/>
                </a:solidFill>
                <a:latin typeface="+mn-ea"/>
              </a:rPr>
              <a:t>　市町村行政にとって</a:t>
            </a:r>
          </a:p>
          <a:p>
            <a:pPr algn="just">
              <a:lnSpc>
                <a:spcPct val="110000"/>
              </a:lnSpc>
              <a:spcBef>
                <a:spcPts val="600"/>
              </a:spcBef>
            </a:pPr>
            <a:r>
              <a:rPr lang="ja-JP" altLang="en-US" sz="1400" b="1" dirty="0">
                <a:latin typeface="+mn-ea"/>
              </a:rPr>
              <a:t>　①　計画のレベルから相談支援事業所のスキル、質を判断する。</a:t>
            </a:r>
          </a:p>
          <a:p>
            <a:pPr algn="just">
              <a:lnSpc>
                <a:spcPct val="110000"/>
              </a:lnSpc>
              <a:spcBef>
                <a:spcPts val="600"/>
              </a:spcBef>
            </a:pPr>
            <a:r>
              <a:rPr lang="ja-JP" altLang="en-US" sz="1400" b="1" dirty="0">
                <a:latin typeface="+mn-ea"/>
              </a:rPr>
              <a:t>　②　計画を通じて</a:t>
            </a:r>
            <a:r>
              <a:rPr lang="ja-JP" altLang="en-US" sz="1400" b="1" dirty="0">
                <a:solidFill>
                  <a:srgbClr val="FF0000"/>
                </a:solidFill>
                <a:latin typeface="+mn-ea"/>
              </a:rPr>
              <a:t>相談支援サービス全体の質の向上</a:t>
            </a:r>
            <a:r>
              <a:rPr lang="ja-JP" altLang="en-US" sz="1400" b="1" dirty="0">
                <a:latin typeface="+mn-ea"/>
              </a:rPr>
              <a:t>を図る</a:t>
            </a:r>
          </a:p>
          <a:p>
            <a:pPr algn="just">
              <a:lnSpc>
                <a:spcPct val="110000"/>
              </a:lnSpc>
              <a:spcBef>
                <a:spcPts val="600"/>
              </a:spcBef>
            </a:pPr>
            <a:endParaRPr lang="en-US" altLang="ja-JP" sz="1400" b="1" dirty="0">
              <a:latin typeface="+mn-ea"/>
            </a:endParaRPr>
          </a:p>
          <a:p>
            <a:pPr algn="just">
              <a:lnSpc>
                <a:spcPct val="110000"/>
              </a:lnSpc>
              <a:spcBef>
                <a:spcPts val="600"/>
              </a:spcBef>
            </a:pPr>
            <a:r>
              <a:rPr lang="en-US" altLang="ja-JP" sz="1600" b="1" dirty="0">
                <a:solidFill>
                  <a:srgbClr val="0070C0"/>
                </a:solidFill>
                <a:latin typeface="+mn-ea"/>
              </a:rPr>
              <a:t>4</a:t>
            </a:r>
            <a:r>
              <a:rPr lang="ja-JP" altLang="en-US" sz="1600" b="1" dirty="0">
                <a:solidFill>
                  <a:srgbClr val="0070C0"/>
                </a:solidFill>
                <a:latin typeface="+mn-ea"/>
              </a:rPr>
              <a:t>　地域全体にとって</a:t>
            </a:r>
          </a:p>
          <a:p>
            <a:pPr algn="just">
              <a:lnSpc>
                <a:spcPct val="110000"/>
              </a:lnSpc>
              <a:spcBef>
                <a:spcPts val="600"/>
              </a:spcBef>
            </a:pPr>
            <a:r>
              <a:rPr lang="ja-JP" altLang="en-US" sz="1400" b="1" dirty="0">
                <a:latin typeface="+mn-ea"/>
              </a:rPr>
              <a:t>　①　不足しているサービス・社会資源を明らかにして</a:t>
            </a:r>
            <a:r>
              <a:rPr lang="ja-JP" altLang="en-US" sz="1400" b="1" dirty="0">
                <a:solidFill>
                  <a:srgbClr val="FF0000"/>
                </a:solidFill>
                <a:latin typeface="+mn-ea"/>
              </a:rPr>
              <a:t>資源開発</a:t>
            </a:r>
            <a:r>
              <a:rPr lang="ja-JP" altLang="en-US" sz="1400" b="1" dirty="0">
                <a:latin typeface="+mn-ea"/>
              </a:rPr>
              <a:t>する。</a:t>
            </a:r>
          </a:p>
          <a:p>
            <a:pPr algn="just">
              <a:lnSpc>
                <a:spcPct val="110000"/>
              </a:lnSpc>
              <a:spcBef>
                <a:spcPts val="600"/>
              </a:spcBef>
            </a:pPr>
            <a:r>
              <a:rPr lang="ja-JP" altLang="en-US" sz="1400" b="1" dirty="0">
                <a:latin typeface="+mn-ea"/>
              </a:rPr>
              <a:t>　②　</a:t>
            </a:r>
            <a:r>
              <a:rPr lang="ja-JP" altLang="en-US" sz="1400" b="1" dirty="0">
                <a:solidFill>
                  <a:srgbClr val="FF0000"/>
                </a:solidFill>
                <a:latin typeface="+mn-ea"/>
              </a:rPr>
              <a:t>見立てとプランのギャップ。</a:t>
            </a:r>
          </a:p>
          <a:p>
            <a:pPr algn="just">
              <a:lnSpc>
                <a:spcPct val="110000"/>
              </a:lnSpc>
              <a:spcBef>
                <a:spcPts val="600"/>
              </a:spcBef>
            </a:pPr>
            <a:r>
              <a:rPr lang="ja-JP" altLang="en-US" sz="1400" b="1" dirty="0">
                <a:latin typeface="+mn-ea"/>
              </a:rPr>
              <a:t>　③　事業所に結果をフィードバックして研修・</a:t>
            </a:r>
            <a:r>
              <a:rPr lang="ja-JP" altLang="en-US" sz="1400" b="1" dirty="0">
                <a:solidFill>
                  <a:srgbClr val="FF0000"/>
                </a:solidFill>
                <a:latin typeface="+mn-ea"/>
              </a:rPr>
              <a:t>人材育成</a:t>
            </a:r>
            <a:r>
              <a:rPr lang="ja-JP" altLang="en-US" sz="1400" b="1" dirty="0">
                <a:latin typeface="+mn-ea"/>
              </a:rPr>
              <a:t>、関係機関の連携を促進する。</a:t>
            </a:r>
          </a:p>
        </p:txBody>
      </p:sp>
      <p:sp>
        <p:nvSpPr>
          <p:cNvPr id="9" name="タイトル 1">
            <a:extLst>
              <a:ext uri="{FF2B5EF4-FFF2-40B4-BE49-F238E27FC236}">
                <a16:creationId xmlns:a16="http://schemas.microsoft.com/office/drawing/2014/main" id="{1FD0860B-2252-3EF8-1D85-FAEA8BF7C315}"/>
              </a:ext>
            </a:extLst>
          </p:cNvPr>
          <p:cNvSpPr txBox="1">
            <a:spLocks/>
          </p:cNvSpPr>
          <p:nvPr/>
        </p:nvSpPr>
        <p:spPr>
          <a:xfrm>
            <a:off x="5730934" y="1352854"/>
            <a:ext cx="2923539" cy="1269530"/>
          </a:xfrm>
          <a:prstGeom prst="rect">
            <a:avLst/>
          </a:prstGeom>
          <a:solidFill>
            <a:srgbClr val="FFFF00"/>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2400" b="1" u="sng" dirty="0">
                <a:solidFill>
                  <a:srgbClr val="FF0000"/>
                </a:solidFill>
                <a:effectLst>
                  <a:outerShdw blurRad="38100" dist="38100" dir="2700000" algn="tl">
                    <a:srgbClr val="000000">
                      <a:alpha val="43137"/>
                    </a:srgbClr>
                  </a:outerShdw>
                </a:effectLst>
                <a:latin typeface="+mn-ea"/>
                <a:ea typeface="+mn-ea"/>
              </a:rPr>
              <a:t>地域で評価する</a:t>
            </a:r>
            <a:endParaRPr lang="en-US" altLang="ja-JP" sz="2400" b="1" u="sng" dirty="0">
              <a:solidFill>
                <a:srgbClr val="FF0000"/>
              </a:solidFill>
              <a:effectLst>
                <a:outerShdw blurRad="38100" dist="38100" dir="2700000" algn="tl">
                  <a:srgbClr val="000000">
                    <a:alpha val="43137"/>
                  </a:srgbClr>
                </a:outerShdw>
              </a:effectLst>
              <a:latin typeface="+mn-ea"/>
              <a:ea typeface="+mn-ea"/>
            </a:endParaRPr>
          </a:p>
          <a:p>
            <a:pPr>
              <a:spcBef>
                <a:spcPts val="600"/>
              </a:spcBef>
            </a:pPr>
            <a:r>
              <a:rPr lang="ja-JP" altLang="en-US" sz="2400" b="1" u="sng" dirty="0">
                <a:solidFill>
                  <a:srgbClr val="FF0000"/>
                </a:solidFill>
                <a:effectLst>
                  <a:outerShdw blurRad="38100" dist="38100" dir="2700000" algn="tl">
                    <a:srgbClr val="000000">
                      <a:alpha val="43137"/>
                    </a:srgbClr>
                  </a:outerShdw>
                </a:effectLst>
                <a:latin typeface="+mn-ea"/>
                <a:ea typeface="+mn-ea"/>
              </a:rPr>
              <a:t>しくみが必要</a:t>
            </a:r>
          </a:p>
        </p:txBody>
      </p:sp>
    </p:spTree>
    <p:extLst>
      <p:ext uri="{BB962C8B-B14F-4D97-AF65-F5344CB8AC3E}">
        <p14:creationId xmlns:p14="http://schemas.microsoft.com/office/powerpoint/2010/main" val="298289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FB1E7-FECD-E29B-769E-2C43BDCE804F}"/>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EEED7741-C24B-6DC8-27F8-26AEC4D464E6}"/>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155097C3-684E-41DA-C9DE-2FA2E51A9BD7}"/>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69</a:t>
            </a:fld>
            <a:endParaRPr kumimoji="1" lang="ja-JP" altLang="en-US" dirty="0"/>
          </a:p>
        </p:txBody>
      </p:sp>
      <p:cxnSp>
        <p:nvCxnSpPr>
          <p:cNvPr id="22" name="直線コネクタ 21">
            <a:extLst>
              <a:ext uri="{FF2B5EF4-FFF2-40B4-BE49-F238E27FC236}">
                <a16:creationId xmlns:a16="http://schemas.microsoft.com/office/drawing/2014/main" id="{18C6E045-318F-6DF0-C131-9F059A4C78CD}"/>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E2802B49-E380-80CC-E934-9509C7E3E99A}"/>
              </a:ext>
            </a:extLst>
          </p:cNvPr>
          <p:cNvSpPr txBox="1">
            <a:spLocks/>
          </p:cNvSpPr>
          <p:nvPr/>
        </p:nvSpPr>
        <p:spPr>
          <a:xfrm>
            <a:off x="170109" y="951346"/>
            <a:ext cx="8842158" cy="5280777"/>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spcBef>
                <a:spcPts val="600"/>
              </a:spcBef>
            </a:pPr>
            <a:endParaRPr lang="ja-JP" altLang="en-US" sz="2000" b="1" dirty="0"/>
          </a:p>
        </p:txBody>
      </p:sp>
      <p:sp>
        <p:nvSpPr>
          <p:cNvPr id="2" name="タイトル 1">
            <a:extLst>
              <a:ext uri="{FF2B5EF4-FFF2-40B4-BE49-F238E27FC236}">
                <a16:creationId xmlns:a16="http://schemas.microsoft.com/office/drawing/2014/main" id="{7E0007C8-68D4-1523-CAA3-D194F1FFB30C}"/>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kumimoji="1" lang="ja-JP" altLang="en-US" sz="2000" b="1" dirty="0">
                <a:latin typeface="+mn-ea"/>
                <a:ea typeface="+mn-ea"/>
              </a:rPr>
              <a:t>の視点</a:t>
            </a:r>
          </a:p>
        </p:txBody>
      </p:sp>
      <p:sp>
        <p:nvSpPr>
          <p:cNvPr id="4" name="タイトル 1">
            <a:extLst>
              <a:ext uri="{FF2B5EF4-FFF2-40B4-BE49-F238E27FC236}">
                <a16:creationId xmlns:a16="http://schemas.microsoft.com/office/drawing/2014/main" id="{07D552D1-C79F-E646-BF7B-FCFEAE6F0451}"/>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graphicFrame>
        <p:nvGraphicFramePr>
          <p:cNvPr id="10" name="表 4">
            <a:extLst>
              <a:ext uri="{FF2B5EF4-FFF2-40B4-BE49-F238E27FC236}">
                <a16:creationId xmlns:a16="http://schemas.microsoft.com/office/drawing/2014/main" id="{BAB1F4A6-3748-828D-2E80-0657AA2634EE}"/>
              </a:ext>
            </a:extLst>
          </p:cNvPr>
          <p:cNvGraphicFramePr>
            <a:graphicFrameLocks noGrp="1"/>
          </p:cNvGraphicFramePr>
          <p:nvPr>
            <p:extLst>
              <p:ext uri="{D42A27DB-BD31-4B8C-83A1-F6EECF244321}">
                <p14:modId xmlns:p14="http://schemas.microsoft.com/office/powerpoint/2010/main" val="2030580261"/>
              </p:ext>
            </p:extLst>
          </p:nvPr>
        </p:nvGraphicFramePr>
        <p:xfrm>
          <a:off x="144973" y="1013717"/>
          <a:ext cx="8856984" cy="5301535"/>
        </p:xfrm>
        <a:graphic>
          <a:graphicData uri="http://schemas.openxmlformats.org/drawingml/2006/table">
            <a:tbl>
              <a:tblPr firstRow="1" bandRow="1">
                <a:tableStyleId>{5C22544A-7EE6-4342-B048-85BDC9FD1C3A}</a:tableStyleId>
              </a:tblPr>
              <a:tblGrid>
                <a:gridCol w="1101936">
                  <a:extLst>
                    <a:ext uri="{9D8B030D-6E8A-4147-A177-3AD203B41FA5}">
                      <a16:colId xmlns:a16="http://schemas.microsoft.com/office/drawing/2014/main" val="3353222437"/>
                    </a:ext>
                  </a:extLst>
                </a:gridCol>
                <a:gridCol w="1256146">
                  <a:extLst>
                    <a:ext uri="{9D8B030D-6E8A-4147-A177-3AD203B41FA5}">
                      <a16:colId xmlns:a16="http://schemas.microsoft.com/office/drawing/2014/main" val="3938197269"/>
                    </a:ext>
                  </a:extLst>
                </a:gridCol>
                <a:gridCol w="1406909">
                  <a:extLst>
                    <a:ext uri="{9D8B030D-6E8A-4147-A177-3AD203B41FA5}">
                      <a16:colId xmlns:a16="http://schemas.microsoft.com/office/drawing/2014/main" val="781690343"/>
                    </a:ext>
                  </a:extLst>
                </a:gridCol>
                <a:gridCol w="1275569">
                  <a:extLst>
                    <a:ext uri="{9D8B030D-6E8A-4147-A177-3AD203B41FA5}">
                      <a16:colId xmlns:a16="http://schemas.microsoft.com/office/drawing/2014/main" val="2296687636"/>
                    </a:ext>
                  </a:extLst>
                </a:gridCol>
                <a:gridCol w="1234425">
                  <a:extLst>
                    <a:ext uri="{9D8B030D-6E8A-4147-A177-3AD203B41FA5}">
                      <a16:colId xmlns:a16="http://schemas.microsoft.com/office/drawing/2014/main" val="2823898594"/>
                    </a:ext>
                  </a:extLst>
                </a:gridCol>
                <a:gridCol w="2581999">
                  <a:extLst>
                    <a:ext uri="{9D8B030D-6E8A-4147-A177-3AD203B41FA5}">
                      <a16:colId xmlns:a16="http://schemas.microsoft.com/office/drawing/2014/main" val="3226410563"/>
                    </a:ext>
                  </a:extLst>
                </a:gridCol>
              </a:tblGrid>
              <a:tr h="848592">
                <a:tc>
                  <a:txBody>
                    <a:bodyPr/>
                    <a:lstStyle/>
                    <a:p>
                      <a:pPr algn="ctr"/>
                      <a:endParaRPr kumimoji="1" lang="ja-JP" altLang="en-US" sz="1600" dirty="0">
                        <a:solidFill>
                          <a:schemeClr val="tx1"/>
                        </a:solidFill>
                        <a:latin typeface="游ゴシック" panose="020B0400000000000000" pitchFamily="50" charset="-128"/>
                        <a:ea typeface="游ゴシック" panose="020B0400000000000000" pitchFamily="50" charset="-128"/>
                      </a:endParaRPr>
                    </a:p>
                  </a:txBody>
                  <a:tcPr anchor="ctr"/>
                </a:tc>
                <a:tc gridSpan="2">
                  <a:txBody>
                    <a:bodyPr/>
                    <a:lstStyle/>
                    <a:p>
                      <a:pPr algn="ctr"/>
                      <a:r>
                        <a:rPr kumimoji="1" lang="ja-JP" altLang="en-US" sz="1800" dirty="0">
                          <a:solidFill>
                            <a:schemeClr val="tx1"/>
                          </a:solidFill>
                        </a:rPr>
                        <a:t>参　加　者</a:t>
                      </a:r>
                      <a:endParaRPr kumimoji="1" lang="ja-JP" altLang="en-US" sz="1800" dirty="0">
                        <a:solidFill>
                          <a:schemeClr val="tx1"/>
                        </a:solidFill>
                        <a:latin typeface="游ゴシック" panose="020B0400000000000000" pitchFamily="50" charset="-128"/>
                        <a:ea typeface="游ゴシック" panose="020B0400000000000000" pitchFamily="50" charset="-128"/>
                      </a:endParaRPr>
                    </a:p>
                  </a:txBody>
                  <a:tcPr anchor="ctr"/>
                </a:tc>
                <a:tc hMerge="1">
                  <a:txBody>
                    <a:bodyPr/>
                    <a:lstStyle/>
                    <a:p>
                      <a:r>
                        <a:rPr kumimoji="1" lang="ja-JP" altLang="en-US" dirty="0"/>
                        <a:t>参加者</a:t>
                      </a:r>
                    </a:p>
                  </a:txBody>
                  <a:tcPr/>
                </a:tc>
                <a:tc>
                  <a:txBody>
                    <a:bodyPr/>
                    <a:lstStyle/>
                    <a:p>
                      <a:pPr algn="ctr"/>
                      <a:r>
                        <a:rPr kumimoji="1" lang="ja-JP" altLang="en-US" sz="1400" dirty="0">
                          <a:solidFill>
                            <a:schemeClr val="tx1"/>
                          </a:solidFill>
                        </a:rPr>
                        <a:t>使用するもの</a:t>
                      </a:r>
                      <a:endParaRPr kumimoji="1" lang="ja-JP" altLang="en-US" sz="1400" dirty="0">
                        <a:solidFill>
                          <a:schemeClr val="tx1"/>
                        </a:solidFill>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1600" dirty="0">
                          <a:solidFill>
                            <a:schemeClr val="tx1"/>
                          </a:solidFill>
                        </a:rPr>
                        <a:t>事前準備</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1600" dirty="0">
                          <a:solidFill>
                            <a:schemeClr val="tx1"/>
                          </a:solidFill>
                        </a:rPr>
                        <a:t>配慮点</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2720788484"/>
                  </a:ext>
                </a:extLst>
              </a:tr>
              <a:tr h="781406">
                <a:tc>
                  <a:txBody>
                    <a:bodyPr/>
                    <a:lstStyle/>
                    <a:p>
                      <a:r>
                        <a:rPr kumimoji="1" lang="ja-JP" altLang="en-US" sz="1200" b="1" dirty="0"/>
                        <a:t>評価を受ける</a:t>
                      </a:r>
                      <a:endParaRPr kumimoji="1" lang="ja-JP" altLang="en-US" sz="1200" b="1" dirty="0">
                        <a:latin typeface="游ゴシック" panose="020B0400000000000000" pitchFamily="50" charset="-128"/>
                        <a:ea typeface="游ゴシック" panose="020B0400000000000000" pitchFamily="50" charset="-128"/>
                      </a:endParaRPr>
                    </a:p>
                  </a:txBody>
                  <a:tcPr/>
                </a:tc>
                <a:tc>
                  <a:txBody>
                    <a:bodyPr/>
                    <a:lstStyle/>
                    <a:p>
                      <a:r>
                        <a:rPr kumimoji="1" lang="ja-JP" altLang="en-US" sz="1200" b="1" dirty="0"/>
                        <a:t>計画作成者</a:t>
                      </a:r>
                      <a:endParaRPr kumimoji="1" lang="ja-JP" altLang="en-US" sz="1200" b="1" dirty="0">
                        <a:latin typeface="游ゴシック" panose="020B0400000000000000" pitchFamily="50" charset="-128"/>
                        <a:ea typeface="游ゴシック" panose="020B0400000000000000" pitchFamily="50" charset="-128"/>
                      </a:endParaRPr>
                    </a:p>
                  </a:txBody>
                  <a:tcPr/>
                </a:tc>
                <a:tc>
                  <a:txBody>
                    <a:bodyPr/>
                    <a:lstStyle/>
                    <a:p>
                      <a:r>
                        <a:rPr kumimoji="1" lang="ja-JP" altLang="en-US" sz="1200" b="1" dirty="0"/>
                        <a:t>相談支援専門員</a:t>
                      </a:r>
                      <a:endParaRPr kumimoji="1" lang="ja-JP" altLang="en-US" sz="1200" b="1" dirty="0">
                        <a:latin typeface="游ゴシック" panose="020B0400000000000000" pitchFamily="50" charset="-128"/>
                        <a:ea typeface="游ゴシック" panose="020B0400000000000000" pitchFamily="50" charset="-128"/>
                      </a:endParaRPr>
                    </a:p>
                  </a:txBody>
                  <a:tcPr/>
                </a:tc>
                <a:tc rowSpan="5">
                  <a:txBody>
                    <a:bodyPr/>
                    <a:lstStyle/>
                    <a:p>
                      <a:r>
                        <a:rPr kumimoji="1" lang="ja-JP" altLang="en-US" sz="1200" b="1" dirty="0"/>
                        <a:t>サービス等利用計画</a:t>
                      </a:r>
                      <a:r>
                        <a:rPr kumimoji="1" lang="en-US" altLang="ja-JP" sz="1200" b="1" dirty="0"/>
                        <a:t>4</a:t>
                      </a:r>
                      <a:r>
                        <a:rPr kumimoji="1" lang="ja-JP" altLang="en-US" sz="1200" b="1" dirty="0"/>
                        <a:t>点セット</a:t>
                      </a:r>
                      <a:endParaRPr kumimoji="1" lang="en-US" altLang="ja-JP" sz="1200" b="1" dirty="0"/>
                    </a:p>
                    <a:p>
                      <a:endParaRPr kumimoji="1" lang="en-US" altLang="ja-JP" sz="1200" b="1" dirty="0"/>
                    </a:p>
                    <a:p>
                      <a:r>
                        <a:rPr kumimoji="1" lang="ja-JP" altLang="en-US" sz="1200" b="1" dirty="0"/>
                        <a:t>　　　</a:t>
                      </a:r>
                      <a:r>
                        <a:rPr kumimoji="1" lang="ja-JP" altLang="en-US" sz="1600" b="1" dirty="0"/>
                        <a:t>＋</a:t>
                      </a:r>
                      <a:endParaRPr kumimoji="1" lang="en-US" altLang="ja-JP" sz="1200" b="1" dirty="0"/>
                    </a:p>
                    <a:p>
                      <a:endParaRPr kumimoji="1" lang="en-US" altLang="ja-JP" sz="1200" b="1" dirty="0"/>
                    </a:p>
                    <a:p>
                      <a:r>
                        <a:rPr kumimoji="1" lang="ja-JP" altLang="en-US" sz="1200" b="1" dirty="0"/>
                        <a:t>アセスメント票ニーズ整理表</a:t>
                      </a:r>
                      <a:endParaRPr kumimoji="1" lang="ja-JP" altLang="en-US" sz="1200" b="1" dirty="0">
                        <a:latin typeface="游ゴシック" panose="020B0400000000000000" pitchFamily="50" charset="-128"/>
                        <a:ea typeface="游ゴシック" panose="020B0400000000000000" pitchFamily="50" charset="-128"/>
                      </a:endParaRPr>
                    </a:p>
                  </a:txBody>
                  <a:tcPr/>
                </a:tc>
                <a:tc rowSpan="5">
                  <a:txBody>
                    <a:bodyPr/>
                    <a:lstStyle/>
                    <a:p>
                      <a:r>
                        <a:rPr kumimoji="1" lang="ja-JP" altLang="en-US" sz="1200" b="1" dirty="0"/>
                        <a:t>①地域の中で計画を評価することの目的理解と了承</a:t>
                      </a:r>
                      <a:endParaRPr kumimoji="1" lang="en-US" altLang="ja-JP" sz="1200" b="1" dirty="0"/>
                    </a:p>
                    <a:p>
                      <a:endParaRPr kumimoji="1" lang="en-US" altLang="ja-JP" sz="1200" b="1" dirty="0"/>
                    </a:p>
                    <a:p>
                      <a:r>
                        <a:rPr kumimoji="1" lang="ja-JP" altLang="en-US" sz="1200" b="1" dirty="0"/>
                        <a:t>②市町村担当者と事前に評価視点の研修</a:t>
                      </a:r>
                      <a:endParaRPr kumimoji="1" lang="en-US" altLang="ja-JP" sz="1200" b="1" dirty="0"/>
                    </a:p>
                    <a:p>
                      <a:r>
                        <a:rPr kumimoji="1" lang="ja-JP" altLang="en-US" sz="1200" b="1" dirty="0"/>
                        <a:t>（異動に伴う継続性の担保）</a:t>
                      </a:r>
                      <a:endParaRPr kumimoji="1" lang="en-US" altLang="ja-JP" sz="1200" b="1" dirty="0"/>
                    </a:p>
                    <a:p>
                      <a:endParaRPr kumimoji="1" lang="en-US" altLang="ja-JP" sz="1200" b="1" dirty="0"/>
                    </a:p>
                    <a:p>
                      <a:r>
                        <a:rPr kumimoji="1" lang="ja-JP" altLang="en-US" sz="1200" b="1" dirty="0"/>
                        <a:t>③事前ルール化とスキルアップの目的化</a:t>
                      </a:r>
                      <a:endParaRPr kumimoji="1" lang="ja-JP" altLang="en-US" sz="1200" b="1" dirty="0">
                        <a:latin typeface="游ゴシック" panose="020B0400000000000000" pitchFamily="50" charset="-128"/>
                        <a:ea typeface="游ゴシック" panose="020B0400000000000000" pitchFamily="50" charset="-128"/>
                      </a:endParaRPr>
                    </a:p>
                  </a:txBody>
                  <a:tcPr/>
                </a:tc>
                <a:tc rowSpan="5">
                  <a:txBody>
                    <a:bodyPr/>
                    <a:lstStyle/>
                    <a:p>
                      <a:r>
                        <a:rPr kumimoji="1" lang="ja-JP" altLang="en-US" sz="1200" b="1" dirty="0"/>
                        <a:t>①小規模グループで実施</a:t>
                      </a:r>
                      <a:endParaRPr kumimoji="1" lang="en-US" altLang="ja-JP" sz="1200" b="1" dirty="0"/>
                    </a:p>
                    <a:p>
                      <a:r>
                        <a:rPr kumimoji="1" lang="ja-JP" altLang="en-US" sz="1200" b="1" dirty="0"/>
                        <a:t>（事業所へアウトリーチも可）</a:t>
                      </a:r>
                      <a:endParaRPr kumimoji="1" lang="en-US" altLang="ja-JP" sz="1200" b="1" dirty="0"/>
                    </a:p>
                    <a:p>
                      <a:endParaRPr kumimoji="1" lang="en-US" altLang="ja-JP" sz="1200" b="1" dirty="0"/>
                    </a:p>
                    <a:p>
                      <a:r>
                        <a:rPr kumimoji="1" lang="ja-JP" altLang="en-US" sz="1200" b="1" dirty="0"/>
                        <a:t>②善悪でなく、良い支援にしていくための視点で意見交換、気づきの体験の場</a:t>
                      </a:r>
                      <a:endParaRPr kumimoji="1" lang="en-US" altLang="ja-JP" sz="1200" b="1" dirty="0"/>
                    </a:p>
                    <a:p>
                      <a:endParaRPr kumimoji="1" lang="en-US" altLang="ja-JP" sz="1200" b="1" dirty="0"/>
                    </a:p>
                    <a:p>
                      <a:r>
                        <a:rPr kumimoji="1" lang="ja-JP" altLang="en-US" sz="1200" b="1" dirty="0"/>
                        <a:t>③最初は、基幹</a:t>
                      </a:r>
                      <a:r>
                        <a:rPr kumimoji="1" lang="en-US" altLang="ja-JP" sz="1200" b="1" dirty="0"/>
                        <a:t>C</a:t>
                      </a:r>
                      <a:r>
                        <a:rPr kumimoji="1" lang="ja-JP" altLang="en-US" sz="1200" b="1" dirty="0"/>
                        <a:t>の計画評価を試行的に実施</a:t>
                      </a:r>
                      <a:endParaRPr kumimoji="1" lang="en-US" altLang="ja-JP" sz="1200" b="1" dirty="0"/>
                    </a:p>
                    <a:p>
                      <a:endParaRPr kumimoji="1" lang="en-US" altLang="ja-JP" sz="1200" b="1" dirty="0"/>
                    </a:p>
                    <a:p>
                      <a:r>
                        <a:rPr kumimoji="1" lang="ja-JP" altLang="en-US" sz="1200" b="1" dirty="0"/>
                        <a:t>④継続して行う事で賞賛と確認</a:t>
                      </a:r>
                      <a:endParaRPr kumimoji="1" lang="en-US" altLang="ja-JP" sz="1200" b="1" dirty="0"/>
                    </a:p>
                    <a:p>
                      <a:endParaRPr kumimoji="1" lang="en-US" altLang="ja-JP" sz="1200" b="1" dirty="0"/>
                    </a:p>
                    <a:p>
                      <a:r>
                        <a:rPr kumimoji="1" lang="ja-JP" altLang="en-US" sz="1200" b="1" dirty="0"/>
                        <a:t>⑤地域における実践を、地域の評価会議としての仕組みへ</a:t>
                      </a:r>
                      <a:endParaRPr kumimoji="1" lang="en-US" altLang="ja-JP" sz="1200" b="1" dirty="0"/>
                    </a:p>
                    <a:p>
                      <a:endParaRPr kumimoji="1" lang="en-US" altLang="ja-JP" sz="1200" b="1" dirty="0"/>
                    </a:p>
                    <a:p>
                      <a:r>
                        <a:rPr kumimoji="1" lang="ja-JP" altLang="en-US" sz="1200" b="1" dirty="0"/>
                        <a:t>⑥評価された人の評価の蓄積</a:t>
                      </a:r>
                      <a:endParaRPr kumimoji="1" lang="en-US" altLang="ja-JP" sz="1200" b="1" dirty="0"/>
                    </a:p>
                    <a:p>
                      <a:r>
                        <a:rPr kumimoji="1" lang="ja-JP" altLang="en-US" sz="1200" b="1" dirty="0"/>
                        <a:t>　（ミスの修正、フォローアップ）</a:t>
                      </a:r>
                      <a:endParaRPr kumimoji="1" lang="ja-JP" altLang="en-US" sz="1200" b="1"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4254058348"/>
                  </a:ext>
                </a:extLst>
              </a:tr>
              <a:tr h="963377">
                <a:tc rowSpan="4">
                  <a:txBody>
                    <a:bodyPr/>
                    <a:lstStyle/>
                    <a:p>
                      <a:r>
                        <a:rPr kumimoji="1" lang="ja-JP" altLang="en-US" sz="1200" b="1" dirty="0"/>
                        <a:t>評価する</a:t>
                      </a:r>
                    </a:p>
                    <a:p>
                      <a:endParaRPr kumimoji="1" lang="ja-JP" altLang="en-US" sz="1200" b="1" dirty="0">
                        <a:latin typeface="游ゴシック" panose="020B0400000000000000" pitchFamily="50" charset="-128"/>
                        <a:ea typeface="游ゴシック" panose="020B0400000000000000" pitchFamily="50" charset="-128"/>
                      </a:endParaRPr>
                    </a:p>
                  </a:txBody>
                  <a:tcPr/>
                </a:tc>
                <a:tc>
                  <a:txBody>
                    <a:bodyPr/>
                    <a:lstStyle/>
                    <a:p>
                      <a:r>
                        <a:rPr kumimoji="1" lang="ja-JP" altLang="en-US" sz="1200" b="1" dirty="0"/>
                        <a:t>指定特定相談支援事業所</a:t>
                      </a:r>
                      <a:endParaRPr kumimoji="1" lang="ja-JP" altLang="en-US" sz="1200" b="1" dirty="0">
                        <a:latin typeface="游ゴシック" panose="020B0400000000000000" pitchFamily="50" charset="-128"/>
                        <a:ea typeface="游ゴシック" panose="020B0400000000000000" pitchFamily="50" charset="-128"/>
                      </a:endParaRPr>
                    </a:p>
                  </a:txBody>
                  <a:tcPr/>
                </a:tc>
                <a:tc>
                  <a:txBody>
                    <a:bodyPr/>
                    <a:lstStyle/>
                    <a:p>
                      <a:r>
                        <a:rPr kumimoji="1" lang="ja-JP" altLang="en-US" sz="1200" b="1" dirty="0"/>
                        <a:t>（主任）相談支援専門員</a:t>
                      </a:r>
                      <a:endParaRPr kumimoji="1" lang="ja-JP" altLang="en-US" sz="1200" b="1" dirty="0">
                        <a:latin typeface="游ゴシック" panose="020B0400000000000000" pitchFamily="50" charset="-128"/>
                        <a:ea typeface="游ゴシック" panose="020B0400000000000000" pitchFamily="50" charset="-128"/>
                      </a:endParaRPr>
                    </a:p>
                  </a:txBody>
                  <a:tcPr/>
                </a:tc>
                <a:tc vMerge="1">
                  <a:txBody>
                    <a:bodyPr/>
                    <a:lstStyle/>
                    <a:p>
                      <a:endParaRPr kumimoji="1" lang="ja-JP" altLang="en-US" sz="1600" dirty="0"/>
                    </a:p>
                  </a:txBody>
                  <a:tcPr/>
                </a:tc>
                <a:tc vMerge="1">
                  <a:txBody>
                    <a:bodyPr/>
                    <a:lstStyle/>
                    <a:p>
                      <a:endParaRPr kumimoji="1" lang="ja-JP" altLang="en-US" sz="1600" dirty="0"/>
                    </a:p>
                  </a:txBody>
                  <a:tcPr/>
                </a:tc>
                <a:tc vMerge="1">
                  <a:txBody>
                    <a:bodyPr/>
                    <a:lstStyle/>
                    <a:p>
                      <a:endParaRPr kumimoji="1" lang="ja-JP" altLang="en-US" sz="1600" dirty="0"/>
                    </a:p>
                  </a:txBody>
                  <a:tcPr/>
                </a:tc>
                <a:extLst>
                  <a:ext uri="{0D108BD9-81ED-4DB2-BD59-A6C34878D82A}">
                    <a16:rowId xmlns:a16="http://schemas.microsoft.com/office/drawing/2014/main" val="4035107284"/>
                  </a:ext>
                </a:extLst>
              </a:tr>
              <a:tr h="963377">
                <a:tc vMerge="1">
                  <a:txBody>
                    <a:bodyPr/>
                    <a:lstStyle/>
                    <a:p>
                      <a:r>
                        <a:rPr kumimoji="1" lang="ja-JP" altLang="en-US" sz="1200" dirty="0"/>
                        <a:t>評価する方</a:t>
                      </a:r>
                    </a:p>
                  </a:txBody>
                  <a:tcPr/>
                </a:tc>
                <a:tc rowSpan="2">
                  <a:txBody>
                    <a:bodyPr/>
                    <a:lstStyle/>
                    <a:p>
                      <a:r>
                        <a:rPr kumimoji="1" lang="ja-JP" altLang="en-US" sz="1200" b="1" dirty="0"/>
                        <a:t>基幹相談支援センター</a:t>
                      </a:r>
                      <a:endParaRPr kumimoji="1" lang="ja-JP" altLang="en-US" sz="1200" b="1" dirty="0">
                        <a:latin typeface="游ゴシック" panose="020B0400000000000000" pitchFamily="50" charset="-128"/>
                        <a:ea typeface="游ゴシック" panose="020B0400000000000000" pitchFamily="50" charset="-128"/>
                      </a:endParaRPr>
                    </a:p>
                  </a:txBody>
                  <a:tcPr/>
                </a:tc>
                <a:tc>
                  <a:txBody>
                    <a:bodyPr/>
                    <a:lstStyle/>
                    <a:p>
                      <a:r>
                        <a:rPr kumimoji="1" lang="ja-JP" altLang="en-US" sz="1200" b="1" dirty="0"/>
                        <a:t>主任相談支援専門員</a:t>
                      </a:r>
                      <a:endParaRPr kumimoji="1" lang="en-US" altLang="ja-JP" sz="1200" b="1" dirty="0">
                        <a:latin typeface="游ゴシック" panose="020B0400000000000000" pitchFamily="50" charset="-128"/>
                        <a:ea typeface="游ゴシック" panose="020B0400000000000000" pitchFamily="50" charset="-128"/>
                      </a:endParaRPr>
                    </a:p>
                  </a:txBody>
                  <a:tcPr/>
                </a:tc>
                <a:tc vMerge="1">
                  <a:txBody>
                    <a:bodyPr/>
                    <a:lstStyle/>
                    <a:p>
                      <a:endParaRPr kumimoji="1" lang="ja-JP" altLang="en-US" sz="1600" dirty="0"/>
                    </a:p>
                  </a:txBody>
                  <a:tcPr/>
                </a:tc>
                <a:tc vMerge="1">
                  <a:txBody>
                    <a:bodyPr/>
                    <a:lstStyle/>
                    <a:p>
                      <a:endParaRPr kumimoji="1" lang="ja-JP" altLang="en-US" sz="1600" dirty="0"/>
                    </a:p>
                  </a:txBody>
                  <a:tcPr/>
                </a:tc>
                <a:tc vMerge="1">
                  <a:txBody>
                    <a:bodyPr/>
                    <a:lstStyle/>
                    <a:p>
                      <a:endParaRPr kumimoji="1" lang="ja-JP" altLang="en-US" sz="1600" dirty="0"/>
                    </a:p>
                  </a:txBody>
                  <a:tcPr/>
                </a:tc>
                <a:extLst>
                  <a:ext uri="{0D108BD9-81ED-4DB2-BD59-A6C34878D82A}">
                    <a16:rowId xmlns:a16="http://schemas.microsoft.com/office/drawing/2014/main" val="3556320320"/>
                  </a:ext>
                </a:extLst>
              </a:tr>
              <a:tr h="781406">
                <a:tc vMerge="1">
                  <a:txBody>
                    <a:bodyPr/>
                    <a:lstStyle/>
                    <a:p>
                      <a:endParaRPr kumimoji="1" lang="ja-JP" altLang="en-US" sz="1200" dirty="0"/>
                    </a:p>
                  </a:txBody>
                  <a:tcPr/>
                </a:tc>
                <a:tc vMerge="1">
                  <a:txBody>
                    <a:bodyPr/>
                    <a:lstStyle/>
                    <a:p>
                      <a:endParaRPr kumimoji="1" lang="ja-JP" altLang="en-US" sz="1200" dirty="0"/>
                    </a:p>
                  </a:txBody>
                  <a:tcPr/>
                </a:tc>
                <a:tc>
                  <a:txBody>
                    <a:bodyPr/>
                    <a:lstStyle/>
                    <a:p>
                      <a:r>
                        <a:rPr kumimoji="1" lang="ja-JP" altLang="en-US" sz="1200" b="1" dirty="0"/>
                        <a:t>相談支援専門員</a:t>
                      </a:r>
                      <a:endParaRPr kumimoji="1" lang="ja-JP" altLang="en-US" sz="1200" b="1" dirty="0">
                        <a:latin typeface="游ゴシック" panose="020B0400000000000000" pitchFamily="50" charset="-128"/>
                        <a:ea typeface="游ゴシック" panose="020B0400000000000000" pitchFamily="50" charset="-128"/>
                      </a:endParaRPr>
                    </a:p>
                  </a:txBody>
                  <a:tcPr/>
                </a:tc>
                <a:tc vMerge="1">
                  <a:txBody>
                    <a:bodyPr/>
                    <a:lstStyle/>
                    <a:p>
                      <a:endParaRPr kumimoji="1" lang="ja-JP" altLang="en-US" sz="1600" dirty="0"/>
                    </a:p>
                  </a:txBody>
                  <a:tcPr/>
                </a:tc>
                <a:tc vMerge="1">
                  <a:txBody>
                    <a:bodyPr/>
                    <a:lstStyle/>
                    <a:p>
                      <a:endParaRPr kumimoji="1" lang="ja-JP" altLang="en-US" sz="1600" dirty="0"/>
                    </a:p>
                  </a:txBody>
                  <a:tcPr/>
                </a:tc>
                <a:tc vMerge="1">
                  <a:txBody>
                    <a:bodyPr/>
                    <a:lstStyle/>
                    <a:p>
                      <a:endParaRPr kumimoji="1" lang="ja-JP" altLang="en-US" sz="1600" dirty="0"/>
                    </a:p>
                  </a:txBody>
                  <a:tcPr/>
                </a:tc>
                <a:extLst>
                  <a:ext uri="{0D108BD9-81ED-4DB2-BD59-A6C34878D82A}">
                    <a16:rowId xmlns:a16="http://schemas.microsoft.com/office/drawing/2014/main" val="2087195501"/>
                  </a:ext>
                </a:extLst>
              </a:tr>
              <a:tr h="963377">
                <a:tc vMerge="1">
                  <a:txBody>
                    <a:bodyPr/>
                    <a:lstStyle/>
                    <a:p>
                      <a:endParaRPr kumimoji="1" lang="ja-JP" altLang="en-US" sz="1200" dirty="0"/>
                    </a:p>
                  </a:txBody>
                  <a:tcPr/>
                </a:tc>
                <a:tc>
                  <a:txBody>
                    <a:bodyPr/>
                    <a:lstStyle/>
                    <a:p>
                      <a:r>
                        <a:rPr kumimoji="1" lang="ja-JP" altLang="en-US" sz="1200" b="1"/>
                        <a:t>行政</a:t>
                      </a:r>
                      <a:endParaRPr kumimoji="1" lang="ja-JP" altLang="en-US" sz="1200" b="1" dirty="0">
                        <a:latin typeface="游ゴシック" panose="020B0400000000000000" pitchFamily="50" charset="-128"/>
                        <a:ea typeface="游ゴシック" panose="020B0400000000000000" pitchFamily="50" charset="-128"/>
                      </a:endParaRPr>
                    </a:p>
                  </a:txBody>
                  <a:tcPr/>
                </a:tc>
                <a:tc>
                  <a:txBody>
                    <a:bodyPr/>
                    <a:lstStyle/>
                    <a:p>
                      <a:r>
                        <a:rPr kumimoji="1" lang="ja-JP" altLang="en-US" sz="1200" b="1" dirty="0"/>
                        <a:t>担当者：</a:t>
                      </a:r>
                      <a:endParaRPr kumimoji="1" lang="en-US" altLang="ja-JP" sz="1200" b="1" dirty="0"/>
                    </a:p>
                    <a:p>
                      <a:r>
                        <a:rPr kumimoji="1" lang="ja-JP" altLang="en-US" sz="1200" b="1" dirty="0"/>
                        <a:t>計画を受理する方</a:t>
                      </a:r>
                      <a:endParaRPr kumimoji="1" lang="ja-JP" altLang="en-US" sz="1200" b="1" dirty="0">
                        <a:latin typeface="游ゴシック" panose="020B0400000000000000" pitchFamily="50" charset="-128"/>
                        <a:ea typeface="游ゴシック" panose="020B0400000000000000" pitchFamily="50" charset="-128"/>
                      </a:endParaRPr>
                    </a:p>
                  </a:txBody>
                  <a:tcPr/>
                </a:tc>
                <a:tc vMerge="1">
                  <a:txBody>
                    <a:bodyPr/>
                    <a:lstStyle/>
                    <a:p>
                      <a:endParaRPr kumimoji="1" lang="ja-JP" altLang="en-US" sz="1600" dirty="0"/>
                    </a:p>
                  </a:txBody>
                  <a:tcPr/>
                </a:tc>
                <a:tc vMerge="1">
                  <a:txBody>
                    <a:bodyPr/>
                    <a:lstStyle/>
                    <a:p>
                      <a:endParaRPr kumimoji="1" lang="ja-JP" altLang="en-US" sz="1600" dirty="0"/>
                    </a:p>
                  </a:txBody>
                  <a:tcPr/>
                </a:tc>
                <a:tc vMerge="1">
                  <a:txBody>
                    <a:bodyPr/>
                    <a:lstStyle/>
                    <a:p>
                      <a:endParaRPr kumimoji="1" lang="ja-JP" altLang="en-US" sz="1600" dirty="0"/>
                    </a:p>
                  </a:txBody>
                  <a:tcPr/>
                </a:tc>
                <a:extLst>
                  <a:ext uri="{0D108BD9-81ED-4DB2-BD59-A6C34878D82A}">
                    <a16:rowId xmlns:a16="http://schemas.microsoft.com/office/drawing/2014/main" val="3740901165"/>
                  </a:ext>
                </a:extLst>
              </a:tr>
            </a:tbl>
          </a:graphicData>
        </a:graphic>
      </p:graphicFrame>
      <p:sp>
        <p:nvSpPr>
          <p:cNvPr id="5" name="吹き出し: 四角形 4">
            <a:extLst>
              <a:ext uri="{FF2B5EF4-FFF2-40B4-BE49-F238E27FC236}">
                <a16:creationId xmlns:a16="http://schemas.microsoft.com/office/drawing/2014/main" id="{A55CD9EE-1949-1B3B-9318-7FEDEC19EE73}"/>
              </a:ext>
            </a:extLst>
          </p:cNvPr>
          <p:cNvSpPr/>
          <p:nvPr/>
        </p:nvSpPr>
        <p:spPr>
          <a:xfrm>
            <a:off x="5043055" y="450808"/>
            <a:ext cx="3932267" cy="475400"/>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2000" b="1" dirty="0">
                <a:solidFill>
                  <a:schemeClr val="tx1"/>
                </a:solidFill>
              </a:rPr>
              <a:t>計画相談支援の評価の方法</a:t>
            </a:r>
          </a:p>
        </p:txBody>
      </p:sp>
      <p:sp>
        <p:nvSpPr>
          <p:cNvPr id="8" name="タイトル 1">
            <a:extLst>
              <a:ext uri="{FF2B5EF4-FFF2-40B4-BE49-F238E27FC236}">
                <a16:creationId xmlns:a16="http://schemas.microsoft.com/office/drawing/2014/main" id="{B4F61291-3E82-25B5-5E5F-B79D814875E5}"/>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まとめ</a:t>
            </a:r>
            <a:r>
              <a:rPr lang="en-US" altLang="ja-JP" sz="1600" b="1" dirty="0">
                <a:latin typeface="+mn-ea"/>
                <a:ea typeface="+mn-ea"/>
              </a:rPr>
              <a:t>〉</a:t>
            </a:r>
            <a:r>
              <a:rPr lang="ja-JP" altLang="en-US" sz="1600" b="1" dirty="0">
                <a:latin typeface="+mn-ea"/>
                <a:ea typeface="+mn-ea"/>
              </a:rPr>
              <a:t>法定研修における実地教育と相談実践の中でのスーパービジョン</a:t>
            </a:r>
          </a:p>
        </p:txBody>
      </p:sp>
    </p:spTree>
    <p:extLst>
      <p:ext uri="{BB962C8B-B14F-4D97-AF65-F5344CB8AC3E}">
        <p14:creationId xmlns:p14="http://schemas.microsoft.com/office/powerpoint/2010/main" val="426263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634B3-D616-32F6-6554-4659B5A4B269}"/>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51D212FF-DD75-8A4D-CC00-7F28C2A5207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2AB40035-0930-3174-FB5E-420670865F27}"/>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7</a:t>
            </a:fld>
            <a:endParaRPr kumimoji="1" lang="ja-JP" altLang="en-US" dirty="0"/>
          </a:p>
        </p:txBody>
      </p:sp>
      <p:cxnSp>
        <p:nvCxnSpPr>
          <p:cNvPr id="22" name="直線コネクタ 21">
            <a:extLst>
              <a:ext uri="{FF2B5EF4-FFF2-40B4-BE49-F238E27FC236}">
                <a16:creationId xmlns:a16="http://schemas.microsoft.com/office/drawing/2014/main" id="{58CACCD1-BB58-5B49-FAAD-A9CDE2B1363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8A0D04AA-88CB-D4B0-761D-6468344BD0EF}"/>
              </a:ext>
            </a:extLst>
          </p:cNvPr>
          <p:cNvSpPr txBox="1">
            <a:spLocks/>
          </p:cNvSpPr>
          <p:nvPr/>
        </p:nvSpPr>
        <p:spPr>
          <a:xfrm>
            <a:off x="133165" y="1873191"/>
            <a:ext cx="8842158" cy="2308192"/>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10000"/>
              </a:lnSpc>
            </a:pPr>
            <a:r>
              <a:rPr lang="en-US" altLang="ja-JP" sz="12000" b="1" dirty="0">
                <a:latin typeface="+mn-ea"/>
              </a:rPr>
              <a:t>70</a:t>
            </a:r>
            <a:r>
              <a:rPr lang="ja-JP" altLang="en-US" sz="12000" b="1" dirty="0">
                <a:latin typeface="+mn-ea"/>
              </a:rPr>
              <a:t>：</a:t>
            </a:r>
            <a:r>
              <a:rPr lang="en-US" altLang="ja-JP" sz="12000" b="1" dirty="0">
                <a:latin typeface="+mn-ea"/>
              </a:rPr>
              <a:t>20</a:t>
            </a:r>
            <a:r>
              <a:rPr lang="ja-JP" altLang="en-US" sz="12000" b="1" dirty="0">
                <a:latin typeface="+mn-ea"/>
              </a:rPr>
              <a:t>：</a:t>
            </a:r>
            <a:r>
              <a:rPr lang="en-US" altLang="ja-JP" sz="12000" b="1" dirty="0">
                <a:latin typeface="+mn-ea"/>
              </a:rPr>
              <a:t>10</a:t>
            </a:r>
            <a:endParaRPr lang="ja-JP" altLang="en-US" sz="12000" b="1" dirty="0">
              <a:latin typeface="+mn-ea"/>
            </a:endParaRPr>
          </a:p>
        </p:txBody>
      </p:sp>
    </p:spTree>
    <p:extLst>
      <p:ext uri="{BB962C8B-B14F-4D97-AF65-F5344CB8AC3E}">
        <p14:creationId xmlns:p14="http://schemas.microsoft.com/office/powerpoint/2010/main" val="340144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7868F-4FE1-AB3C-1312-243ECFA541AA}"/>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7262B983-B446-7355-BCF3-AD7E62DBA568}"/>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6162586D-B86B-2CB5-331A-64DE4BB617A7}"/>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70</a:t>
            </a:fld>
            <a:endParaRPr kumimoji="1" lang="ja-JP" altLang="en-US" dirty="0"/>
          </a:p>
        </p:txBody>
      </p:sp>
      <p:cxnSp>
        <p:nvCxnSpPr>
          <p:cNvPr id="22" name="直線コネクタ 21">
            <a:extLst>
              <a:ext uri="{FF2B5EF4-FFF2-40B4-BE49-F238E27FC236}">
                <a16:creationId xmlns:a16="http://schemas.microsoft.com/office/drawing/2014/main" id="{A38CEFA1-4128-24AD-733A-C4CD3990B375}"/>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557F1426-D78A-A522-C43F-A532FC4EDC26}"/>
              </a:ext>
            </a:extLst>
          </p:cNvPr>
          <p:cNvSpPr txBox="1">
            <a:spLocks/>
          </p:cNvSpPr>
          <p:nvPr/>
        </p:nvSpPr>
        <p:spPr>
          <a:xfrm>
            <a:off x="170109" y="988289"/>
            <a:ext cx="8842158" cy="5190835"/>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spcBef>
                <a:spcPts val="1200"/>
              </a:spcBef>
            </a:pPr>
            <a:r>
              <a:rPr lang="ja-JP" altLang="en-US" b="1" dirty="0"/>
              <a:t>①対象者（専門員の他、地域等）への目的の理解、動機付けが導入前からされていない。</a:t>
            </a:r>
          </a:p>
          <a:p>
            <a:pPr algn="just">
              <a:lnSpc>
                <a:spcPct val="110000"/>
              </a:lnSpc>
              <a:spcBef>
                <a:spcPts val="1200"/>
              </a:spcBef>
            </a:pPr>
            <a:r>
              <a:rPr lang="ja-JP" altLang="en-US" b="1" dirty="0"/>
              <a:t>②受講者の意見が聞き入れてもらえない。</a:t>
            </a:r>
          </a:p>
          <a:p>
            <a:pPr algn="just">
              <a:lnSpc>
                <a:spcPct val="110000"/>
              </a:lnSpc>
              <a:spcBef>
                <a:spcPts val="1200"/>
              </a:spcBef>
            </a:pPr>
            <a:r>
              <a:rPr lang="ja-JP" altLang="en-US" b="1" dirty="0"/>
              <a:t>③指導側の質のバラツキ。</a:t>
            </a:r>
          </a:p>
          <a:p>
            <a:pPr algn="just">
              <a:lnSpc>
                <a:spcPct val="110000"/>
              </a:lnSpc>
              <a:spcBef>
                <a:spcPts val="1200"/>
              </a:spcBef>
            </a:pPr>
            <a:r>
              <a:rPr lang="ja-JP" altLang="en-US" b="1" dirty="0"/>
              <a:t>（事前準備の不足・指導者の未熟さ（技術、手順、柔軟性））</a:t>
            </a:r>
          </a:p>
          <a:p>
            <a:pPr algn="just">
              <a:lnSpc>
                <a:spcPct val="110000"/>
              </a:lnSpc>
              <a:spcBef>
                <a:spcPts val="1200"/>
              </a:spcBef>
            </a:pPr>
            <a:r>
              <a:rPr lang="ja-JP" altLang="en-US" b="1" dirty="0"/>
              <a:t>④フォローアップの欠如。</a:t>
            </a:r>
          </a:p>
          <a:p>
            <a:pPr algn="just">
              <a:lnSpc>
                <a:spcPct val="110000"/>
              </a:lnSpc>
              <a:spcBef>
                <a:spcPts val="1200"/>
              </a:spcBef>
            </a:pPr>
            <a:r>
              <a:rPr lang="ja-JP" altLang="en-US" b="1" dirty="0"/>
              <a:t>⑤市町村の理解、地域の研修の在り方・しくみが未到達</a:t>
            </a:r>
          </a:p>
          <a:p>
            <a:pPr algn="just">
              <a:lnSpc>
                <a:spcPct val="110000"/>
              </a:lnSpc>
              <a:spcBef>
                <a:spcPts val="1200"/>
              </a:spcBef>
            </a:pPr>
            <a:r>
              <a:rPr lang="ja-JP" altLang="en-US" b="1" dirty="0"/>
              <a:t>　（地域の基幹</a:t>
            </a:r>
            <a:r>
              <a:rPr lang="en-US" altLang="ja-JP" b="1" dirty="0"/>
              <a:t>C</a:t>
            </a:r>
            <a:r>
              <a:rPr lang="ja-JP" altLang="en-US" b="1" dirty="0"/>
              <a:t>や主任相談支援の位置づけや業務整理）</a:t>
            </a:r>
          </a:p>
        </p:txBody>
      </p:sp>
      <p:sp>
        <p:nvSpPr>
          <p:cNvPr id="2" name="タイトル 1">
            <a:extLst>
              <a:ext uri="{FF2B5EF4-FFF2-40B4-BE49-F238E27FC236}">
                <a16:creationId xmlns:a16="http://schemas.microsoft.com/office/drawing/2014/main" id="{0DDED2EC-F32D-E2B5-FF82-842DFE87FD5F}"/>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kumimoji="1" lang="ja-JP" altLang="en-US" sz="2000" b="1" dirty="0">
                <a:latin typeface="+mn-ea"/>
                <a:ea typeface="+mn-ea"/>
              </a:rPr>
              <a:t>の視点</a:t>
            </a:r>
          </a:p>
        </p:txBody>
      </p:sp>
      <p:sp>
        <p:nvSpPr>
          <p:cNvPr id="4" name="タイトル 1">
            <a:extLst>
              <a:ext uri="{FF2B5EF4-FFF2-40B4-BE49-F238E27FC236}">
                <a16:creationId xmlns:a16="http://schemas.microsoft.com/office/drawing/2014/main" id="{8C3B1EE3-9CAD-06B0-4071-5E9943FA2E74}"/>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5" name="吹き出し: 四角形 4">
            <a:extLst>
              <a:ext uri="{FF2B5EF4-FFF2-40B4-BE49-F238E27FC236}">
                <a16:creationId xmlns:a16="http://schemas.microsoft.com/office/drawing/2014/main" id="{9FA65AD2-6D1C-5A93-511E-EE2068F62481}"/>
              </a:ext>
            </a:extLst>
          </p:cNvPr>
          <p:cNvSpPr/>
          <p:nvPr/>
        </p:nvSpPr>
        <p:spPr>
          <a:xfrm>
            <a:off x="5041624" y="464866"/>
            <a:ext cx="3932267" cy="756480"/>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b="1" dirty="0">
                <a:solidFill>
                  <a:schemeClr val="tx1"/>
                </a:solidFill>
              </a:rPr>
              <a:t>ＯＪＴ並びに評価の場が機能しない理由と配慮点</a:t>
            </a:r>
          </a:p>
        </p:txBody>
      </p:sp>
      <p:sp>
        <p:nvSpPr>
          <p:cNvPr id="8" name="タイトル 1">
            <a:extLst>
              <a:ext uri="{FF2B5EF4-FFF2-40B4-BE49-F238E27FC236}">
                <a16:creationId xmlns:a16="http://schemas.microsoft.com/office/drawing/2014/main" id="{F19764FE-39A2-D09A-713A-C2542F30CCF1}"/>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まとめ</a:t>
            </a:r>
            <a:r>
              <a:rPr lang="en-US" altLang="ja-JP" sz="1600" b="1" dirty="0">
                <a:latin typeface="+mn-ea"/>
                <a:ea typeface="+mn-ea"/>
              </a:rPr>
              <a:t>〉</a:t>
            </a:r>
            <a:r>
              <a:rPr lang="ja-JP" altLang="en-US" sz="1600" b="1" dirty="0">
                <a:latin typeface="+mn-ea"/>
                <a:ea typeface="+mn-ea"/>
              </a:rPr>
              <a:t>法定研修における実地教育と相談実践の中でのスーパービジョン</a:t>
            </a:r>
          </a:p>
        </p:txBody>
      </p:sp>
    </p:spTree>
    <p:extLst>
      <p:ext uri="{BB962C8B-B14F-4D97-AF65-F5344CB8AC3E}">
        <p14:creationId xmlns:p14="http://schemas.microsoft.com/office/powerpoint/2010/main" val="282448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AC58E-B581-C783-A6F7-6241FF32996E}"/>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33C2FD33-AE57-5D1C-0B82-DDF6EC9A2D3B}"/>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1DE95CA6-4C24-9615-27EB-6C29FA4534B8}"/>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71</a:t>
            </a:fld>
            <a:endParaRPr kumimoji="1" lang="ja-JP" altLang="en-US" dirty="0"/>
          </a:p>
        </p:txBody>
      </p:sp>
      <p:cxnSp>
        <p:nvCxnSpPr>
          <p:cNvPr id="22" name="直線コネクタ 21">
            <a:extLst>
              <a:ext uri="{FF2B5EF4-FFF2-40B4-BE49-F238E27FC236}">
                <a16:creationId xmlns:a16="http://schemas.microsoft.com/office/drawing/2014/main" id="{56F522C5-4BE1-A959-F0A8-CE8AB43F88DC}"/>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AE18B8A8-7727-5555-492E-3BDF65386366}"/>
              </a:ext>
            </a:extLst>
          </p:cNvPr>
          <p:cNvSpPr txBox="1">
            <a:spLocks/>
          </p:cNvSpPr>
          <p:nvPr/>
        </p:nvSpPr>
        <p:spPr>
          <a:xfrm>
            <a:off x="170109" y="988289"/>
            <a:ext cx="8842158" cy="5190835"/>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spcBef>
                <a:spcPts val="1200"/>
              </a:spcBef>
            </a:pPr>
            <a:r>
              <a:rPr lang="ja-JP" altLang="en-US" b="1" dirty="0"/>
              <a:t>①対象者（専門員の他、地域等）への</a:t>
            </a:r>
            <a:r>
              <a:rPr lang="ja-JP" altLang="en-US" b="1" u="sng" dirty="0">
                <a:solidFill>
                  <a:srgbClr val="FF0000"/>
                </a:solidFill>
              </a:rPr>
              <a:t>目的の理解、動機付け</a:t>
            </a:r>
            <a:r>
              <a:rPr lang="ja-JP" altLang="en-US" b="1" dirty="0"/>
              <a:t>が導入前からされていない。</a:t>
            </a:r>
          </a:p>
          <a:p>
            <a:pPr algn="just">
              <a:lnSpc>
                <a:spcPct val="110000"/>
              </a:lnSpc>
              <a:spcBef>
                <a:spcPts val="1200"/>
              </a:spcBef>
            </a:pPr>
            <a:r>
              <a:rPr lang="ja-JP" altLang="en-US" b="1" dirty="0"/>
              <a:t>②受講者の意見が聞き入れてもらえない。</a:t>
            </a:r>
          </a:p>
          <a:p>
            <a:pPr algn="just">
              <a:lnSpc>
                <a:spcPct val="110000"/>
              </a:lnSpc>
              <a:spcBef>
                <a:spcPts val="1200"/>
              </a:spcBef>
            </a:pPr>
            <a:r>
              <a:rPr lang="ja-JP" altLang="en-US" b="1" dirty="0"/>
              <a:t>③</a:t>
            </a:r>
            <a:r>
              <a:rPr lang="ja-JP" altLang="en-US" b="1" u="sng" dirty="0">
                <a:solidFill>
                  <a:srgbClr val="FF0000"/>
                </a:solidFill>
              </a:rPr>
              <a:t>指導側の質のバラツキ</a:t>
            </a:r>
            <a:r>
              <a:rPr lang="ja-JP" altLang="en-US" b="1" dirty="0"/>
              <a:t>。</a:t>
            </a:r>
          </a:p>
          <a:p>
            <a:pPr algn="just">
              <a:lnSpc>
                <a:spcPct val="110000"/>
              </a:lnSpc>
              <a:spcBef>
                <a:spcPts val="1200"/>
              </a:spcBef>
            </a:pPr>
            <a:r>
              <a:rPr lang="ja-JP" altLang="en-US" b="1" dirty="0"/>
              <a:t>（事前準備の不足・指導者の未熟さ（技術、手順、柔軟性））</a:t>
            </a:r>
          </a:p>
          <a:p>
            <a:pPr algn="just">
              <a:lnSpc>
                <a:spcPct val="110000"/>
              </a:lnSpc>
              <a:spcBef>
                <a:spcPts val="1200"/>
              </a:spcBef>
            </a:pPr>
            <a:r>
              <a:rPr lang="ja-JP" altLang="en-US" b="1" dirty="0"/>
              <a:t>④</a:t>
            </a:r>
            <a:r>
              <a:rPr lang="ja-JP" altLang="en-US" b="1" u="sng" dirty="0">
                <a:solidFill>
                  <a:srgbClr val="FF0000"/>
                </a:solidFill>
              </a:rPr>
              <a:t>フォローアップの欠如</a:t>
            </a:r>
            <a:r>
              <a:rPr lang="ja-JP" altLang="en-US" b="1" dirty="0"/>
              <a:t>。</a:t>
            </a:r>
          </a:p>
          <a:p>
            <a:pPr algn="just">
              <a:lnSpc>
                <a:spcPct val="110000"/>
              </a:lnSpc>
              <a:spcBef>
                <a:spcPts val="1200"/>
              </a:spcBef>
            </a:pPr>
            <a:r>
              <a:rPr lang="ja-JP" altLang="en-US" b="1" dirty="0"/>
              <a:t>⑤</a:t>
            </a:r>
            <a:r>
              <a:rPr lang="ja-JP" altLang="en-US" b="1" u="sng" dirty="0">
                <a:solidFill>
                  <a:srgbClr val="FF0000"/>
                </a:solidFill>
              </a:rPr>
              <a:t>市町村の理解、地域の研修の在り方・しくみが未到達</a:t>
            </a:r>
          </a:p>
          <a:p>
            <a:pPr algn="just">
              <a:lnSpc>
                <a:spcPct val="110000"/>
              </a:lnSpc>
              <a:spcBef>
                <a:spcPts val="1200"/>
              </a:spcBef>
            </a:pPr>
            <a:r>
              <a:rPr lang="ja-JP" altLang="en-US" b="1" dirty="0"/>
              <a:t>　（地域の基幹</a:t>
            </a:r>
            <a:r>
              <a:rPr lang="en-US" altLang="ja-JP" b="1" dirty="0"/>
              <a:t>C</a:t>
            </a:r>
            <a:r>
              <a:rPr lang="ja-JP" altLang="en-US" b="1" dirty="0"/>
              <a:t>や主任相談支援の位置づけや業務整理）</a:t>
            </a:r>
          </a:p>
        </p:txBody>
      </p:sp>
      <p:sp>
        <p:nvSpPr>
          <p:cNvPr id="2" name="タイトル 1">
            <a:extLst>
              <a:ext uri="{FF2B5EF4-FFF2-40B4-BE49-F238E27FC236}">
                <a16:creationId xmlns:a16="http://schemas.microsoft.com/office/drawing/2014/main" id="{F26B7423-96A5-1856-85D3-14D2D6274A72}"/>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kumimoji="1" lang="ja-JP" altLang="en-US" sz="2000" b="1" dirty="0">
                <a:latin typeface="+mn-ea"/>
                <a:ea typeface="+mn-ea"/>
              </a:rPr>
              <a:t>の視点</a:t>
            </a:r>
          </a:p>
        </p:txBody>
      </p:sp>
      <p:sp>
        <p:nvSpPr>
          <p:cNvPr id="4" name="タイトル 1">
            <a:extLst>
              <a:ext uri="{FF2B5EF4-FFF2-40B4-BE49-F238E27FC236}">
                <a16:creationId xmlns:a16="http://schemas.microsoft.com/office/drawing/2014/main" id="{5E2ED6FA-F783-6990-45F9-09737E9987F2}"/>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5" name="吹き出し: 四角形 4">
            <a:extLst>
              <a:ext uri="{FF2B5EF4-FFF2-40B4-BE49-F238E27FC236}">
                <a16:creationId xmlns:a16="http://schemas.microsoft.com/office/drawing/2014/main" id="{19E30964-BCB3-3F63-A729-4E5E9C68F81D}"/>
              </a:ext>
            </a:extLst>
          </p:cNvPr>
          <p:cNvSpPr/>
          <p:nvPr/>
        </p:nvSpPr>
        <p:spPr>
          <a:xfrm>
            <a:off x="5041624" y="464866"/>
            <a:ext cx="3932267" cy="756480"/>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b="1" dirty="0">
                <a:solidFill>
                  <a:schemeClr val="tx1"/>
                </a:solidFill>
              </a:rPr>
              <a:t>ＯＪＴ並びに評価の場が機能しない理由と配慮点</a:t>
            </a:r>
          </a:p>
        </p:txBody>
      </p:sp>
      <p:sp>
        <p:nvSpPr>
          <p:cNvPr id="8" name="タイトル 1">
            <a:extLst>
              <a:ext uri="{FF2B5EF4-FFF2-40B4-BE49-F238E27FC236}">
                <a16:creationId xmlns:a16="http://schemas.microsoft.com/office/drawing/2014/main" id="{5BEA070B-D922-3269-F7C3-CE9DEA89E639}"/>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まとめ</a:t>
            </a:r>
            <a:r>
              <a:rPr lang="en-US" altLang="ja-JP" sz="1600" b="1" dirty="0">
                <a:latin typeface="+mn-ea"/>
                <a:ea typeface="+mn-ea"/>
              </a:rPr>
              <a:t>〉</a:t>
            </a:r>
            <a:r>
              <a:rPr lang="ja-JP" altLang="en-US" sz="1600" b="1" dirty="0">
                <a:latin typeface="+mn-ea"/>
                <a:ea typeface="+mn-ea"/>
              </a:rPr>
              <a:t>法定研修における実地教育と相談実践の中でのスーパービジョン</a:t>
            </a:r>
          </a:p>
        </p:txBody>
      </p:sp>
    </p:spTree>
    <p:extLst>
      <p:ext uri="{BB962C8B-B14F-4D97-AF65-F5344CB8AC3E}">
        <p14:creationId xmlns:p14="http://schemas.microsoft.com/office/powerpoint/2010/main" val="5360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A3F74-46EC-F0B6-A7F6-3F710F399957}"/>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0DE94FE2-12BD-6BA6-CAF6-5FDD5C4E1806}"/>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86C7C270-AA58-9AB8-FA68-E883F0E5CF92}"/>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72</a:t>
            </a:fld>
            <a:endParaRPr kumimoji="1" lang="ja-JP" altLang="en-US" dirty="0"/>
          </a:p>
        </p:txBody>
      </p:sp>
      <p:cxnSp>
        <p:nvCxnSpPr>
          <p:cNvPr id="22" name="直線コネクタ 21">
            <a:extLst>
              <a:ext uri="{FF2B5EF4-FFF2-40B4-BE49-F238E27FC236}">
                <a16:creationId xmlns:a16="http://schemas.microsoft.com/office/drawing/2014/main" id="{8A1A1C70-89E5-B6C5-AE3B-62A7A5938DAC}"/>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84E12C63-7D44-0312-39C1-9368A9D2E8CF}"/>
              </a:ext>
            </a:extLst>
          </p:cNvPr>
          <p:cNvSpPr txBox="1">
            <a:spLocks/>
          </p:cNvSpPr>
          <p:nvPr/>
        </p:nvSpPr>
        <p:spPr>
          <a:xfrm>
            <a:off x="170109" y="988289"/>
            <a:ext cx="8842158" cy="5190835"/>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spcBef>
                <a:spcPts val="1200"/>
              </a:spcBef>
            </a:pPr>
            <a:r>
              <a:rPr lang="ja-JP" altLang="en-US" sz="2800" b="1" dirty="0"/>
              <a:t>①相談支援専門員が感じている課題の聴き取り</a:t>
            </a:r>
          </a:p>
          <a:p>
            <a:pPr algn="just">
              <a:lnSpc>
                <a:spcPct val="110000"/>
              </a:lnSpc>
              <a:spcBef>
                <a:spcPts val="1200"/>
              </a:spcBef>
            </a:pPr>
            <a:r>
              <a:rPr lang="ja-JP" altLang="en-US" sz="2800" b="1" dirty="0"/>
              <a:t>②相談支援事業所の課題の聴き取り</a:t>
            </a:r>
          </a:p>
          <a:p>
            <a:pPr algn="just">
              <a:lnSpc>
                <a:spcPct val="110000"/>
              </a:lnSpc>
              <a:spcBef>
                <a:spcPts val="1200"/>
              </a:spcBef>
            </a:pPr>
            <a:r>
              <a:rPr lang="ja-JP" altLang="en-US" sz="2800" b="1" dirty="0"/>
              <a:t>③困難ケースの共有と次回検討の機会作り</a:t>
            </a:r>
          </a:p>
          <a:p>
            <a:pPr algn="just">
              <a:lnSpc>
                <a:spcPct val="110000"/>
              </a:lnSpc>
              <a:spcBef>
                <a:spcPts val="1200"/>
              </a:spcBef>
            </a:pPr>
            <a:r>
              <a:rPr lang="ja-JP" altLang="en-US" sz="2800" b="1" dirty="0"/>
              <a:t>④つなぐ資源がない地域課題の聴き取り</a:t>
            </a:r>
          </a:p>
          <a:p>
            <a:pPr algn="just">
              <a:lnSpc>
                <a:spcPct val="110000"/>
              </a:lnSpc>
              <a:spcBef>
                <a:spcPts val="1200"/>
              </a:spcBef>
            </a:pPr>
            <a:r>
              <a:rPr lang="ja-JP" altLang="en-US" sz="2800" b="1" dirty="0"/>
              <a:t>⑤市町村及び基幹相談支援センターへの要望</a:t>
            </a:r>
          </a:p>
          <a:p>
            <a:pPr algn="just">
              <a:lnSpc>
                <a:spcPct val="110000"/>
              </a:lnSpc>
              <a:spcBef>
                <a:spcPts val="1200"/>
              </a:spcBef>
            </a:pPr>
            <a:r>
              <a:rPr lang="ja-JP" altLang="en-US" sz="2800" b="1" dirty="0"/>
              <a:t>⑥新規ケースのレビュー（紹介、振り返り）の機会</a:t>
            </a:r>
          </a:p>
          <a:p>
            <a:pPr algn="just">
              <a:lnSpc>
                <a:spcPct val="110000"/>
              </a:lnSpc>
              <a:spcBef>
                <a:spcPts val="1200"/>
              </a:spcBef>
            </a:pPr>
            <a:r>
              <a:rPr lang="ja-JP" altLang="en-US" sz="2800" b="1" dirty="0"/>
              <a:t>⑦タイムリーなＱ＆Ａの機会</a:t>
            </a:r>
          </a:p>
        </p:txBody>
      </p:sp>
      <p:sp>
        <p:nvSpPr>
          <p:cNvPr id="2" name="タイトル 1">
            <a:extLst>
              <a:ext uri="{FF2B5EF4-FFF2-40B4-BE49-F238E27FC236}">
                <a16:creationId xmlns:a16="http://schemas.microsoft.com/office/drawing/2014/main" id="{C4D43FE4-986E-2288-4F66-9B10E7E0A80F}"/>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kumimoji="1" lang="ja-JP" altLang="en-US" sz="2000" b="1" dirty="0">
                <a:latin typeface="+mn-ea"/>
                <a:ea typeface="+mn-ea"/>
              </a:rPr>
              <a:t>の視点</a:t>
            </a:r>
          </a:p>
        </p:txBody>
      </p:sp>
      <p:sp>
        <p:nvSpPr>
          <p:cNvPr id="4" name="タイトル 1">
            <a:extLst>
              <a:ext uri="{FF2B5EF4-FFF2-40B4-BE49-F238E27FC236}">
                <a16:creationId xmlns:a16="http://schemas.microsoft.com/office/drawing/2014/main" id="{582F581B-C270-DF33-CDC1-C36C0A2B524A}"/>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5" name="吹き出し: 四角形 4">
            <a:extLst>
              <a:ext uri="{FF2B5EF4-FFF2-40B4-BE49-F238E27FC236}">
                <a16:creationId xmlns:a16="http://schemas.microsoft.com/office/drawing/2014/main" id="{EBF3F9A8-0E7F-F555-AB7A-DB4F3EBD225B}"/>
              </a:ext>
            </a:extLst>
          </p:cNvPr>
          <p:cNvSpPr/>
          <p:nvPr/>
        </p:nvSpPr>
        <p:spPr>
          <a:xfrm>
            <a:off x="5060812" y="474776"/>
            <a:ext cx="3932267" cy="756480"/>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2000" b="1" dirty="0">
                <a:solidFill>
                  <a:schemeClr val="tx1"/>
                </a:solidFill>
              </a:rPr>
              <a:t>評価の場からの展開の例</a:t>
            </a:r>
          </a:p>
        </p:txBody>
      </p:sp>
      <p:sp>
        <p:nvSpPr>
          <p:cNvPr id="8" name="タイトル 1">
            <a:extLst>
              <a:ext uri="{FF2B5EF4-FFF2-40B4-BE49-F238E27FC236}">
                <a16:creationId xmlns:a16="http://schemas.microsoft.com/office/drawing/2014/main" id="{E7011EB8-2F2E-F64C-81F4-D6326886E687}"/>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まとめ</a:t>
            </a:r>
            <a:r>
              <a:rPr lang="en-US" altLang="ja-JP" sz="1600" b="1" dirty="0">
                <a:latin typeface="+mn-ea"/>
                <a:ea typeface="+mn-ea"/>
              </a:rPr>
              <a:t>〉</a:t>
            </a:r>
            <a:r>
              <a:rPr lang="ja-JP" altLang="en-US" sz="1600" b="1" dirty="0">
                <a:latin typeface="+mn-ea"/>
                <a:ea typeface="+mn-ea"/>
              </a:rPr>
              <a:t>法定研修における実地教育と相談実践の中でのスーパービジョン</a:t>
            </a:r>
          </a:p>
        </p:txBody>
      </p:sp>
    </p:spTree>
    <p:extLst>
      <p:ext uri="{BB962C8B-B14F-4D97-AF65-F5344CB8AC3E}">
        <p14:creationId xmlns:p14="http://schemas.microsoft.com/office/powerpoint/2010/main" val="211590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39458-D9E0-0309-9FD1-17569BA09529}"/>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A698B79B-D36F-62A0-CD2C-29AB014EBC2D}"/>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25E4EAC2-575F-C8F4-D581-923282AA8655}"/>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73</a:t>
            </a:fld>
            <a:endParaRPr kumimoji="1" lang="ja-JP" altLang="en-US" dirty="0"/>
          </a:p>
        </p:txBody>
      </p:sp>
      <p:cxnSp>
        <p:nvCxnSpPr>
          <p:cNvPr id="22" name="直線コネクタ 21">
            <a:extLst>
              <a:ext uri="{FF2B5EF4-FFF2-40B4-BE49-F238E27FC236}">
                <a16:creationId xmlns:a16="http://schemas.microsoft.com/office/drawing/2014/main" id="{6917CF33-FB59-3934-36C2-C6C9878A1AC9}"/>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5EB21BF1-64EE-967B-7DE4-EECF7765D244}"/>
              </a:ext>
            </a:extLst>
          </p:cNvPr>
          <p:cNvSpPr txBox="1">
            <a:spLocks/>
          </p:cNvSpPr>
          <p:nvPr/>
        </p:nvSpPr>
        <p:spPr>
          <a:xfrm>
            <a:off x="170109" y="988289"/>
            <a:ext cx="8842158" cy="5190835"/>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spcBef>
                <a:spcPts val="1200"/>
              </a:spcBef>
            </a:pPr>
            <a:r>
              <a:rPr lang="ja-JP" altLang="en-US" sz="2800" b="1" dirty="0"/>
              <a:t>①相談支援専門員が感じている</a:t>
            </a:r>
            <a:r>
              <a:rPr lang="ja-JP" altLang="en-US" sz="2800" b="1" u="sng" dirty="0">
                <a:solidFill>
                  <a:srgbClr val="FF0000"/>
                </a:solidFill>
              </a:rPr>
              <a:t>課題の聴き取り</a:t>
            </a:r>
          </a:p>
          <a:p>
            <a:pPr algn="just">
              <a:lnSpc>
                <a:spcPct val="110000"/>
              </a:lnSpc>
              <a:spcBef>
                <a:spcPts val="1200"/>
              </a:spcBef>
            </a:pPr>
            <a:r>
              <a:rPr lang="ja-JP" altLang="en-US" sz="2800" b="1" dirty="0"/>
              <a:t>②相談支援</a:t>
            </a:r>
            <a:r>
              <a:rPr lang="ja-JP" altLang="en-US" sz="2800" b="1" u="sng" dirty="0">
                <a:solidFill>
                  <a:srgbClr val="FF0000"/>
                </a:solidFill>
              </a:rPr>
              <a:t>事業所の課題の聴き取り</a:t>
            </a:r>
          </a:p>
          <a:p>
            <a:pPr algn="just">
              <a:lnSpc>
                <a:spcPct val="110000"/>
              </a:lnSpc>
              <a:spcBef>
                <a:spcPts val="1200"/>
              </a:spcBef>
            </a:pPr>
            <a:r>
              <a:rPr lang="ja-JP" altLang="en-US" sz="2800" b="1" dirty="0"/>
              <a:t>③</a:t>
            </a:r>
            <a:r>
              <a:rPr lang="ja-JP" altLang="en-US" sz="2800" b="1" u="sng" dirty="0">
                <a:solidFill>
                  <a:srgbClr val="FF0000"/>
                </a:solidFill>
              </a:rPr>
              <a:t>困難ケースの共有</a:t>
            </a:r>
            <a:r>
              <a:rPr lang="ja-JP" altLang="en-US" sz="2800" b="1" dirty="0"/>
              <a:t>と次回検討の機会作り</a:t>
            </a:r>
          </a:p>
          <a:p>
            <a:pPr algn="just">
              <a:lnSpc>
                <a:spcPct val="110000"/>
              </a:lnSpc>
              <a:spcBef>
                <a:spcPts val="1200"/>
              </a:spcBef>
            </a:pPr>
            <a:r>
              <a:rPr lang="ja-JP" altLang="en-US" sz="2800" b="1" dirty="0"/>
              <a:t>④つなぐ資源がない</a:t>
            </a:r>
            <a:r>
              <a:rPr lang="ja-JP" altLang="en-US" sz="2800" b="1" u="sng" dirty="0">
                <a:solidFill>
                  <a:srgbClr val="FF0000"/>
                </a:solidFill>
              </a:rPr>
              <a:t>地域課題の聴き取り</a:t>
            </a:r>
          </a:p>
          <a:p>
            <a:pPr algn="just">
              <a:lnSpc>
                <a:spcPct val="110000"/>
              </a:lnSpc>
              <a:spcBef>
                <a:spcPts val="1200"/>
              </a:spcBef>
            </a:pPr>
            <a:r>
              <a:rPr lang="ja-JP" altLang="en-US" sz="2800" b="1" dirty="0"/>
              <a:t>⑤市町村及び基幹相談支援センターへの</a:t>
            </a:r>
            <a:r>
              <a:rPr lang="ja-JP" altLang="en-US" sz="2800" b="1" u="sng" dirty="0">
                <a:solidFill>
                  <a:srgbClr val="FF0000"/>
                </a:solidFill>
              </a:rPr>
              <a:t>要望</a:t>
            </a:r>
          </a:p>
          <a:p>
            <a:pPr algn="just">
              <a:lnSpc>
                <a:spcPct val="110000"/>
              </a:lnSpc>
              <a:spcBef>
                <a:spcPts val="1200"/>
              </a:spcBef>
            </a:pPr>
            <a:r>
              <a:rPr lang="ja-JP" altLang="en-US" sz="2800" b="1" dirty="0"/>
              <a:t>⑥新規ケースの</a:t>
            </a:r>
            <a:r>
              <a:rPr lang="ja-JP" altLang="en-US" sz="2800" b="1" u="sng" dirty="0">
                <a:solidFill>
                  <a:srgbClr val="FF0000"/>
                </a:solidFill>
              </a:rPr>
              <a:t>レビュー（紹介、振り返り）の機会</a:t>
            </a:r>
          </a:p>
          <a:p>
            <a:pPr algn="just">
              <a:lnSpc>
                <a:spcPct val="110000"/>
              </a:lnSpc>
              <a:spcBef>
                <a:spcPts val="1200"/>
              </a:spcBef>
            </a:pPr>
            <a:r>
              <a:rPr lang="ja-JP" altLang="en-US" sz="2800" b="1" dirty="0"/>
              <a:t>⑦</a:t>
            </a:r>
            <a:r>
              <a:rPr lang="ja-JP" altLang="en-US" sz="2800" b="1" u="sng" dirty="0">
                <a:solidFill>
                  <a:srgbClr val="FF0000"/>
                </a:solidFill>
              </a:rPr>
              <a:t>タイムリーなＱ＆Ａの機会</a:t>
            </a:r>
          </a:p>
        </p:txBody>
      </p:sp>
      <p:sp>
        <p:nvSpPr>
          <p:cNvPr id="2" name="タイトル 1">
            <a:extLst>
              <a:ext uri="{FF2B5EF4-FFF2-40B4-BE49-F238E27FC236}">
                <a16:creationId xmlns:a16="http://schemas.microsoft.com/office/drawing/2014/main" id="{3394BD58-75CB-DA8F-4851-EFEC13A57CBE}"/>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相談支援専門員への</a:t>
            </a:r>
            <a:r>
              <a:rPr kumimoji="1" lang="en-US" altLang="ja-JP" sz="2000" b="1" dirty="0">
                <a:latin typeface="+mn-ea"/>
                <a:ea typeface="+mn-ea"/>
              </a:rPr>
              <a:t>SV</a:t>
            </a:r>
            <a:r>
              <a:rPr kumimoji="1" lang="ja-JP" altLang="en-US" sz="2000" b="1" dirty="0">
                <a:latin typeface="+mn-ea"/>
                <a:ea typeface="+mn-ea"/>
              </a:rPr>
              <a:t>の視点</a:t>
            </a:r>
          </a:p>
        </p:txBody>
      </p:sp>
      <p:sp>
        <p:nvSpPr>
          <p:cNvPr id="4" name="タイトル 1">
            <a:extLst>
              <a:ext uri="{FF2B5EF4-FFF2-40B4-BE49-F238E27FC236}">
                <a16:creationId xmlns:a16="http://schemas.microsoft.com/office/drawing/2014/main" id="{7B89200B-0422-5BDD-FF2F-D93B7846B728}"/>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5" name="吹き出し: 四角形 4">
            <a:extLst>
              <a:ext uri="{FF2B5EF4-FFF2-40B4-BE49-F238E27FC236}">
                <a16:creationId xmlns:a16="http://schemas.microsoft.com/office/drawing/2014/main" id="{5389312A-9D08-65CF-D1C6-C98117EEBC52}"/>
              </a:ext>
            </a:extLst>
          </p:cNvPr>
          <p:cNvSpPr/>
          <p:nvPr/>
        </p:nvSpPr>
        <p:spPr>
          <a:xfrm>
            <a:off x="5060812" y="474776"/>
            <a:ext cx="3932267" cy="756480"/>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2000" b="1" dirty="0">
                <a:solidFill>
                  <a:schemeClr val="tx1"/>
                </a:solidFill>
              </a:rPr>
              <a:t>評価の場からの展開の例</a:t>
            </a:r>
          </a:p>
        </p:txBody>
      </p:sp>
      <p:sp>
        <p:nvSpPr>
          <p:cNvPr id="8" name="タイトル 1">
            <a:extLst>
              <a:ext uri="{FF2B5EF4-FFF2-40B4-BE49-F238E27FC236}">
                <a16:creationId xmlns:a16="http://schemas.microsoft.com/office/drawing/2014/main" id="{14127FD3-430E-CAA7-7468-2528D55ACA83}"/>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まとめ</a:t>
            </a:r>
            <a:r>
              <a:rPr lang="en-US" altLang="ja-JP" sz="1600" b="1" dirty="0">
                <a:latin typeface="+mn-ea"/>
                <a:ea typeface="+mn-ea"/>
              </a:rPr>
              <a:t>〉</a:t>
            </a:r>
            <a:r>
              <a:rPr lang="ja-JP" altLang="en-US" sz="1600" b="1" dirty="0">
                <a:latin typeface="+mn-ea"/>
                <a:ea typeface="+mn-ea"/>
              </a:rPr>
              <a:t>法定研修における実地教育と相談実践の中でのスーパービジョン</a:t>
            </a:r>
          </a:p>
        </p:txBody>
      </p:sp>
    </p:spTree>
    <p:extLst>
      <p:ext uri="{BB962C8B-B14F-4D97-AF65-F5344CB8AC3E}">
        <p14:creationId xmlns:p14="http://schemas.microsoft.com/office/powerpoint/2010/main" val="20229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64437-47BB-6969-D3BE-DCF88DAED80C}"/>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BB12048-2C08-1CC2-A0CB-938C0EA1D167}"/>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0A862995-E13A-CF64-148B-B2F5486CDCD3}"/>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74</a:t>
            </a:fld>
            <a:endParaRPr kumimoji="1" lang="ja-JP" altLang="en-US" dirty="0"/>
          </a:p>
        </p:txBody>
      </p:sp>
      <p:cxnSp>
        <p:nvCxnSpPr>
          <p:cNvPr id="22" name="直線コネクタ 21">
            <a:extLst>
              <a:ext uri="{FF2B5EF4-FFF2-40B4-BE49-F238E27FC236}">
                <a16:creationId xmlns:a16="http://schemas.microsoft.com/office/drawing/2014/main" id="{B9D30FD0-C412-7198-A067-CF1934BD80C9}"/>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 name="字幕 2">
            <a:extLst>
              <a:ext uri="{FF2B5EF4-FFF2-40B4-BE49-F238E27FC236}">
                <a16:creationId xmlns:a16="http://schemas.microsoft.com/office/drawing/2014/main" id="{0AB5C816-416C-40E6-58C3-1EFF803D430F}"/>
              </a:ext>
            </a:extLst>
          </p:cNvPr>
          <p:cNvSpPr>
            <a:spLocks noGrp="1"/>
          </p:cNvSpPr>
          <p:nvPr>
            <p:ph type="subTitle" idx="1"/>
          </p:nvPr>
        </p:nvSpPr>
        <p:spPr>
          <a:xfrm>
            <a:off x="195309" y="1468590"/>
            <a:ext cx="8753381" cy="2909448"/>
          </a:xfrm>
        </p:spPr>
        <p:txBody>
          <a:bodyPr anchor="ctr">
            <a:noAutofit/>
          </a:bodyPr>
          <a:lstStyle/>
          <a:p>
            <a:pPr algn="l">
              <a:lnSpc>
                <a:spcPct val="100000"/>
              </a:lnSpc>
            </a:pPr>
            <a:r>
              <a:rPr lang="en-US" altLang="ja-JP" sz="3200" b="1" dirty="0">
                <a:latin typeface="+mn-ea"/>
              </a:rPr>
              <a:t>【</a:t>
            </a:r>
            <a:r>
              <a:rPr lang="ja-JP" altLang="en-US" sz="3200" b="1" dirty="0">
                <a:latin typeface="+mn-ea"/>
              </a:rPr>
              <a:t>セッション</a:t>
            </a:r>
            <a:r>
              <a:rPr lang="en-US" altLang="ja-JP" sz="3200" b="1" dirty="0">
                <a:latin typeface="+mn-ea"/>
              </a:rPr>
              <a:t>Ⅲ】</a:t>
            </a:r>
          </a:p>
          <a:p>
            <a:pPr algn="l">
              <a:lnSpc>
                <a:spcPct val="100000"/>
              </a:lnSpc>
            </a:pPr>
            <a:r>
              <a:rPr lang="ja-JP" altLang="en-US" sz="2000" b="1" dirty="0">
                <a:latin typeface="+mn-ea"/>
              </a:rPr>
              <a:t>個別課題から地域課題へ転換するグループスーパービジョン</a:t>
            </a:r>
            <a:endParaRPr lang="en-US" altLang="ja-JP" sz="2000" b="1" dirty="0">
              <a:latin typeface="+mn-ea"/>
            </a:endParaRPr>
          </a:p>
          <a:p>
            <a:pPr algn="l">
              <a:lnSpc>
                <a:spcPct val="100000"/>
              </a:lnSpc>
            </a:pPr>
            <a:endParaRPr lang="en-US" altLang="ja-JP" sz="2000" b="1" dirty="0">
              <a:latin typeface="+mn-ea"/>
            </a:endParaRPr>
          </a:p>
          <a:p>
            <a:pPr algn="l">
              <a:lnSpc>
                <a:spcPct val="100000"/>
              </a:lnSpc>
            </a:pPr>
            <a:r>
              <a:rPr lang="en-US" altLang="ja-JP" sz="2800" b="1" dirty="0">
                <a:latin typeface="+mn-ea"/>
              </a:rPr>
              <a:t>〈</a:t>
            </a:r>
            <a:r>
              <a:rPr lang="ja-JP" altLang="en-US" sz="2800" b="1" dirty="0">
                <a:latin typeface="+mn-ea"/>
              </a:rPr>
              <a:t>講義</a:t>
            </a:r>
            <a:r>
              <a:rPr lang="en-US" altLang="ja-JP" sz="2800" b="1" dirty="0">
                <a:latin typeface="+mn-ea"/>
              </a:rPr>
              <a:t>3〉</a:t>
            </a:r>
          </a:p>
          <a:p>
            <a:pPr>
              <a:lnSpc>
                <a:spcPct val="100000"/>
              </a:lnSpc>
            </a:pPr>
            <a:r>
              <a:rPr lang="ja-JP" altLang="en-US" sz="2800" b="1" dirty="0">
                <a:latin typeface="+mn-ea"/>
              </a:rPr>
              <a:t>事例検討とグループスーパービジョン</a:t>
            </a:r>
          </a:p>
        </p:txBody>
      </p:sp>
      <p:sp>
        <p:nvSpPr>
          <p:cNvPr id="2" name="タイトル 1">
            <a:extLst>
              <a:ext uri="{FF2B5EF4-FFF2-40B4-BE49-F238E27FC236}">
                <a16:creationId xmlns:a16="http://schemas.microsoft.com/office/drawing/2014/main" id="{68735EEC-C64E-4F82-741A-7AAFD775736E}"/>
              </a:ext>
            </a:extLst>
          </p:cNvPr>
          <p:cNvSpPr txBox="1">
            <a:spLocks/>
          </p:cNvSpPr>
          <p:nvPr/>
        </p:nvSpPr>
        <p:spPr>
          <a:xfrm>
            <a:off x="2732658" y="4341093"/>
            <a:ext cx="6216032" cy="204174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spcBef>
                <a:spcPts val="600"/>
              </a:spcBef>
            </a:pPr>
            <a:r>
              <a:rPr lang="en-US" altLang="ja-JP" sz="2400" b="1" dirty="0">
                <a:solidFill>
                  <a:srgbClr val="FF0000"/>
                </a:solidFill>
                <a:latin typeface="+mn-ea"/>
                <a:ea typeface="+mn-ea"/>
              </a:rPr>
              <a:t>〈</a:t>
            </a:r>
            <a:r>
              <a:rPr lang="ja-JP" altLang="en-US" sz="2400" b="1" dirty="0">
                <a:solidFill>
                  <a:srgbClr val="FF0000"/>
                </a:solidFill>
                <a:latin typeface="+mn-ea"/>
                <a:ea typeface="+mn-ea"/>
              </a:rPr>
              <a:t>講義</a:t>
            </a:r>
            <a:r>
              <a:rPr lang="en-US" altLang="ja-JP" sz="2400" b="1" dirty="0">
                <a:solidFill>
                  <a:srgbClr val="FF0000"/>
                </a:solidFill>
                <a:latin typeface="+mn-ea"/>
                <a:ea typeface="+mn-ea"/>
              </a:rPr>
              <a:t>3〉13</a:t>
            </a:r>
            <a:r>
              <a:rPr lang="ja-JP" altLang="en-US" sz="2400" b="1" dirty="0">
                <a:solidFill>
                  <a:srgbClr val="FF0000"/>
                </a:solidFill>
                <a:latin typeface="+mn-ea"/>
                <a:ea typeface="+mn-ea"/>
              </a:rPr>
              <a:t>：</a:t>
            </a:r>
            <a:r>
              <a:rPr lang="en-US" altLang="ja-JP" sz="2400" b="1" dirty="0">
                <a:solidFill>
                  <a:srgbClr val="FF0000"/>
                </a:solidFill>
                <a:latin typeface="+mn-ea"/>
                <a:ea typeface="+mn-ea"/>
              </a:rPr>
              <a:t>15</a:t>
            </a:r>
            <a:r>
              <a:rPr lang="ja-JP" altLang="en-US" sz="2400" b="1" dirty="0">
                <a:solidFill>
                  <a:srgbClr val="FF0000"/>
                </a:solidFill>
                <a:latin typeface="+mn-ea"/>
                <a:ea typeface="+mn-ea"/>
              </a:rPr>
              <a:t>～</a:t>
            </a:r>
            <a:r>
              <a:rPr lang="en-US" altLang="ja-JP" sz="2400" b="1" dirty="0">
                <a:solidFill>
                  <a:srgbClr val="FF0000"/>
                </a:solidFill>
                <a:latin typeface="+mn-ea"/>
                <a:ea typeface="+mn-ea"/>
              </a:rPr>
              <a:t>13</a:t>
            </a:r>
            <a:r>
              <a:rPr lang="ja-JP" altLang="en-US" sz="2400" b="1" dirty="0">
                <a:solidFill>
                  <a:srgbClr val="FF0000"/>
                </a:solidFill>
                <a:latin typeface="+mn-ea"/>
                <a:ea typeface="+mn-ea"/>
              </a:rPr>
              <a:t>：</a:t>
            </a:r>
            <a:r>
              <a:rPr lang="en-US" altLang="ja-JP" sz="2400" b="1" dirty="0">
                <a:solidFill>
                  <a:srgbClr val="FF0000"/>
                </a:solidFill>
                <a:latin typeface="+mn-ea"/>
                <a:ea typeface="+mn-ea"/>
              </a:rPr>
              <a:t>25</a:t>
            </a:r>
            <a:r>
              <a:rPr lang="ja-JP" altLang="en-US" sz="2400" b="1" dirty="0">
                <a:solidFill>
                  <a:srgbClr val="FF0000"/>
                </a:solidFill>
                <a:latin typeface="+mn-ea"/>
                <a:ea typeface="+mn-ea"/>
              </a:rPr>
              <a:t>（</a:t>
            </a:r>
            <a:r>
              <a:rPr lang="en-US" altLang="ja-JP" sz="2400" b="1" dirty="0">
                <a:solidFill>
                  <a:srgbClr val="FF0000"/>
                </a:solidFill>
                <a:latin typeface="+mn-ea"/>
                <a:ea typeface="+mn-ea"/>
              </a:rPr>
              <a:t>10</a:t>
            </a:r>
            <a:r>
              <a:rPr lang="ja-JP" altLang="en-US" sz="2400" b="1" dirty="0">
                <a:solidFill>
                  <a:srgbClr val="FF0000"/>
                </a:solidFill>
                <a:latin typeface="+mn-ea"/>
                <a:ea typeface="+mn-ea"/>
              </a:rPr>
              <a:t>分）</a:t>
            </a:r>
            <a:endParaRPr lang="en-US" altLang="ja-JP" sz="2400" b="1" dirty="0">
              <a:solidFill>
                <a:srgbClr val="FF0000"/>
              </a:solidFill>
              <a:latin typeface="+mn-ea"/>
              <a:ea typeface="+mn-ea"/>
            </a:endParaRPr>
          </a:p>
          <a:p>
            <a:pPr algn="r">
              <a:spcBef>
                <a:spcPts val="600"/>
              </a:spcBef>
            </a:pPr>
            <a:r>
              <a:rPr lang="en-US" altLang="ja-JP" sz="2400" b="1" dirty="0">
                <a:latin typeface="+mn-ea"/>
                <a:ea typeface="+mn-ea"/>
              </a:rPr>
              <a:t>〈</a:t>
            </a:r>
            <a:r>
              <a:rPr lang="ja-JP" altLang="en-US" sz="2400" b="1" dirty="0">
                <a:latin typeface="+mn-ea"/>
                <a:ea typeface="+mn-ea"/>
              </a:rPr>
              <a:t>演習</a:t>
            </a:r>
            <a:r>
              <a:rPr lang="en-US" altLang="ja-JP" sz="2400" b="1" dirty="0">
                <a:latin typeface="+mn-ea"/>
                <a:ea typeface="+mn-ea"/>
              </a:rPr>
              <a:t>3〉13</a:t>
            </a:r>
            <a:r>
              <a:rPr lang="ja-JP" altLang="en-US" sz="2400" b="1" dirty="0">
                <a:latin typeface="+mn-ea"/>
                <a:ea typeface="+mn-ea"/>
              </a:rPr>
              <a:t>：</a:t>
            </a:r>
            <a:r>
              <a:rPr lang="en-US" altLang="ja-JP" sz="2400" b="1" dirty="0">
                <a:latin typeface="+mn-ea"/>
                <a:ea typeface="+mn-ea"/>
              </a:rPr>
              <a:t>25</a:t>
            </a:r>
            <a:r>
              <a:rPr lang="ja-JP" altLang="en-US" sz="2400" b="1" dirty="0">
                <a:latin typeface="+mn-ea"/>
                <a:ea typeface="+mn-ea"/>
              </a:rPr>
              <a:t>～</a:t>
            </a:r>
            <a:r>
              <a:rPr lang="en-US" altLang="ja-JP" sz="2400" b="1" dirty="0">
                <a:latin typeface="+mn-ea"/>
                <a:ea typeface="+mn-ea"/>
              </a:rPr>
              <a:t>14</a:t>
            </a:r>
            <a:r>
              <a:rPr lang="ja-JP" altLang="en-US" sz="2400" b="1" dirty="0">
                <a:latin typeface="+mn-ea"/>
                <a:ea typeface="+mn-ea"/>
              </a:rPr>
              <a:t>：</a:t>
            </a:r>
            <a:r>
              <a:rPr lang="en-US" altLang="ja-JP" sz="2400" b="1" dirty="0">
                <a:latin typeface="+mn-ea"/>
                <a:ea typeface="+mn-ea"/>
              </a:rPr>
              <a:t>00</a:t>
            </a:r>
            <a:r>
              <a:rPr lang="ja-JP" altLang="en-US" sz="2400" b="1" dirty="0">
                <a:latin typeface="+mn-ea"/>
                <a:ea typeface="+mn-ea"/>
              </a:rPr>
              <a:t>（</a:t>
            </a:r>
            <a:r>
              <a:rPr lang="en-US" altLang="ja-JP" sz="2400" b="1" dirty="0">
                <a:latin typeface="+mn-ea"/>
                <a:ea typeface="+mn-ea"/>
              </a:rPr>
              <a:t>35</a:t>
            </a:r>
            <a:r>
              <a:rPr lang="ja-JP" altLang="en-US" sz="2400" b="1" dirty="0">
                <a:latin typeface="+mn-ea"/>
                <a:ea typeface="+mn-ea"/>
              </a:rPr>
              <a:t>分）</a:t>
            </a:r>
            <a:endParaRPr lang="en-US" altLang="ja-JP" sz="2400" b="1" dirty="0">
              <a:latin typeface="+mn-ea"/>
              <a:ea typeface="+mn-ea"/>
            </a:endParaRPr>
          </a:p>
          <a:p>
            <a:pPr algn="r">
              <a:spcBef>
                <a:spcPts val="600"/>
              </a:spcBef>
            </a:pPr>
            <a:r>
              <a:rPr lang="en-US" altLang="ja-JP" sz="2400" b="1" dirty="0">
                <a:latin typeface="+mn-ea"/>
                <a:ea typeface="+mn-ea"/>
              </a:rPr>
              <a:t>〈</a:t>
            </a:r>
            <a:r>
              <a:rPr lang="ja-JP" altLang="en-US" sz="2400" b="1" dirty="0">
                <a:latin typeface="+mn-ea"/>
                <a:ea typeface="+mn-ea"/>
              </a:rPr>
              <a:t>まとめ</a:t>
            </a:r>
            <a:r>
              <a:rPr lang="en-US" altLang="ja-JP" sz="2400" b="1" dirty="0">
                <a:latin typeface="+mn-ea"/>
                <a:ea typeface="+mn-ea"/>
              </a:rPr>
              <a:t>〉14</a:t>
            </a:r>
            <a:r>
              <a:rPr lang="ja-JP" altLang="en-US" sz="2400" b="1" dirty="0">
                <a:latin typeface="+mn-ea"/>
                <a:ea typeface="+mn-ea"/>
              </a:rPr>
              <a:t>：</a:t>
            </a:r>
            <a:r>
              <a:rPr lang="en-US" altLang="ja-JP" sz="2400" b="1" dirty="0">
                <a:latin typeface="+mn-ea"/>
                <a:ea typeface="+mn-ea"/>
              </a:rPr>
              <a:t>00</a:t>
            </a:r>
            <a:r>
              <a:rPr lang="ja-JP" altLang="en-US" sz="2400" b="1" dirty="0">
                <a:latin typeface="+mn-ea"/>
                <a:ea typeface="+mn-ea"/>
              </a:rPr>
              <a:t>～</a:t>
            </a:r>
            <a:r>
              <a:rPr lang="en-US" altLang="ja-JP" sz="2400" b="1" dirty="0">
                <a:latin typeface="+mn-ea"/>
                <a:ea typeface="+mn-ea"/>
              </a:rPr>
              <a:t>14</a:t>
            </a:r>
            <a:r>
              <a:rPr lang="ja-JP" altLang="en-US" sz="2400" b="1" dirty="0">
                <a:latin typeface="+mn-ea"/>
                <a:ea typeface="+mn-ea"/>
              </a:rPr>
              <a:t>：</a:t>
            </a:r>
            <a:r>
              <a:rPr lang="en-US" altLang="ja-JP" sz="2400" b="1" dirty="0">
                <a:latin typeface="+mn-ea"/>
                <a:ea typeface="+mn-ea"/>
              </a:rPr>
              <a:t>15</a:t>
            </a:r>
            <a:r>
              <a:rPr lang="ja-JP" altLang="en-US" sz="2400" b="1" dirty="0">
                <a:latin typeface="+mn-ea"/>
                <a:ea typeface="+mn-ea"/>
              </a:rPr>
              <a:t>（</a:t>
            </a:r>
            <a:r>
              <a:rPr lang="en-US" altLang="ja-JP" sz="2400" b="1" dirty="0">
                <a:latin typeface="+mn-ea"/>
                <a:ea typeface="+mn-ea"/>
              </a:rPr>
              <a:t>15</a:t>
            </a:r>
            <a:r>
              <a:rPr lang="ja-JP" altLang="en-US" sz="2400" b="1" dirty="0">
                <a:latin typeface="+mn-ea"/>
                <a:ea typeface="+mn-ea"/>
              </a:rPr>
              <a:t>分）</a:t>
            </a:r>
          </a:p>
        </p:txBody>
      </p:sp>
    </p:spTree>
    <p:extLst>
      <p:ext uri="{BB962C8B-B14F-4D97-AF65-F5344CB8AC3E}">
        <p14:creationId xmlns:p14="http://schemas.microsoft.com/office/powerpoint/2010/main" val="74670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B5A3B-BCAB-85EC-F1CF-F2573A694B71}"/>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1A4F66FB-0185-6035-9D98-88B5F8778A51}"/>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381B8162-8D07-E6F5-D9A3-0A3B302FD550}"/>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75</a:t>
            </a:fld>
            <a:endParaRPr kumimoji="1" lang="ja-JP" altLang="en-US" dirty="0"/>
          </a:p>
        </p:txBody>
      </p:sp>
      <p:cxnSp>
        <p:nvCxnSpPr>
          <p:cNvPr id="22" name="直線コネクタ 21">
            <a:extLst>
              <a:ext uri="{FF2B5EF4-FFF2-40B4-BE49-F238E27FC236}">
                <a16:creationId xmlns:a16="http://schemas.microsoft.com/office/drawing/2014/main" id="{98210486-674A-FB0F-9C18-1BE6D3A03925}"/>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EFAC10A9-FDF7-A6B4-A2D5-6CCB91F00C43}"/>
              </a:ext>
            </a:extLst>
          </p:cNvPr>
          <p:cNvSpPr txBox="1">
            <a:spLocks/>
          </p:cNvSpPr>
          <p:nvPr/>
        </p:nvSpPr>
        <p:spPr>
          <a:xfrm>
            <a:off x="170109" y="1025233"/>
            <a:ext cx="8842158" cy="5344288"/>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spcBef>
                <a:spcPts val="600"/>
              </a:spcBef>
            </a:pPr>
            <a:r>
              <a:rPr lang="en-US" altLang="ja-JP" sz="1800" b="1" dirty="0"/>
              <a:t>〈</a:t>
            </a:r>
            <a:r>
              <a:rPr lang="ja-JP" altLang="en-US" sz="1800" b="1" dirty="0"/>
              <a:t>総　論</a:t>
            </a:r>
            <a:r>
              <a:rPr lang="en-US" altLang="ja-JP" sz="1800" b="1" dirty="0"/>
              <a:t>〉</a:t>
            </a:r>
            <a:endParaRPr lang="ja-JP" altLang="en-US" sz="1800" b="1" dirty="0"/>
          </a:p>
          <a:p>
            <a:pPr algn="just">
              <a:lnSpc>
                <a:spcPct val="110000"/>
              </a:lnSpc>
              <a:spcBef>
                <a:spcPts val="600"/>
              </a:spcBef>
            </a:pPr>
            <a:r>
              <a:rPr lang="ja-JP" altLang="en-US" sz="1800" b="1" dirty="0"/>
              <a:t>　（障害）福祉施策の動向・主任相談支援専門員の役割・視点</a:t>
            </a:r>
          </a:p>
          <a:p>
            <a:pPr algn="just">
              <a:lnSpc>
                <a:spcPct val="110000"/>
              </a:lnSpc>
              <a:spcBef>
                <a:spcPts val="600"/>
              </a:spcBef>
            </a:pPr>
            <a:endParaRPr lang="ja-JP" altLang="en-US" sz="1800" b="1" dirty="0"/>
          </a:p>
          <a:p>
            <a:pPr algn="just">
              <a:lnSpc>
                <a:spcPct val="110000"/>
              </a:lnSpc>
              <a:spcBef>
                <a:spcPts val="600"/>
              </a:spcBef>
            </a:pPr>
            <a:r>
              <a:rPr lang="en-US" altLang="ja-JP" sz="1800" b="1" dirty="0"/>
              <a:t>〈</a:t>
            </a:r>
            <a:r>
              <a:rPr lang="ja-JP" altLang="en-US" sz="1800" b="1" dirty="0"/>
              <a:t>人材育成</a:t>
            </a:r>
            <a:r>
              <a:rPr lang="en-US" altLang="ja-JP" sz="1800" b="1" dirty="0"/>
              <a:t>〉</a:t>
            </a:r>
            <a:endParaRPr lang="ja-JP" altLang="en-US" sz="1800" b="1" dirty="0"/>
          </a:p>
          <a:p>
            <a:pPr algn="just">
              <a:lnSpc>
                <a:spcPct val="110000"/>
              </a:lnSpc>
              <a:spcBef>
                <a:spcPts val="600"/>
              </a:spcBef>
            </a:pPr>
            <a:r>
              <a:rPr lang="ja-JP" altLang="en-US" sz="1800" b="1" dirty="0"/>
              <a:t>　　グループスーパービジョン・事例検討</a:t>
            </a:r>
          </a:p>
          <a:p>
            <a:pPr algn="just">
              <a:lnSpc>
                <a:spcPct val="110000"/>
              </a:lnSpc>
              <a:spcBef>
                <a:spcPts val="600"/>
              </a:spcBef>
            </a:pPr>
            <a:r>
              <a:rPr lang="ja-JP" altLang="en-US" sz="1800" b="1" dirty="0"/>
              <a:t>　　個別スーパービジョン（助言・指導）</a:t>
            </a:r>
          </a:p>
          <a:p>
            <a:pPr algn="just">
              <a:lnSpc>
                <a:spcPct val="110000"/>
              </a:lnSpc>
              <a:spcBef>
                <a:spcPts val="600"/>
              </a:spcBef>
            </a:pPr>
            <a:r>
              <a:rPr lang="ja-JP" altLang="en-US" sz="1800" b="1" dirty="0"/>
              <a:t>　　研修の企画・運営</a:t>
            </a:r>
          </a:p>
          <a:p>
            <a:pPr algn="just">
              <a:lnSpc>
                <a:spcPct val="110000"/>
              </a:lnSpc>
              <a:spcBef>
                <a:spcPts val="600"/>
              </a:spcBef>
            </a:pPr>
            <a:endParaRPr lang="ja-JP" altLang="en-US" sz="1800" b="1" dirty="0"/>
          </a:p>
          <a:p>
            <a:pPr algn="just">
              <a:lnSpc>
                <a:spcPct val="110000"/>
              </a:lnSpc>
              <a:spcBef>
                <a:spcPts val="600"/>
              </a:spcBef>
            </a:pPr>
            <a:r>
              <a:rPr lang="en-US" altLang="ja-JP" sz="1800" b="1" dirty="0"/>
              <a:t>〈</a:t>
            </a:r>
            <a:r>
              <a:rPr lang="ja-JP" altLang="en-US" sz="1800" b="1" dirty="0"/>
              <a:t>協議会</a:t>
            </a:r>
            <a:r>
              <a:rPr lang="en-US" altLang="ja-JP" sz="1800" b="1" dirty="0"/>
              <a:t>〉</a:t>
            </a:r>
            <a:endParaRPr lang="ja-JP" altLang="en-US" sz="1800" b="1" dirty="0"/>
          </a:p>
          <a:p>
            <a:pPr algn="just">
              <a:lnSpc>
                <a:spcPct val="110000"/>
              </a:lnSpc>
              <a:spcBef>
                <a:spcPts val="600"/>
              </a:spcBef>
            </a:pPr>
            <a:r>
              <a:rPr lang="ja-JP" altLang="en-US" sz="1800" b="1" dirty="0"/>
              <a:t>　　地域アセスメント</a:t>
            </a:r>
            <a:r>
              <a:rPr lang="en-US" altLang="ja-JP" sz="1800" b="1" dirty="0"/>
              <a:t>(</a:t>
            </a:r>
            <a:r>
              <a:rPr lang="ja-JP" altLang="en-US" sz="1800" b="1" dirty="0"/>
              <a:t>分析</a:t>
            </a:r>
            <a:r>
              <a:rPr lang="en-US" altLang="ja-JP" sz="1800" b="1" dirty="0"/>
              <a:t>)</a:t>
            </a:r>
            <a:r>
              <a:rPr lang="ja-JP" altLang="en-US" sz="1800" b="1" dirty="0"/>
              <a:t>・資源開発、ソーシャルアクション</a:t>
            </a:r>
          </a:p>
          <a:p>
            <a:pPr algn="just">
              <a:lnSpc>
                <a:spcPct val="110000"/>
              </a:lnSpc>
              <a:spcBef>
                <a:spcPts val="600"/>
              </a:spcBef>
            </a:pPr>
            <a:r>
              <a:rPr lang="ja-JP" altLang="en-US" sz="1800" b="1" dirty="0"/>
              <a:t>　　地域づくりのための協議会運営・多職種連携、ネットワークづくり・体制整備</a:t>
            </a:r>
          </a:p>
          <a:p>
            <a:pPr algn="just">
              <a:lnSpc>
                <a:spcPct val="110000"/>
              </a:lnSpc>
              <a:spcBef>
                <a:spcPts val="600"/>
              </a:spcBef>
            </a:pPr>
            <a:r>
              <a:rPr lang="ja-JP" altLang="en-US" sz="1800" b="1" dirty="0"/>
              <a:t>　　　</a:t>
            </a:r>
          </a:p>
          <a:p>
            <a:pPr algn="just">
              <a:lnSpc>
                <a:spcPct val="110000"/>
              </a:lnSpc>
              <a:spcBef>
                <a:spcPts val="600"/>
              </a:spcBef>
            </a:pPr>
            <a:r>
              <a:rPr lang="en-US" altLang="ja-JP" sz="1800" b="1" dirty="0"/>
              <a:t>〈</a:t>
            </a:r>
            <a:r>
              <a:rPr lang="ja-JP" altLang="en-US" sz="1800" b="1" dirty="0"/>
              <a:t>管理・運営</a:t>
            </a:r>
            <a:r>
              <a:rPr lang="en-US" altLang="ja-JP" sz="1800" b="1" dirty="0"/>
              <a:t>〉</a:t>
            </a:r>
            <a:endParaRPr lang="ja-JP" altLang="en-US" sz="1800" b="1" dirty="0"/>
          </a:p>
          <a:p>
            <a:pPr algn="just">
              <a:lnSpc>
                <a:spcPct val="110000"/>
              </a:lnSpc>
              <a:spcBef>
                <a:spcPts val="600"/>
              </a:spcBef>
            </a:pPr>
            <a:r>
              <a:rPr lang="ja-JP" altLang="en-US" sz="1800" b="1" dirty="0"/>
              <a:t>リスクマネジメント・適正な運営・権利擁護（虐待防止）</a:t>
            </a:r>
          </a:p>
        </p:txBody>
      </p:sp>
      <p:sp>
        <p:nvSpPr>
          <p:cNvPr id="2" name="タイトル 1">
            <a:extLst>
              <a:ext uri="{FF2B5EF4-FFF2-40B4-BE49-F238E27FC236}">
                <a16:creationId xmlns:a16="http://schemas.microsoft.com/office/drawing/2014/main" id="{8960F342-DAC3-CD20-3825-82D2D6E0400A}"/>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地域を支援にした</a:t>
            </a:r>
            <a:r>
              <a:rPr kumimoji="1" lang="en-US" altLang="ja-JP" sz="2000" b="1" dirty="0">
                <a:latin typeface="+mn-ea"/>
                <a:ea typeface="+mn-ea"/>
              </a:rPr>
              <a:t>GSV</a:t>
            </a:r>
            <a:endParaRPr kumimoji="1" lang="ja-JP" altLang="en-US" sz="2000" b="1" dirty="0">
              <a:latin typeface="+mn-ea"/>
              <a:ea typeface="+mn-ea"/>
            </a:endParaRPr>
          </a:p>
        </p:txBody>
      </p:sp>
      <p:sp>
        <p:nvSpPr>
          <p:cNvPr id="4" name="タイトル 1">
            <a:extLst>
              <a:ext uri="{FF2B5EF4-FFF2-40B4-BE49-F238E27FC236}">
                <a16:creationId xmlns:a16="http://schemas.microsoft.com/office/drawing/2014/main" id="{4B04B4B0-D509-0DC0-B589-AE02B5C27763}"/>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5" name="吹き出し: 四角形 4">
            <a:extLst>
              <a:ext uri="{FF2B5EF4-FFF2-40B4-BE49-F238E27FC236}">
                <a16:creationId xmlns:a16="http://schemas.microsoft.com/office/drawing/2014/main" id="{FD0F2A82-7156-082D-4E1F-4722C76C8C09}"/>
              </a:ext>
            </a:extLst>
          </p:cNvPr>
          <p:cNvSpPr/>
          <p:nvPr/>
        </p:nvSpPr>
        <p:spPr>
          <a:xfrm>
            <a:off x="4701310" y="474776"/>
            <a:ext cx="4291770" cy="624351"/>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b="1" dirty="0">
                <a:solidFill>
                  <a:schemeClr val="tx1"/>
                </a:solidFill>
              </a:rPr>
              <a:t>想定される基幹相談支援センターが</a:t>
            </a:r>
            <a:endParaRPr kumimoji="1" lang="en-US" altLang="ja-JP" b="1" dirty="0">
              <a:solidFill>
                <a:schemeClr val="tx1"/>
              </a:solidFill>
            </a:endParaRPr>
          </a:p>
          <a:p>
            <a:pPr algn="ctr"/>
            <a:r>
              <a:rPr kumimoji="1" lang="ja-JP" altLang="en-US" b="1" dirty="0">
                <a:solidFill>
                  <a:schemeClr val="tx1"/>
                </a:solidFill>
              </a:rPr>
              <a:t>地域で担う人材育成</a:t>
            </a:r>
          </a:p>
        </p:txBody>
      </p:sp>
      <p:sp>
        <p:nvSpPr>
          <p:cNvPr id="8" name="タイトル 1">
            <a:extLst>
              <a:ext uri="{FF2B5EF4-FFF2-40B4-BE49-F238E27FC236}">
                <a16:creationId xmlns:a16="http://schemas.microsoft.com/office/drawing/2014/main" id="{3743C5AC-ABF8-3859-F3F0-47027BAC43FF}"/>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講義</a:t>
            </a:r>
            <a:r>
              <a:rPr lang="en-US" altLang="ja-JP" sz="1600" b="1" dirty="0">
                <a:latin typeface="+mn-ea"/>
                <a:ea typeface="+mn-ea"/>
              </a:rPr>
              <a:t>3〉</a:t>
            </a:r>
            <a:r>
              <a:rPr lang="ja-JP" altLang="en-US" sz="1600" b="1" dirty="0">
                <a:latin typeface="+mn-ea"/>
                <a:ea typeface="+mn-ea"/>
              </a:rPr>
              <a:t>事例検討とグループスーパービジョン</a:t>
            </a:r>
          </a:p>
        </p:txBody>
      </p:sp>
    </p:spTree>
    <p:extLst>
      <p:ext uri="{BB962C8B-B14F-4D97-AF65-F5344CB8AC3E}">
        <p14:creationId xmlns:p14="http://schemas.microsoft.com/office/powerpoint/2010/main" val="416688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28198-6711-1F45-ED2D-03D4B4599015}"/>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E522232-3CEE-A2AA-8570-1D6EE9667980}"/>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B86CBBF7-C1DD-3F00-9A8E-9B17DC015CB6}"/>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76</a:t>
            </a:fld>
            <a:endParaRPr kumimoji="1" lang="ja-JP" altLang="en-US" dirty="0"/>
          </a:p>
        </p:txBody>
      </p:sp>
      <p:cxnSp>
        <p:nvCxnSpPr>
          <p:cNvPr id="22" name="直線コネクタ 21">
            <a:extLst>
              <a:ext uri="{FF2B5EF4-FFF2-40B4-BE49-F238E27FC236}">
                <a16:creationId xmlns:a16="http://schemas.microsoft.com/office/drawing/2014/main" id="{F3FA9890-9AC3-1DB1-95DA-041A623F1433}"/>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DD69E5CB-2B67-6B1D-95C6-9E387FA5E568}"/>
              </a:ext>
            </a:extLst>
          </p:cNvPr>
          <p:cNvSpPr txBox="1">
            <a:spLocks/>
          </p:cNvSpPr>
          <p:nvPr/>
        </p:nvSpPr>
        <p:spPr>
          <a:xfrm>
            <a:off x="170109" y="1025233"/>
            <a:ext cx="8842158" cy="5344288"/>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spcBef>
                <a:spcPts val="600"/>
              </a:spcBef>
            </a:pPr>
            <a:r>
              <a:rPr lang="en-US" altLang="ja-JP" sz="1800" b="1" dirty="0"/>
              <a:t>〈</a:t>
            </a:r>
            <a:r>
              <a:rPr lang="ja-JP" altLang="en-US" sz="1800" b="1" dirty="0"/>
              <a:t>総　論</a:t>
            </a:r>
            <a:r>
              <a:rPr lang="en-US" altLang="ja-JP" sz="1800" b="1" dirty="0"/>
              <a:t>〉</a:t>
            </a:r>
            <a:endParaRPr lang="ja-JP" altLang="en-US" sz="1800" b="1" dirty="0"/>
          </a:p>
          <a:p>
            <a:pPr algn="just">
              <a:lnSpc>
                <a:spcPct val="110000"/>
              </a:lnSpc>
              <a:spcBef>
                <a:spcPts val="600"/>
              </a:spcBef>
            </a:pPr>
            <a:r>
              <a:rPr lang="ja-JP" altLang="en-US" sz="1800" b="1" dirty="0"/>
              <a:t>　（障害）福祉施策の動向・主任相談支援専門員の役割・視点</a:t>
            </a:r>
          </a:p>
          <a:p>
            <a:pPr algn="just">
              <a:lnSpc>
                <a:spcPct val="110000"/>
              </a:lnSpc>
              <a:spcBef>
                <a:spcPts val="600"/>
              </a:spcBef>
            </a:pPr>
            <a:endParaRPr lang="ja-JP" altLang="en-US" sz="1800" b="1" dirty="0"/>
          </a:p>
          <a:p>
            <a:pPr algn="just">
              <a:lnSpc>
                <a:spcPct val="110000"/>
              </a:lnSpc>
              <a:spcBef>
                <a:spcPts val="600"/>
              </a:spcBef>
            </a:pPr>
            <a:r>
              <a:rPr lang="en-US" altLang="ja-JP" sz="1800" b="1" dirty="0"/>
              <a:t>〈</a:t>
            </a:r>
            <a:r>
              <a:rPr lang="ja-JP" altLang="en-US" sz="1800" b="1" dirty="0"/>
              <a:t>人材育成</a:t>
            </a:r>
            <a:r>
              <a:rPr lang="en-US" altLang="ja-JP" sz="1800" b="1" dirty="0"/>
              <a:t>〉</a:t>
            </a:r>
            <a:endParaRPr lang="ja-JP" altLang="en-US" sz="1800" b="1" dirty="0"/>
          </a:p>
          <a:p>
            <a:pPr algn="just">
              <a:lnSpc>
                <a:spcPct val="110000"/>
              </a:lnSpc>
              <a:spcBef>
                <a:spcPts val="600"/>
              </a:spcBef>
            </a:pPr>
            <a:r>
              <a:rPr lang="ja-JP" altLang="en-US" sz="1800" b="1" dirty="0"/>
              <a:t>　　グループスーパービジョン・事例検討</a:t>
            </a:r>
          </a:p>
          <a:p>
            <a:pPr algn="just">
              <a:lnSpc>
                <a:spcPct val="110000"/>
              </a:lnSpc>
              <a:spcBef>
                <a:spcPts val="600"/>
              </a:spcBef>
            </a:pPr>
            <a:r>
              <a:rPr lang="ja-JP" altLang="en-US" sz="1800" b="1" dirty="0"/>
              <a:t>　　個別スーパービジョン（助言・指導）</a:t>
            </a:r>
          </a:p>
          <a:p>
            <a:pPr algn="just">
              <a:lnSpc>
                <a:spcPct val="110000"/>
              </a:lnSpc>
              <a:spcBef>
                <a:spcPts val="600"/>
              </a:spcBef>
            </a:pPr>
            <a:r>
              <a:rPr lang="ja-JP" altLang="en-US" sz="1800" b="1" dirty="0"/>
              <a:t>　　研修の企画・運営</a:t>
            </a:r>
          </a:p>
          <a:p>
            <a:pPr algn="just">
              <a:lnSpc>
                <a:spcPct val="110000"/>
              </a:lnSpc>
              <a:spcBef>
                <a:spcPts val="600"/>
              </a:spcBef>
            </a:pPr>
            <a:endParaRPr lang="ja-JP" altLang="en-US" sz="1800" b="1" dirty="0"/>
          </a:p>
          <a:p>
            <a:pPr algn="just">
              <a:lnSpc>
                <a:spcPct val="110000"/>
              </a:lnSpc>
              <a:spcBef>
                <a:spcPts val="600"/>
              </a:spcBef>
            </a:pPr>
            <a:r>
              <a:rPr lang="en-US" altLang="ja-JP" sz="1800" b="1" dirty="0"/>
              <a:t>〈</a:t>
            </a:r>
            <a:r>
              <a:rPr lang="ja-JP" altLang="en-US" sz="1800" b="1" dirty="0"/>
              <a:t>協議会</a:t>
            </a:r>
            <a:r>
              <a:rPr lang="en-US" altLang="ja-JP" sz="1800" b="1" dirty="0"/>
              <a:t>〉</a:t>
            </a:r>
            <a:endParaRPr lang="ja-JP" altLang="en-US" sz="1800" b="1" dirty="0"/>
          </a:p>
          <a:p>
            <a:pPr algn="just">
              <a:lnSpc>
                <a:spcPct val="110000"/>
              </a:lnSpc>
              <a:spcBef>
                <a:spcPts val="600"/>
              </a:spcBef>
            </a:pPr>
            <a:r>
              <a:rPr lang="ja-JP" altLang="en-US" sz="1800" b="1" dirty="0"/>
              <a:t>　　地域アセスメント</a:t>
            </a:r>
            <a:r>
              <a:rPr lang="en-US" altLang="ja-JP" sz="1800" b="1" dirty="0"/>
              <a:t>(</a:t>
            </a:r>
            <a:r>
              <a:rPr lang="ja-JP" altLang="en-US" sz="1800" b="1" dirty="0"/>
              <a:t>分析</a:t>
            </a:r>
            <a:r>
              <a:rPr lang="en-US" altLang="ja-JP" sz="1800" b="1" dirty="0"/>
              <a:t>)</a:t>
            </a:r>
            <a:r>
              <a:rPr lang="ja-JP" altLang="en-US" sz="1800" b="1" dirty="0"/>
              <a:t>・資源開発、ソーシャルアクション</a:t>
            </a:r>
          </a:p>
          <a:p>
            <a:pPr algn="just">
              <a:lnSpc>
                <a:spcPct val="110000"/>
              </a:lnSpc>
              <a:spcBef>
                <a:spcPts val="600"/>
              </a:spcBef>
            </a:pPr>
            <a:r>
              <a:rPr lang="ja-JP" altLang="en-US" sz="1800" b="1" dirty="0"/>
              <a:t>　　地域づくりのための協議会運営・多職種連携、ネットワークづくり・体制整備</a:t>
            </a:r>
          </a:p>
          <a:p>
            <a:pPr algn="just">
              <a:lnSpc>
                <a:spcPct val="110000"/>
              </a:lnSpc>
              <a:spcBef>
                <a:spcPts val="600"/>
              </a:spcBef>
            </a:pPr>
            <a:r>
              <a:rPr lang="ja-JP" altLang="en-US" sz="1800" b="1" dirty="0"/>
              <a:t>　　　</a:t>
            </a:r>
          </a:p>
          <a:p>
            <a:pPr algn="just">
              <a:lnSpc>
                <a:spcPct val="110000"/>
              </a:lnSpc>
              <a:spcBef>
                <a:spcPts val="600"/>
              </a:spcBef>
            </a:pPr>
            <a:r>
              <a:rPr lang="en-US" altLang="ja-JP" sz="1800" b="1" dirty="0"/>
              <a:t>〈</a:t>
            </a:r>
            <a:r>
              <a:rPr lang="ja-JP" altLang="en-US" sz="1800" b="1" dirty="0"/>
              <a:t>管理・運営</a:t>
            </a:r>
            <a:r>
              <a:rPr lang="en-US" altLang="ja-JP" sz="1800" b="1" dirty="0"/>
              <a:t>〉</a:t>
            </a:r>
            <a:endParaRPr lang="ja-JP" altLang="en-US" sz="1800" b="1" dirty="0"/>
          </a:p>
          <a:p>
            <a:pPr algn="just">
              <a:lnSpc>
                <a:spcPct val="110000"/>
              </a:lnSpc>
              <a:spcBef>
                <a:spcPts val="600"/>
              </a:spcBef>
            </a:pPr>
            <a:r>
              <a:rPr lang="ja-JP" altLang="en-US" sz="1800" b="1" dirty="0"/>
              <a:t>リスクマネジメント・適正な運営・権利擁護（虐待防止）</a:t>
            </a:r>
          </a:p>
        </p:txBody>
      </p:sp>
      <p:sp>
        <p:nvSpPr>
          <p:cNvPr id="2" name="タイトル 1">
            <a:extLst>
              <a:ext uri="{FF2B5EF4-FFF2-40B4-BE49-F238E27FC236}">
                <a16:creationId xmlns:a16="http://schemas.microsoft.com/office/drawing/2014/main" id="{65DB0D4A-7985-392A-71C9-0739EA1C8214}"/>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地域を支援にした</a:t>
            </a:r>
            <a:r>
              <a:rPr kumimoji="1" lang="en-US" altLang="ja-JP" sz="2000" b="1" dirty="0">
                <a:latin typeface="+mn-ea"/>
                <a:ea typeface="+mn-ea"/>
              </a:rPr>
              <a:t>GSV</a:t>
            </a:r>
            <a:endParaRPr kumimoji="1" lang="ja-JP" altLang="en-US" sz="2000" b="1" dirty="0">
              <a:latin typeface="+mn-ea"/>
              <a:ea typeface="+mn-ea"/>
            </a:endParaRPr>
          </a:p>
        </p:txBody>
      </p:sp>
      <p:sp>
        <p:nvSpPr>
          <p:cNvPr id="4" name="タイトル 1">
            <a:extLst>
              <a:ext uri="{FF2B5EF4-FFF2-40B4-BE49-F238E27FC236}">
                <a16:creationId xmlns:a16="http://schemas.microsoft.com/office/drawing/2014/main" id="{C69B8BB9-5AC0-D102-20AF-2D8C35606E39}"/>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5" name="吹き出し: 四角形 4">
            <a:extLst>
              <a:ext uri="{FF2B5EF4-FFF2-40B4-BE49-F238E27FC236}">
                <a16:creationId xmlns:a16="http://schemas.microsoft.com/office/drawing/2014/main" id="{AEEBEA09-9AEE-DA74-63D0-291C5349E0A1}"/>
              </a:ext>
            </a:extLst>
          </p:cNvPr>
          <p:cNvSpPr/>
          <p:nvPr/>
        </p:nvSpPr>
        <p:spPr>
          <a:xfrm>
            <a:off x="4701310" y="474776"/>
            <a:ext cx="4291770" cy="624351"/>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b="1" dirty="0">
                <a:solidFill>
                  <a:schemeClr val="tx1"/>
                </a:solidFill>
              </a:rPr>
              <a:t>想定される基幹相談支援センターが</a:t>
            </a:r>
            <a:endParaRPr kumimoji="1" lang="en-US" altLang="ja-JP" b="1" dirty="0">
              <a:solidFill>
                <a:schemeClr val="tx1"/>
              </a:solidFill>
            </a:endParaRPr>
          </a:p>
          <a:p>
            <a:pPr algn="ctr"/>
            <a:r>
              <a:rPr kumimoji="1" lang="ja-JP" altLang="en-US" b="1" dirty="0">
                <a:solidFill>
                  <a:schemeClr val="tx1"/>
                </a:solidFill>
              </a:rPr>
              <a:t>地域で担う人材育成</a:t>
            </a:r>
          </a:p>
        </p:txBody>
      </p:sp>
      <p:sp>
        <p:nvSpPr>
          <p:cNvPr id="8" name="タイトル 1">
            <a:extLst>
              <a:ext uri="{FF2B5EF4-FFF2-40B4-BE49-F238E27FC236}">
                <a16:creationId xmlns:a16="http://schemas.microsoft.com/office/drawing/2014/main" id="{F9EB30E3-1BE5-DECB-FCE9-0B131977AAB1}"/>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講義</a:t>
            </a:r>
            <a:r>
              <a:rPr lang="en-US" altLang="ja-JP" sz="1600" b="1" dirty="0">
                <a:latin typeface="+mn-ea"/>
                <a:ea typeface="+mn-ea"/>
              </a:rPr>
              <a:t>3〉</a:t>
            </a:r>
            <a:r>
              <a:rPr lang="ja-JP" altLang="en-US" sz="1600" b="1" dirty="0">
                <a:latin typeface="+mn-ea"/>
                <a:ea typeface="+mn-ea"/>
              </a:rPr>
              <a:t>事例検討とグループスーパービジョン</a:t>
            </a:r>
          </a:p>
        </p:txBody>
      </p:sp>
      <p:sp>
        <p:nvSpPr>
          <p:cNvPr id="9" name="四角形: 角を丸くする 8">
            <a:extLst>
              <a:ext uri="{FF2B5EF4-FFF2-40B4-BE49-F238E27FC236}">
                <a16:creationId xmlns:a16="http://schemas.microsoft.com/office/drawing/2014/main" id="{608FC777-D5D9-3F07-75A3-B46E1BD6E0C0}"/>
              </a:ext>
            </a:extLst>
          </p:cNvPr>
          <p:cNvSpPr/>
          <p:nvPr/>
        </p:nvSpPr>
        <p:spPr>
          <a:xfrm>
            <a:off x="5196575" y="2481228"/>
            <a:ext cx="3805382" cy="1071419"/>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事例検討</a:t>
            </a:r>
          </a:p>
          <a:p>
            <a:pPr algn="ctr"/>
            <a:r>
              <a:rPr lang="ja-JP" altLang="en-US" b="1" dirty="0">
                <a:solidFill>
                  <a:schemeClr val="tx1"/>
                </a:solidFill>
              </a:rPr>
              <a:t>ストレングスモデルに基づく、</a:t>
            </a:r>
          </a:p>
          <a:p>
            <a:pPr algn="ctr"/>
            <a:r>
              <a:rPr lang="ja-JP" altLang="en-US" b="1" dirty="0">
                <a:solidFill>
                  <a:schemeClr val="tx1"/>
                </a:solidFill>
              </a:rPr>
              <a:t>グループ・スーパービジョンなど</a:t>
            </a:r>
          </a:p>
        </p:txBody>
      </p:sp>
      <p:sp>
        <p:nvSpPr>
          <p:cNvPr id="10" name="四角形: 角を丸くする 9">
            <a:extLst>
              <a:ext uri="{FF2B5EF4-FFF2-40B4-BE49-F238E27FC236}">
                <a16:creationId xmlns:a16="http://schemas.microsoft.com/office/drawing/2014/main" id="{E7CE84E2-7785-004B-370A-1001B2F60590}"/>
              </a:ext>
            </a:extLst>
          </p:cNvPr>
          <p:cNvSpPr/>
          <p:nvPr/>
        </p:nvSpPr>
        <p:spPr>
          <a:xfrm>
            <a:off x="1579979" y="3697377"/>
            <a:ext cx="5041934" cy="624352"/>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ＯＪＴと法定研修と連動した実地教育</a:t>
            </a:r>
            <a:endParaRPr lang="en-US" altLang="ja-JP" b="1" dirty="0">
              <a:solidFill>
                <a:schemeClr val="tx1"/>
              </a:solidFill>
            </a:endParaRPr>
          </a:p>
          <a:p>
            <a:pPr algn="ctr"/>
            <a:r>
              <a:rPr lang="ja-JP" altLang="en-US" b="1" dirty="0">
                <a:solidFill>
                  <a:schemeClr val="tx1"/>
                </a:solidFill>
              </a:rPr>
              <a:t>（実習）</a:t>
            </a:r>
          </a:p>
        </p:txBody>
      </p:sp>
      <p:sp>
        <p:nvSpPr>
          <p:cNvPr id="11" name="矢印: 上向き折線 10">
            <a:extLst>
              <a:ext uri="{FF2B5EF4-FFF2-40B4-BE49-F238E27FC236}">
                <a16:creationId xmlns:a16="http://schemas.microsoft.com/office/drawing/2014/main" id="{F86E384B-F4F7-9308-2885-E02EE8A2C742}"/>
              </a:ext>
            </a:extLst>
          </p:cNvPr>
          <p:cNvSpPr/>
          <p:nvPr/>
        </p:nvSpPr>
        <p:spPr>
          <a:xfrm rot="5400000">
            <a:off x="2149314" y="4941660"/>
            <a:ext cx="624351" cy="1136072"/>
          </a:xfrm>
          <a:prstGeom prst="bentUpArrow">
            <a:avLst>
              <a:gd name="adj1" fmla="val 33306"/>
              <a:gd name="adj2" fmla="val 40479"/>
              <a:gd name="adj3" fmla="val 4840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B2705388-27A1-0AC8-311D-B70DEC42A318}"/>
              </a:ext>
            </a:extLst>
          </p:cNvPr>
          <p:cNvSpPr/>
          <p:nvPr/>
        </p:nvSpPr>
        <p:spPr>
          <a:xfrm>
            <a:off x="3177308" y="5246665"/>
            <a:ext cx="3048003" cy="624352"/>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協議会参画システム</a:t>
            </a:r>
            <a:endParaRPr lang="en-US" altLang="ja-JP" b="1" dirty="0">
              <a:solidFill>
                <a:schemeClr val="tx1"/>
              </a:solidFill>
            </a:endParaRPr>
          </a:p>
          <a:p>
            <a:pPr algn="ctr"/>
            <a:r>
              <a:rPr lang="ja-JP" altLang="en-US" b="1" dirty="0">
                <a:solidFill>
                  <a:schemeClr val="tx1"/>
                </a:solidFill>
              </a:rPr>
              <a:t>（実地教育）</a:t>
            </a:r>
            <a:endParaRPr lang="en-US" altLang="ja-JP" b="1" dirty="0">
              <a:solidFill>
                <a:schemeClr val="tx1"/>
              </a:solidFill>
            </a:endParaRPr>
          </a:p>
        </p:txBody>
      </p:sp>
      <p:sp>
        <p:nvSpPr>
          <p:cNvPr id="13" name="矢印: 右 12">
            <a:extLst>
              <a:ext uri="{FF2B5EF4-FFF2-40B4-BE49-F238E27FC236}">
                <a16:creationId xmlns:a16="http://schemas.microsoft.com/office/drawing/2014/main" id="{4F314D65-22A2-3061-19EC-8C266A238F8B}"/>
              </a:ext>
            </a:extLst>
          </p:cNvPr>
          <p:cNvSpPr/>
          <p:nvPr/>
        </p:nvSpPr>
        <p:spPr>
          <a:xfrm>
            <a:off x="4618896" y="2827468"/>
            <a:ext cx="495266" cy="454621"/>
          </a:xfrm>
          <a:prstGeom prst="right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6051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07B25-8C66-ECC7-1E9E-CE5614E6F6EE}"/>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D30228B-5DD5-8E9A-DE14-77AB6FAB847A}"/>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529F5A83-7B9A-C4F8-9F90-9432B648359C}"/>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77</a:t>
            </a:fld>
            <a:endParaRPr kumimoji="1" lang="ja-JP" altLang="en-US" dirty="0"/>
          </a:p>
        </p:txBody>
      </p:sp>
      <p:cxnSp>
        <p:nvCxnSpPr>
          <p:cNvPr id="22" name="直線コネクタ 21">
            <a:extLst>
              <a:ext uri="{FF2B5EF4-FFF2-40B4-BE49-F238E27FC236}">
                <a16:creationId xmlns:a16="http://schemas.microsoft.com/office/drawing/2014/main" id="{0C8D7F70-49BC-BE71-1D83-577DAA39A5A5}"/>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419F12D1-93FA-8B55-B295-8089F605E5B4}"/>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地域を支援にした</a:t>
            </a:r>
            <a:r>
              <a:rPr kumimoji="1" lang="en-US" altLang="ja-JP" sz="2000" b="1" dirty="0">
                <a:latin typeface="+mn-ea"/>
                <a:ea typeface="+mn-ea"/>
              </a:rPr>
              <a:t>GSV</a:t>
            </a:r>
            <a:endParaRPr kumimoji="1" lang="ja-JP" altLang="en-US" sz="2000" b="1" dirty="0">
              <a:latin typeface="+mn-ea"/>
              <a:ea typeface="+mn-ea"/>
            </a:endParaRPr>
          </a:p>
        </p:txBody>
      </p:sp>
      <p:sp>
        <p:nvSpPr>
          <p:cNvPr id="4" name="タイトル 1">
            <a:extLst>
              <a:ext uri="{FF2B5EF4-FFF2-40B4-BE49-F238E27FC236}">
                <a16:creationId xmlns:a16="http://schemas.microsoft.com/office/drawing/2014/main" id="{501EBA14-8AD3-EB26-34EE-76730F932E18}"/>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8" name="タイトル 1">
            <a:extLst>
              <a:ext uri="{FF2B5EF4-FFF2-40B4-BE49-F238E27FC236}">
                <a16:creationId xmlns:a16="http://schemas.microsoft.com/office/drawing/2014/main" id="{ACB4DBD4-9C8C-6C5D-7D88-B22207045ECB}"/>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講義</a:t>
            </a:r>
            <a:r>
              <a:rPr lang="en-US" altLang="ja-JP" sz="1600" b="1" dirty="0">
                <a:latin typeface="+mn-ea"/>
                <a:ea typeface="+mn-ea"/>
              </a:rPr>
              <a:t>3〉</a:t>
            </a:r>
            <a:r>
              <a:rPr lang="ja-JP" altLang="en-US" sz="1600" b="1" dirty="0">
                <a:latin typeface="+mn-ea"/>
                <a:ea typeface="+mn-ea"/>
              </a:rPr>
              <a:t>事例検討とグループスーパービジョン</a:t>
            </a:r>
          </a:p>
        </p:txBody>
      </p:sp>
      <p:graphicFrame>
        <p:nvGraphicFramePr>
          <p:cNvPr id="3" name="表 2">
            <a:extLst>
              <a:ext uri="{FF2B5EF4-FFF2-40B4-BE49-F238E27FC236}">
                <a16:creationId xmlns:a16="http://schemas.microsoft.com/office/drawing/2014/main" id="{C524A835-7C51-13CB-C16E-DD6AF9AD2D0C}"/>
              </a:ext>
            </a:extLst>
          </p:cNvPr>
          <p:cNvGraphicFramePr>
            <a:graphicFrameLocks noGrp="1"/>
          </p:cNvGraphicFramePr>
          <p:nvPr>
            <p:extLst>
              <p:ext uri="{D42A27DB-BD31-4B8C-83A1-F6EECF244321}">
                <p14:modId xmlns:p14="http://schemas.microsoft.com/office/powerpoint/2010/main" val="3381319789"/>
              </p:ext>
            </p:extLst>
          </p:nvPr>
        </p:nvGraphicFramePr>
        <p:xfrm>
          <a:off x="168678" y="991972"/>
          <a:ext cx="8784314" cy="5385606"/>
        </p:xfrm>
        <a:graphic>
          <a:graphicData uri="http://schemas.openxmlformats.org/drawingml/2006/table">
            <a:tbl>
              <a:tblPr firstRow="1" bandRow="1">
                <a:tableStyleId>{5C22544A-7EE6-4342-B048-85BDC9FD1C3A}</a:tableStyleId>
              </a:tblPr>
              <a:tblGrid>
                <a:gridCol w="1253722">
                  <a:extLst>
                    <a:ext uri="{9D8B030D-6E8A-4147-A177-3AD203B41FA5}">
                      <a16:colId xmlns:a16="http://schemas.microsoft.com/office/drawing/2014/main" val="4076851610"/>
                    </a:ext>
                  </a:extLst>
                </a:gridCol>
                <a:gridCol w="7530592">
                  <a:extLst>
                    <a:ext uri="{9D8B030D-6E8A-4147-A177-3AD203B41FA5}">
                      <a16:colId xmlns:a16="http://schemas.microsoft.com/office/drawing/2014/main" val="3528483320"/>
                    </a:ext>
                  </a:extLst>
                </a:gridCol>
              </a:tblGrid>
              <a:tr h="392160">
                <a:tc gridSpan="2">
                  <a:txBody>
                    <a:bodyPr/>
                    <a:lstStyle/>
                    <a:p>
                      <a:pPr algn="ctr"/>
                      <a:r>
                        <a:rPr kumimoji="1" lang="ja-JP" altLang="en-US" b="1" dirty="0">
                          <a:solidFill>
                            <a:schemeClr val="tx1"/>
                          </a:solidFill>
                        </a:rPr>
                        <a:t>地域変革のためのヒアリングシート</a:t>
                      </a:r>
                    </a:p>
                  </a:txBody>
                  <a:tcPr anchor="ctr"/>
                </a:tc>
                <a:tc hMerge="1">
                  <a:txBody>
                    <a:bodyPr/>
                    <a:lstStyle/>
                    <a:p>
                      <a:endParaRPr kumimoji="1" lang="ja-JP" altLang="en-US" dirty="0"/>
                    </a:p>
                  </a:txBody>
                  <a:tcPr anchor="ctr"/>
                </a:tc>
                <a:extLst>
                  <a:ext uri="{0D108BD9-81ED-4DB2-BD59-A6C34878D82A}">
                    <a16:rowId xmlns:a16="http://schemas.microsoft.com/office/drawing/2014/main" val="879590011"/>
                  </a:ext>
                </a:extLst>
              </a:tr>
              <a:tr h="2016136">
                <a:tc>
                  <a:txBody>
                    <a:bodyPr/>
                    <a:lstStyle/>
                    <a:p>
                      <a:pPr algn="ctr"/>
                      <a:r>
                        <a:rPr kumimoji="1" lang="ja-JP" altLang="en-US" sz="1400" b="1" dirty="0">
                          <a:solidFill>
                            <a:schemeClr val="tx1"/>
                          </a:solidFill>
                        </a:rPr>
                        <a:t>地域の関わり</a:t>
                      </a:r>
                    </a:p>
                  </a:txBody>
                  <a:tcPr anchor="ctr"/>
                </a:tc>
                <a:tc>
                  <a:txBody>
                    <a:bodyPr/>
                    <a:lstStyle/>
                    <a:p>
                      <a:pPr>
                        <a:spcBef>
                          <a:spcPts val="600"/>
                        </a:spcBef>
                      </a:pPr>
                      <a:r>
                        <a:rPr kumimoji="1" lang="ja-JP" altLang="en-US" sz="1200" b="1" dirty="0">
                          <a:solidFill>
                            <a:schemeClr val="tx1"/>
                          </a:solidFill>
                          <a:latin typeface="+mn-ea"/>
                          <a:ea typeface="+mn-ea"/>
                        </a:rPr>
                        <a:t>（</a:t>
                      </a:r>
                      <a:r>
                        <a:rPr kumimoji="1" lang="en-US" altLang="ja-JP" sz="1200" b="1" dirty="0">
                          <a:solidFill>
                            <a:schemeClr val="tx1"/>
                          </a:solidFill>
                          <a:latin typeface="+mn-ea"/>
                          <a:ea typeface="+mn-ea"/>
                        </a:rPr>
                        <a:t>1</a:t>
                      </a:r>
                      <a:r>
                        <a:rPr kumimoji="1" lang="ja-JP" altLang="en-US" sz="1200" b="1" dirty="0">
                          <a:solidFill>
                            <a:schemeClr val="tx1"/>
                          </a:solidFill>
                          <a:latin typeface="+mn-ea"/>
                          <a:ea typeface="+mn-ea"/>
                        </a:rPr>
                        <a:t>）本人が参加・所属している地域組織または参加したがっている組織について</a:t>
                      </a:r>
                    </a:p>
                    <a:p>
                      <a:pPr>
                        <a:spcBef>
                          <a:spcPts val="600"/>
                        </a:spcBef>
                      </a:pPr>
                      <a:r>
                        <a:rPr kumimoji="1" lang="ja-JP" altLang="en-US" sz="1200" b="1" dirty="0">
                          <a:solidFill>
                            <a:schemeClr val="tx1"/>
                          </a:solidFill>
                          <a:latin typeface="+mn-ea"/>
                          <a:ea typeface="+mn-ea"/>
                        </a:rPr>
                        <a:t>（</a:t>
                      </a:r>
                      <a:r>
                        <a:rPr kumimoji="1" lang="en-US" altLang="ja-JP" sz="1200" b="1" dirty="0">
                          <a:solidFill>
                            <a:schemeClr val="tx1"/>
                          </a:solidFill>
                          <a:latin typeface="+mn-ea"/>
                          <a:ea typeface="+mn-ea"/>
                        </a:rPr>
                        <a:t>2</a:t>
                      </a:r>
                      <a:r>
                        <a:rPr kumimoji="1" lang="ja-JP" altLang="en-US" sz="1200" b="1" dirty="0">
                          <a:solidFill>
                            <a:schemeClr val="tx1"/>
                          </a:solidFill>
                          <a:latin typeface="+mn-ea"/>
                          <a:ea typeface="+mn-ea"/>
                        </a:rPr>
                        <a:t>）本人の交友相手</a:t>
                      </a:r>
                      <a:r>
                        <a:rPr kumimoji="1" lang="en-US" altLang="ja-JP" sz="1200" b="1" dirty="0">
                          <a:solidFill>
                            <a:schemeClr val="tx1"/>
                          </a:solidFill>
                          <a:latin typeface="+mn-ea"/>
                          <a:ea typeface="+mn-ea"/>
                        </a:rPr>
                        <a:t>〈</a:t>
                      </a:r>
                      <a:r>
                        <a:rPr kumimoji="1" lang="ja-JP" altLang="en-US" sz="1200" b="1" dirty="0">
                          <a:solidFill>
                            <a:schemeClr val="tx1"/>
                          </a:solidFill>
                          <a:latin typeface="+mn-ea"/>
                          <a:ea typeface="+mn-ea"/>
                        </a:rPr>
                        <a:t>友達</a:t>
                      </a:r>
                      <a:r>
                        <a:rPr kumimoji="1" lang="en-US" altLang="ja-JP" sz="1200" b="1" dirty="0">
                          <a:solidFill>
                            <a:schemeClr val="tx1"/>
                          </a:solidFill>
                          <a:latin typeface="+mn-ea"/>
                          <a:ea typeface="+mn-ea"/>
                        </a:rPr>
                        <a:t>〉</a:t>
                      </a:r>
                      <a:r>
                        <a:rPr kumimoji="1" lang="ja-JP" altLang="en-US" sz="1200" b="1" dirty="0">
                          <a:solidFill>
                            <a:schemeClr val="tx1"/>
                          </a:solidFill>
                          <a:latin typeface="+mn-ea"/>
                          <a:ea typeface="+mn-ea"/>
                        </a:rPr>
                        <a:t>について</a:t>
                      </a:r>
                    </a:p>
                    <a:p>
                      <a:pPr>
                        <a:spcBef>
                          <a:spcPts val="600"/>
                        </a:spcBef>
                      </a:pPr>
                      <a:r>
                        <a:rPr kumimoji="1" lang="ja-JP" altLang="en-US" sz="1200" b="1" dirty="0">
                          <a:solidFill>
                            <a:schemeClr val="tx1"/>
                          </a:solidFill>
                          <a:latin typeface="+mn-ea"/>
                          <a:ea typeface="+mn-ea"/>
                        </a:rPr>
                        <a:t>（</a:t>
                      </a:r>
                      <a:r>
                        <a:rPr kumimoji="1" lang="en-US" altLang="ja-JP" sz="1200" b="1" dirty="0">
                          <a:solidFill>
                            <a:schemeClr val="tx1"/>
                          </a:solidFill>
                          <a:latin typeface="+mn-ea"/>
                          <a:ea typeface="+mn-ea"/>
                        </a:rPr>
                        <a:t>3</a:t>
                      </a:r>
                      <a:r>
                        <a:rPr kumimoji="1" lang="ja-JP" altLang="en-US" sz="1200" b="1" dirty="0">
                          <a:solidFill>
                            <a:schemeClr val="tx1"/>
                          </a:solidFill>
                          <a:latin typeface="+mn-ea"/>
                          <a:ea typeface="+mn-ea"/>
                        </a:rPr>
                        <a:t>）本人が所属している当事者組織について</a:t>
                      </a:r>
                    </a:p>
                    <a:p>
                      <a:pPr>
                        <a:spcBef>
                          <a:spcPts val="600"/>
                        </a:spcBef>
                      </a:pPr>
                      <a:r>
                        <a:rPr kumimoji="1" lang="ja-JP" altLang="en-US" sz="1200" b="1" dirty="0">
                          <a:solidFill>
                            <a:schemeClr val="tx1"/>
                          </a:solidFill>
                          <a:latin typeface="+mn-ea"/>
                          <a:ea typeface="+mn-ea"/>
                        </a:rPr>
                        <a:t>（</a:t>
                      </a:r>
                      <a:r>
                        <a:rPr kumimoji="1" lang="en-US" altLang="ja-JP" sz="1200" b="1" dirty="0">
                          <a:solidFill>
                            <a:schemeClr val="tx1"/>
                          </a:solidFill>
                          <a:latin typeface="+mn-ea"/>
                          <a:ea typeface="+mn-ea"/>
                        </a:rPr>
                        <a:t>4</a:t>
                      </a:r>
                      <a:r>
                        <a:rPr kumimoji="1" lang="ja-JP" altLang="en-US" sz="1200" b="1" dirty="0">
                          <a:solidFill>
                            <a:schemeClr val="tx1"/>
                          </a:solidFill>
                          <a:latin typeface="+mn-ea"/>
                          <a:ea typeface="+mn-ea"/>
                        </a:rPr>
                        <a:t>）本人に（福祉的に）関わっている人や組織・企業</a:t>
                      </a:r>
                      <a:r>
                        <a:rPr kumimoji="1" lang="en-US" altLang="ja-JP" sz="1200" b="1" dirty="0">
                          <a:solidFill>
                            <a:schemeClr val="tx1"/>
                          </a:solidFill>
                          <a:latin typeface="+mn-ea"/>
                          <a:ea typeface="+mn-ea"/>
                        </a:rPr>
                        <a:t>〈</a:t>
                      </a:r>
                      <a:r>
                        <a:rPr kumimoji="1" lang="ja-JP" altLang="en-US" sz="1200" b="1" dirty="0">
                          <a:solidFill>
                            <a:schemeClr val="tx1"/>
                          </a:solidFill>
                          <a:latin typeface="+mn-ea"/>
                          <a:ea typeface="+mn-ea"/>
                        </a:rPr>
                        <a:t>商店</a:t>
                      </a:r>
                      <a:r>
                        <a:rPr kumimoji="1" lang="en-US" altLang="ja-JP" sz="1200" b="1" dirty="0">
                          <a:solidFill>
                            <a:schemeClr val="tx1"/>
                          </a:solidFill>
                          <a:latin typeface="+mn-ea"/>
                          <a:ea typeface="+mn-ea"/>
                        </a:rPr>
                        <a:t>〉</a:t>
                      </a:r>
                      <a:r>
                        <a:rPr kumimoji="1" lang="ja-JP" altLang="en-US" sz="1200" b="1" dirty="0">
                          <a:solidFill>
                            <a:schemeClr val="tx1"/>
                          </a:solidFill>
                          <a:latin typeface="+mn-ea"/>
                          <a:ea typeface="+mn-ea"/>
                        </a:rPr>
                        <a:t>・隣人について</a:t>
                      </a:r>
                    </a:p>
                    <a:p>
                      <a:pPr>
                        <a:spcBef>
                          <a:spcPts val="600"/>
                        </a:spcBef>
                      </a:pPr>
                      <a:r>
                        <a:rPr kumimoji="1" lang="ja-JP" altLang="en-US" sz="1200" b="1" dirty="0">
                          <a:solidFill>
                            <a:schemeClr val="tx1"/>
                          </a:solidFill>
                          <a:latin typeface="+mn-ea"/>
                          <a:ea typeface="+mn-ea"/>
                        </a:rPr>
                        <a:t>（</a:t>
                      </a:r>
                      <a:r>
                        <a:rPr kumimoji="1" lang="en-US" altLang="ja-JP" sz="1200" b="1" dirty="0">
                          <a:solidFill>
                            <a:schemeClr val="tx1"/>
                          </a:solidFill>
                          <a:latin typeface="+mn-ea"/>
                          <a:ea typeface="+mn-ea"/>
                        </a:rPr>
                        <a:t>5</a:t>
                      </a:r>
                      <a:r>
                        <a:rPr kumimoji="1" lang="ja-JP" altLang="en-US" sz="1200" b="1" dirty="0">
                          <a:solidFill>
                            <a:schemeClr val="tx1"/>
                          </a:solidFill>
                          <a:latin typeface="+mn-ea"/>
                          <a:ea typeface="+mn-ea"/>
                        </a:rPr>
                        <a:t>）本人が見込んでいる相手</a:t>
                      </a:r>
                    </a:p>
                    <a:p>
                      <a:pPr>
                        <a:spcBef>
                          <a:spcPts val="600"/>
                        </a:spcBef>
                      </a:pPr>
                      <a:r>
                        <a:rPr kumimoji="1" lang="ja-JP" altLang="en-US" sz="1200" b="1" dirty="0">
                          <a:solidFill>
                            <a:schemeClr val="tx1"/>
                          </a:solidFill>
                          <a:latin typeface="+mn-ea"/>
                          <a:ea typeface="+mn-ea"/>
                        </a:rPr>
                        <a:t>　　</a:t>
                      </a:r>
                      <a:r>
                        <a:rPr kumimoji="1" lang="en-US" altLang="ja-JP" sz="1200" b="1" dirty="0">
                          <a:solidFill>
                            <a:schemeClr val="tx1"/>
                          </a:solidFill>
                          <a:latin typeface="+mn-ea"/>
                          <a:ea typeface="+mn-ea"/>
                        </a:rPr>
                        <a:t>〈</a:t>
                      </a:r>
                      <a:r>
                        <a:rPr kumimoji="1" lang="ja-JP" altLang="en-US" sz="1200" b="1" dirty="0">
                          <a:solidFill>
                            <a:schemeClr val="tx1"/>
                          </a:solidFill>
                          <a:latin typeface="+mn-ea"/>
                          <a:ea typeface="+mn-ea"/>
                        </a:rPr>
                        <a:t>相談に乗ってくれたり、困った時助けてくれる人</a:t>
                      </a:r>
                      <a:r>
                        <a:rPr kumimoji="1" lang="en-US" altLang="ja-JP" sz="1200" b="1" dirty="0">
                          <a:solidFill>
                            <a:schemeClr val="tx1"/>
                          </a:solidFill>
                          <a:latin typeface="+mn-ea"/>
                          <a:ea typeface="+mn-ea"/>
                        </a:rPr>
                        <a:t>〉</a:t>
                      </a:r>
                      <a:r>
                        <a:rPr kumimoji="1" lang="ja-JP" altLang="en-US" sz="1200" b="1" dirty="0">
                          <a:solidFill>
                            <a:schemeClr val="tx1"/>
                          </a:solidFill>
                          <a:latin typeface="+mn-ea"/>
                          <a:ea typeface="+mn-ea"/>
                        </a:rPr>
                        <a:t>行きつけの商店・診療所の医師・隣人について</a:t>
                      </a:r>
                      <a:r>
                        <a:rPr kumimoji="1" lang="en-US" altLang="ja-JP" sz="1200" b="1" dirty="0">
                          <a:solidFill>
                            <a:schemeClr val="tx1"/>
                          </a:solidFill>
                          <a:latin typeface="+mn-ea"/>
                          <a:ea typeface="+mn-ea"/>
                        </a:rPr>
                        <a:t>〉</a:t>
                      </a:r>
                    </a:p>
                    <a:p>
                      <a:pPr>
                        <a:spcBef>
                          <a:spcPts val="600"/>
                        </a:spcBef>
                      </a:pPr>
                      <a:r>
                        <a:rPr kumimoji="1" lang="ja-JP" altLang="en-US" sz="1200" b="1" dirty="0">
                          <a:solidFill>
                            <a:schemeClr val="tx1"/>
                          </a:solidFill>
                          <a:latin typeface="+mn-ea"/>
                          <a:ea typeface="+mn-ea"/>
                        </a:rPr>
                        <a:t>（</a:t>
                      </a:r>
                      <a:r>
                        <a:rPr kumimoji="1" lang="en-US" altLang="ja-JP" sz="1200" b="1" dirty="0">
                          <a:solidFill>
                            <a:schemeClr val="tx1"/>
                          </a:solidFill>
                          <a:latin typeface="+mn-ea"/>
                          <a:ea typeface="+mn-ea"/>
                        </a:rPr>
                        <a:t>6</a:t>
                      </a:r>
                      <a:r>
                        <a:rPr kumimoji="1" lang="ja-JP" altLang="en-US" sz="1200" b="1" dirty="0">
                          <a:solidFill>
                            <a:schemeClr val="tx1"/>
                          </a:solidFill>
                          <a:latin typeface="+mn-ea"/>
                          <a:ea typeface="+mn-ea"/>
                        </a:rPr>
                        <a:t>）本人の親族で、利用者が頼みにしている相手</a:t>
                      </a:r>
                    </a:p>
                  </a:txBody>
                  <a:tcPr anchor="ctr"/>
                </a:tc>
                <a:extLst>
                  <a:ext uri="{0D108BD9-81ED-4DB2-BD59-A6C34878D82A}">
                    <a16:rowId xmlns:a16="http://schemas.microsoft.com/office/drawing/2014/main" val="508223800"/>
                  </a:ext>
                </a:extLst>
              </a:tr>
              <a:tr h="1309959">
                <a:tc>
                  <a:txBody>
                    <a:bodyPr/>
                    <a:lstStyle/>
                    <a:p>
                      <a:pPr algn="ctr"/>
                      <a:r>
                        <a:rPr kumimoji="1" lang="ja-JP" altLang="en-US" sz="1400" b="1" dirty="0">
                          <a:solidFill>
                            <a:schemeClr val="tx1"/>
                          </a:solidFill>
                        </a:rPr>
                        <a:t>頼りになる</a:t>
                      </a:r>
                      <a:endParaRPr kumimoji="1" lang="en-US" altLang="ja-JP" sz="1400" b="1" dirty="0">
                        <a:solidFill>
                          <a:schemeClr val="tx1"/>
                        </a:solidFill>
                      </a:endParaRPr>
                    </a:p>
                    <a:p>
                      <a:pPr algn="ctr"/>
                      <a:r>
                        <a:rPr kumimoji="1" lang="ja-JP" altLang="en-US" sz="1400" b="1" dirty="0">
                          <a:solidFill>
                            <a:schemeClr val="tx1"/>
                          </a:solidFill>
                        </a:rPr>
                        <a:t>資　源</a:t>
                      </a:r>
                    </a:p>
                  </a:txBody>
                  <a:tcPr anchor="ctr"/>
                </a:tc>
                <a:tc>
                  <a:txBody>
                    <a:bodyPr/>
                    <a:lstStyle/>
                    <a:p>
                      <a:pPr>
                        <a:spcBef>
                          <a:spcPts val="600"/>
                        </a:spcBef>
                      </a:pPr>
                      <a:r>
                        <a:rPr kumimoji="1" lang="ja-JP" altLang="en-US" sz="1200" b="1" dirty="0">
                          <a:solidFill>
                            <a:schemeClr val="tx1"/>
                          </a:solidFill>
                          <a:latin typeface="+mn-ea"/>
                          <a:ea typeface="+mn-ea"/>
                        </a:rPr>
                        <a:t>（</a:t>
                      </a:r>
                      <a:r>
                        <a:rPr kumimoji="1" lang="en-US" altLang="ja-JP" sz="1200" b="1" dirty="0">
                          <a:solidFill>
                            <a:schemeClr val="tx1"/>
                          </a:solidFill>
                          <a:latin typeface="+mn-ea"/>
                          <a:ea typeface="+mn-ea"/>
                        </a:rPr>
                        <a:t>7</a:t>
                      </a:r>
                      <a:r>
                        <a:rPr kumimoji="1" lang="ja-JP" altLang="en-US" sz="1200" b="1" dirty="0">
                          <a:solidFill>
                            <a:schemeClr val="tx1"/>
                          </a:solidFill>
                          <a:latin typeface="+mn-ea"/>
                          <a:ea typeface="+mn-ea"/>
                        </a:rPr>
                        <a:t>）本人の親族で、利用者が頼みにしている相手について</a:t>
                      </a:r>
                    </a:p>
                    <a:p>
                      <a:pPr>
                        <a:spcBef>
                          <a:spcPts val="600"/>
                        </a:spcBef>
                      </a:pPr>
                      <a:r>
                        <a:rPr kumimoji="1" lang="ja-JP" altLang="en-US" sz="1200" b="1" dirty="0">
                          <a:solidFill>
                            <a:schemeClr val="tx1"/>
                          </a:solidFill>
                          <a:latin typeface="+mn-ea"/>
                          <a:ea typeface="+mn-ea"/>
                        </a:rPr>
                        <a:t>（</a:t>
                      </a:r>
                      <a:r>
                        <a:rPr kumimoji="1" lang="en-US" altLang="ja-JP" sz="1200" b="1" dirty="0">
                          <a:solidFill>
                            <a:schemeClr val="tx1"/>
                          </a:solidFill>
                          <a:latin typeface="+mn-ea"/>
                          <a:ea typeface="+mn-ea"/>
                        </a:rPr>
                        <a:t>8</a:t>
                      </a:r>
                      <a:r>
                        <a:rPr kumimoji="1" lang="ja-JP" altLang="en-US" sz="1200" b="1" dirty="0">
                          <a:solidFill>
                            <a:schemeClr val="tx1"/>
                          </a:solidFill>
                          <a:latin typeface="+mn-ea"/>
                          <a:ea typeface="+mn-ea"/>
                        </a:rPr>
                        <a:t>）本人の</a:t>
                      </a:r>
                      <a:r>
                        <a:rPr kumimoji="1" lang="en-US" altLang="ja-JP" sz="1200" b="1" dirty="0">
                          <a:solidFill>
                            <a:schemeClr val="tx1"/>
                          </a:solidFill>
                          <a:latin typeface="+mn-ea"/>
                          <a:ea typeface="+mn-ea"/>
                        </a:rPr>
                        <a:t>〈</a:t>
                      </a:r>
                      <a:r>
                        <a:rPr kumimoji="1" lang="ja-JP" altLang="en-US" sz="1200" b="1" dirty="0">
                          <a:solidFill>
                            <a:schemeClr val="tx1"/>
                          </a:solidFill>
                          <a:latin typeface="+mn-ea"/>
                          <a:ea typeface="+mn-ea"/>
                        </a:rPr>
                        <a:t>これから戻る</a:t>
                      </a:r>
                      <a:r>
                        <a:rPr kumimoji="1" lang="en-US" altLang="ja-JP" sz="1200" b="1" dirty="0">
                          <a:solidFill>
                            <a:schemeClr val="tx1"/>
                          </a:solidFill>
                          <a:latin typeface="+mn-ea"/>
                          <a:ea typeface="+mn-ea"/>
                        </a:rPr>
                        <a:t>〉</a:t>
                      </a:r>
                      <a:r>
                        <a:rPr kumimoji="1" lang="ja-JP" altLang="en-US" sz="1200" b="1" dirty="0">
                          <a:solidFill>
                            <a:schemeClr val="tx1"/>
                          </a:solidFill>
                          <a:latin typeface="+mn-ea"/>
                          <a:ea typeface="+mn-ea"/>
                        </a:rPr>
                        <a:t>近隣との関係</a:t>
                      </a:r>
                    </a:p>
                    <a:p>
                      <a:pPr>
                        <a:spcBef>
                          <a:spcPts val="600"/>
                        </a:spcBef>
                      </a:pPr>
                      <a:r>
                        <a:rPr kumimoji="1" lang="ja-JP" altLang="en-US" sz="1200" b="1" dirty="0">
                          <a:solidFill>
                            <a:schemeClr val="tx1"/>
                          </a:solidFill>
                          <a:latin typeface="+mn-ea"/>
                          <a:ea typeface="+mn-ea"/>
                        </a:rPr>
                        <a:t>（</a:t>
                      </a:r>
                      <a:r>
                        <a:rPr kumimoji="1" lang="en-US" altLang="ja-JP" sz="1200" b="1" dirty="0">
                          <a:solidFill>
                            <a:schemeClr val="tx1"/>
                          </a:solidFill>
                          <a:latin typeface="+mn-ea"/>
                          <a:ea typeface="+mn-ea"/>
                        </a:rPr>
                        <a:t>9</a:t>
                      </a:r>
                      <a:r>
                        <a:rPr kumimoji="1" lang="ja-JP" altLang="en-US" sz="1200" b="1" dirty="0">
                          <a:solidFill>
                            <a:schemeClr val="tx1"/>
                          </a:solidFill>
                          <a:latin typeface="+mn-ea"/>
                          <a:ea typeface="+mn-ea"/>
                        </a:rPr>
                        <a:t>）本人の周囲で、活用できそうな福祉資源</a:t>
                      </a:r>
                      <a:endParaRPr kumimoji="1" lang="en-US" altLang="ja-JP" sz="1200" b="1" dirty="0">
                        <a:solidFill>
                          <a:schemeClr val="tx1"/>
                        </a:solidFill>
                        <a:latin typeface="+mn-ea"/>
                        <a:ea typeface="+mn-ea"/>
                      </a:endParaRPr>
                    </a:p>
                    <a:p>
                      <a:pPr>
                        <a:spcBef>
                          <a:spcPts val="600"/>
                        </a:spcBef>
                      </a:pPr>
                      <a:r>
                        <a:rPr kumimoji="1" lang="ja-JP" altLang="en-US" sz="1200" b="1" dirty="0">
                          <a:solidFill>
                            <a:schemeClr val="tx1"/>
                          </a:solidFill>
                          <a:latin typeface="+mn-ea"/>
                          <a:ea typeface="+mn-ea"/>
                        </a:rPr>
                        <a:t>（</a:t>
                      </a:r>
                      <a:r>
                        <a:rPr kumimoji="1" lang="en-US" altLang="ja-JP" sz="1200" b="1" dirty="0">
                          <a:solidFill>
                            <a:schemeClr val="tx1"/>
                          </a:solidFill>
                          <a:latin typeface="+mn-ea"/>
                          <a:ea typeface="+mn-ea"/>
                        </a:rPr>
                        <a:t>10</a:t>
                      </a:r>
                      <a:r>
                        <a:rPr kumimoji="1" lang="ja-JP" altLang="en-US" sz="1200" b="1" dirty="0">
                          <a:solidFill>
                            <a:schemeClr val="tx1"/>
                          </a:solidFill>
                          <a:latin typeface="+mn-ea"/>
                          <a:ea typeface="+mn-ea"/>
                        </a:rPr>
                        <a:t>）本人にとって「隠れた資源」となっているもの</a:t>
                      </a:r>
                      <a:r>
                        <a:rPr kumimoji="1" lang="en-US" altLang="ja-JP" sz="1200" b="1" dirty="0">
                          <a:solidFill>
                            <a:schemeClr val="tx1"/>
                          </a:solidFill>
                          <a:latin typeface="+mn-ea"/>
                          <a:ea typeface="+mn-ea"/>
                        </a:rPr>
                        <a:t>〈</a:t>
                      </a:r>
                      <a:r>
                        <a:rPr kumimoji="1" lang="ja-JP" altLang="en-US" sz="1200" b="1" dirty="0">
                          <a:solidFill>
                            <a:schemeClr val="tx1"/>
                          </a:solidFill>
                          <a:latin typeface="+mn-ea"/>
                          <a:ea typeface="+mn-ea"/>
                        </a:rPr>
                        <a:t>利用者を元気にさせているもの</a:t>
                      </a:r>
                      <a:r>
                        <a:rPr kumimoji="1" lang="en-US" altLang="ja-JP" sz="1200" b="1" dirty="0">
                          <a:solidFill>
                            <a:schemeClr val="tx1"/>
                          </a:solidFill>
                          <a:latin typeface="+mn-ea"/>
                          <a:ea typeface="+mn-ea"/>
                        </a:rPr>
                        <a:t>〉</a:t>
                      </a:r>
                      <a:r>
                        <a:rPr kumimoji="1" lang="ja-JP" altLang="en-US" sz="1200" b="1" dirty="0">
                          <a:solidFill>
                            <a:schemeClr val="tx1"/>
                          </a:solidFill>
                          <a:latin typeface="+mn-ea"/>
                          <a:ea typeface="+mn-ea"/>
                        </a:rPr>
                        <a:t>について</a:t>
                      </a:r>
                    </a:p>
                  </a:txBody>
                  <a:tcPr anchor="ctr"/>
                </a:tc>
                <a:extLst>
                  <a:ext uri="{0D108BD9-81ED-4DB2-BD59-A6C34878D82A}">
                    <a16:rowId xmlns:a16="http://schemas.microsoft.com/office/drawing/2014/main" val="4232113939"/>
                  </a:ext>
                </a:extLst>
              </a:tr>
              <a:tr h="1667351">
                <a:tc>
                  <a:txBody>
                    <a:bodyPr/>
                    <a:lstStyle/>
                    <a:p>
                      <a:pPr algn="ctr"/>
                      <a:r>
                        <a:rPr kumimoji="1" lang="ja-JP" altLang="en-US" sz="1400" b="1" dirty="0">
                          <a:solidFill>
                            <a:schemeClr val="tx1"/>
                          </a:solidFill>
                        </a:rPr>
                        <a:t>本人のパワー</a:t>
                      </a:r>
                    </a:p>
                  </a:txBody>
                  <a:tcPr anchor="ctr"/>
                </a:tc>
                <a:tc>
                  <a:txBody>
                    <a:bodyPr/>
                    <a:lstStyle/>
                    <a:p>
                      <a:pPr>
                        <a:spcBef>
                          <a:spcPts val="600"/>
                        </a:spcBef>
                      </a:pPr>
                      <a:r>
                        <a:rPr kumimoji="1" lang="ja-JP" altLang="en-US" sz="1200" b="1" dirty="0">
                          <a:solidFill>
                            <a:schemeClr val="tx1"/>
                          </a:solidFill>
                          <a:latin typeface="+mn-ea"/>
                          <a:ea typeface="+mn-ea"/>
                        </a:rPr>
                        <a:t>（</a:t>
                      </a:r>
                      <a:r>
                        <a:rPr kumimoji="1" lang="en-US" altLang="ja-JP" sz="1200" b="1" dirty="0">
                          <a:solidFill>
                            <a:schemeClr val="tx1"/>
                          </a:solidFill>
                          <a:latin typeface="+mn-ea"/>
                          <a:ea typeface="+mn-ea"/>
                        </a:rPr>
                        <a:t>10</a:t>
                      </a:r>
                      <a:r>
                        <a:rPr kumimoji="1" lang="ja-JP" altLang="en-US" sz="1200" b="1" dirty="0">
                          <a:solidFill>
                            <a:schemeClr val="tx1"/>
                          </a:solidFill>
                          <a:latin typeface="+mn-ea"/>
                          <a:ea typeface="+mn-ea"/>
                        </a:rPr>
                        <a:t>）本人は地域に対して、どんな資源性を有しているか。</a:t>
                      </a:r>
                    </a:p>
                    <a:p>
                      <a:pPr>
                        <a:spcBef>
                          <a:spcPts val="600"/>
                        </a:spcBef>
                      </a:pPr>
                      <a:r>
                        <a:rPr kumimoji="1" lang="ja-JP" altLang="en-US" sz="1200" b="1" dirty="0">
                          <a:solidFill>
                            <a:schemeClr val="tx1"/>
                          </a:solidFill>
                          <a:latin typeface="+mn-ea"/>
                          <a:ea typeface="+mn-ea"/>
                        </a:rPr>
                        <a:t>（</a:t>
                      </a:r>
                      <a:r>
                        <a:rPr kumimoji="1" lang="en-US" altLang="ja-JP" sz="1200" b="1" dirty="0">
                          <a:solidFill>
                            <a:schemeClr val="tx1"/>
                          </a:solidFill>
                          <a:latin typeface="+mn-ea"/>
                          <a:ea typeface="+mn-ea"/>
                        </a:rPr>
                        <a:t>11</a:t>
                      </a:r>
                      <a:r>
                        <a:rPr kumimoji="1" lang="ja-JP" altLang="en-US" sz="1200" b="1" dirty="0">
                          <a:solidFill>
                            <a:schemeClr val="tx1"/>
                          </a:solidFill>
                          <a:latin typeface="+mn-ea"/>
                          <a:ea typeface="+mn-ea"/>
                        </a:rPr>
                        <a:t>）本人にとっての資源同士のネットワークの状況はどうか。</a:t>
                      </a:r>
                    </a:p>
                    <a:p>
                      <a:pPr>
                        <a:spcBef>
                          <a:spcPts val="600"/>
                        </a:spcBef>
                      </a:pPr>
                      <a:r>
                        <a:rPr kumimoji="1" lang="ja-JP" altLang="en-US" sz="1200" b="1" dirty="0">
                          <a:solidFill>
                            <a:schemeClr val="tx1"/>
                          </a:solidFill>
                          <a:latin typeface="+mn-ea"/>
                          <a:ea typeface="+mn-ea"/>
                        </a:rPr>
                        <a:t>（</a:t>
                      </a:r>
                      <a:r>
                        <a:rPr kumimoji="1" lang="en-US" altLang="ja-JP" sz="1200" b="1" dirty="0">
                          <a:solidFill>
                            <a:schemeClr val="tx1"/>
                          </a:solidFill>
                          <a:latin typeface="+mn-ea"/>
                          <a:ea typeface="+mn-ea"/>
                        </a:rPr>
                        <a:t>12</a:t>
                      </a:r>
                      <a:r>
                        <a:rPr kumimoji="1" lang="ja-JP" altLang="en-US" sz="1200" b="1" dirty="0">
                          <a:solidFill>
                            <a:schemeClr val="tx1"/>
                          </a:solidFill>
                          <a:latin typeface="+mn-ea"/>
                          <a:ea typeface="+mn-ea"/>
                        </a:rPr>
                        <a:t>）本人の自宅</a:t>
                      </a:r>
                      <a:r>
                        <a:rPr kumimoji="1" lang="en-US" altLang="ja-JP" sz="1200" b="1" dirty="0">
                          <a:solidFill>
                            <a:schemeClr val="tx1"/>
                          </a:solidFill>
                          <a:latin typeface="+mn-ea"/>
                          <a:ea typeface="+mn-ea"/>
                        </a:rPr>
                        <a:t>〈</a:t>
                      </a:r>
                      <a:r>
                        <a:rPr kumimoji="1" lang="ja-JP" altLang="en-US" sz="1200" b="1" dirty="0">
                          <a:solidFill>
                            <a:schemeClr val="tx1"/>
                          </a:solidFill>
                          <a:latin typeface="+mn-ea"/>
                          <a:ea typeface="+mn-ea"/>
                        </a:rPr>
                        <a:t>居住場所</a:t>
                      </a:r>
                      <a:r>
                        <a:rPr kumimoji="1" lang="en-US" altLang="ja-JP" sz="1200" b="1" dirty="0">
                          <a:solidFill>
                            <a:schemeClr val="tx1"/>
                          </a:solidFill>
                          <a:latin typeface="+mn-ea"/>
                          <a:ea typeface="+mn-ea"/>
                        </a:rPr>
                        <a:t>〉</a:t>
                      </a:r>
                      <a:endParaRPr kumimoji="1" lang="ja-JP" altLang="en-US" sz="1200" b="1" dirty="0">
                        <a:solidFill>
                          <a:schemeClr val="tx1"/>
                        </a:solidFill>
                        <a:latin typeface="+mn-ea"/>
                        <a:ea typeface="+mn-ea"/>
                      </a:endParaRPr>
                    </a:p>
                    <a:p>
                      <a:pPr>
                        <a:spcBef>
                          <a:spcPts val="600"/>
                        </a:spcBef>
                      </a:pPr>
                      <a:r>
                        <a:rPr kumimoji="1" lang="ja-JP" altLang="en-US" sz="1200" b="1" dirty="0">
                          <a:solidFill>
                            <a:schemeClr val="tx1"/>
                          </a:solidFill>
                          <a:latin typeface="+mn-ea"/>
                          <a:ea typeface="+mn-ea"/>
                        </a:rPr>
                        <a:t>（</a:t>
                      </a:r>
                      <a:r>
                        <a:rPr kumimoji="1" lang="en-US" altLang="ja-JP" sz="1200" b="1" dirty="0">
                          <a:solidFill>
                            <a:schemeClr val="tx1"/>
                          </a:solidFill>
                          <a:latin typeface="+mn-ea"/>
                          <a:ea typeface="+mn-ea"/>
                        </a:rPr>
                        <a:t>13</a:t>
                      </a:r>
                      <a:r>
                        <a:rPr kumimoji="1" lang="ja-JP" altLang="en-US" sz="1200" b="1" dirty="0">
                          <a:solidFill>
                            <a:schemeClr val="tx1"/>
                          </a:solidFill>
                          <a:latin typeface="+mn-ea"/>
                          <a:ea typeface="+mn-ea"/>
                        </a:rPr>
                        <a:t>）本人のセルフケアマネジメント能力</a:t>
                      </a:r>
                      <a:endParaRPr kumimoji="1" lang="en-US" altLang="ja-JP" sz="1200" b="1" dirty="0">
                        <a:solidFill>
                          <a:schemeClr val="tx1"/>
                        </a:solidFill>
                        <a:latin typeface="+mn-ea"/>
                        <a:ea typeface="+mn-ea"/>
                      </a:endParaRPr>
                    </a:p>
                    <a:p>
                      <a:pPr>
                        <a:spcBef>
                          <a:spcPts val="600"/>
                        </a:spcBef>
                      </a:pPr>
                      <a:r>
                        <a:rPr kumimoji="1" lang="ja-JP" altLang="en-US" sz="1200" b="1" dirty="0">
                          <a:solidFill>
                            <a:schemeClr val="tx1"/>
                          </a:solidFill>
                          <a:latin typeface="+mn-ea"/>
                          <a:ea typeface="+mn-ea"/>
                        </a:rPr>
                        <a:t>　　</a:t>
                      </a:r>
                      <a:r>
                        <a:rPr kumimoji="1" lang="en-US" altLang="ja-JP" sz="1200" b="1" dirty="0">
                          <a:solidFill>
                            <a:schemeClr val="tx1"/>
                          </a:solidFill>
                          <a:latin typeface="+mn-ea"/>
                          <a:ea typeface="+mn-ea"/>
                        </a:rPr>
                        <a:t>〈</a:t>
                      </a:r>
                      <a:r>
                        <a:rPr kumimoji="1" lang="ja-JP" altLang="en-US" sz="1200" b="1" dirty="0">
                          <a:solidFill>
                            <a:schemeClr val="tx1"/>
                          </a:solidFill>
                          <a:latin typeface="+mn-ea"/>
                          <a:ea typeface="+mn-ea"/>
                        </a:rPr>
                        <a:t>自分の状態を正確に把握・ハンディの中身も客観的に把握・その克服策の工夫・必要な資源を発掘・　　　　</a:t>
                      </a:r>
                      <a:endParaRPr kumimoji="1" lang="en-US" altLang="ja-JP" sz="1200" b="1" dirty="0">
                        <a:solidFill>
                          <a:schemeClr val="tx1"/>
                        </a:solidFill>
                        <a:latin typeface="+mn-ea"/>
                        <a:ea typeface="+mn-ea"/>
                      </a:endParaRPr>
                    </a:p>
                    <a:p>
                      <a:pPr>
                        <a:spcBef>
                          <a:spcPts val="600"/>
                        </a:spcBef>
                      </a:pPr>
                      <a:r>
                        <a:rPr kumimoji="1" lang="ja-JP" altLang="en-US" sz="1200" b="1" dirty="0">
                          <a:solidFill>
                            <a:schemeClr val="tx1"/>
                          </a:solidFill>
                          <a:latin typeface="+mn-ea"/>
                          <a:ea typeface="+mn-ea"/>
                        </a:rPr>
                        <a:t>　　活用する資質等</a:t>
                      </a:r>
                      <a:r>
                        <a:rPr kumimoji="1" lang="en-US" altLang="ja-JP" sz="1200" b="1" dirty="0">
                          <a:solidFill>
                            <a:schemeClr val="tx1"/>
                          </a:solidFill>
                          <a:latin typeface="+mn-ea"/>
                          <a:ea typeface="+mn-ea"/>
                        </a:rPr>
                        <a:t>〉</a:t>
                      </a:r>
                      <a:endParaRPr kumimoji="1" lang="ja-JP" altLang="en-US" sz="1200" b="1" dirty="0">
                        <a:solidFill>
                          <a:schemeClr val="tx1"/>
                        </a:solidFill>
                        <a:latin typeface="+mn-ea"/>
                        <a:ea typeface="+mn-ea"/>
                      </a:endParaRPr>
                    </a:p>
                  </a:txBody>
                  <a:tcPr anchor="ctr"/>
                </a:tc>
                <a:extLst>
                  <a:ext uri="{0D108BD9-81ED-4DB2-BD59-A6C34878D82A}">
                    <a16:rowId xmlns:a16="http://schemas.microsoft.com/office/drawing/2014/main" val="2065816963"/>
                  </a:ext>
                </a:extLst>
              </a:tr>
            </a:tbl>
          </a:graphicData>
        </a:graphic>
      </p:graphicFrame>
    </p:spTree>
    <p:extLst>
      <p:ext uri="{BB962C8B-B14F-4D97-AF65-F5344CB8AC3E}">
        <p14:creationId xmlns:p14="http://schemas.microsoft.com/office/powerpoint/2010/main" val="416273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4023C-2558-B93B-8560-B5D786185CFE}"/>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7FEBA447-A8C0-913E-3676-F30E11AFBCAB}"/>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67866680-E6E2-64EB-8C9F-09DDCAD2CD03}"/>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78</a:t>
            </a:fld>
            <a:endParaRPr kumimoji="1" lang="ja-JP" altLang="en-US" dirty="0"/>
          </a:p>
        </p:txBody>
      </p:sp>
      <p:cxnSp>
        <p:nvCxnSpPr>
          <p:cNvPr id="22" name="直線コネクタ 21">
            <a:extLst>
              <a:ext uri="{FF2B5EF4-FFF2-40B4-BE49-F238E27FC236}">
                <a16:creationId xmlns:a16="http://schemas.microsoft.com/office/drawing/2014/main" id="{87795F6E-6315-1F17-F1BF-A667C635F065}"/>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875B600A-AF57-70BB-A7A6-F2621D5F0907}"/>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地域を支援にした</a:t>
            </a:r>
            <a:r>
              <a:rPr kumimoji="1" lang="en-US" altLang="ja-JP" sz="2000" b="1" dirty="0">
                <a:latin typeface="+mn-ea"/>
                <a:ea typeface="+mn-ea"/>
              </a:rPr>
              <a:t>GSV</a:t>
            </a:r>
            <a:endParaRPr kumimoji="1" lang="ja-JP" altLang="en-US" sz="2000" b="1" dirty="0">
              <a:latin typeface="+mn-ea"/>
              <a:ea typeface="+mn-ea"/>
            </a:endParaRPr>
          </a:p>
        </p:txBody>
      </p:sp>
      <p:sp>
        <p:nvSpPr>
          <p:cNvPr id="4" name="タイトル 1">
            <a:extLst>
              <a:ext uri="{FF2B5EF4-FFF2-40B4-BE49-F238E27FC236}">
                <a16:creationId xmlns:a16="http://schemas.microsoft.com/office/drawing/2014/main" id="{060A69DC-6590-0836-690A-8AC78B1C9F89}"/>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8" name="タイトル 1">
            <a:extLst>
              <a:ext uri="{FF2B5EF4-FFF2-40B4-BE49-F238E27FC236}">
                <a16:creationId xmlns:a16="http://schemas.microsoft.com/office/drawing/2014/main" id="{BC6220F9-4F79-40F1-B60C-0406A8336864}"/>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講義</a:t>
            </a:r>
            <a:r>
              <a:rPr lang="en-US" altLang="ja-JP" sz="1600" b="1" dirty="0">
                <a:latin typeface="+mn-ea"/>
                <a:ea typeface="+mn-ea"/>
              </a:rPr>
              <a:t>3〉</a:t>
            </a:r>
            <a:r>
              <a:rPr lang="ja-JP" altLang="en-US" sz="1600" b="1" dirty="0">
                <a:latin typeface="+mn-ea"/>
                <a:ea typeface="+mn-ea"/>
              </a:rPr>
              <a:t>事例検討とグループスーパービジョン</a:t>
            </a:r>
          </a:p>
        </p:txBody>
      </p:sp>
      <p:graphicFrame>
        <p:nvGraphicFramePr>
          <p:cNvPr id="3" name="表 2">
            <a:extLst>
              <a:ext uri="{FF2B5EF4-FFF2-40B4-BE49-F238E27FC236}">
                <a16:creationId xmlns:a16="http://schemas.microsoft.com/office/drawing/2014/main" id="{8ABE1771-24AA-8158-D784-4D2DDD59AC1F}"/>
              </a:ext>
            </a:extLst>
          </p:cNvPr>
          <p:cNvGraphicFramePr>
            <a:graphicFrameLocks noGrp="1"/>
          </p:cNvGraphicFramePr>
          <p:nvPr>
            <p:extLst>
              <p:ext uri="{D42A27DB-BD31-4B8C-83A1-F6EECF244321}">
                <p14:modId xmlns:p14="http://schemas.microsoft.com/office/powerpoint/2010/main" val="2488892852"/>
              </p:ext>
            </p:extLst>
          </p:nvPr>
        </p:nvGraphicFramePr>
        <p:xfrm>
          <a:off x="168678" y="991972"/>
          <a:ext cx="8784314" cy="5385606"/>
        </p:xfrm>
        <a:graphic>
          <a:graphicData uri="http://schemas.openxmlformats.org/drawingml/2006/table">
            <a:tbl>
              <a:tblPr firstRow="1" bandRow="1">
                <a:tableStyleId>{5C22544A-7EE6-4342-B048-85BDC9FD1C3A}</a:tableStyleId>
              </a:tblPr>
              <a:tblGrid>
                <a:gridCol w="1253722">
                  <a:extLst>
                    <a:ext uri="{9D8B030D-6E8A-4147-A177-3AD203B41FA5}">
                      <a16:colId xmlns:a16="http://schemas.microsoft.com/office/drawing/2014/main" val="4076851610"/>
                    </a:ext>
                  </a:extLst>
                </a:gridCol>
                <a:gridCol w="7530592">
                  <a:extLst>
                    <a:ext uri="{9D8B030D-6E8A-4147-A177-3AD203B41FA5}">
                      <a16:colId xmlns:a16="http://schemas.microsoft.com/office/drawing/2014/main" val="3528483320"/>
                    </a:ext>
                  </a:extLst>
                </a:gridCol>
              </a:tblGrid>
              <a:tr h="392160">
                <a:tc gridSpan="2">
                  <a:txBody>
                    <a:bodyPr/>
                    <a:lstStyle/>
                    <a:p>
                      <a:pPr algn="ctr"/>
                      <a:r>
                        <a:rPr kumimoji="1" lang="ja-JP" altLang="en-US" b="1" dirty="0">
                          <a:solidFill>
                            <a:schemeClr val="tx1"/>
                          </a:solidFill>
                        </a:rPr>
                        <a:t>地域変革のためのヒアリングシート</a:t>
                      </a:r>
                    </a:p>
                  </a:txBody>
                  <a:tcPr anchor="ctr"/>
                </a:tc>
                <a:tc hMerge="1">
                  <a:txBody>
                    <a:bodyPr/>
                    <a:lstStyle/>
                    <a:p>
                      <a:endParaRPr kumimoji="1" lang="ja-JP" altLang="en-US" dirty="0"/>
                    </a:p>
                  </a:txBody>
                  <a:tcPr anchor="ctr"/>
                </a:tc>
                <a:extLst>
                  <a:ext uri="{0D108BD9-81ED-4DB2-BD59-A6C34878D82A}">
                    <a16:rowId xmlns:a16="http://schemas.microsoft.com/office/drawing/2014/main" val="879590011"/>
                  </a:ext>
                </a:extLst>
              </a:tr>
              <a:tr h="2016136">
                <a:tc>
                  <a:txBody>
                    <a:bodyPr/>
                    <a:lstStyle/>
                    <a:p>
                      <a:pPr algn="ctr"/>
                      <a:r>
                        <a:rPr kumimoji="1" lang="ja-JP" altLang="en-US" sz="1400" b="1" dirty="0">
                          <a:solidFill>
                            <a:schemeClr val="tx1"/>
                          </a:solidFill>
                        </a:rPr>
                        <a:t>地域の関わり</a:t>
                      </a:r>
                    </a:p>
                  </a:txBody>
                  <a:tcPr anchor="ctr"/>
                </a:tc>
                <a:tc>
                  <a:txBody>
                    <a:bodyPr/>
                    <a:lstStyle/>
                    <a:p>
                      <a:pPr>
                        <a:spcBef>
                          <a:spcPts val="600"/>
                        </a:spcBef>
                      </a:pPr>
                      <a:r>
                        <a:rPr kumimoji="1" lang="ja-JP" altLang="en-US" sz="1200" b="1" dirty="0">
                          <a:solidFill>
                            <a:schemeClr val="tx1"/>
                          </a:solidFill>
                          <a:latin typeface="+mn-ea"/>
                          <a:ea typeface="+mn-ea"/>
                        </a:rPr>
                        <a:t>（</a:t>
                      </a:r>
                      <a:r>
                        <a:rPr kumimoji="1" lang="en-US" altLang="ja-JP" sz="1200" b="1" dirty="0">
                          <a:solidFill>
                            <a:schemeClr val="tx1"/>
                          </a:solidFill>
                          <a:latin typeface="+mn-ea"/>
                          <a:ea typeface="+mn-ea"/>
                        </a:rPr>
                        <a:t>1</a:t>
                      </a:r>
                      <a:r>
                        <a:rPr kumimoji="1" lang="ja-JP" altLang="en-US" sz="1200" b="1" dirty="0">
                          <a:solidFill>
                            <a:schemeClr val="tx1"/>
                          </a:solidFill>
                          <a:latin typeface="+mn-ea"/>
                          <a:ea typeface="+mn-ea"/>
                        </a:rPr>
                        <a:t>）本人が参加・所属している地域組織または参加したがっている組織について</a:t>
                      </a:r>
                    </a:p>
                    <a:p>
                      <a:pPr>
                        <a:spcBef>
                          <a:spcPts val="600"/>
                        </a:spcBef>
                      </a:pPr>
                      <a:r>
                        <a:rPr kumimoji="1" lang="ja-JP" altLang="en-US" sz="1200" b="1" dirty="0">
                          <a:solidFill>
                            <a:schemeClr val="tx1"/>
                          </a:solidFill>
                          <a:latin typeface="+mn-ea"/>
                          <a:ea typeface="+mn-ea"/>
                        </a:rPr>
                        <a:t>（</a:t>
                      </a:r>
                      <a:r>
                        <a:rPr kumimoji="1" lang="en-US" altLang="ja-JP" sz="1200" b="1" dirty="0">
                          <a:solidFill>
                            <a:schemeClr val="tx1"/>
                          </a:solidFill>
                          <a:latin typeface="+mn-ea"/>
                          <a:ea typeface="+mn-ea"/>
                        </a:rPr>
                        <a:t>2</a:t>
                      </a:r>
                      <a:r>
                        <a:rPr kumimoji="1" lang="ja-JP" altLang="en-US" sz="1200" b="1" dirty="0">
                          <a:solidFill>
                            <a:schemeClr val="tx1"/>
                          </a:solidFill>
                          <a:latin typeface="+mn-ea"/>
                          <a:ea typeface="+mn-ea"/>
                        </a:rPr>
                        <a:t>）本人の交友相手</a:t>
                      </a:r>
                      <a:r>
                        <a:rPr kumimoji="1" lang="en-US" altLang="ja-JP" sz="1200" b="1" dirty="0">
                          <a:solidFill>
                            <a:schemeClr val="tx1"/>
                          </a:solidFill>
                          <a:latin typeface="+mn-ea"/>
                          <a:ea typeface="+mn-ea"/>
                        </a:rPr>
                        <a:t>〈</a:t>
                      </a:r>
                      <a:r>
                        <a:rPr kumimoji="1" lang="ja-JP" altLang="en-US" sz="1200" b="1" dirty="0">
                          <a:solidFill>
                            <a:schemeClr val="tx1"/>
                          </a:solidFill>
                          <a:latin typeface="+mn-ea"/>
                          <a:ea typeface="+mn-ea"/>
                        </a:rPr>
                        <a:t>友達</a:t>
                      </a:r>
                      <a:r>
                        <a:rPr kumimoji="1" lang="en-US" altLang="ja-JP" sz="1200" b="1" dirty="0">
                          <a:solidFill>
                            <a:schemeClr val="tx1"/>
                          </a:solidFill>
                          <a:latin typeface="+mn-ea"/>
                          <a:ea typeface="+mn-ea"/>
                        </a:rPr>
                        <a:t>〉</a:t>
                      </a:r>
                      <a:r>
                        <a:rPr kumimoji="1" lang="ja-JP" altLang="en-US" sz="1200" b="1" dirty="0">
                          <a:solidFill>
                            <a:schemeClr val="tx1"/>
                          </a:solidFill>
                          <a:latin typeface="+mn-ea"/>
                          <a:ea typeface="+mn-ea"/>
                        </a:rPr>
                        <a:t>について</a:t>
                      </a:r>
                    </a:p>
                    <a:p>
                      <a:pPr>
                        <a:spcBef>
                          <a:spcPts val="600"/>
                        </a:spcBef>
                      </a:pPr>
                      <a:r>
                        <a:rPr kumimoji="1" lang="ja-JP" altLang="en-US" sz="1200" b="1" dirty="0">
                          <a:solidFill>
                            <a:schemeClr val="tx1"/>
                          </a:solidFill>
                          <a:latin typeface="+mn-ea"/>
                          <a:ea typeface="+mn-ea"/>
                        </a:rPr>
                        <a:t>（</a:t>
                      </a:r>
                      <a:r>
                        <a:rPr kumimoji="1" lang="en-US" altLang="ja-JP" sz="1200" b="1" dirty="0">
                          <a:solidFill>
                            <a:schemeClr val="tx1"/>
                          </a:solidFill>
                          <a:latin typeface="+mn-ea"/>
                          <a:ea typeface="+mn-ea"/>
                        </a:rPr>
                        <a:t>3</a:t>
                      </a:r>
                      <a:r>
                        <a:rPr kumimoji="1" lang="ja-JP" altLang="en-US" sz="1200" b="1" dirty="0">
                          <a:solidFill>
                            <a:schemeClr val="tx1"/>
                          </a:solidFill>
                          <a:latin typeface="+mn-ea"/>
                          <a:ea typeface="+mn-ea"/>
                        </a:rPr>
                        <a:t>）本人が所属している当事者組織について</a:t>
                      </a:r>
                    </a:p>
                    <a:p>
                      <a:pPr>
                        <a:spcBef>
                          <a:spcPts val="600"/>
                        </a:spcBef>
                      </a:pPr>
                      <a:r>
                        <a:rPr kumimoji="1" lang="ja-JP" altLang="en-US" sz="1200" b="1" dirty="0">
                          <a:solidFill>
                            <a:schemeClr val="tx1"/>
                          </a:solidFill>
                          <a:latin typeface="+mn-ea"/>
                          <a:ea typeface="+mn-ea"/>
                        </a:rPr>
                        <a:t>（</a:t>
                      </a:r>
                      <a:r>
                        <a:rPr kumimoji="1" lang="en-US" altLang="ja-JP" sz="1200" b="1" dirty="0">
                          <a:solidFill>
                            <a:schemeClr val="tx1"/>
                          </a:solidFill>
                          <a:latin typeface="+mn-ea"/>
                          <a:ea typeface="+mn-ea"/>
                        </a:rPr>
                        <a:t>4</a:t>
                      </a:r>
                      <a:r>
                        <a:rPr kumimoji="1" lang="ja-JP" altLang="en-US" sz="1200" b="1" dirty="0">
                          <a:solidFill>
                            <a:schemeClr val="tx1"/>
                          </a:solidFill>
                          <a:latin typeface="+mn-ea"/>
                          <a:ea typeface="+mn-ea"/>
                        </a:rPr>
                        <a:t>）本人に（福祉的に）関わっている人や組織・企業</a:t>
                      </a:r>
                      <a:r>
                        <a:rPr kumimoji="1" lang="en-US" altLang="ja-JP" sz="1200" b="1" dirty="0">
                          <a:solidFill>
                            <a:schemeClr val="tx1"/>
                          </a:solidFill>
                          <a:latin typeface="+mn-ea"/>
                          <a:ea typeface="+mn-ea"/>
                        </a:rPr>
                        <a:t>〈</a:t>
                      </a:r>
                      <a:r>
                        <a:rPr kumimoji="1" lang="ja-JP" altLang="en-US" sz="1200" b="1" dirty="0">
                          <a:solidFill>
                            <a:schemeClr val="tx1"/>
                          </a:solidFill>
                          <a:latin typeface="+mn-ea"/>
                          <a:ea typeface="+mn-ea"/>
                        </a:rPr>
                        <a:t>商店</a:t>
                      </a:r>
                      <a:r>
                        <a:rPr kumimoji="1" lang="en-US" altLang="ja-JP" sz="1200" b="1" dirty="0">
                          <a:solidFill>
                            <a:schemeClr val="tx1"/>
                          </a:solidFill>
                          <a:latin typeface="+mn-ea"/>
                          <a:ea typeface="+mn-ea"/>
                        </a:rPr>
                        <a:t>〉</a:t>
                      </a:r>
                      <a:r>
                        <a:rPr kumimoji="1" lang="ja-JP" altLang="en-US" sz="1200" b="1" dirty="0">
                          <a:solidFill>
                            <a:schemeClr val="tx1"/>
                          </a:solidFill>
                          <a:latin typeface="+mn-ea"/>
                          <a:ea typeface="+mn-ea"/>
                        </a:rPr>
                        <a:t>・隣人について</a:t>
                      </a:r>
                    </a:p>
                    <a:p>
                      <a:pPr>
                        <a:spcBef>
                          <a:spcPts val="600"/>
                        </a:spcBef>
                      </a:pPr>
                      <a:r>
                        <a:rPr kumimoji="1" lang="ja-JP" altLang="en-US" sz="1200" b="1" dirty="0">
                          <a:solidFill>
                            <a:schemeClr val="tx1"/>
                          </a:solidFill>
                          <a:latin typeface="+mn-ea"/>
                          <a:ea typeface="+mn-ea"/>
                        </a:rPr>
                        <a:t>（</a:t>
                      </a:r>
                      <a:r>
                        <a:rPr kumimoji="1" lang="en-US" altLang="ja-JP" sz="1200" b="1" dirty="0">
                          <a:solidFill>
                            <a:schemeClr val="tx1"/>
                          </a:solidFill>
                          <a:latin typeface="+mn-ea"/>
                          <a:ea typeface="+mn-ea"/>
                        </a:rPr>
                        <a:t>5</a:t>
                      </a:r>
                      <a:r>
                        <a:rPr kumimoji="1" lang="ja-JP" altLang="en-US" sz="1200" b="1" dirty="0">
                          <a:solidFill>
                            <a:schemeClr val="tx1"/>
                          </a:solidFill>
                          <a:latin typeface="+mn-ea"/>
                          <a:ea typeface="+mn-ea"/>
                        </a:rPr>
                        <a:t>）本人が見込んでいる相手</a:t>
                      </a:r>
                    </a:p>
                    <a:p>
                      <a:pPr>
                        <a:spcBef>
                          <a:spcPts val="600"/>
                        </a:spcBef>
                      </a:pPr>
                      <a:r>
                        <a:rPr kumimoji="1" lang="ja-JP" altLang="en-US" sz="1200" b="1" dirty="0">
                          <a:solidFill>
                            <a:schemeClr val="tx1"/>
                          </a:solidFill>
                          <a:latin typeface="+mn-ea"/>
                          <a:ea typeface="+mn-ea"/>
                        </a:rPr>
                        <a:t>　　</a:t>
                      </a:r>
                      <a:r>
                        <a:rPr kumimoji="1" lang="en-US" altLang="ja-JP" sz="1200" b="1" dirty="0">
                          <a:solidFill>
                            <a:schemeClr val="tx1"/>
                          </a:solidFill>
                          <a:latin typeface="+mn-ea"/>
                          <a:ea typeface="+mn-ea"/>
                        </a:rPr>
                        <a:t>〈</a:t>
                      </a:r>
                      <a:r>
                        <a:rPr kumimoji="1" lang="ja-JP" altLang="en-US" sz="1200" b="1" dirty="0">
                          <a:solidFill>
                            <a:schemeClr val="tx1"/>
                          </a:solidFill>
                          <a:latin typeface="+mn-ea"/>
                          <a:ea typeface="+mn-ea"/>
                        </a:rPr>
                        <a:t>相談に乗ってくれたり、困った時助けてくれる人</a:t>
                      </a:r>
                      <a:r>
                        <a:rPr kumimoji="1" lang="en-US" altLang="ja-JP" sz="1200" b="1" dirty="0">
                          <a:solidFill>
                            <a:schemeClr val="tx1"/>
                          </a:solidFill>
                          <a:latin typeface="+mn-ea"/>
                          <a:ea typeface="+mn-ea"/>
                        </a:rPr>
                        <a:t>〉</a:t>
                      </a:r>
                      <a:r>
                        <a:rPr kumimoji="1" lang="ja-JP" altLang="en-US" sz="1200" b="1" dirty="0">
                          <a:solidFill>
                            <a:schemeClr val="tx1"/>
                          </a:solidFill>
                          <a:latin typeface="+mn-ea"/>
                          <a:ea typeface="+mn-ea"/>
                        </a:rPr>
                        <a:t>行きつけの商店・診療所の医師・隣人について</a:t>
                      </a:r>
                      <a:r>
                        <a:rPr kumimoji="1" lang="en-US" altLang="ja-JP" sz="1200" b="1" dirty="0">
                          <a:solidFill>
                            <a:schemeClr val="tx1"/>
                          </a:solidFill>
                          <a:latin typeface="+mn-ea"/>
                          <a:ea typeface="+mn-ea"/>
                        </a:rPr>
                        <a:t>〉</a:t>
                      </a:r>
                    </a:p>
                    <a:p>
                      <a:pPr>
                        <a:spcBef>
                          <a:spcPts val="600"/>
                        </a:spcBef>
                      </a:pPr>
                      <a:r>
                        <a:rPr kumimoji="1" lang="ja-JP" altLang="en-US" sz="1200" b="1" dirty="0">
                          <a:solidFill>
                            <a:schemeClr val="tx1"/>
                          </a:solidFill>
                          <a:latin typeface="+mn-ea"/>
                          <a:ea typeface="+mn-ea"/>
                        </a:rPr>
                        <a:t>（</a:t>
                      </a:r>
                      <a:r>
                        <a:rPr kumimoji="1" lang="en-US" altLang="ja-JP" sz="1200" b="1" dirty="0">
                          <a:solidFill>
                            <a:schemeClr val="tx1"/>
                          </a:solidFill>
                          <a:latin typeface="+mn-ea"/>
                          <a:ea typeface="+mn-ea"/>
                        </a:rPr>
                        <a:t>6</a:t>
                      </a:r>
                      <a:r>
                        <a:rPr kumimoji="1" lang="ja-JP" altLang="en-US" sz="1200" b="1" dirty="0">
                          <a:solidFill>
                            <a:schemeClr val="tx1"/>
                          </a:solidFill>
                          <a:latin typeface="+mn-ea"/>
                          <a:ea typeface="+mn-ea"/>
                        </a:rPr>
                        <a:t>）本人の親族で、利用者が頼みにしている相手</a:t>
                      </a:r>
                    </a:p>
                  </a:txBody>
                  <a:tcPr anchor="ctr"/>
                </a:tc>
                <a:extLst>
                  <a:ext uri="{0D108BD9-81ED-4DB2-BD59-A6C34878D82A}">
                    <a16:rowId xmlns:a16="http://schemas.microsoft.com/office/drawing/2014/main" val="508223800"/>
                  </a:ext>
                </a:extLst>
              </a:tr>
              <a:tr h="1309959">
                <a:tc>
                  <a:txBody>
                    <a:bodyPr/>
                    <a:lstStyle/>
                    <a:p>
                      <a:pPr algn="ctr"/>
                      <a:r>
                        <a:rPr kumimoji="1" lang="ja-JP" altLang="en-US" sz="1400" b="1" dirty="0">
                          <a:solidFill>
                            <a:srgbClr val="FF0000"/>
                          </a:solidFill>
                        </a:rPr>
                        <a:t>頼りになる</a:t>
                      </a:r>
                      <a:endParaRPr kumimoji="1" lang="en-US" altLang="ja-JP" sz="1400" b="1" dirty="0">
                        <a:solidFill>
                          <a:srgbClr val="FF0000"/>
                        </a:solidFill>
                      </a:endParaRPr>
                    </a:p>
                    <a:p>
                      <a:pPr algn="ctr"/>
                      <a:r>
                        <a:rPr kumimoji="1" lang="ja-JP" altLang="en-US" sz="1400" b="1" dirty="0">
                          <a:solidFill>
                            <a:srgbClr val="FF0000"/>
                          </a:solidFill>
                        </a:rPr>
                        <a:t>資　源</a:t>
                      </a:r>
                    </a:p>
                  </a:txBody>
                  <a:tcPr anchor="ctr"/>
                </a:tc>
                <a:tc>
                  <a:txBody>
                    <a:bodyPr/>
                    <a:lstStyle/>
                    <a:p>
                      <a:pPr>
                        <a:spcBef>
                          <a:spcPts val="600"/>
                        </a:spcBef>
                      </a:pPr>
                      <a:r>
                        <a:rPr kumimoji="1" lang="ja-JP" altLang="en-US" sz="1200" b="1" dirty="0">
                          <a:solidFill>
                            <a:srgbClr val="FF0000"/>
                          </a:solidFill>
                          <a:latin typeface="+mn-ea"/>
                          <a:ea typeface="+mn-ea"/>
                        </a:rPr>
                        <a:t>（</a:t>
                      </a:r>
                      <a:r>
                        <a:rPr kumimoji="1" lang="en-US" altLang="ja-JP" sz="1200" b="1" dirty="0">
                          <a:solidFill>
                            <a:srgbClr val="FF0000"/>
                          </a:solidFill>
                          <a:latin typeface="+mn-ea"/>
                          <a:ea typeface="+mn-ea"/>
                        </a:rPr>
                        <a:t>7</a:t>
                      </a:r>
                      <a:r>
                        <a:rPr kumimoji="1" lang="ja-JP" altLang="en-US" sz="1200" b="1" dirty="0">
                          <a:solidFill>
                            <a:srgbClr val="FF0000"/>
                          </a:solidFill>
                          <a:latin typeface="+mn-ea"/>
                          <a:ea typeface="+mn-ea"/>
                        </a:rPr>
                        <a:t>）本人の親族で、利用者が頼みにしている相手について</a:t>
                      </a:r>
                    </a:p>
                    <a:p>
                      <a:pPr>
                        <a:spcBef>
                          <a:spcPts val="600"/>
                        </a:spcBef>
                      </a:pPr>
                      <a:r>
                        <a:rPr kumimoji="1" lang="ja-JP" altLang="en-US" sz="1200" b="1" dirty="0">
                          <a:solidFill>
                            <a:srgbClr val="FF0000"/>
                          </a:solidFill>
                          <a:latin typeface="+mn-ea"/>
                          <a:ea typeface="+mn-ea"/>
                        </a:rPr>
                        <a:t>（</a:t>
                      </a:r>
                      <a:r>
                        <a:rPr kumimoji="1" lang="en-US" altLang="ja-JP" sz="1200" b="1" dirty="0">
                          <a:solidFill>
                            <a:srgbClr val="FF0000"/>
                          </a:solidFill>
                          <a:latin typeface="+mn-ea"/>
                          <a:ea typeface="+mn-ea"/>
                        </a:rPr>
                        <a:t>8</a:t>
                      </a:r>
                      <a:r>
                        <a:rPr kumimoji="1" lang="ja-JP" altLang="en-US" sz="1200" b="1" dirty="0">
                          <a:solidFill>
                            <a:srgbClr val="FF0000"/>
                          </a:solidFill>
                          <a:latin typeface="+mn-ea"/>
                          <a:ea typeface="+mn-ea"/>
                        </a:rPr>
                        <a:t>）本人の</a:t>
                      </a:r>
                      <a:r>
                        <a:rPr kumimoji="1" lang="en-US" altLang="ja-JP" sz="1200" b="1" dirty="0">
                          <a:solidFill>
                            <a:srgbClr val="FF0000"/>
                          </a:solidFill>
                          <a:latin typeface="+mn-ea"/>
                          <a:ea typeface="+mn-ea"/>
                        </a:rPr>
                        <a:t>〈</a:t>
                      </a:r>
                      <a:r>
                        <a:rPr kumimoji="1" lang="ja-JP" altLang="en-US" sz="1200" b="1" dirty="0">
                          <a:solidFill>
                            <a:srgbClr val="FF0000"/>
                          </a:solidFill>
                          <a:latin typeface="+mn-ea"/>
                          <a:ea typeface="+mn-ea"/>
                        </a:rPr>
                        <a:t>これから戻る</a:t>
                      </a:r>
                      <a:r>
                        <a:rPr kumimoji="1" lang="en-US" altLang="ja-JP" sz="1200" b="1" dirty="0">
                          <a:solidFill>
                            <a:srgbClr val="FF0000"/>
                          </a:solidFill>
                          <a:latin typeface="+mn-ea"/>
                          <a:ea typeface="+mn-ea"/>
                        </a:rPr>
                        <a:t>〉</a:t>
                      </a:r>
                      <a:r>
                        <a:rPr kumimoji="1" lang="ja-JP" altLang="en-US" sz="1200" b="1" dirty="0">
                          <a:solidFill>
                            <a:srgbClr val="FF0000"/>
                          </a:solidFill>
                          <a:latin typeface="+mn-ea"/>
                          <a:ea typeface="+mn-ea"/>
                        </a:rPr>
                        <a:t>近隣との関係</a:t>
                      </a:r>
                    </a:p>
                    <a:p>
                      <a:pPr>
                        <a:spcBef>
                          <a:spcPts val="600"/>
                        </a:spcBef>
                      </a:pPr>
                      <a:r>
                        <a:rPr kumimoji="1" lang="ja-JP" altLang="en-US" sz="1200" b="1" dirty="0">
                          <a:solidFill>
                            <a:srgbClr val="FF0000"/>
                          </a:solidFill>
                          <a:latin typeface="+mn-ea"/>
                          <a:ea typeface="+mn-ea"/>
                        </a:rPr>
                        <a:t>（</a:t>
                      </a:r>
                      <a:r>
                        <a:rPr kumimoji="1" lang="en-US" altLang="ja-JP" sz="1200" b="1" dirty="0">
                          <a:solidFill>
                            <a:srgbClr val="FF0000"/>
                          </a:solidFill>
                          <a:latin typeface="+mn-ea"/>
                          <a:ea typeface="+mn-ea"/>
                        </a:rPr>
                        <a:t>9</a:t>
                      </a:r>
                      <a:r>
                        <a:rPr kumimoji="1" lang="ja-JP" altLang="en-US" sz="1200" b="1" dirty="0">
                          <a:solidFill>
                            <a:srgbClr val="FF0000"/>
                          </a:solidFill>
                          <a:latin typeface="+mn-ea"/>
                          <a:ea typeface="+mn-ea"/>
                        </a:rPr>
                        <a:t>）本人の周囲で、活用できそうな福祉資源</a:t>
                      </a:r>
                      <a:endParaRPr kumimoji="1" lang="en-US" altLang="ja-JP" sz="1200" b="1" dirty="0">
                        <a:solidFill>
                          <a:srgbClr val="FF0000"/>
                        </a:solidFill>
                        <a:latin typeface="+mn-ea"/>
                        <a:ea typeface="+mn-ea"/>
                      </a:endParaRPr>
                    </a:p>
                    <a:p>
                      <a:pPr>
                        <a:spcBef>
                          <a:spcPts val="600"/>
                        </a:spcBef>
                      </a:pPr>
                      <a:r>
                        <a:rPr kumimoji="1" lang="ja-JP" altLang="en-US" sz="1200" b="1" dirty="0">
                          <a:solidFill>
                            <a:srgbClr val="FF0000"/>
                          </a:solidFill>
                          <a:latin typeface="+mn-ea"/>
                          <a:ea typeface="+mn-ea"/>
                        </a:rPr>
                        <a:t>（</a:t>
                      </a:r>
                      <a:r>
                        <a:rPr kumimoji="1" lang="en-US" altLang="ja-JP" sz="1200" b="1" dirty="0">
                          <a:solidFill>
                            <a:srgbClr val="FF0000"/>
                          </a:solidFill>
                          <a:latin typeface="+mn-ea"/>
                          <a:ea typeface="+mn-ea"/>
                        </a:rPr>
                        <a:t>10</a:t>
                      </a:r>
                      <a:r>
                        <a:rPr kumimoji="1" lang="ja-JP" altLang="en-US" sz="1200" b="1" dirty="0">
                          <a:solidFill>
                            <a:srgbClr val="FF0000"/>
                          </a:solidFill>
                          <a:latin typeface="+mn-ea"/>
                          <a:ea typeface="+mn-ea"/>
                        </a:rPr>
                        <a:t>）本人にとって「隠れた資源」となっているもの</a:t>
                      </a:r>
                      <a:r>
                        <a:rPr kumimoji="1" lang="en-US" altLang="ja-JP" sz="1200" b="1" dirty="0">
                          <a:solidFill>
                            <a:srgbClr val="FF0000"/>
                          </a:solidFill>
                          <a:latin typeface="+mn-ea"/>
                          <a:ea typeface="+mn-ea"/>
                        </a:rPr>
                        <a:t>〈</a:t>
                      </a:r>
                      <a:r>
                        <a:rPr kumimoji="1" lang="ja-JP" altLang="en-US" sz="1200" b="1" dirty="0">
                          <a:solidFill>
                            <a:srgbClr val="FF0000"/>
                          </a:solidFill>
                          <a:latin typeface="+mn-ea"/>
                          <a:ea typeface="+mn-ea"/>
                        </a:rPr>
                        <a:t>利用者を元気にさせているもの</a:t>
                      </a:r>
                      <a:r>
                        <a:rPr kumimoji="1" lang="en-US" altLang="ja-JP" sz="1200" b="1" dirty="0">
                          <a:solidFill>
                            <a:srgbClr val="FF0000"/>
                          </a:solidFill>
                          <a:latin typeface="+mn-ea"/>
                          <a:ea typeface="+mn-ea"/>
                        </a:rPr>
                        <a:t>〉</a:t>
                      </a:r>
                      <a:r>
                        <a:rPr kumimoji="1" lang="ja-JP" altLang="en-US" sz="1200" b="1" dirty="0">
                          <a:solidFill>
                            <a:srgbClr val="FF0000"/>
                          </a:solidFill>
                          <a:latin typeface="+mn-ea"/>
                          <a:ea typeface="+mn-ea"/>
                        </a:rPr>
                        <a:t>について</a:t>
                      </a:r>
                    </a:p>
                  </a:txBody>
                  <a:tcPr anchor="ctr"/>
                </a:tc>
                <a:extLst>
                  <a:ext uri="{0D108BD9-81ED-4DB2-BD59-A6C34878D82A}">
                    <a16:rowId xmlns:a16="http://schemas.microsoft.com/office/drawing/2014/main" val="4232113939"/>
                  </a:ext>
                </a:extLst>
              </a:tr>
              <a:tr h="1667351">
                <a:tc>
                  <a:txBody>
                    <a:bodyPr/>
                    <a:lstStyle/>
                    <a:p>
                      <a:pPr algn="ctr"/>
                      <a:r>
                        <a:rPr kumimoji="1" lang="ja-JP" altLang="en-US" sz="1400" b="1" dirty="0">
                          <a:solidFill>
                            <a:schemeClr val="tx1"/>
                          </a:solidFill>
                        </a:rPr>
                        <a:t>本人のパワー</a:t>
                      </a:r>
                    </a:p>
                  </a:txBody>
                  <a:tcPr anchor="ctr"/>
                </a:tc>
                <a:tc>
                  <a:txBody>
                    <a:bodyPr/>
                    <a:lstStyle/>
                    <a:p>
                      <a:pPr>
                        <a:spcBef>
                          <a:spcPts val="600"/>
                        </a:spcBef>
                      </a:pPr>
                      <a:r>
                        <a:rPr kumimoji="1" lang="ja-JP" altLang="en-US" sz="1200" b="1" dirty="0">
                          <a:solidFill>
                            <a:schemeClr val="tx1"/>
                          </a:solidFill>
                          <a:latin typeface="+mn-ea"/>
                          <a:ea typeface="+mn-ea"/>
                        </a:rPr>
                        <a:t>（</a:t>
                      </a:r>
                      <a:r>
                        <a:rPr kumimoji="1" lang="en-US" altLang="ja-JP" sz="1200" b="1" dirty="0">
                          <a:solidFill>
                            <a:schemeClr val="tx1"/>
                          </a:solidFill>
                          <a:latin typeface="+mn-ea"/>
                          <a:ea typeface="+mn-ea"/>
                        </a:rPr>
                        <a:t>10</a:t>
                      </a:r>
                      <a:r>
                        <a:rPr kumimoji="1" lang="ja-JP" altLang="en-US" sz="1200" b="1" dirty="0">
                          <a:solidFill>
                            <a:schemeClr val="tx1"/>
                          </a:solidFill>
                          <a:latin typeface="+mn-ea"/>
                          <a:ea typeface="+mn-ea"/>
                        </a:rPr>
                        <a:t>）本人は地域に対して、どんな資源性を有しているか。</a:t>
                      </a:r>
                    </a:p>
                    <a:p>
                      <a:pPr>
                        <a:spcBef>
                          <a:spcPts val="600"/>
                        </a:spcBef>
                      </a:pPr>
                      <a:r>
                        <a:rPr kumimoji="1" lang="ja-JP" altLang="en-US" sz="1200" b="1" dirty="0">
                          <a:solidFill>
                            <a:schemeClr val="tx1"/>
                          </a:solidFill>
                          <a:latin typeface="+mn-ea"/>
                          <a:ea typeface="+mn-ea"/>
                        </a:rPr>
                        <a:t>（</a:t>
                      </a:r>
                      <a:r>
                        <a:rPr kumimoji="1" lang="en-US" altLang="ja-JP" sz="1200" b="1" dirty="0">
                          <a:solidFill>
                            <a:schemeClr val="tx1"/>
                          </a:solidFill>
                          <a:latin typeface="+mn-ea"/>
                          <a:ea typeface="+mn-ea"/>
                        </a:rPr>
                        <a:t>11</a:t>
                      </a:r>
                      <a:r>
                        <a:rPr kumimoji="1" lang="ja-JP" altLang="en-US" sz="1200" b="1" dirty="0">
                          <a:solidFill>
                            <a:schemeClr val="tx1"/>
                          </a:solidFill>
                          <a:latin typeface="+mn-ea"/>
                          <a:ea typeface="+mn-ea"/>
                        </a:rPr>
                        <a:t>）本人にとっての資源同士のネットワークの状況はどうか。</a:t>
                      </a:r>
                    </a:p>
                    <a:p>
                      <a:pPr>
                        <a:spcBef>
                          <a:spcPts val="600"/>
                        </a:spcBef>
                      </a:pPr>
                      <a:r>
                        <a:rPr kumimoji="1" lang="ja-JP" altLang="en-US" sz="1200" b="1" dirty="0">
                          <a:solidFill>
                            <a:schemeClr val="tx1"/>
                          </a:solidFill>
                          <a:latin typeface="+mn-ea"/>
                          <a:ea typeface="+mn-ea"/>
                        </a:rPr>
                        <a:t>（</a:t>
                      </a:r>
                      <a:r>
                        <a:rPr kumimoji="1" lang="en-US" altLang="ja-JP" sz="1200" b="1" dirty="0">
                          <a:solidFill>
                            <a:schemeClr val="tx1"/>
                          </a:solidFill>
                          <a:latin typeface="+mn-ea"/>
                          <a:ea typeface="+mn-ea"/>
                        </a:rPr>
                        <a:t>12</a:t>
                      </a:r>
                      <a:r>
                        <a:rPr kumimoji="1" lang="ja-JP" altLang="en-US" sz="1200" b="1" dirty="0">
                          <a:solidFill>
                            <a:schemeClr val="tx1"/>
                          </a:solidFill>
                          <a:latin typeface="+mn-ea"/>
                          <a:ea typeface="+mn-ea"/>
                        </a:rPr>
                        <a:t>）本人の自宅</a:t>
                      </a:r>
                      <a:r>
                        <a:rPr kumimoji="1" lang="en-US" altLang="ja-JP" sz="1200" b="1" dirty="0">
                          <a:solidFill>
                            <a:schemeClr val="tx1"/>
                          </a:solidFill>
                          <a:latin typeface="+mn-ea"/>
                          <a:ea typeface="+mn-ea"/>
                        </a:rPr>
                        <a:t>〈</a:t>
                      </a:r>
                      <a:r>
                        <a:rPr kumimoji="1" lang="ja-JP" altLang="en-US" sz="1200" b="1" dirty="0">
                          <a:solidFill>
                            <a:schemeClr val="tx1"/>
                          </a:solidFill>
                          <a:latin typeface="+mn-ea"/>
                          <a:ea typeface="+mn-ea"/>
                        </a:rPr>
                        <a:t>居住場所</a:t>
                      </a:r>
                      <a:r>
                        <a:rPr kumimoji="1" lang="en-US" altLang="ja-JP" sz="1200" b="1" dirty="0">
                          <a:solidFill>
                            <a:schemeClr val="tx1"/>
                          </a:solidFill>
                          <a:latin typeface="+mn-ea"/>
                          <a:ea typeface="+mn-ea"/>
                        </a:rPr>
                        <a:t>〉</a:t>
                      </a:r>
                      <a:endParaRPr kumimoji="1" lang="ja-JP" altLang="en-US" sz="1200" b="1" dirty="0">
                        <a:solidFill>
                          <a:schemeClr val="tx1"/>
                        </a:solidFill>
                        <a:latin typeface="+mn-ea"/>
                        <a:ea typeface="+mn-ea"/>
                      </a:endParaRPr>
                    </a:p>
                    <a:p>
                      <a:pPr>
                        <a:spcBef>
                          <a:spcPts val="600"/>
                        </a:spcBef>
                      </a:pPr>
                      <a:r>
                        <a:rPr kumimoji="1" lang="ja-JP" altLang="en-US" sz="1200" b="1" dirty="0">
                          <a:solidFill>
                            <a:schemeClr val="tx1"/>
                          </a:solidFill>
                          <a:latin typeface="+mn-ea"/>
                          <a:ea typeface="+mn-ea"/>
                        </a:rPr>
                        <a:t>（</a:t>
                      </a:r>
                      <a:r>
                        <a:rPr kumimoji="1" lang="en-US" altLang="ja-JP" sz="1200" b="1" dirty="0">
                          <a:solidFill>
                            <a:schemeClr val="tx1"/>
                          </a:solidFill>
                          <a:latin typeface="+mn-ea"/>
                          <a:ea typeface="+mn-ea"/>
                        </a:rPr>
                        <a:t>13</a:t>
                      </a:r>
                      <a:r>
                        <a:rPr kumimoji="1" lang="ja-JP" altLang="en-US" sz="1200" b="1" dirty="0">
                          <a:solidFill>
                            <a:schemeClr val="tx1"/>
                          </a:solidFill>
                          <a:latin typeface="+mn-ea"/>
                          <a:ea typeface="+mn-ea"/>
                        </a:rPr>
                        <a:t>）本人のセルフケアマネジメント能力</a:t>
                      </a:r>
                      <a:endParaRPr kumimoji="1" lang="en-US" altLang="ja-JP" sz="1200" b="1" dirty="0">
                        <a:solidFill>
                          <a:schemeClr val="tx1"/>
                        </a:solidFill>
                        <a:latin typeface="+mn-ea"/>
                        <a:ea typeface="+mn-ea"/>
                      </a:endParaRPr>
                    </a:p>
                    <a:p>
                      <a:pPr>
                        <a:spcBef>
                          <a:spcPts val="600"/>
                        </a:spcBef>
                      </a:pPr>
                      <a:r>
                        <a:rPr kumimoji="1" lang="ja-JP" altLang="en-US" sz="1200" b="1" dirty="0">
                          <a:solidFill>
                            <a:schemeClr val="tx1"/>
                          </a:solidFill>
                          <a:latin typeface="+mn-ea"/>
                          <a:ea typeface="+mn-ea"/>
                        </a:rPr>
                        <a:t>　　</a:t>
                      </a:r>
                      <a:r>
                        <a:rPr kumimoji="1" lang="en-US" altLang="ja-JP" sz="1200" b="1" dirty="0">
                          <a:solidFill>
                            <a:schemeClr val="tx1"/>
                          </a:solidFill>
                          <a:latin typeface="+mn-ea"/>
                          <a:ea typeface="+mn-ea"/>
                        </a:rPr>
                        <a:t>〈</a:t>
                      </a:r>
                      <a:r>
                        <a:rPr kumimoji="1" lang="ja-JP" altLang="en-US" sz="1200" b="1" dirty="0">
                          <a:solidFill>
                            <a:schemeClr val="tx1"/>
                          </a:solidFill>
                          <a:latin typeface="+mn-ea"/>
                          <a:ea typeface="+mn-ea"/>
                        </a:rPr>
                        <a:t>自分の状態を正確に把握・ハンディの中身も客観的に把握・その克服策の工夫・必要な資源を発掘・　　　　</a:t>
                      </a:r>
                      <a:endParaRPr kumimoji="1" lang="en-US" altLang="ja-JP" sz="1200" b="1" dirty="0">
                        <a:solidFill>
                          <a:schemeClr val="tx1"/>
                        </a:solidFill>
                        <a:latin typeface="+mn-ea"/>
                        <a:ea typeface="+mn-ea"/>
                      </a:endParaRPr>
                    </a:p>
                    <a:p>
                      <a:pPr>
                        <a:spcBef>
                          <a:spcPts val="600"/>
                        </a:spcBef>
                      </a:pPr>
                      <a:r>
                        <a:rPr kumimoji="1" lang="ja-JP" altLang="en-US" sz="1200" b="1" dirty="0">
                          <a:solidFill>
                            <a:schemeClr val="tx1"/>
                          </a:solidFill>
                          <a:latin typeface="+mn-ea"/>
                          <a:ea typeface="+mn-ea"/>
                        </a:rPr>
                        <a:t>　　活用する資質等</a:t>
                      </a:r>
                      <a:r>
                        <a:rPr kumimoji="1" lang="en-US" altLang="ja-JP" sz="1200" b="1" dirty="0">
                          <a:solidFill>
                            <a:schemeClr val="tx1"/>
                          </a:solidFill>
                          <a:latin typeface="+mn-ea"/>
                          <a:ea typeface="+mn-ea"/>
                        </a:rPr>
                        <a:t>〉</a:t>
                      </a:r>
                      <a:endParaRPr kumimoji="1" lang="ja-JP" altLang="en-US" sz="1200" b="1" dirty="0">
                        <a:solidFill>
                          <a:schemeClr val="tx1"/>
                        </a:solidFill>
                        <a:latin typeface="+mn-ea"/>
                        <a:ea typeface="+mn-ea"/>
                      </a:endParaRPr>
                    </a:p>
                  </a:txBody>
                  <a:tcPr anchor="ctr"/>
                </a:tc>
                <a:extLst>
                  <a:ext uri="{0D108BD9-81ED-4DB2-BD59-A6C34878D82A}">
                    <a16:rowId xmlns:a16="http://schemas.microsoft.com/office/drawing/2014/main" val="2065816963"/>
                  </a:ext>
                </a:extLst>
              </a:tr>
            </a:tbl>
          </a:graphicData>
        </a:graphic>
      </p:graphicFrame>
    </p:spTree>
    <p:extLst>
      <p:ext uri="{BB962C8B-B14F-4D97-AF65-F5344CB8AC3E}">
        <p14:creationId xmlns:p14="http://schemas.microsoft.com/office/powerpoint/2010/main" val="361278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F0AA6-0C51-0BF0-6E48-C5C0FD246942}"/>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341DF959-A857-691C-0159-DB3F03CA73A9}"/>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E098E51E-8C7C-9826-8244-F9BC7BC71F3B}"/>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79</a:t>
            </a:fld>
            <a:endParaRPr kumimoji="1" lang="ja-JP" altLang="en-US" dirty="0"/>
          </a:p>
        </p:txBody>
      </p:sp>
      <p:cxnSp>
        <p:nvCxnSpPr>
          <p:cNvPr id="22" name="直線コネクタ 21">
            <a:extLst>
              <a:ext uri="{FF2B5EF4-FFF2-40B4-BE49-F238E27FC236}">
                <a16:creationId xmlns:a16="http://schemas.microsoft.com/office/drawing/2014/main" id="{8C4FD217-74D0-B871-338D-62E3E8D6ECF4}"/>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74E5FD91-E20A-1AB4-C140-88C8969E641F}"/>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地域を支援にした</a:t>
            </a:r>
            <a:r>
              <a:rPr kumimoji="1" lang="en-US" altLang="ja-JP" sz="2000" b="1" dirty="0">
                <a:latin typeface="+mn-ea"/>
                <a:ea typeface="+mn-ea"/>
              </a:rPr>
              <a:t>GSV</a:t>
            </a:r>
            <a:endParaRPr kumimoji="1" lang="ja-JP" altLang="en-US" sz="2000" b="1" dirty="0">
              <a:latin typeface="+mn-ea"/>
              <a:ea typeface="+mn-ea"/>
            </a:endParaRPr>
          </a:p>
        </p:txBody>
      </p:sp>
      <p:sp>
        <p:nvSpPr>
          <p:cNvPr id="4" name="タイトル 1">
            <a:extLst>
              <a:ext uri="{FF2B5EF4-FFF2-40B4-BE49-F238E27FC236}">
                <a16:creationId xmlns:a16="http://schemas.microsoft.com/office/drawing/2014/main" id="{AA5FBF91-8DE3-0270-157C-2E63B19C3CCA}"/>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8" name="タイトル 1">
            <a:extLst>
              <a:ext uri="{FF2B5EF4-FFF2-40B4-BE49-F238E27FC236}">
                <a16:creationId xmlns:a16="http://schemas.microsoft.com/office/drawing/2014/main" id="{9CDD8F36-22B0-16CB-B99F-C2AE3E4E5ED7}"/>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講義</a:t>
            </a:r>
            <a:r>
              <a:rPr lang="en-US" altLang="ja-JP" sz="1600" b="1" dirty="0">
                <a:latin typeface="+mn-ea"/>
                <a:ea typeface="+mn-ea"/>
              </a:rPr>
              <a:t>3〉</a:t>
            </a:r>
            <a:r>
              <a:rPr lang="ja-JP" altLang="en-US" sz="1600" b="1" dirty="0">
                <a:latin typeface="+mn-ea"/>
                <a:ea typeface="+mn-ea"/>
              </a:rPr>
              <a:t>事例検討とグループスーパービジョン</a:t>
            </a:r>
          </a:p>
        </p:txBody>
      </p:sp>
      <p:sp>
        <p:nvSpPr>
          <p:cNvPr id="5" name="吹き出し: 四角形 4">
            <a:extLst>
              <a:ext uri="{FF2B5EF4-FFF2-40B4-BE49-F238E27FC236}">
                <a16:creationId xmlns:a16="http://schemas.microsoft.com/office/drawing/2014/main" id="{DE7FDAE7-1CD1-64E0-4E89-D55C2285B428}"/>
              </a:ext>
            </a:extLst>
          </p:cNvPr>
          <p:cNvSpPr/>
          <p:nvPr/>
        </p:nvSpPr>
        <p:spPr>
          <a:xfrm>
            <a:off x="4701310" y="474777"/>
            <a:ext cx="4291770" cy="439624"/>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b="1" dirty="0">
                <a:solidFill>
                  <a:schemeClr val="tx1"/>
                </a:solidFill>
              </a:rPr>
              <a:t>事例検討と</a:t>
            </a:r>
            <a:r>
              <a:rPr kumimoji="1" lang="en-US" altLang="ja-JP" b="1" dirty="0">
                <a:solidFill>
                  <a:schemeClr val="tx1"/>
                </a:solidFill>
              </a:rPr>
              <a:t>GSV</a:t>
            </a:r>
            <a:r>
              <a:rPr kumimoji="1" lang="ja-JP" altLang="en-US" b="1" dirty="0">
                <a:solidFill>
                  <a:schemeClr val="tx1"/>
                </a:solidFill>
              </a:rPr>
              <a:t>の概要</a:t>
            </a:r>
          </a:p>
        </p:txBody>
      </p:sp>
      <p:pic>
        <p:nvPicPr>
          <p:cNvPr id="27" name="図 26">
            <a:extLst>
              <a:ext uri="{FF2B5EF4-FFF2-40B4-BE49-F238E27FC236}">
                <a16:creationId xmlns:a16="http://schemas.microsoft.com/office/drawing/2014/main" id="{E773CB46-F7BD-45E8-73B8-004E5999F1C1}"/>
              </a:ext>
            </a:extLst>
          </p:cNvPr>
          <p:cNvPicPr>
            <a:picLocks noChangeAspect="1"/>
          </p:cNvPicPr>
          <p:nvPr/>
        </p:nvPicPr>
        <p:blipFill>
          <a:blip r:embed="rId3"/>
          <a:stretch>
            <a:fillRect/>
          </a:stretch>
        </p:blipFill>
        <p:spPr>
          <a:xfrm>
            <a:off x="1178348" y="2318971"/>
            <a:ext cx="6787304" cy="3164169"/>
          </a:xfrm>
          <a:prstGeom prst="rect">
            <a:avLst/>
          </a:prstGeom>
        </p:spPr>
      </p:pic>
      <p:sp>
        <p:nvSpPr>
          <p:cNvPr id="28" name="タイトル 1">
            <a:extLst>
              <a:ext uri="{FF2B5EF4-FFF2-40B4-BE49-F238E27FC236}">
                <a16:creationId xmlns:a16="http://schemas.microsoft.com/office/drawing/2014/main" id="{3A466132-55B4-AC36-4E5F-48633BE91CB5}"/>
              </a:ext>
            </a:extLst>
          </p:cNvPr>
          <p:cNvSpPr txBox="1">
            <a:spLocks/>
          </p:cNvSpPr>
          <p:nvPr/>
        </p:nvSpPr>
        <p:spPr>
          <a:xfrm>
            <a:off x="365123" y="1524501"/>
            <a:ext cx="4196043" cy="86835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en-US" altLang="ja-JP" sz="2400" b="1" u="sng" dirty="0">
                <a:latin typeface="+mn-ea"/>
                <a:ea typeface="+mn-ea"/>
              </a:rPr>
              <a:t>GSV</a:t>
            </a:r>
            <a:r>
              <a:rPr lang="ja-JP" altLang="en-US" sz="2400" b="1" u="sng" dirty="0">
                <a:latin typeface="+mn-ea"/>
                <a:ea typeface="+mn-ea"/>
              </a:rPr>
              <a:t>（支援者支援）</a:t>
            </a:r>
            <a:endParaRPr lang="en-US" altLang="ja-JP" sz="2400" b="1" u="sng" dirty="0">
              <a:latin typeface="+mn-ea"/>
              <a:ea typeface="+mn-ea"/>
            </a:endParaRPr>
          </a:p>
        </p:txBody>
      </p:sp>
      <p:sp>
        <p:nvSpPr>
          <p:cNvPr id="29" name="タイトル 1">
            <a:extLst>
              <a:ext uri="{FF2B5EF4-FFF2-40B4-BE49-F238E27FC236}">
                <a16:creationId xmlns:a16="http://schemas.microsoft.com/office/drawing/2014/main" id="{BBB8856D-1AC8-E293-B8ED-D44E034162C6}"/>
              </a:ext>
            </a:extLst>
          </p:cNvPr>
          <p:cNvSpPr txBox="1">
            <a:spLocks/>
          </p:cNvSpPr>
          <p:nvPr/>
        </p:nvSpPr>
        <p:spPr>
          <a:xfrm>
            <a:off x="4779280" y="1524501"/>
            <a:ext cx="4196043" cy="86835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2400" b="1" u="sng" dirty="0">
                <a:latin typeface="+mn-ea"/>
                <a:ea typeface="+mn-ea"/>
              </a:rPr>
              <a:t>事例検討（対象者支援）</a:t>
            </a:r>
            <a:endParaRPr lang="en-US" altLang="ja-JP" sz="2400" b="1" u="sng" dirty="0">
              <a:latin typeface="+mn-ea"/>
              <a:ea typeface="+mn-ea"/>
            </a:endParaRPr>
          </a:p>
        </p:txBody>
      </p:sp>
      <p:sp>
        <p:nvSpPr>
          <p:cNvPr id="30" name="四角形: 角を丸くする 29">
            <a:extLst>
              <a:ext uri="{FF2B5EF4-FFF2-40B4-BE49-F238E27FC236}">
                <a16:creationId xmlns:a16="http://schemas.microsoft.com/office/drawing/2014/main" id="{3AF5CACD-E95E-5BAB-269C-D6BFECBB151C}"/>
              </a:ext>
            </a:extLst>
          </p:cNvPr>
          <p:cNvSpPr/>
          <p:nvPr/>
        </p:nvSpPr>
        <p:spPr>
          <a:xfrm>
            <a:off x="589094" y="5581126"/>
            <a:ext cx="3783434" cy="752174"/>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2000" b="1" dirty="0">
                <a:solidFill>
                  <a:schemeClr val="tx1"/>
                </a:solidFill>
              </a:rPr>
              <a:t>支援者の抱える“課題”に</a:t>
            </a:r>
            <a:endParaRPr kumimoji="1" lang="en-US" altLang="ja-JP" sz="2000" b="1" dirty="0">
              <a:solidFill>
                <a:schemeClr val="tx1"/>
              </a:solidFill>
            </a:endParaRPr>
          </a:p>
          <a:p>
            <a:pPr algn="ctr"/>
            <a:r>
              <a:rPr kumimoji="1" lang="ja-JP" altLang="en-US" sz="2000" b="1" dirty="0">
                <a:solidFill>
                  <a:schemeClr val="tx1"/>
                </a:solidFill>
              </a:rPr>
              <a:t>フォーカス</a:t>
            </a:r>
          </a:p>
        </p:txBody>
      </p:sp>
      <p:sp>
        <p:nvSpPr>
          <p:cNvPr id="31" name="四角形: 角を丸くする 30">
            <a:extLst>
              <a:ext uri="{FF2B5EF4-FFF2-40B4-BE49-F238E27FC236}">
                <a16:creationId xmlns:a16="http://schemas.microsoft.com/office/drawing/2014/main" id="{48F94E5A-48F3-D47E-79DC-A22FA2840800}"/>
              </a:ext>
            </a:extLst>
          </p:cNvPr>
          <p:cNvSpPr/>
          <p:nvPr/>
        </p:nvSpPr>
        <p:spPr>
          <a:xfrm>
            <a:off x="5072000" y="5574184"/>
            <a:ext cx="3783434" cy="752174"/>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2000" b="1" dirty="0">
                <a:solidFill>
                  <a:schemeClr val="tx1"/>
                </a:solidFill>
              </a:rPr>
              <a:t>対象者の抱える“課題”に</a:t>
            </a:r>
            <a:endParaRPr kumimoji="1" lang="en-US" altLang="ja-JP" sz="2000" b="1" dirty="0">
              <a:solidFill>
                <a:schemeClr val="tx1"/>
              </a:solidFill>
            </a:endParaRPr>
          </a:p>
          <a:p>
            <a:pPr algn="ctr"/>
            <a:r>
              <a:rPr kumimoji="1" lang="ja-JP" altLang="en-US" sz="2000" b="1" dirty="0">
                <a:solidFill>
                  <a:schemeClr val="tx1"/>
                </a:solidFill>
              </a:rPr>
              <a:t>フォーカス</a:t>
            </a:r>
          </a:p>
        </p:txBody>
      </p:sp>
      <p:sp>
        <p:nvSpPr>
          <p:cNvPr id="32" name="字幕 2">
            <a:extLst>
              <a:ext uri="{FF2B5EF4-FFF2-40B4-BE49-F238E27FC236}">
                <a16:creationId xmlns:a16="http://schemas.microsoft.com/office/drawing/2014/main" id="{EB762DF9-F375-A73C-ED1D-62CC6F27FC77}"/>
              </a:ext>
            </a:extLst>
          </p:cNvPr>
          <p:cNvSpPr>
            <a:spLocks noGrp="1"/>
          </p:cNvSpPr>
          <p:nvPr>
            <p:ph type="subTitle" idx="1"/>
          </p:nvPr>
        </p:nvSpPr>
        <p:spPr>
          <a:xfrm>
            <a:off x="231388" y="1008096"/>
            <a:ext cx="7475650" cy="608491"/>
          </a:xfrm>
        </p:spPr>
        <p:txBody>
          <a:bodyPr anchor="ctr">
            <a:normAutofit/>
          </a:bodyPr>
          <a:lstStyle/>
          <a:p>
            <a:pPr algn="just">
              <a:lnSpc>
                <a:spcPct val="100000"/>
              </a:lnSpc>
              <a:spcBef>
                <a:spcPts val="0"/>
              </a:spcBef>
            </a:pPr>
            <a:r>
              <a:rPr kumimoji="1" lang="en-US" altLang="ja-JP" sz="2800" b="1" dirty="0"/>
              <a:t>GSV</a:t>
            </a:r>
            <a:r>
              <a:rPr kumimoji="1" lang="ja-JP" altLang="en-US" sz="2800" b="1" dirty="0"/>
              <a:t>・事例検討会の視点の違い</a:t>
            </a:r>
            <a:endParaRPr kumimoji="1" lang="en-US" altLang="ja-JP" sz="2800" b="1" dirty="0"/>
          </a:p>
        </p:txBody>
      </p:sp>
    </p:spTree>
    <p:extLst>
      <p:ext uri="{BB962C8B-B14F-4D97-AF65-F5344CB8AC3E}">
        <p14:creationId xmlns:p14="http://schemas.microsoft.com/office/powerpoint/2010/main" val="304791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7988E-C80E-611A-8323-5B17629F46F4}"/>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A483A055-8AA7-9CBF-ADFB-8A3ADF549042}"/>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C4AB2528-6C3F-CABC-575B-F66BA0B275CC}"/>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8</a:t>
            </a:fld>
            <a:endParaRPr kumimoji="1" lang="ja-JP" altLang="en-US" dirty="0"/>
          </a:p>
        </p:txBody>
      </p:sp>
      <p:cxnSp>
        <p:nvCxnSpPr>
          <p:cNvPr id="22" name="直線コネクタ 21">
            <a:extLst>
              <a:ext uri="{FF2B5EF4-FFF2-40B4-BE49-F238E27FC236}">
                <a16:creationId xmlns:a16="http://schemas.microsoft.com/office/drawing/2014/main" id="{40FD2BC4-2F92-7253-4094-29806A976F0B}"/>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030E4ED5-5855-A815-17C1-58B16FF62B28}"/>
              </a:ext>
            </a:extLst>
          </p:cNvPr>
          <p:cNvSpPr txBox="1">
            <a:spLocks/>
          </p:cNvSpPr>
          <p:nvPr/>
        </p:nvSpPr>
        <p:spPr>
          <a:xfrm>
            <a:off x="133165" y="2965780"/>
            <a:ext cx="8842158" cy="2308192"/>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10000"/>
              </a:lnSpc>
            </a:pPr>
            <a:r>
              <a:rPr lang="en-US" altLang="ja-JP" sz="12000" b="1" dirty="0">
                <a:latin typeface="+mn-ea"/>
              </a:rPr>
              <a:t>70</a:t>
            </a:r>
            <a:r>
              <a:rPr lang="ja-JP" altLang="en-US" sz="12000" b="1" dirty="0">
                <a:latin typeface="+mn-ea"/>
              </a:rPr>
              <a:t>：</a:t>
            </a:r>
            <a:r>
              <a:rPr lang="en-US" altLang="ja-JP" sz="12000" b="1" dirty="0">
                <a:latin typeface="+mn-ea"/>
              </a:rPr>
              <a:t>20</a:t>
            </a:r>
            <a:r>
              <a:rPr lang="ja-JP" altLang="en-US" sz="12000" b="1" dirty="0">
                <a:latin typeface="+mn-ea"/>
              </a:rPr>
              <a:t>：</a:t>
            </a:r>
            <a:r>
              <a:rPr lang="en-US" altLang="ja-JP" sz="12000" b="1" dirty="0">
                <a:latin typeface="+mn-ea"/>
              </a:rPr>
              <a:t>10</a:t>
            </a:r>
            <a:endParaRPr lang="ja-JP" altLang="en-US" sz="12000" b="1" dirty="0">
              <a:latin typeface="+mn-ea"/>
            </a:endParaRPr>
          </a:p>
        </p:txBody>
      </p:sp>
      <p:sp>
        <p:nvSpPr>
          <p:cNvPr id="2" name="タイトル 1">
            <a:extLst>
              <a:ext uri="{FF2B5EF4-FFF2-40B4-BE49-F238E27FC236}">
                <a16:creationId xmlns:a16="http://schemas.microsoft.com/office/drawing/2014/main" id="{607AB1F8-1570-0C91-67B3-983590DEC2E2}"/>
              </a:ext>
            </a:extLst>
          </p:cNvPr>
          <p:cNvSpPr txBox="1">
            <a:spLocks/>
          </p:cNvSpPr>
          <p:nvPr/>
        </p:nvSpPr>
        <p:spPr>
          <a:xfrm>
            <a:off x="142043" y="520241"/>
            <a:ext cx="8842158" cy="81140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3200" b="1" dirty="0">
                <a:solidFill>
                  <a:srgbClr val="FF0000"/>
                </a:solidFill>
                <a:latin typeface="+mn-ea"/>
                <a:ea typeface="+mn-ea"/>
              </a:rPr>
              <a:t>企業や組織で働く人の成長は・・・</a:t>
            </a:r>
          </a:p>
        </p:txBody>
      </p:sp>
    </p:spTree>
    <p:extLst>
      <p:ext uri="{BB962C8B-B14F-4D97-AF65-F5344CB8AC3E}">
        <p14:creationId xmlns:p14="http://schemas.microsoft.com/office/powerpoint/2010/main" val="418930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13E5D-D20C-B3BA-389A-81D34A628B7B}"/>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5631C49D-3E12-D84A-D5AF-4C0178EA018D}"/>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B3B17D31-B204-86D3-24C0-58605AEA75D9}"/>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80</a:t>
            </a:fld>
            <a:endParaRPr kumimoji="1" lang="ja-JP" altLang="en-US" dirty="0"/>
          </a:p>
        </p:txBody>
      </p:sp>
      <p:cxnSp>
        <p:nvCxnSpPr>
          <p:cNvPr id="22" name="直線コネクタ 21">
            <a:extLst>
              <a:ext uri="{FF2B5EF4-FFF2-40B4-BE49-F238E27FC236}">
                <a16:creationId xmlns:a16="http://schemas.microsoft.com/office/drawing/2014/main" id="{166707CC-6CE2-8F7F-2B52-80344C2E99B5}"/>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FC43CC43-3C7B-DCEA-2C32-AAD367D85D76}"/>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地域を支援にした</a:t>
            </a:r>
            <a:r>
              <a:rPr kumimoji="1" lang="en-US" altLang="ja-JP" sz="2000" b="1" dirty="0">
                <a:latin typeface="+mn-ea"/>
                <a:ea typeface="+mn-ea"/>
              </a:rPr>
              <a:t>GSV</a:t>
            </a:r>
            <a:endParaRPr kumimoji="1" lang="ja-JP" altLang="en-US" sz="2000" b="1" dirty="0">
              <a:latin typeface="+mn-ea"/>
              <a:ea typeface="+mn-ea"/>
            </a:endParaRPr>
          </a:p>
        </p:txBody>
      </p:sp>
      <p:sp>
        <p:nvSpPr>
          <p:cNvPr id="4" name="タイトル 1">
            <a:extLst>
              <a:ext uri="{FF2B5EF4-FFF2-40B4-BE49-F238E27FC236}">
                <a16:creationId xmlns:a16="http://schemas.microsoft.com/office/drawing/2014/main" id="{C1EE4B8D-247D-7AF5-FE6F-BED4BC88335A}"/>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8" name="タイトル 1">
            <a:extLst>
              <a:ext uri="{FF2B5EF4-FFF2-40B4-BE49-F238E27FC236}">
                <a16:creationId xmlns:a16="http://schemas.microsoft.com/office/drawing/2014/main" id="{BC928779-0409-F129-B731-095D62F6A6C5}"/>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講義</a:t>
            </a:r>
            <a:r>
              <a:rPr lang="en-US" altLang="ja-JP" sz="1600" b="1" dirty="0">
                <a:latin typeface="+mn-ea"/>
                <a:ea typeface="+mn-ea"/>
              </a:rPr>
              <a:t>3〉</a:t>
            </a:r>
            <a:r>
              <a:rPr lang="ja-JP" altLang="en-US" sz="1600" b="1" dirty="0">
                <a:latin typeface="+mn-ea"/>
                <a:ea typeface="+mn-ea"/>
              </a:rPr>
              <a:t>事例検討とグループスーパービジョン</a:t>
            </a:r>
          </a:p>
        </p:txBody>
      </p:sp>
      <p:sp>
        <p:nvSpPr>
          <p:cNvPr id="5" name="吹き出し: 四角形 4">
            <a:extLst>
              <a:ext uri="{FF2B5EF4-FFF2-40B4-BE49-F238E27FC236}">
                <a16:creationId xmlns:a16="http://schemas.microsoft.com/office/drawing/2014/main" id="{11F6B962-4EFA-6E37-229C-101328DC9B74}"/>
              </a:ext>
            </a:extLst>
          </p:cNvPr>
          <p:cNvSpPr/>
          <p:nvPr/>
        </p:nvSpPr>
        <p:spPr>
          <a:xfrm>
            <a:off x="4701310" y="474777"/>
            <a:ext cx="4291770" cy="439624"/>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b="1" dirty="0">
                <a:solidFill>
                  <a:schemeClr val="tx1"/>
                </a:solidFill>
              </a:rPr>
              <a:t>事例検討と</a:t>
            </a:r>
            <a:r>
              <a:rPr kumimoji="1" lang="en-US" altLang="ja-JP" b="1" dirty="0">
                <a:solidFill>
                  <a:schemeClr val="tx1"/>
                </a:solidFill>
              </a:rPr>
              <a:t>GSV</a:t>
            </a:r>
            <a:r>
              <a:rPr kumimoji="1" lang="ja-JP" altLang="en-US" b="1" dirty="0">
                <a:solidFill>
                  <a:schemeClr val="tx1"/>
                </a:solidFill>
              </a:rPr>
              <a:t>の概要</a:t>
            </a:r>
          </a:p>
        </p:txBody>
      </p:sp>
      <p:sp>
        <p:nvSpPr>
          <p:cNvPr id="28" name="タイトル 1">
            <a:extLst>
              <a:ext uri="{FF2B5EF4-FFF2-40B4-BE49-F238E27FC236}">
                <a16:creationId xmlns:a16="http://schemas.microsoft.com/office/drawing/2014/main" id="{61159EE6-670D-EE8A-2648-6EF1A2DEA1C1}"/>
              </a:ext>
            </a:extLst>
          </p:cNvPr>
          <p:cNvSpPr txBox="1">
            <a:spLocks/>
          </p:cNvSpPr>
          <p:nvPr/>
        </p:nvSpPr>
        <p:spPr>
          <a:xfrm>
            <a:off x="365123" y="1524501"/>
            <a:ext cx="4196043" cy="86835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en-US" altLang="ja-JP" sz="2400" b="1" u="sng" dirty="0">
                <a:solidFill>
                  <a:srgbClr val="FF0000"/>
                </a:solidFill>
                <a:latin typeface="+mn-ea"/>
                <a:ea typeface="+mn-ea"/>
              </a:rPr>
              <a:t>GSV</a:t>
            </a:r>
            <a:r>
              <a:rPr lang="ja-JP" altLang="en-US" sz="2400" b="1" u="sng" dirty="0">
                <a:solidFill>
                  <a:srgbClr val="FF0000"/>
                </a:solidFill>
                <a:latin typeface="+mn-ea"/>
                <a:ea typeface="+mn-ea"/>
              </a:rPr>
              <a:t>（支援者支援）</a:t>
            </a:r>
            <a:endParaRPr lang="en-US" altLang="ja-JP" sz="2400" b="1" u="sng" dirty="0">
              <a:solidFill>
                <a:srgbClr val="FF0000"/>
              </a:solidFill>
              <a:latin typeface="+mn-ea"/>
              <a:ea typeface="+mn-ea"/>
            </a:endParaRPr>
          </a:p>
        </p:txBody>
      </p:sp>
      <p:sp>
        <p:nvSpPr>
          <p:cNvPr id="29" name="タイトル 1">
            <a:extLst>
              <a:ext uri="{FF2B5EF4-FFF2-40B4-BE49-F238E27FC236}">
                <a16:creationId xmlns:a16="http://schemas.microsoft.com/office/drawing/2014/main" id="{5ABBA605-9CBB-527B-6248-4AECFB23BD85}"/>
              </a:ext>
            </a:extLst>
          </p:cNvPr>
          <p:cNvSpPr txBox="1">
            <a:spLocks/>
          </p:cNvSpPr>
          <p:nvPr/>
        </p:nvSpPr>
        <p:spPr>
          <a:xfrm>
            <a:off x="4779280" y="1524501"/>
            <a:ext cx="4196043" cy="86835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2400" b="1" u="sng" dirty="0">
                <a:latin typeface="+mn-ea"/>
                <a:ea typeface="+mn-ea"/>
              </a:rPr>
              <a:t>事例検討（対象者支援）</a:t>
            </a:r>
            <a:endParaRPr lang="en-US" altLang="ja-JP" sz="2400" b="1" u="sng" dirty="0">
              <a:latin typeface="+mn-ea"/>
              <a:ea typeface="+mn-ea"/>
            </a:endParaRPr>
          </a:p>
        </p:txBody>
      </p:sp>
      <p:sp>
        <p:nvSpPr>
          <p:cNvPr id="30" name="四角形: 角を丸くする 29">
            <a:extLst>
              <a:ext uri="{FF2B5EF4-FFF2-40B4-BE49-F238E27FC236}">
                <a16:creationId xmlns:a16="http://schemas.microsoft.com/office/drawing/2014/main" id="{7A7F6094-C61C-B760-F42B-AEA1ACFBE7A7}"/>
              </a:ext>
            </a:extLst>
          </p:cNvPr>
          <p:cNvSpPr/>
          <p:nvPr/>
        </p:nvSpPr>
        <p:spPr>
          <a:xfrm>
            <a:off x="589094" y="5581126"/>
            <a:ext cx="3783434" cy="752174"/>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2000" b="1" dirty="0">
                <a:solidFill>
                  <a:srgbClr val="FF0000"/>
                </a:solidFill>
              </a:rPr>
              <a:t>支援者の抱える“課題”に</a:t>
            </a:r>
            <a:endParaRPr kumimoji="1" lang="en-US" altLang="ja-JP" sz="2000" b="1" dirty="0">
              <a:solidFill>
                <a:srgbClr val="FF0000"/>
              </a:solidFill>
            </a:endParaRPr>
          </a:p>
          <a:p>
            <a:pPr algn="ctr"/>
            <a:r>
              <a:rPr kumimoji="1" lang="ja-JP" altLang="en-US" sz="2000" b="1" dirty="0">
                <a:solidFill>
                  <a:srgbClr val="FF0000"/>
                </a:solidFill>
              </a:rPr>
              <a:t>フォーカス</a:t>
            </a:r>
          </a:p>
        </p:txBody>
      </p:sp>
      <p:sp>
        <p:nvSpPr>
          <p:cNvPr id="31" name="四角形: 角を丸くする 30">
            <a:extLst>
              <a:ext uri="{FF2B5EF4-FFF2-40B4-BE49-F238E27FC236}">
                <a16:creationId xmlns:a16="http://schemas.microsoft.com/office/drawing/2014/main" id="{C7B5AC96-06D0-6504-59F7-67F4B8D60AC7}"/>
              </a:ext>
            </a:extLst>
          </p:cNvPr>
          <p:cNvSpPr/>
          <p:nvPr/>
        </p:nvSpPr>
        <p:spPr>
          <a:xfrm>
            <a:off x="5072000" y="5574184"/>
            <a:ext cx="3783434" cy="752174"/>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2000" b="1" dirty="0">
                <a:solidFill>
                  <a:schemeClr val="tx1"/>
                </a:solidFill>
              </a:rPr>
              <a:t>対象者の抱える“課題”に</a:t>
            </a:r>
            <a:endParaRPr kumimoji="1" lang="en-US" altLang="ja-JP" sz="2000" b="1" dirty="0">
              <a:solidFill>
                <a:schemeClr val="tx1"/>
              </a:solidFill>
            </a:endParaRPr>
          </a:p>
          <a:p>
            <a:pPr algn="ctr"/>
            <a:r>
              <a:rPr kumimoji="1" lang="ja-JP" altLang="en-US" sz="2000" b="1" dirty="0">
                <a:solidFill>
                  <a:schemeClr val="tx1"/>
                </a:solidFill>
              </a:rPr>
              <a:t>フォーカス</a:t>
            </a:r>
          </a:p>
        </p:txBody>
      </p:sp>
      <p:sp>
        <p:nvSpPr>
          <p:cNvPr id="32" name="字幕 2">
            <a:extLst>
              <a:ext uri="{FF2B5EF4-FFF2-40B4-BE49-F238E27FC236}">
                <a16:creationId xmlns:a16="http://schemas.microsoft.com/office/drawing/2014/main" id="{4F2AEAAA-E8DD-0609-BD05-D64E886AF485}"/>
              </a:ext>
            </a:extLst>
          </p:cNvPr>
          <p:cNvSpPr>
            <a:spLocks noGrp="1"/>
          </p:cNvSpPr>
          <p:nvPr>
            <p:ph type="subTitle" idx="1"/>
          </p:nvPr>
        </p:nvSpPr>
        <p:spPr>
          <a:xfrm>
            <a:off x="231388" y="1008096"/>
            <a:ext cx="7475650" cy="608491"/>
          </a:xfrm>
        </p:spPr>
        <p:txBody>
          <a:bodyPr anchor="ctr">
            <a:normAutofit/>
          </a:bodyPr>
          <a:lstStyle/>
          <a:p>
            <a:pPr algn="just">
              <a:lnSpc>
                <a:spcPct val="100000"/>
              </a:lnSpc>
              <a:spcBef>
                <a:spcPts val="0"/>
              </a:spcBef>
            </a:pPr>
            <a:r>
              <a:rPr kumimoji="1" lang="en-US" altLang="ja-JP" sz="2800" b="1" dirty="0"/>
              <a:t>GSV</a:t>
            </a:r>
            <a:r>
              <a:rPr kumimoji="1" lang="ja-JP" altLang="en-US" sz="2800" b="1" dirty="0"/>
              <a:t>・事例検討会の視点の違い</a:t>
            </a:r>
            <a:endParaRPr kumimoji="1" lang="en-US" altLang="ja-JP" sz="2800" b="1" dirty="0"/>
          </a:p>
        </p:txBody>
      </p:sp>
      <p:pic>
        <p:nvPicPr>
          <p:cNvPr id="3" name="図 2">
            <a:extLst>
              <a:ext uri="{FF2B5EF4-FFF2-40B4-BE49-F238E27FC236}">
                <a16:creationId xmlns:a16="http://schemas.microsoft.com/office/drawing/2014/main" id="{D11DEFC0-30C4-ADDD-D35B-02434932A910}"/>
              </a:ext>
            </a:extLst>
          </p:cNvPr>
          <p:cNvPicPr>
            <a:picLocks noChangeAspect="1"/>
          </p:cNvPicPr>
          <p:nvPr/>
        </p:nvPicPr>
        <p:blipFill>
          <a:blip r:embed="rId3"/>
          <a:stretch>
            <a:fillRect/>
          </a:stretch>
        </p:blipFill>
        <p:spPr>
          <a:xfrm>
            <a:off x="1172642" y="2310580"/>
            <a:ext cx="6795519" cy="3168000"/>
          </a:xfrm>
          <a:prstGeom prst="rect">
            <a:avLst/>
          </a:prstGeom>
        </p:spPr>
      </p:pic>
      <p:pic>
        <p:nvPicPr>
          <p:cNvPr id="9" name="図 8">
            <a:extLst>
              <a:ext uri="{FF2B5EF4-FFF2-40B4-BE49-F238E27FC236}">
                <a16:creationId xmlns:a16="http://schemas.microsoft.com/office/drawing/2014/main" id="{30F64BC5-B594-2019-0D00-2EDBE8C24462}"/>
              </a:ext>
            </a:extLst>
          </p:cNvPr>
          <p:cNvPicPr>
            <a:picLocks noChangeAspect="1"/>
          </p:cNvPicPr>
          <p:nvPr/>
        </p:nvPicPr>
        <p:blipFill>
          <a:blip r:embed="rId4"/>
          <a:stretch>
            <a:fillRect/>
          </a:stretch>
        </p:blipFill>
        <p:spPr>
          <a:xfrm>
            <a:off x="921176" y="3429000"/>
            <a:ext cx="1353429" cy="1237595"/>
          </a:xfrm>
          <a:prstGeom prst="rect">
            <a:avLst/>
          </a:prstGeom>
        </p:spPr>
      </p:pic>
    </p:spTree>
    <p:extLst>
      <p:ext uri="{BB962C8B-B14F-4D97-AF65-F5344CB8AC3E}">
        <p14:creationId xmlns:p14="http://schemas.microsoft.com/office/powerpoint/2010/main" val="352535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3FAC7-3FD1-D522-A025-FA343B12A232}"/>
            </a:ext>
          </a:extLst>
        </p:cNvPr>
        <p:cNvGrpSpPr/>
        <p:nvPr/>
      </p:nvGrpSpPr>
      <p:grpSpPr>
        <a:xfrm>
          <a:off x="0" y="0"/>
          <a:ext cx="0" cy="0"/>
          <a:chOff x="0" y="0"/>
          <a:chExt cx="0" cy="0"/>
        </a:xfrm>
      </p:grpSpPr>
      <p:pic>
        <p:nvPicPr>
          <p:cNvPr id="10" name="図 9">
            <a:extLst>
              <a:ext uri="{FF2B5EF4-FFF2-40B4-BE49-F238E27FC236}">
                <a16:creationId xmlns:a16="http://schemas.microsoft.com/office/drawing/2014/main" id="{F629D0B1-40FF-B895-1D35-622A049FAA5A}"/>
              </a:ext>
            </a:extLst>
          </p:cNvPr>
          <p:cNvPicPr>
            <a:picLocks noChangeAspect="1"/>
          </p:cNvPicPr>
          <p:nvPr/>
        </p:nvPicPr>
        <p:blipFill>
          <a:blip r:embed="rId3"/>
          <a:stretch>
            <a:fillRect/>
          </a:stretch>
        </p:blipFill>
        <p:spPr>
          <a:xfrm>
            <a:off x="1272464" y="2282872"/>
            <a:ext cx="6795519" cy="3168000"/>
          </a:xfrm>
          <a:prstGeom prst="rect">
            <a:avLst/>
          </a:prstGeom>
        </p:spPr>
      </p:pic>
      <p:cxnSp>
        <p:nvCxnSpPr>
          <p:cNvPr id="7" name="直線コネクタ 6">
            <a:extLst>
              <a:ext uri="{FF2B5EF4-FFF2-40B4-BE49-F238E27FC236}">
                <a16:creationId xmlns:a16="http://schemas.microsoft.com/office/drawing/2014/main" id="{E455728C-1E49-82B1-4957-7631A69FC062}"/>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4B427A4D-CBBA-35CB-D40E-545B8AD63DAC}"/>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81</a:t>
            </a:fld>
            <a:endParaRPr kumimoji="1" lang="ja-JP" altLang="en-US" dirty="0"/>
          </a:p>
        </p:txBody>
      </p:sp>
      <p:cxnSp>
        <p:nvCxnSpPr>
          <p:cNvPr id="22" name="直線コネクタ 21">
            <a:extLst>
              <a:ext uri="{FF2B5EF4-FFF2-40B4-BE49-F238E27FC236}">
                <a16:creationId xmlns:a16="http://schemas.microsoft.com/office/drawing/2014/main" id="{8360A38D-CCD3-266B-6EE5-5F257EAA151A}"/>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34F5E769-3B6B-C255-EBA2-5603D325142A}"/>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地域を支援にした</a:t>
            </a:r>
            <a:r>
              <a:rPr kumimoji="1" lang="en-US" altLang="ja-JP" sz="2000" b="1" dirty="0">
                <a:latin typeface="+mn-ea"/>
                <a:ea typeface="+mn-ea"/>
              </a:rPr>
              <a:t>GSV</a:t>
            </a:r>
            <a:endParaRPr kumimoji="1" lang="ja-JP" altLang="en-US" sz="2000" b="1" dirty="0">
              <a:latin typeface="+mn-ea"/>
              <a:ea typeface="+mn-ea"/>
            </a:endParaRPr>
          </a:p>
        </p:txBody>
      </p:sp>
      <p:sp>
        <p:nvSpPr>
          <p:cNvPr id="4" name="タイトル 1">
            <a:extLst>
              <a:ext uri="{FF2B5EF4-FFF2-40B4-BE49-F238E27FC236}">
                <a16:creationId xmlns:a16="http://schemas.microsoft.com/office/drawing/2014/main" id="{C5256A25-2887-1F57-4A82-055F4991C4B9}"/>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8" name="タイトル 1">
            <a:extLst>
              <a:ext uri="{FF2B5EF4-FFF2-40B4-BE49-F238E27FC236}">
                <a16:creationId xmlns:a16="http://schemas.microsoft.com/office/drawing/2014/main" id="{65C61EF9-AAF9-FE53-2E83-EC43306B0CC7}"/>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講義</a:t>
            </a:r>
            <a:r>
              <a:rPr lang="en-US" altLang="ja-JP" sz="1600" b="1" dirty="0">
                <a:latin typeface="+mn-ea"/>
                <a:ea typeface="+mn-ea"/>
              </a:rPr>
              <a:t>3〉</a:t>
            </a:r>
            <a:r>
              <a:rPr lang="ja-JP" altLang="en-US" sz="1600" b="1" dirty="0">
                <a:latin typeface="+mn-ea"/>
                <a:ea typeface="+mn-ea"/>
              </a:rPr>
              <a:t>事例検討とグループスーパービジョン</a:t>
            </a:r>
          </a:p>
        </p:txBody>
      </p:sp>
      <p:sp>
        <p:nvSpPr>
          <p:cNvPr id="5" name="吹き出し: 四角形 4">
            <a:extLst>
              <a:ext uri="{FF2B5EF4-FFF2-40B4-BE49-F238E27FC236}">
                <a16:creationId xmlns:a16="http://schemas.microsoft.com/office/drawing/2014/main" id="{F28F06D9-D6DA-9859-BB23-993FD03325C9}"/>
              </a:ext>
            </a:extLst>
          </p:cNvPr>
          <p:cNvSpPr/>
          <p:nvPr/>
        </p:nvSpPr>
        <p:spPr>
          <a:xfrm>
            <a:off x="4701310" y="474777"/>
            <a:ext cx="4291770" cy="439624"/>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b="1" dirty="0">
                <a:solidFill>
                  <a:schemeClr val="tx1"/>
                </a:solidFill>
              </a:rPr>
              <a:t>事例検討と</a:t>
            </a:r>
            <a:r>
              <a:rPr kumimoji="1" lang="en-US" altLang="ja-JP" b="1" dirty="0">
                <a:solidFill>
                  <a:schemeClr val="tx1"/>
                </a:solidFill>
              </a:rPr>
              <a:t>GSV</a:t>
            </a:r>
            <a:r>
              <a:rPr kumimoji="1" lang="ja-JP" altLang="en-US" b="1" dirty="0">
                <a:solidFill>
                  <a:schemeClr val="tx1"/>
                </a:solidFill>
              </a:rPr>
              <a:t>の概要</a:t>
            </a:r>
          </a:p>
        </p:txBody>
      </p:sp>
      <p:sp>
        <p:nvSpPr>
          <p:cNvPr id="28" name="タイトル 1">
            <a:extLst>
              <a:ext uri="{FF2B5EF4-FFF2-40B4-BE49-F238E27FC236}">
                <a16:creationId xmlns:a16="http://schemas.microsoft.com/office/drawing/2014/main" id="{15CDE566-E9FC-136E-795B-127A293A4EC1}"/>
              </a:ext>
            </a:extLst>
          </p:cNvPr>
          <p:cNvSpPr txBox="1">
            <a:spLocks/>
          </p:cNvSpPr>
          <p:nvPr/>
        </p:nvSpPr>
        <p:spPr>
          <a:xfrm>
            <a:off x="365123" y="1524501"/>
            <a:ext cx="4196043" cy="86835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en-US" altLang="ja-JP" sz="2400" b="1" u="sng" dirty="0">
                <a:latin typeface="+mn-ea"/>
                <a:ea typeface="+mn-ea"/>
              </a:rPr>
              <a:t>GSV</a:t>
            </a:r>
            <a:r>
              <a:rPr lang="ja-JP" altLang="en-US" sz="2400" b="1" u="sng" dirty="0">
                <a:latin typeface="+mn-ea"/>
                <a:ea typeface="+mn-ea"/>
              </a:rPr>
              <a:t>（支援者支援）</a:t>
            </a:r>
            <a:endParaRPr lang="en-US" altLang="ja-JP" sz="2400" b="1" u="sng" dirty="0">
              <a:latin typeface="+mn-ea"/>
              <a:ea typeface="+mn-ea"/>
            </a:endParaRPr>
          </a:p>
        </p:txBody>
      </p:sp>
      <p:sp>
        <p:nvSpPr>
          <p:cNvPr id="29" name="タイトル 1">
            <a:extLst>
              <a:ext uri="{FF2B5EF4-FFF2-40B4-BE49-F238E27FC236}">
                <a16:creationId xmlns:a16="http://schemas.microsoft.com/office/drawing/2014/main" id="{7CA28531-932A-C4C7-10F1-FEB553C2814D}"/>
              </a:ext>
            </a:extLst>
          </p:cNvPr>
          <p:cNvSpPr txBox="1">
            <a:spLocks/>
          </p:cNvSpPr>
          <p:nvPr/>
        </p:nvSpPr>
        <p:spPr>
          <a:xfrm>
            <a:off x="4779280" y="1524501"/>
            <a:ext cx="4196043" cy="86835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2400" b="1" u="sng" dirty="0">
                <a:solidFill>
                  <a:srgbClr val="FF0000"/>
                </a:solidFill>
                <a:latin typeface="+mn-ea"/>
                <a:ea typeface="+mn-ea"/>
              </a:rPr>
              <a:t>事例検討（対象者支援）</a:t>
            </a:r>
            <a:endParaRPr lang="en-US" altLang="ja-JP" sz="2400" b="1" u="sng" dirty="0">
              <a:solidFill>
                <a:srgbClr val="FF0000"/>
              </a:solidFill>
              <a:latin typeface="+mn-ea"/>
              <a:ea typeface="+mn-ea"/>
            </a:endParaRPr>
          </a:p>
        </p:txBody>
      </p:sp>
      <p:sp>
        <p:nvSpPr>
          <p:cNvPr id="30" name="四角形: 角を丸くする 29">
            <a:extLst>
              <a:ext uri="{FF2B5EF4-FFF2-40B4-BE49-F238E27FC236}">
                <a16:creationId xmlns:a16="http://schemas.microsoft.com/office/drawing/2014/main" id="{CF6E3D58-34DF-A317-6355-4DDFCCECAECC}"/>
              </a:ext>
            </a:extLst>
          </p:cNvPr>
          <p:cNvSpPr/>
          <p:nvPr/>
        </p:nvSpPr>
        <p:spPr>
          <a:xfrm>
            <a:off x="589094" y="5581126"/>
            <a:ext cx="3783434" cy="752174"/>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2000" b="1" dirty="0">
                <a:solidFill>
                  <a:schemeClr val="tx1"/>
                </a:solidFill>
              </a:rPr>
              <a:t>支援者の抱える“課題”に</a:t>
            </a:r>
            <a:endParaRPr kumimoji="1" lang="en-US" altLang="ja-JP" sz="2000" b="1" dirty="0">
              <a:solidFill>
                <a:schemeClr val="tx1"/>
              </a:solidFill>
            </a:endParaRPr>
          </a:p>
          <a:p>
            <a:pPr algn="ctr"/>
            <a:r>
              <a:rPr kumimoji="1" lang="ja-JP" altLang="en-US" sz="2000" b="1" dirty="0">
                <a:solidFill>
                  <a:schemeClr val="tx1"/>
                </a:solidFill>
              </a:rPr>
              <a:t>フォーカス</a:t>
            </a:r>
          </a:p>
        </p:txBody>
      </p:sp>
      <p:sp>
        <p:nvSpPr>
          <p:cNvPr id="31" name="四角形: 角を丸くする 30">
            <a:extLst>
              <a:ext uri="{FF2B5EF4-FFF2-40B4-BE49-F238E27FC236}">
                <a16:creationId xmlns:a16="http://schemas.microsoft.com/office/drawing/2014/main" id="{8DD36A82-84BB-FE57-76C7-0157CCB22EE2}"/>
              </a:ext>
            </a:extLst>
          </p:cNvPr>
          <p:cNvSpPr/>
          <p:nvPr/>
        </p:nvSpPr>
        <p:spPr>
          <a:xfrm>
            <a:off x="5072000" y="5574184"/>
            <a:ext cx="3783434" cy="752174"/>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2000" b="1" dirty="0">
                <a:solidFill>
                  <a:srgbClr val="FF0000"/>
                </a:solidFill>
              </a:rPr>
              <a:t>対象者の抱える“課題”に</a:t>
            </a:r>
            <a:endParaRPr kumimoji="1" lang="en-US" altLang="ja-JP" sz="2000" b="1" dirty="0">
              <a:solidFill>
                <a:srgbClr val="FF0000"/>
              </a:solidFill>
            </a:endParaRPr>
          </a:p>
          <a:p>
            <a:pPr algn="ctr"/>
            <a:r>
              <a:rPr kumimoji="1" lang="ja-JP" altLang="en-US" sz="2000" b="1" dirty="0">
                <a:solidFill>
                  <a:srgbClr val="FF0000"/>
                </a:solidFill>
              </a:rPr>
              <a:t>フォーカス</a:t>
            </a:r>
          </a:p>
        </p:txBody>
      </p:sp>
      <p:sp>
        <p:nvSpPr>
          <p:cNvPr id="32" name="字幕 2">
            <a:extLst>
              <a:ext uri="{FF2B5EF4-FFF2-40B4-BE49-F238E27FC236}">
                <a16:creationId xmlns:a16="http://schemas.microsoft.com/office/drawing/2014/main" id="{5F928C82-B1E5-2B8D-E2D3-A626DAC0A607}"/>
              </a:ext>
            </a:extLst>
          </p:cNvPr>
          <p:cNvSpPr>
            <a:spLocks noGrp="1"/>
          </p:cNvSpPr>
          <p:nvPr>
            <p:ph type="subTitle" idx="1"/>
          </p:nvPr>
        </p:nvSpPr>
        <p:spPr>
          <a:xfrm>
            <a:off x="231388" y="1008096"/>
            <a:ext cx="7475650" cy="608491"/>
          </a:xfrm>
        </p:spPr>
        <p:txBody>
          <a:bodyPr anchor="ctr">
            <a:normAutofit/>
          </a:bodyPr>
          <a:lstStyle/>
          <a:p>
            <a:pPr algn="just">
              <a:lnSpc>
                <a:spcPct val="100000"/>
              </a:lnSpc>
              <a:spcBef>
                <a:spcPts val="0"/>
              </a:spcBef>
            </a:pPr>
            <a:r>
              <a:rPr kumimoji="1" lang="en-US" altLang="ja-JP" sz="2800" b="1" dirty="0"/>
              <a:t>GSV</a:t>
            </a:r>
            <a:r>
              <a:rPr kumimoji="1" lang="ja-JP" altLang="en-US" sz="2800" b="1" dirty="0"/>
              <a:t>・事例検討会の視点の違い</a:t>
            </a:r>
            <a:endParaRPr kumimoji="1" lang="en-US" altLang="ja-JP" sz="2800" b="1" dirty="0"/>
          </a:p>
        </p:txBody>
      </p:sp>
      <p:pic>
        <p:nvPicPr>
          <p:cNvPr id="9" name="図 8">
            <a:extLst>
              <a:ext uri="{FF2B5EF4-FFF2-40B4-BE49-F238E27FC236}">
                <a16:creationId xmlns:a16="http://schemas.microsoft.com/office/drawing/2014/main" id="{ED453A42-A17D-A0CC-943E-936863721764}"/>
              </a:ext>
            </a:extLst>
          </p:cNvPr>
          <p:cNvPicPr>
            <a:picLocks noChangeAspect="1"/>
          </p:cNvPicPr>
          <p:nvPr/>
        </p:nvPicPr>
        <p:blipFill>
          <a:blip r:embed="rId4"/>
          <a:stretch>
            <a:fillRect/>
          </a:stretch>
        </p:blipFill>
        <p:spPr>
          <a:xfrm>
            <a:off x="6877301" y="3303068"/>
            <a:ext cx="1353429" cy="1237595"/>
          </a:xfrm>
          <a:prstGeom prst="rect">
            <a:avLst/>
          </a:prstGeom>
        </p:spPr>
      </p:pic>
    </p:spTree>
    <p:extLst>
      <p:ext uri="{BB962C8B-B14F-4D97-AF65-F5344CB8AC3E}">
        <p14:creationId xmlns:p14="http://schemas.microsoft.com/office/powerpoint/2010/main" val="174185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8D024-CF58-8D38-9105-A84020E5C1E1}"/>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CD297D8E-0FE0-6481-58BF-85D0AC377268}"/>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5BFE27F5-E2E6-EE73-C3A1-307D6E1AF098}"/>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82</a:t>
            </a:fld>
            <a:endParaRPr kumimoji="1" lang="ja-JP" altLang="en-US" dirty="0"/>
          </a:p>
        </p:txBody>
      </p:sp>
      <p:cxnSp>
        <p:nvCxnSpPr>
          <p:cNvPr id="22" name="直線コネクタ 21">
            <a:extLst>
              <a:ext uri="{FF2B5EF4-FFF2-40B4-BE49-F238E27FC236}">
                <a16:creationId xmlns:a16="http://schemas.microsoft.com/office/drawing/2014/main" id="{E04C9B88-2061-ED31-CAA1-2D5950269404}"/>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0F450941-0928-56DA-16BD-54D1BBABB8F5}"/>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地域を支援にした</a:t>
            </a:r>
            <a:r>
              <a:rPr kumimoji="1" lang="en-US" altLang="ja-JP" sz="2000" b="1" dirty="0">
                <a:latin typeface="+mn-ea"/>
                <a:ea typeface="+mn-ea"/>
              </a:rPr>
              <a:t>GSV</a:t>
            </a:r>
            <a:endParaRPr kumimoji="1" lang="ja-JP" altLang="en-US" sz="2000" b="1" dirty="0">
              <a:latin typeface="+mn-ea"/>
              <a:ea typeface="+mn-ea"/>
            </a:endParaRPr>
          </a:p>
        </p:txBody>
      </p:sp>
      <p:sp>
        <p:nvSpPr>
          <p:cNvPr id="4" name="タイトル 1">
            <a:extLst>
              <a:ext uri="{FF2B5EF4-FFF2-40B4-BE49-F238E27FC236}">
                <a16:creationId xmlns:a16="http://schemas.microsoft.com/office/drawing/2014/main" id="{28A4F6F5-29FC-442E-D474-3F7C1CD8D630}"/>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8" name="タイトル 1">
            <a:extLst>
              <a:ext uri="{FF2B5EF4-FFF2-40B4-BE49-F238E27FC236}">
                <a16:creationId xmlns:a16="http://schemas.microsoft.com/office/drawing/2014/main" id="{006385C4-23D4-8E23-38E0-AD38327A6ACD}"/>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講義</a:t>
            </a:r>
            <a:r>
              <a:rPr lang="en-US" altLang="ja-JP" sz="1600" b="1" dirty="0">
                <a:latin typeface="+mn-ea"/>
                <a:ea typeface="+mn-ea"/>
              </a:rPr>
              <a:t>3〉</a:t>
            </a:r>
            <a:r>
              <a:rPr lang="ja-JP" altLang="en-US" sz="1600" b="1" dirty="0">
                <a:latin typeface="+mn-ea"/>
                <a:ea typeface="+mn-ea"/>
              </a:rPr>
              <a:t>事例検討とグループスーパービジョン</a:t>
            </a:r>
          </a:p>
        </p:txBody>
      </p:sp>
      <p:sp>
        <p:nvSpPr>
          <p:cNvPr id="5" name="吹き出し: 四角形 4">
            <a:extLst>
              <a:ext uri="{FF2B5EF4-FFF2-40B4-BE49-F238E27FC236}">
                <a16:creationId xmlns:a16="http://schemas.microsoft.com/office/drawing/2014/main" id="{4A7465CF-FC18-A00F-E6E3-F857A66AC0FC}"/>
              </a:ext>
            </a:extLst>
          </p:cNvPr>
          <p:cNvSpPr/>
          <p:nvPr/>
        </p:nvSpPr>
        <p:spPr>
          <a:xfrm>
            <a:off x="4701310" y="474777"/>
            <a:ext cx="4291770" cy="439624"/>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b="1" dirty="0">
                <a:solidFill>
                  <a:schemeClr val="tx1"/>
                </a:solidFill>
              </a:rPr>
              <a:t>事例検討と</a:t>
            </a:r>
            <a:r>
              <a:rPr kumimoji="1" lang="en-US" altLang="ja-JP" b="1" dirty="0">
                <a:solidFill>
                  <a:schemeClr val="tx1"/>
                </a:solidFill>
              </a:rPr>
              <a:t>GSV</a:t>
            </a:r>
            <a:r>
              <a:rPr kumimoji="1" lang="ja-JP" altLang="en-US" b="1" dirty="0">
                <a:solidFill>
                  <a:schemeClr val="tx1"/>
                </a:solidFill>
              </a:rPr>
              <a:t>の概要</a:t>
            </a:r>
          </a:p>
        </p:txBody>
      </p:sp>
      <p:sp>
        <p:nvSpPr>
          <p:cNvPr id="9" name="字幕 2">
            <a:extLst>
              <a:ext uri="{FF2B5EF4-FFF2-40B4-BE49-F238E27FC236}">
                <a16:creationId xmlns:a16="http://schemas.microsoft.com/office/drawing/2014/main" id="{F9678FAC-F55A-376F-C935-195357DBAACB}"/>
              </a:ext>
            </a:extLst>
          </p:cNvPr>
          <p:cNvSpPr>
            <a:spLocks noGrp="1"/>
          </p:cNvSpPr>
          <p:nvPr>
            <p:ph type="subTitle" idx="1"/>
          </p:nvPr>
        </p:nvSpPr>
        <p:spPr>
          <a:xfrm>
            <a:off x="191008" y="1012165"/>
            <a:ext cx="7475650" cy="608491"/>
          </a:xfrm>
        </p:spPr>
        <p:txBody>
          <a:bodyPr anchor="ctr">
            <a:normAutofit/>
          </a:bodyPr>
          <a:lstStyle/>
          <a:p>
            <a:pPr algn="just">
              <a:lnSpc>
                <a:spcPct val="100000"/>
              </a:lnSpc>
              <a:spcBef>
                <a:spcPts val="0"/>
              </a:spcBef>
            </a:pPr>
            <a:r>
              <a:rPr kumimoji="1" lang="en-US" altLang="ja-JP" sz="2800" b="1" dirty="0"/>
              <a:t>GSV</a:t>
            </a:r>
            <a:r>
              <a:rPr kumimoji="1" lang="ja-JP" altLang="en-US" sz="2800" b="1" dirty="0"/>
              <a:t>・事例検討会の利点</a:t>
            </a:r>
            <a:endParaRPr kumimoji="1" lang="en-US" altLang="ja-JP" sz="2800" b="1" dirty="0"/>
          </a:p>
        </p:txBody>
      </p:sp>
      <p:sp>
        <p:nvSpPr>
          <p:cNvPr id="10" name="タイトル 9">
            <a:extLst>
              <a:ext uri="{FF2B5EF4-FFF2-40B4-BE49-F238E27FC236}">
                <a16:creationId xmlns:a16="http://schemas.microsoft.com/office/drawing/2014/main" id="{26DC4E0F-CF1C-C821-0B3A-D3D66DF2AC5F}"/>
              </a:ext>
            </a:extLst>
          </p:cNvPr>
          <p:cNvSpPr txBox="1">
            <a:spLocks/>
          </p:cNvSpPr>
          <p:nvPr/>
        </p:nvSpPr>
        <p:spPr>
          <a:xfrm>
            <a:off x="191008" y="1718421"/>
            <a:ext cx="8556770" cy="309553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spcBef>
                <a:spcPts val="600"/>
              </a:spcBef>
            </a:pPr>
            <a:r>
              <a:rPr lang="ja-JP" altLang="en-US" sz="2400" b="1" dirty="0">
                <a:latin typeface="+mn-ea"/>
                <a:ea typeface="+mn-ea"/>
              </a:rPr>
              <a:t>○行き詰まったスーパーバイジーへの創造的な代替策のアイデア出し、インフォーマル資源への着目や活用。</a:t>
            </a:r>
            <a:endParaRPr lang="en-US" altLang="ja-JP" sz="2400" b="1" dirty="0">
              <a:latin typeface="+mn-ea"/>
              <a:ea typeface="+mn-ea"/>
            </a:endParaRPr>
          </a:p>
          <a:p>
            <a:pPr algn="l">
              <a:spcBef>
                <a:spcPts val="600"/>
              </a:spcBef>
            </a:pPr>
            <a:r>
              <a:rPr lang="ja-JP" altLang="en-US" sz="2400" b="1" dirty="0">
                <a:latin typeface="+mn-ea"/>
                <a:ea typeface="+mn-ea"/>
              </a:rPr>
              <a:t>○対象者と直接的な関わりのない同業者の意見から視点が開かれる。</a:t>
            </a:r>
            <a:endParaRPr lang="en-US" altLang="ja-JP" sz="2400" b="1" dirty="0">
              <a:latin typeface="+mn-ea"/>
              <a:ea typeface="+mn-ea"/>
            </a:endParaRPr>
          </a:p>
          <a:p>
            <a:pPr algn="l">
              <a:spcBef>
                <a:spcPts val="600"/>
              </a:spcBef>
            </a:pPr>
            <a:r>
              <a:rPr lang="ja-JP" altLang="en-US" sz="2400" b="1" dirty="0">
                <a:latin typeface="+mn-ea"/>
                <a:ea typeface="+mn-ea"/>
              </a:rPr>
              <a:t>○個別ケースのアイデアから他のケースへの応用等、チームとしての学習効果が高まる。</a:t>
            </a:r>
            <a:endParaRPr lang="en-US" altLang="ja-JP" sz="2400" b="1" dirty="0">
              <a:latin typeface="+mn-ea"/>
              <a:ea typeface="+mn-ea"/>
            </a:endParaRPr>
          </a:p>
          <a:p>
            <a:pPr algn="l">
              <a:spcBef>
                <a:spcPts val="600"/>
              </a:spcBef>
            </a:pPr>
            <a:r>
              <a:rPr lang="ja-JP" altLang="en-US" sz="2400" b="1" dirty="0">
                <a:latin typeface="+mn-ea"/>
                <a:ea typeface="+mn-ea"/>
              </a:rPr>
              <a:t>○同業者への励ましと支持。</a:t>
            </a:r>
            <a:endParaRPr lang="en-US" altLang="ja-JP" sz="2400" b="1" dirty="0">
              <a:latin typeface="+mn-ea"/>
              <a:ea typeface="+mn-ea"/>
            </a:endParaRPr>
          </a:p>
        </p:txBody>
      </p:sp>
      <p:pic>
        <p:nvPicPr>
          <p:cNvPr id="11" name="図 10">
            <a:extLst>
              <a:ext uri="{FF2B5EF4-FFF2-40B4-BE49-F238E27FC236}">
                <a16:creationId xmlns:a16="http://schemas.microsoft.com/office/drawing/2014/main" id="{4A724E79-8476-EEAE-EAF8-8B22D773CDC5}"/>
              </a:ext>
            </a:extLst>
          </p:cNvPr>
          <p:cNvPicPr>
            <a:picLocks noChangeAspect="1"/>
          </p:cNvPicPr>
          <p:nvPr/>
        </p:nvPicPr>
        <p:blipFill>
          <a:blip r:embed="rId3"/>
          <a:stretch>
            <a:fillRect/>
          </a:stretch>
        </p:blipFill>
        <p:spPr>
          <a:xfrm>
            <a:off x="5633600" y="4201895"/>
            <a:ext cx="2540203" cy="2375655"/>
          </a:xfrm>
          <a:prstGeom prst="rect">
            <a:avLst/>
          </a:prstGeom>
        </p:spPr>
      </p:pic>
    </p:spTree>
    <p:extLst>
      <p:ext uri="{BB962C8B-B14F-4D97-AF65-F5344CB8AC3E}">
        <p14:creationId xmlns:p14="http://schemas.microsoft.com/office/powerpoint/2010/main" val="23947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7974D-49A0-C9B0-B7D5-BF690BBD5CDF}"/>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973F3635-CEAA-0B74-5871-00B18F5A3A7A}"/>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CE66ACD3-E15E-5D5D-0BA7-DA080BD6F87C}"/>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83</a:t>
            </a:fld>
            <a:endParaRPr kumimoji="1" lang="ja-JP" altLang="en-US" dirty="0"/>
          </a:p>
        </p:txBody>
      </p:sp>
      <p:cxnSp>
        <p:nvCxnSpPr>
          <p:cNvPr id="22" name="直線コネクタ 21">
            <a:extLst>
              <a:ext uri="{FF2B5EF4-FFF2-40B4-BE49-F238E27FC236}">
                <a16:creationId xmlns:a16="http://schemas.microsoft.com/office/drawing/2014/main" id="{5EADDCA8-7904-4CEC-BDF7-A5E3B89B446B}"/>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1B122BA0-F9AE-2672-1D3D-ED0EC6C8E298}"/>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地域を支援にした</a:t>
            </a:r>
            <a:r>
              <a:rPr kumimoji="1" lang="en-US" altLang="ja-JP" sz="2000" b="1" dirty="0">
                <a:latin typeface="+mn-ea"/>
                <a:ea typeface="+mn-ea"/>
              </a:rPr>
              <a:t>GSV</a:t>
            </a:r>
            <a:endParaRPr kumimoji="1" lang="ja-JP" altLang="en-US" sz="2000" b="1" dirty="0">
              <a:latin typeface="+mn-ea"/>
              <a:ea typeface="+mn-ea"/>
            </a:endParaRPr>
          </a:p>
        </p:txBody>
      </p:sp>
      <p:sp>
        <p:nvSpPr>
          <p:cNvPr id="4" name="タイトル 1">
            <a:extLst>
              <a:ext uri="{FF2B5EF4-FFF2-40B4-BE49-F238E27FC236}">
                <a16:creationId xmlns:a16="http://schemas.microsoft.com/office/drawing/2014/main" id="{B890709B-90A5-34F3-7691-F6670BB6FCE6}"/>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8" name="タイトル 1">
            <a:extLst>
              <a:ext uri="{FF2B5EF4-FFF2-40B4-BE49-F238E27FC236}">
                <a16:creationId xmlns:a16="http://schemas.microsoft.com/office/drawing/2014/main" id="{5F18DC73-DE37-DE27-07D0-26ABD1C426C8}"/>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講義</a:t>
            </a:r>
            <a:r>
              <a:rPr lang="en-US" altLang="ja-JP" sz="1600" b="1" dirty="0">
                <a:latin typeface="+mn-ea"/>
                <a:ea typeface="+mn-ea"/>
              </a:rPr>
              <a:t>3〉</a:t>
            </a:r>
            <a:r>
              <a:rPr lang="ja-JP" altLang="en-US" sz="1600" b="1" dirty="0">
                <a:latin typeface="+mn-ea"/>
                <a:ea typeface="+mn-ea"/>
              </a:rPr>
              <a:t>事例検討とグループスーパービジョン</a:t>
            </a:r>
          </a:p>
        </p:txBody>
      </p:sp>
      <p:sp>
        <p:nvSpPr>
          <p:cNvPr id="5" name="吹き出し: 四角形 4">
            <a:extLst>
              <a:ext uri="{FF2B5EF4-FFF2-40B4-BE49-F238E27FC236}">
                <a16:creationId xmlns:a16="http://schemas.microsoft.com/office/drawing/2014/main" id="{4ECEEFF4-82A3-80B7-EB63-AC7973B01641}"/>
              </a:ext>
            </a:extLst>
          </p:cNvPr>
          <p:cNvSpPr/>
          <p:nvPr/>
        </p:nvSpPr>
        <p:spPr>
          <a:xfrm>
            <a:off x="4701310" y="474777"/>
            <a:ext cx="4291770" cy="439624"/>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b="1" dirty="0">
                <a:solidFill>
                  <a:schemeClr val="tx1"/>
                </a:solidFill>
              </a:rPr>
              <a:t>事例検討と</a:t>
            </a:r>
            <a:r>
              <a:rPr kumimoji="1" lang="en-US" altLang="ja-JP" b="1" dirty="0">
                <a:solidFill>
                  <a:schemeClr val="tx1"/>
                </a:solidFill>
              </a:rPr>
              <a:t>GSV</a:t>
            </a:r>
            <a:r>
              <a:rPr kumimoji="1" lang="ja-JP" altLang="en-US" b="1" dirty="0">
                <a:solidFill>
                  <a:schemeClr val="tx1"/>
                </a:solidFill>
              </a:rPr>
              <a:t>の概要</a:t>
            </a:r>
          </a:p>
        </p:txBody>
      </p:sp>
      <p:sp>
        <p:nvSpPr>
          <p:cNvPr id="9" name="字幕 2">
            <a:extLst>
              <a:ext uri="{FF2B5EF4-FFF2-40B4-BE49-F238E27FC236}">
                <a16:creationId xmlns:a16="http://schemas.microsoft.com/office/drawing/2014/main" id="{E064A6C6-7FE4-E466-9DA3-0DD751D1F9BE}"/>
              </a:ext>
            </a:extLst>
          </p:cNvPr>
          <p:cNvSpPr>
            <a:spLocks noGrp="1"/>
          </p:cNvSpPr>
          <p:nvPr>
            <p:ph type="subTitle" idx="1"/>
          </p:nvPr>
        </p:nvSpPr>
        <p:spPr>
          <a:xfrm>
            <a:off x="191008" y="1012165"/>
            <a:ext cx="7475650" cy="608491"/>
          </a:xfrm>
        </p:spPr>
        <p:txBody>
          <a:bodyPr anchor="ctr">
            <a:normAutofit/>
          </a:bodyPr>
          <a:lstStyle/>
          <a:p>
            <a:pPr algn="just">
              <a:lnSpc>
                <a:spcPct val="100000"/>
              </a:lnSpc>
              <a:spcBef>
                <a:spcPts val="0"/>
              </a:spcBef>
            </a:pPr>
            <a:r>
              <a:rPr kumimoji="1" lang="en-US" altLang="ja-JP" sz="2800" b="1" dirty="0"/>
              <a:t>GSV</a:t>
            </a:r>
            <a:r>
              <a:rPr kumimoji="1" lang="ja-JP" altLang="en-US" sz="2800" b="1" dirty="0"/>
              <a:t>・事例検討会の利点</a:t>
            </a:r>
            <a:endParaRPr kumimoji="1" lang="en-US" altLang="ja-JP" sz="2800" b="1" dirty="0"/>
          </a:p>
        </p:txBody>
      </p:sp>
      <p:sp>
        <p:nvSpPr>
          <p:cNvPr id="10" name="タイトル 9">
            <a:extLst>
              <a:ext uri="{FF2B5EF4-FFF2-40B4-BE49-F238E27FC236}">
                <a16:creationId xmlns:a16="http://schemas.microsoft.com/office/drawing/2014/main" id="{CB50F10A-34F8-135D-D695-8BB929A50999}"/>
              </a:ext>
            </a:extLst>
          </p:cNvPr>
          <p:cNvSpPr txBox="1">
            <a:spLocks/>
          </p:cNvSpPr>
          <p:nvPr/>
        </p:nvSpPr>
        <p:spPr>
          <a:xfrm>
            <a:off x="191008" y="1718421"/>
            <a:ext cx="8556770" cy="309553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spcBef>
                <a:spcPts val="600"/>
              </a:spcBef>
            </a:pPr>
            <a:r>
              <a:rPr lang="ja-JP" altLang="en-US" sz="2400" b="1" dirty="0">
                <a:latin typeface="+mn-ea"/>
                <a:ea typeface="+mn-ea"/>
              </a:rPr>
              <a:t>○行き詰まったスーパーバイジーへの</a:t>
            </a:r>
            <a:r>
              <a:rPr lang="ja-JP" altLang="en-US" sz="2400" b="1" dirty="0">
                <a:solidFill>
                  <a:srgbClr val="FF0000"/>
                </a:solidFill>
                <a:latin typeface="+mn-ea"/>
                <a:ea typeface="+mn-ea"/>
              </a:rPr>
              <a:t>創造的な代替策のアイデア</a:t>
            </a:r>
            <a:r>
              <a:rPr lang="ja-JP" altLang="en-US" sz="2400" b="1" dirty="0">
                <a:latin typeface="+mn-ea"/>
                <a:ea typeface="+mn-ea"/>
              </a:rPr>
              <a:t>出し、インフォーマル資源への着目や活用。</a:t>
            </a:r>
            <a:endParaRPr lang="en-US" altLang="ja-JP" sz="2400" b="1" dirty="0">
              <a:latin typeface="+mn-ea"/>
              <a:ea typeface="+mn-ea"/>
            </a:endParaRPr>
          </a:p>
          <a:p>
            <a:pPr algn="l">
              <a:spcBef>
                <a:spcPts val="600"/>
              </a:spcBef>
            </a:pPr>
            <a:r>
              <a:rPr lang="ja-JP" altLang="en-US" sz="2400" b="1" dirty="0">
                <a:latin typeface="+mn-ea"/>
                <a:ea typeface="+mn-ea"/>
              </a:rPr>
              <a:t>○対象者と直接的な関わりのない同業者の意見から視点が開かれる。</a:t>
            </a:r>
            <a:endParaRPr lang="en-US" altLang="ja-JP" sz="2400" b="1" dirty="0">
              <a:latin typeface="+mn-ea"/>
              <a:ea typeface="+mn-ea"/>
            </a:endParaRPr>
          </a:p>
          <a:p>
            <a:pPr algn="l">
              <a:spcBef>
                <a:spcPts val="600"/>
              </a:spcBef>
            </a:pPr>
            <a:r>
              <a:rPr lang="ja-JP" altLang="en-US" sz="2400" b="1" dirty="0">
                <a:latin typeface="+mn-ea"/>
                <a:ea typeface="+mn-ea"/>
              </a:rPr>
              <a:t>○個別ケースのアイデアから他のケースへの応用等、</a:t>
            </a:r>
            <a:r>
              <a:rPr lang="ja-JP" altLang="en-US" sz="2400" b="1" dirty="0">
                <a:solidFill>
                  <a:srgbClr val="FF0000"/>
                </a:solidFill>
                <a:latin typeface="+mn-ea"/>
                <a:ea typeface="+mn-ea"/>
              </a:rPr>
              <a:t>チームとしての学習効果</a:t>
            </a:r>
            <a:r>
              <a:rPr lang="ja-JP" altLang="en-US" sz="2400" b="1" dirty="0">
                <a:latin typeface="+mn-ea"/>
                <a:ea typeface="+mn-ea"/>
              </a:rPr>
              <a:t>が高まる。</a:t>
            </a:r>
            <a:endParaRPr lang="en-US" altLang="ja-JP" sz="2400" b="1" dirty="0">
              <a:latin typeface="+mn-ea"/>
              <a:ea typeface="+mn-ea"/>
            </a:endParaRPr>
          </a:p>
          <a:p>
            <a:pPr algn="l">
              <a:spcBef>
                <a:spcPts val="600"/>
              </a:spcBef>
            </a:pPr>
            <a:r>
              <a:rPr lang="ja-JP" altLang="en-US" sz="2400" b="1" dirty="0">
                <a:latin typeface="+mn-ea"/>
                <a:ea typeface="+mn-ea"/>
              </a:rPr>
              <a:t>○同業者への励ましと支持。</a:t>
            </a:r>
            <a:endParaRPr lang="en-US" altLang="ja-JP" sz="2400" b="1" dirty="0">
              <a:latin typeface="+mn-ea"/>
              <a:ea typeface="+mn-ea"/>
            </a:endParaRPr>
          </a:p>
        </p:txBody>
      </p:sp>
      <p:pic>
        <p:nvPicPr>
          <p:cNvPr id="11" name="図 10">
            <a:extLst>
              <a:ext uri="{FF2B5EF4-FFF2-40B4-BE49-F238E27FC236}">
                <a16:creationId xmlns:a16="http://schemas.microsoft.com/office/drawing/2014/main" id="{1B5AA68D-045E-0656-4816-FAECCE290861}"/>
              </a:ext>
            </a:extLst>
          </p:cNvPr>
          <p:cNvPicPr>
            <a:picLocks noChangeAspect="1"/>
          </p:cNvPicPr>
          <p:nvPr/>
        </p:nvPicPr>
        <p:blipFill>
          <a:blip r:embed="rId3"/>
          <a:stretch>
            <a:fillRect/>
          </a:stretch>
        </p:blipFill>
        <p:spPr>
          <a:xfrm>
            <a:off x="5633600" y="4201895"/>
            <a:ext cx="2540203" cy="2375655"/>
          </a:xfrm>
          <a:prstGeom prst="rect">
            <a:avLst/>
          </a:prstGeom>
        </p:spPr>
      </p:pic>
    </p:spTree>
    <p:extLst>
      <p:ext uri="{BB962C8B-B14F-4D97-AF65-F5344CB8AC3E}">
        <p14:creationId xmlns:p14="http://schemas.microsoft.com/office/powerpoint/2010/main" val="315916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76832-7748-6620-6A58-C9FCDA2A224D}"/>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C9E9DC41-EF61-28FD-60FA-8DA55448591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81696705-1D84-C405-9808-4E4A0B26E005}"/>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84</a:t>
            </a:fld>
            <a:endParaRPr kumimoji="1" lang="ja-JP" altLang="en-US" dirty="0"/>
          </a:p>
        </p:txBody>
      </p:sp>
      <p:cxnSp>
        <p:nvCxnSpPr>
          <p:cNvPr id="22" name="直線コネクタ 21">
            <a:extLst>
              <a:ext uri="{FF2B5EF4-FFF2-40B4-BE49-F238E27FC236}">
                <a16:creationId xmlns:a16="http://schemas.microsoft.com/office/drawing/2014/main" id="{4A5703ED-0E6E-22EC-0563-AC8568784D1D}"/>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EA7F5285-2137-A916-6F4B-D284782DC7F4}"/>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地域を支援にした</a:t>
            </a:r>
            <a:r>
              <a:rPr kumimoji="1" lang="en-US" altLang="ja-JP" sz="2000" b="1" dirty="0">
                <a:latin typeface="+mn-ea"/>
                <a:ea typeface="+mn-ea"/>
              </a:rPr>
              <a:t>GSV</a:t>
            </a:r>
            <a:endParaRPr kumimoji="1" lang="ja-JP" altLang="en-US" sz="2000" b="1" dirty="0">
              <a:latin typeface="+mn-ea"/>
              <a:ea typeface="+mn-ea"/>
            </a:endParaRPr>
          </a:p>
        </p:txBody>
      </p:sp>
      <p:sp>
        <p:nvSpPr>
          <p:cNvPr id="4" name="タイトル 1">
            <a:extLst>
              <a:ext uri="{FF2B5EF4-FFF2-40B4-BE49-F238E27FC236}">
                <a16:creationId xmlns:a16="http://schemas.microsoft.com/office/drawing/2014/main" id="{94FC087A-5A79-A4A0-75C3-ED760AFC28FA}"/>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8" name="タイトル 1">
            <a:extLst>
              <a:ext uri="{FF2B5EF4-FFF2-40B4-BE49-F238E27FC236}">
                <a16:creationId xmlns:a16="http://schemas.microsoft.com/office/drawing/2014/main" id="{9201EB7B-D0DB-8738-DFC5-8E12EFCA4C1C}"/>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講義</a:t>
            </a:r>
            <a:r>
              <a:rPr lang="en-US" altLang="ja-JP" sz="1600" b="1" dirty="0">
                <a:latin typeface="+mn-ea"/>
                <a:ea typeface="+mn-ea"/>
              </a:rPr>
              <a:t>3〉</a:t>
            </a:r>
            <a:r>
              <a:rPr lang="ja-JP" altLang="en-US" sz="1600" b="1" dirty="0">
                <a:latin typeface="+mn-ea"/>
                <a:ea typeface="+mn-ea"/>
              </a:rPr>
              <a:t>事例検討とグループスーパービジョン</a:t>
            </a:r>
          </a:p>
        </p:txBody>
      </p:sp>
      <p:sp>
        <p:nvSpPr>
          <p:cNvPr id="5" name="吹き出し: 四角形 4">
            <a:extLst>
              <a:ext uri="{FF2B5EF4-FFF2-40B4-BE49-F238E27FC236}">
                <a16:creationId xmlns:a16="http://schemas.microsoft.com/office/drawing/2014/main" id="{EA0ABC79-C23C-F2F1-2BF4-3468E40213D8}"/>
              </a:ext>
            </a:extLst>
          </p:cNvPr>
          <p:cNvSpPr/>
          <p:nvPr/>
        </p:nvSpPr>
        <p:spPr>
          <a:xfrm>
            <a:off x="4701310" y="474777"/>
            <a:ext cx="4291770" cy="439624"/>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b="1" dirty="0">
                <a:solidFill>
                  <a:schemeClr val="tx1"/>
                </a:solidFill>
              </a:rPr>
              <a:t>事例検討と</a:t>
            </a:r>
            <a:r>
              <a:rPr kumimoji="1" lang="en-US" altLang="ja-JP" b="1" dirty="0">
                <a:solidFill>
                  <a:schemeClr val="tx1"/>
                </a:solidFill>
              </a:rPr>
              <a:t>GSV</a:t>
            </a:r>
            <a:r>
              <a:rPr kumimoji="1" lang="ja-JP" altLang="en-US" b="1" dirty="0">
                <a:solidFill>
                  <a:schemeClr val="tx1"/>
                </a:solidFill>
              </a:rPr>
              <a:t>の概要</a:t>
            </a:r>
          </a:p>
        </p:txBody>
      </p:sp>
      <p:sp>
        <p:nvSpPr>
          <p:cNvPr id="3" name="字幕 2">
            <a:extLst>
              <a:ext uri="{FF2B5EF4-FFF2-40B4-BE49-F238E27FC236}">
                <a16:creationId xmlns:a16="http://schemas.microsoft.com/office/drawing/2014/main" id="{82ADB0F2-2FE6-7D7B-147A-1F4DFF231EE2}"/>
              </a:ext>
            </a:extLst>
          </p:cNvPr>
          <p:cNvSpPr txBox="1">
            <a:spLocks/>
          </p:cNvSpPr>
          <p:nvPr/>
        </p:nvSpPr>
        <p:spPr>
          <a:xfrm>
            <a:off x="189098" y="1008736"/>
            <a:ext cx="8339716" cy="608491"/>
          </a:xfrm>
          <a:prstGeom prst="rect">
            <a:avLst/>
          </a:prstGeom>
        </p:spPr>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00000"/>
              </a:lnSpc>
              <a:spcBef>
                <a:spcPts val="0"/>
              </a:spcBef>
            </a:pPr>
            <a:r>
              <a:rPr lang="en-US" altLang="ja-JP" sz="2800" b="1" dirty="0"/>
              <a:t>GSV</a:t>
            </a:r>
            <a:r>
              <a:rPr lang="ja-JP" altLang="en-US" sz="2800" b="1" dirty="0"/>
              <a:t>と事例検討会の基本的な考え方と共通するポイント</a:t>
            </a:r>
            <a:endParaRPr lang="en-US" altLang="ja-JP" sz="2800" b="1" dirty="0"/>
          </a:p>
        </p:txBody>
      </p:sp>
      <p:sp>
        <p:nvSpPr>
          <p:cNvPr id="12" name="タイトル 9">
            <a:extLst>
              <a:ext uri="{FF2B5EF4-FFF2-40B4-BE49-F238E27FC236}">
                <a16:creationId xmlns:a16="http://schemas.microsoft.com/office/drawing/2014/main" id="{DD0F8F9E-A35C-A951-AD2A-A19B645108DC}"/>
              </a:ext>
            </a:extLst>
          </p:cNvPr>
          <p:cNvSpPr txBox="1">
            <a:spLocks/>
          </p:cNvSpPr>
          <p:nvPr/>
        </p:nvSpPr>
        <p:spPr>
          <a:xfrm>
            <a:off x="4664279" y="2128479"/>
            <a:ext cx="2998377" cy="47277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b="1" dirty="0">
                <a:solidFill>
                  <a:schemeClr val="accent5"/>
                </a:solidFill>
                <a:latin typeface="+mn-ea"/>
                <a:ea typeface="+mn-ea"/>
              </a:rPr>
              <a:t>セルフスーパービジョン</a:t>
            </a:r>
          </a:p>
        </p:txBody>
      </p:sp>
      <p:sp>
        <p:nvSpPr>
          <p:cNvPr id="13" name="タイトル 9">
            <a:extLst>
              <a:ext uri="{FF2B5EF4-FFF2-40B4-BE49-F238E27FC236}">
                <a16:creationId xmlns:a16="http://schemas.microsoft.com/office/drawing/2014/main" id="{D4A5894A-BDE6-35CE-9C26-6046BD5BF9C9}"/>
              </a:ext>
            </a:extLst>
          </p:cNvPr>
          <p:cNvSpPr txBox="1">
            <a:spLocks/>
          </p:cNvSpPr>
          <p:nvPr/>
        </p:nvSpPr>
        <p:spPr>
          <a:xfrm>
            <a:off x="4572000" y="2451483"/>
            <a:ext cx="3301321" cy="104019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latin typeface="+mn-ea"/>
                <a:ea typeface="+mn-ea"/>
              </a:rPr>
              <a:t>自分自身の業務を振り返る。</a:t>
            </a:r>
            <a:endParaRPr lang="en-US" altLang="ja-JP" sz="1800" b="1" dirty="0">
              <a:latin typeface="+mn-ea"/>
              <a:ea typeface="+mn-ea"/>
            </a:endParaRPr>
          </a:p>
          <a:p>
            <a:pPr algn="l"/>
            <a:r>
              <a:rPr lang="ja-JP" altLang="en-US" sz="1800" b="1" dirty="0">
                <a:latin typeface="+mn-ea"/>
                <a:ea typeface="+mn-ea"/>
              </a:rPr>
              <a:t>スーパーバイザー・スーパーバイジーともに自分自身。</a:t>
            </a:r>
            <a:endParaRPr lang="en-US" altLang="ja-JP" sz="1800" b="1" dirty="0">
              <a:latin typeface="+mn-ea"/>
              <a:ea typeface="+mn-ea"/>
            </a:endParaRPr>
          </a:p>
        </p:txBody>
      </p:sp>
      <p:pic>
        <p:nvPicPr>
          <p:cNvPr id="14" name="図 13">
            <a:extLst>
              <a:ext uri="{FF2B5EF4-FFF2-40B4-BE49-F238E27FC236}">
                <a16:creationId xmlns:a16="http://schemas.microsoft.com/office/drawing/2014/main" id="{F2A94868-EA63-7509-FB58-82B96C1B3BFA}"/>
              </a:ext>
            </a:extLst>
          </p:cNvPr>
          <p:cNvPicPr>
            <a:picLocks noChangeAspect="1"/>
          </p:cNvPicPr>
          <p:nvPr/>
        </p:nvPicPr>
        <p:blipFill>
          <a:blip r:embed="rId3"/>
          <a:stretch>
            <a:fillRect/>
          </a:stretch>
        </p:blipFill>
        <p:spPr>
          <a:xfrm>
            <a:off x="1148909" y="1600397"/>
            <a:ext cx="1962150" cy="2324100"/>
          </a:xfrm>
          <a:prstGeom prst="rect">
            <a:avLst/>
          </a:prstGeom>
        </p:spPr>
      </p:pic>
      <p:sp>
        <p:nvSpPr>
          <p:cNvPr id="15" name="タイトル 9">
            <a:extLst>
              <a:ext uri="{FF2B5EF4-FFF2-40B4-BE49-F238E27FC236}">
                <a16:creationId xmlns:a16="http://schemas.microsoft.com/office/drawing/2014/main" id="{169225BB-29E0-CBEE-1844-2C0DDECD9889}"/>
              </a:ext>
            </a:extLst>
          </p:cNvPr>
          <p:cNvSpPr txBox="1">
            <a:spLocks/>
          </p:cNvSpPr>
          <p:nvPr/>
        </p:nvSpPr>
        <p:spPr>
          <a:xfrm>
            <a:off x="1264792" y="3873307"/>
            <a:ext cx="2190032" cy="42073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a:latin typeface="+mn-ea"/>
                <a:ea typeface="+mn-ea"/>
              </a:rPr>
              <a:t>事例提供者</a:t>
            </a:r>
            <a:endParaRPr lang="en-US" altLang="ja-JP" sz="1800" b="1" dirty="0">
              <a:latin typeface="+mn-ea"/>
              <a:ea typeface="+mn-ea"/>
            </a:endParaRPr>
          </a:p>
        </p:txBody>
      </p:sp>
      <p:sp>
        <p:nvSpPr>
          <p:cNvPr id="16" name="タイトル 9">
            <a:extLst>
              <a:ext uri="{FF2B5EF4-FFF2-40B4-BE49-F238E27FC236}">
                <a16:creationId xmlns:a16="http://schemas.microsoft.com/office/drawing/2014/main" id="{6642A65E-CD6E-7018-6C08-167F2C08F1D7}"/>
              </a:ext>
            </a:extLst>
          </p:cNvPr>
          <p:cNvSpPr txBox="1">
            <a:spLocks/>
          </p:cNvSpPr>
          <p:nvPr/>
        </p:nvSpPr>
        <p:spPr>
          <a:xfrm>
            <a:off x="289176" y="4388602"/>
            <a:ext cx="8556770" cy="1966733"/>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spcBef>
                <a:spcPts val="600"/>
              </a:spcBef>
            </a:pPr>
            <a:r>
              <a:rPr lang="en-US" altLang="ja-JP" sz="2000" b="1" dirty="0">
                <a:latin typeface="+mn-ea"/>
                <a:ea typeface="+mn-ea"/>
              </a:rPr>
              <a:t>【</a:t>
            </a:r>
            <a:r>
              <a:rPr lang="ja-JP" altLang="en-US" sz="2000" b="1" dirty="0">
                <a:latin typeface="+mn-ea"/>
                <a:ea typeface="+mn-ea"/>
              </a:rPr>
              <a:t>効　果</a:t>
            </a:r>
            <a:r>
              <a:rPr lang="en-US" altLang="ja-JP" sz="2000" b="1" dirty="0">
                <a:latin typeface="+mn-ea"/>
                <a:ea typeface="+mn-ea"/>
              </a:rPr>
              <a:t>】</a:t>
            </a:r>
          </a:p>
          <a:p>
            <a:pPr algn="l">
              <a:spcBef>
                <a:spcPts val="600"/>
              </a:spcBef>
            </a:pPr>
            <a:r>
              <a:rPr lang="ja-JP" altLang="en-US" sz="2000" b="1" dirty="0">
                <a:latin typeface="+mn-ea"/>
                <a:ea typeface="+mn-ea"/>
              </a:rPr>
              <a:t>○「自分でケースをまとめる」「他者にケースを伝える」際に、自己覚知が促進される。</a:t>
            </a:r>
            <a:endParaRPr lang="en-US" altLang="ja-JP" sz="2000" b="1" dirty="0">
              <a:latin typeface="+mn-ea"/>
              <a:ea typeface="+mn-ea"/>
            </a:endParaRPr>
          </a:p>
          <a:p>
            <a:pPr algn="l">
              <a:spcBef>
                <a:spcPts val="600"/>
              </a:spcBef>
            </a:pPr>
            <a:r>
              <a:rPr lang="ja-JP" altLang="en-US" sz="2000" b="1" dirty="0">
                <a:latin typeface="+mn-ea"/>
                <a:ea typeface="+mn-ea"/>
              </a:rPr>
              <a:t>○ケースの提出理由や困っている点などを自問自答する中で、困難となっている原因を知ることができる。</a:t>
            </a:r>
            <a:endParaRPr lang="en-US" altLang="ja-JP" sz="2000" b="1" dirty="0">
              <a:latin typeface="+mn-ea"/>
              <a:ea typeface="+mn-ea"/>
            </a:endParaRPr>
          </a:p>
        </p:txBody>
      </p:sp>
    </p:spTree>
    <p:extLst>
      <p:ext uri="{BB962C8B-B14F-4D97-AF65-F5344CB8AC3E}">
        <p14:creationId xmlns:p14="http://schemas.microsoft.com/office/powerpoint/2010/main" val="201108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604C9-4AD3-5AAB-41C8-B5F088138CA9}"/>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9B028C9F-F00F-6347-F30E-4627D89A3EE1}"/>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932F74B1-3939-3B5B-3977-4BD84FDAEB63}"/>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85</a:t>
            </a:fld>
            <a:endParaRPr kumimoji="1" lang="ja-JP" altLang="en-US" dirty="0"/>
          </a:p>
        </p:txBody>
      </p:sp>
      <p:cxnSp>
        <p:nvCxnSpPr>
          <p:cNvPr id="22" name="直線コネクタ 21">
            <a:extLst>
              <a:ext uri="{FF2B5EF4-FFF2-40B4-BE49-F238E27FC236}">
                <a16:creationId xmlns:a16="http://schemas.microsoft.com/office/drawing/2014/main" id="{FE5B33C6-B050-3922-2D4C-44B5CE1867C6}"/>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2B155F11-DCC2-C110-402C-1A966137780B}"/>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地域を支援にした</a:t>
            </a:r>
            <a:r>
              <a:rPr kumimoji="1" lang="en-US" altLang="ja-JP" sz="2000" b="1" dirty="0">
                <a:latin typeface="+mn-ea"/>
                <a:ea typeface="+mn-ea"/>
              </a:rPr>
              <a:t>GSV</a:t>
            </a:r>
            <a:endParaRPr kumimoji="1" lang="ja-JP" altLang="en-US" sz="2000" b="1" dirty="0">
              <a:latin typeface="+mn-ea"/>
              <a:ea typeface="+mn-ea"/>
            </a:endParaRPr>
          </a:p>
        </p:txBody>
      </p:sp>
      <p:sp>
        <p:nvSpPr>
          <p:cNvPr id="4" name="タイトル 1">
            <a:extLst>
              <a:ext uri="{FF2B5EF4-FFF2-40B4-BE49-F238E27FC236}">
                <a16:creationId xmlns:a16="http://schemas.microsoft.com/office/drawing/2014/main" id="{2CE8D3A2-14E9-F019-46C4-AD41DE21E6B3}"/>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8" name="タイトル 1">
            <a:extLst>
              <a:ext uri="{FF2B5EF4-FFF2-40B4-BE49-F238E27FC236}">
                <a16:creationId xmlns:a16="http://schemas.microsoft.com/office/drawing/2014/main" id="{32DB31AD-E20C-8144-0A1F-E3CB55C885F8}"/>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講義</a:t>
            </a:r>
            <a:r>
              <a:rPr lang="en-US" altLang="ja-JP" sz="1600" b="1" dirty="0">
                <a:latin typeface="+mn-ea"/>
                <a:ea typeface="+mn-ea"/>
              </a:rPr>
              <a:t>3〉</a:t>
            </a:r>
            <a:r>
              <a:rPr lang="ja-JP" altLang="en-US" sz="1600" b="1" dirty="0">
                <a:latin typeface="+mn-ea"/>
                <a:ea typeface="+mn-ea"/>
              </a:rPr>
              <a:t>事例検討とグループスーパービジョン</a:t>
            </a:r>
          </a:p>
        </p:txBody>
      </p:sp>
      <p:sp>
        <p:nvSpPr>
          <p:cNvPr id="5" name="吹き出し: 四角形 4">
            <a:extLst>
              <a:ext uri="{FF2B5EF4-FFF2-40B4-BE49-F238E27FC236}">
                <a16:creationId xmlns:a16="http://schemas.microsoft.com/office/drawing/2014/main" id="{4A98AE2A-3137-D5B6-AD00-83F64320C790}"/>
              </a:ext>
            </a:extLst>
          </p:cNvPr>
          <p:cNvSpPr/>
          <p:nvPr/>
        </p:nvSpPr>
        <p:spPr>
          <a:xfrm>
            <a:off x="4701310" y="474777"/>
            <a:ext cx="4291770" cy="439624"/>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b="1" dirty="0">
                <a:solidFill>
                  <a:schemeClr val="tx1"/>
                </a:solidFill>
              </a:rPr>
              <a:t>事例検討と</a:t>
            </a:r>
            <a:r>
              <a:rPr kumimoji="1" lang="en-US" altLang="ja-JP" b="1" dirty="0">
                <a:solidFill>
                  <a:schemeClr val="tx1"/>
                </a:solidFill>
              </a:rPr>
              <a:t>GSV</a:t>
            </a:r>
            <a:r>
              <a:rPr kumimoji="1" lang="ja-JP" altLang="en-US" b="1" dirty="0">
                <a:solidFill>
                  <a:schemeClr val="tx1"/>
                </a:solidFill>
              </a:rPr>
              <a:t>の概要</a:t>
            </a:r>
          </a:p>
        </p:txBody>
      </p:sp>
      <p:sp>
        <p:nvSpPr>
          <p:cNvPr id="3" name="字幕 2">
            <a:extLst>
              <a:ext uri="{FF2B5EF4-FFF2-40B4-BE49-F238E27FC236}">
                <a16:creationId xmlns:a16="http://schemas.microsoft.com/office/drawing/2014/main" id="{11766A89-3AC9-3F9C-CAC3-CC19E3715A27}"/>
              </a:ext>
            </a:extLst>
          </p:cNvPr>
          <p:cNvSpPr txBox="1">
            <a:spLocks/>
          </p:cNvSpPr>
          <p:nvPr/>
        </p:nvSpPr>
        <p:spPr>
          <a:xfrm>
            <a:off x="189098" y="1008736"/>
            <a:ext cx="8339716" cy="608491"/>
          </a:xfrm>
          <a:prstGeom prst="rect">
            <a:avLst/>
          </a:prstGeom>
        </p:spPr>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00000"/>
              </a:lnSpc>
              <a:spcBef>
                <a:spcPts val="0"/>
              </a:spcBef>
            </a:pPr>
            <a:r>
              <a:rPr lang="en-US" altLang="ja-JP" sz="2800" b="1" dirty="0"/>
              <a:t>GSV</a:t>
            </a:r>
            <a:r>
              <a:rPr lang="ja-JP" altLang="en-US" sz="2800" b="1" dirty="0"/>
              <a:t>と事例検討会の基本的な考え方と共通するポイント</a:t>
            </a:r>
            <a:endParaRPr lang="en-US" altLang="ja-JP" sz="2800" b="1" dirty="0"/>
          </a:p>
        </p:txBody>
      </p:sp>
      <p:sp>
        <p:nvSpPr>
          <p:cNvPr id="12" name="タイトル 9">
            <a:extLst>
              <a:ext uri="{FF2B5EF4-FFF2-40B4-BE49-F238E27FC236}">
                <a16:creationId xmlns:a16="http://schemas.microsoft.com/office/drawing/2014/main" id="{6C55AEF0-E6B9-0A83-CBB6-11E84E90FB9A}"/>
              </a:ext>
            </a:extLst>
          </p:cNvPr>
          <p:cNvSpPr txBox="1">
            <a:spLocks/>
          </p:cNvSpPr>
          <p:nvPr/>
        </p:nvSpPr>
        <p:spPr>
          <a:xfrm>
            <a:off x="4664279" y="2128479"/>
            <a:ext cx="2998377" cy="47277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b="1" dirty="0">
                <a:solidFill>
                  <a:schemeClr val="accent5"/>
                </a:solidFill>
                <a:latin typeface="+mn-ea"/>
                <a:ea typeface="+mn-ea"/>
              </a:rPr>
              <a:t>セルフスーパービジョン</a:t>
            </a:r>
          </a:p>
        </p:txBody>
      </p:sp>
      <p:sp>
        <p:nvSpPr>
          <p:cNvPr id="13" name="タイトル 9">
            <a:extLst>
              <a:ext uri="{FF2B5EF4-FFF2-40B4-BE49-F238E27FC236}">
                <a16:creationId xmlns:a16="http://schemas.microsoft.com/office/drawing/2014/main" id="{B6B18CCE-4675-3806-B3DC-1F42AFEA2B5C}"/>
              </a:ext>
            </a:extLst>
          </p:cNvPr>
          <p:cNvSpPr txBox="1">
            <a:spLocks/>
          </p:cNvSpPr>
          <p:nvPr/>
        </p:nvSpPr>
        <p:spPr>
          <a:xfrm>
            <a:off x="4572000" y="2451483"/>
            <a:ext cx="3301321" cy="104019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b="1" dirty="0">
                <a:latin typeface="+mn-ea"/>
                <a:ea typeface="+mn-ea"/>
              </a:rPr>
              <a:t>自分自身の業務を振り返る。</a:t>
            </a:r>
            <a:endParaRPr lang="en-US" altLang="ja-JP" sz="1800" b="1" dirty="0">
              <a:latin typeface="+mn-ea"/>
              <a:ea typeface="+mn-ea"/>
            </a:endParaRPr>
          </a:p>
          <a:p>
            <a:pPr algn="l"/>
            <a:r>
              <a:rPr lang="ja-JP" altLang="en-US" sz="1800" b="1" dirty="0">
                <a:latin typeface="+mn-ea"/>
                <a:ea typeface="+mn-ea"/>
              </a:rPr>
              <a:t>スーパーバイザー・スーパーバイジーともに自分自身。</a:t>
            </a:r>
            <a:endParaRPr lang="en-US" altLang="ja-JP" sz="1800" b="1" dirty="0">
              <a:latin typeface="+mn-ea"/>
              <a:ea typeface="+mn-ea"/>
            </a:endParaRPr>
          </a:p>
        </p:txBody>
      </p:sp>
      <p:pic>
        <p:nvPicPr>
          <p:cNvPr id="14" name="図 13">
            <a:extLst>
              <a:ext uri="{FF2B5EF4-FFF2-40B4-BE49-F238E27FC236}">
                <a16:creationId xmlns:a16="http://schemas.microsoft.com/office/drawing/2014/main" id="{611DBC6E-C665-4424-FFEA-C32A2D46CA1B}"/>
              </a:ext>
            </a:extLst>
          </p:cNvPr>
          <p:cNvPicPr>
            <a:picLocks noChangeAspect="1"/>
          </p:cNvPicPr>
          <p:nvPr/>
        </p:nvPicPr>
        <p:blipFill>
          <a:blip r:embed="rId3"/>
          <a:stretch>
            <a:fillRect/>
          </a:stretch>
        </p:blipFill>
        <p:spPr>
          <a:xfrm>
            <a:off x="1148909" y="1600397"/>
            <a:ext cx="1962150" cy="2324100"/>
          </a:xfrm>
          <a:prstGeom prst="rect">
            <a:avLst/>
          </a:prstGeom>
        </p:spPr>
      </p:pic>
      <p:sp>
        <p:nvSpPr>
          <p:cNvPr id="15" name="タイトル 9">
            <a:extLst>
              <a:ext uri="{FF2B5EF4-FFF2-40B4-BE49-F238E27FC236}">
                <a16:creationId xmlns:a16="http://schemas.microsoft.com/office/drawing/2014/main" id="{458B855B-B7AA-6F60-2D2A-7B505F44901F}"/>
              </a:ext>
            </a:extLst>
          </p:cNvPr>
          <p:cNvSpPr txBox="1">
            <a:spLocks/>
          </p:cNvSpPr>
          <p:nvPr/>
        </p:nvSpPr>
        <p:spPr>
          <a:xfrm>
            <a:off x="1264792" y="3873307"/>
            <a:ext cx="2190032" cy="42073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a:latin typeface="+mn-ea"/>
                <a:ea typeface="+mn-ea"/>
              </a:rPr>
              <a:t>事例提供者</a:t>
            </a:r>
            <a:endParaRPr lang="en-US" altLang="ja-JP" sz="1800" b="1" dirty="0">
              <a:latin typeface="+mn-ea"/>
              <a:ea typeface="+mn-ea"/>
            </a:endParaRPr>
          </a:p>
        </p:txBody>
      </p:sp>
      <p:sp>
        <p:nvSpPr>
          <p:cNvPr id="16" name="タイトル 9">
            <a:extLst>
              <a:ext uri="{FF2B5EF4-FFF2-40B4-BE49-F238E27FC236}">
                <a16:creationId xmlns:a16="http://schemas.microsoft.com/office/drawing/2014/main" id="{93A3756D-323A-65C8-670E-3C914D7EEC17}"/>
              </a:ext>
            </a:extLst>
          </p:cNvPr>
          <p:cNvSpPr txBox="1">
            <a:spLocks/>
          </p:cNvSpPr>
          <p:nvPr/>
        </p:nvSpPr>
        <p:spPr>
          <a:xfrm>
            <a:off x="289176" y="4388602"/>
            <a:ext cx="8556770" cy="1966733"/>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spcBef>
                <a:spcPts val="600"/>
              </a:spcBef>
            </a:pPr>
            <a:r>
              <a:rPr lang="en-US" altLang="ja-JP" sz="2000" b="1" dirty="0">
                <a:latin typeface="+mn-ea"/>
                <a:ea typeface="+mn-ea"/>
              </a:rPr>
              <a:t>【</a:t>
            </a:r>
            <a:r>
              <a:rPr lang="ja-JP" altLang="en-US" sz="2000" b="1" dirty="0">
                <a:latin typeface="+mn-ea"/>
                <a:ea typeface="+mn-ea"/>
              </a:rPr>
              <a:t>効　果</a:t>
            </a:r>
            <a:r>
              <a:rPr lang="en-US" altLang="ja-JP" sz="2000" b="1" dirty="0">
                <a:latin typeface="+mn-ea"/>
                <a:ea typeface="+mn-ea"/>
              </a:rPr>
              <a:t>】</a:t>
            </a:r>
          </a:p>
          <a:p>
            <a:pPr algn="l">
              <a:spcBef>
                <a:spcPts val="600"/>
              </a:spcBef>
            </a:pPr>
            <a:r>
              <a:rPr lang="ja-JP" altLang="en-US" sz="2000" b="1" dirty="0">
                <a:latin typeface="+mn-ea"/>
                <a:ea typeface="+mn-ea"/>
              </a:rPr>
              <a:t>○「自分でケースをまとめる」「他者にケースを伝える」際に、自己覚知が促進される。</a:t>
            </a:r>
            <a:endParaRPr lang="en-US" altLang="ja-JP" sz="2000" b="1" dirty="0">
              <a:latin typeface="+mn-ea"/>
              <a:ea typeface="+mn-ea"/>
            </a:endParaRPr>
          </a:p>
          <a:p>
            <a:pPr algn="l">
              <a:spcBef>
                <a:spcPts val="600"/>
              </a:spcBef>
            </a:pPr>
            <a:r>
              <a:rPr lang="ja-JP" altLang="en-US" sz="2000" b="1" dirty="0">
                <a:latin typeface="+mn-ea"/>
                <a:ea typeface="+mn-ea"/>
              </a:rPr>
              <a:t>○ケースの提出理由や困っている点などを自問自答する中で、困難となっている原因を知ることができる。</a:t>
            </a:r>
            <a:endParaRPr lang="en-US" altLang="ja-JP" sz="2000" b="1" dirty="0">
              <a:latin typeface="+mn-ea"/>
              <a:ea typeface="+mn-ea"/>
            </a:endParaRPr>
          </a:p>
        </p:txBody>
      </p:sp>
      <p:sp>
        <p:nvSpPr>
          <p:cNvPr id="9" name="楕円 8">
            <a:extLst>
              <a:ext uri="{FF2B5EF4-FFF2-40B4-BE49-F238E27FC236}">
                <a16:creationId xmlns:a16="http://schemas.microsoft.com/office/drawing/2014/main" id="{6CDA9632-0068-310B-0C65-FFC68AFF4FAD}"/>
              </a:ext>
            </a:extLst>
          </p:cNvPr>
          <p:cNvSpPr/>
          <p:nvPr/>
        </p:nvSpPr>
        <p:spPr>
          <a:xfrm>
            <a:off x="3827412" y="3429000"/>
            <a:ext cx="4411061" cy="1248681"/>
          </a:xfrm>
          <a:prstGeom prst="ellipse">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rPr>
              <a:t>ソーシャルワーカー自身の気づき</a:t>
            </a:r>
          </a:p>
        </p:txBody>
      </p:sp>
    </p:spTree>
    <p:extLst>
      <p:ext uri="{BB962C8B-B14F-4D97-AF65-F5344CB8AC3E}">
        <p14:creationId xmlns:p14="http://schemas.microsoft.com/office/powerpoint/2010/main" val="115426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32D15-3553-D1E3-190F-2F82228CAEF6}"/>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769FA733-5B3D-86D3-1DD5-B11F39E75244}"/>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F9E0923D-58C8-2A04-88F8-4FBAF3A7B1A4}"/>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86</a:t>
            </a:fld>
            <a:endParaRPr kumimoji="1" lang="ja-JP" altLang="en-US" dirty="0"/>
          </a:p>
        </p:txBody>
      </p:sp>
      <p:cxnSp>
        <p:nvCxnSpPr>
          <p:cNvPr id="22" name="直線コネクタ 21">
            <a:extLst>
              <a:ext uri="{FF2B5EF4-FFF2-40B4-BE49-F238E27FC236}">
                <a16:creationId xmlns:a16="http://schemas.microsoft.com/office/drawing/2014/main" id="{6225D8E4-DB79-98A0-C749-A7BCB9EC30DF}"/>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 name="字幕 2">
            <a:extLst>
              <a:ext uri="{FF2B5EF4-FFF2-40B4-BE49-F238E27FC236}">
                <a16:creationId xmlns:a16="http://schemas.microsoft.com/office/drawing/2014/main" id="{C8F7C900-B6AF-E8C8-206C-6FD56F506EFA}"/>
              </a:ext>
            </a:extLst>
          </p:cNvPr>
          <p:cNvSpPr>
            <a:spLocks noGrp="1"/>
          </p:cNvSpPr>
          <p:nvPr>
            <p:ph type="subTitle" idx="1"/>
          </p:nvPr>
        </p:nvSpPr>
        <p:spPr>
          <a:xfrm>
            <a:off x="195309" y="1468590"/>
            <a:ext cx="8753381" cy="2909448"/>
          </a:xfrm>
        </p:spPr>
        <p:txBody>
          <a:bodyPr anchor="ctr">
            <a:noAutofit/>
          </a:bodyPr>
          <a:lstStyle/>
          <a:p>
            <a:pPr algn="l">
              <a:lnSpc>
                <a:spcPct val="100000"/>
              </a:lnSpc>
            </a:pPr>
            <a:r>
              <a:rPr lang="en-US" altLang="ja-JP" sz="3200" b="1" dirty="0">
                <a:latin typeface="+mn-ea"/>
              </a:rPr>
              <a:t>【</a:t>
            </a:r>
            <a:r>
              <a:rPr lang="ja-JP" altLang="en-US" sz="3200" b="1" dirty="0">
                <a:latin typeface="+mn-ea"/>
              </a:rPr>
              <a:t>セッション</a:t>
            </a:r>
            <a:r>
              <a:rPr lang="en-US" altLang="ja-JP" sz="3200" b="1" dirty="0">
                <a:latin typeface="+mn-ea"/>
              </a:rPr>
              <a:t>Ⅲ】</a:t>
            </a:r>
          </a:p>
          <a:p>
            <a:pPr algn="l">
              <a:lnSpc>
                <a:spcPct val="100000"/>
              </a:lnSpc>
            </a:pPr>
            <a:r>
              <a:rPr lang="ja-JP" altLang="en-US" sz="2000" b="1" dirty="0">
                <a:latin typeface="+mn-ea"/>
              </a:rPr>
              <a:t>個別課題から地域課題へ転換するグループスーパービジョン</a:t>
            </a:r>
            <a:endParaRPr lang="en-US" altLang="ja-JP" sz="2000" b="1" dirty="0">
              <a:latin typeface="+mn-ea"/>
            </a:endParaRPr>
          </a:p>
          <a:p>
            <a:pPr algn="l">
              <a:lnSpc>
                <a:spcPct val="100000"/>
              </a:lnSpc>
            </a:pPr>
            <a:endParaRPr lang="en-US" altLang="ja-JP" sz="2000" b="1" dirty="0">
              <a:latin typeface="+mn-ea"/>
            </a:endParaRPr>
          </a:p>
          <a:p>
            <a:pPr algn="l">
              <a:lnSpc>
                <a:spcPct val="100000"/>
              </a:lnSpc>
            </a:pPr>
            <a:r>
              <a:rPr lang="en-US" altLang="ja-JP" sz="2800" b="1" dirty="0">
                <a:latin typeface="+mn-ea"/>
              </a:rPr>
              <a:t>〈</a:t>
            </a:r>
            <a:r>
              <a:rPr lang="ja-JP" altLang="en-US" sz="2800" b="1" dirty="0">
                <a:latin typeface="+mn-ea"/>
              </a:rPr>
              <a:t>演習</a:t>
            </a:r>
            <a:r>
              <a:rPr lang="en-US" altLang="ja-JP" sz="2800" b="1" dirty="0">
                <a:latin typeface="+mn-ea"/>
              </a:rPr>
              <a:t>3〉</a:t>
            </a:r>
          </a:p>
          <a:p>
            <a:pPr>
              <a:lnSpc>
                <a:spcPct val="100000"/>
              </a:lnSpc>
            </a:pPr>
            <a:r>
              <a:rPr lang="ja-JP" altLang="en-US" sz="2800" b="1" dirty="0">
                <a:latin typeface="+mn-ea"/>
              </a:rPr>
              <a:t>地域でスーパーバイズし合える人材育成の場と目的</a:t>
            </a:r>
          </a:p>
        </p:txBody>
      </p:sp>
      <p:sp>
        <p:nvSpPr>
          <p:cNvPr id="2" name="タイトル 1">
            <a:extLst>
              <a:ext uri="{FF2B5EF4-FFF2-40B4-BE49-F238E27FC236}">
                <a16:creationId xmlns:a16="http://schemas.microsoft.com/office/drawing/2014/main" id="{9A49DA2C-F337-B2CD-8FF6-77FED7E12394}"/>
              </a:ext>
            </a:extLst>
          </p:cNvPr>
          <p:cNvSpPr txBox="1">
            <a:spLocks/>
          </p:cNvSpPr>
          <p:nvPr/>
        </p:nvSpPr>
        <p:spPr>
          <a:xfrm>
            <a:off x="2732658" y="4341093"/>
            <a:ext cx="6216032" cy="204174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spcBef>
                <a:spcPts val="600"/>
              </a:spcBef>
            </a:pPr>
            <a:r>
              <a:rPr lang="en-US" altLang="ja-JP" sz="2400" b="1" dirty="0">
                <a:latin typeface="+mn-ea"/>
                <a:ea typeface="+mn-ea"/>
              </a:rPr>
              <a:t>〈</a:t>
            </a:r>
            <a:r>
              <a:rPr lang="ja-JP" altLang="en-US" sz="2400" b="1" dirty="0">
                <a:latin typeface="+mn-ea"/>
                <a:ea typeface="+mn-ea"/>
              </a:rPr>
              <a:t>講義</a:t>
            </a:r>
            <a:r>
              <a:rPr lang="en-US" altLang="ja-JP" sz="2400" b="1" dirty="0">
                <a:latin typeface="+mn-ea"/>
                <a:ea typeface="+mn-ea"/>
              </a:rPr>
              <a:t>3〉13</a:t>
            </a:r>
            <a:r>
              <a:rPr lang="ja-JP" altLang="en-US" sz="2400" b="1" dirty="0">
                <a:latin typeface="+mn-ea"/>
                <a:ea typeface="+mn-ea"/>
              </a:rPr>
              <a:t>：</a:t>
            </a:r>
            <a:r>
              <a:rPr lang="en-US" altLang="ja-JP" sz="2400" b="1" dirty="0">
                <a:latin typeface="+mn-ea"/>
                <a:ea typeface="+mn-ea"/>
              </a:rPr>
              <a:t>15</a:t>
            </a:r>
            <a:r>
              <a:rPr lang="ja-JP" altLang="en-US" sz="2400" b="1" dirty="0">
                <a:latin typeface="+mn-ea"/>
                <a:ea typeface="+mn-ea"/>
              </a:rPr>
              <a:t>～</a:t>
            </a:r>
            <a:r>
              <a:rPr lang="en-US" altLang="ja-JP" sz="2400" b="1" dirty="0">
                <a:latin typeface="+mn-ea"/>
                <a:ea typeface="+mn-ea"/>
              </a:rPr>
              <a:t>13</a:t>
            </a:r>
            <a:r>
              <a:rPr lang="ja-JP" altLang="en-US" sz="2400" b="1" dirty="0">
                <a:latin typeface="+mn-ea"/>
                <a:ea typeface="+mn-ea"/>
              </a:rPr>
              <a:t>：</a:t>
            </a:r>
            <a:r>
              <a:rPr lang="en-US" altLang="ja-JP" sz="2400" b="1" dirty="0">
                <a:latin typeface="+mn-ea"/>
                <a:ea typeface="+mn-ea"/>
              </a:rPr>
              <a:t>25</a:t>
            </a:r>
            <a:r>
              <a:rPr lang="ja-JP" altLang="en-US" sz="2400" b="1" dirty="0">
                <a:latin typeface="+mn-ea"/>
                <a:ea typeface="+mn-ea"/>
              </a:rPr>
              <a:t>（</a:t>
            </a:r>
            <a:r>
              <a:rPr lang="en-US" altLang="ja-JP" sz="2400" b="1" dirty="0">
                <a:latin typeface="+mn-ea"/>
                <a:ea typeface="+mn-ea"/>
              </a:rPr>
              <a:t>10</a:t>
            </a:r>
            <a:r>
              <a:rPr lang="ja-JP" altLang="en-US" sz="2400" b="1" dirty="0">
                <a:latin typeface="+mn-ea"/>
                <a:ea typeface="+mn-ea"/>
              </a:rPr>
              <a:t>分）</a:t>
            </a:r>
            <a:endParaRPr lang="en-US" altLang="ja-JP" sz="2400" b="1" dirty="0">
              <a:latin typeface="+mn-ea"/>
              <a:ea typeface="+mn-ea"/>
            </a:endParaRPr>
          </a:p>
          <a:p>
            <a:pPr algn="r">
              <a:spcBef>
                <a:spcPts val="600"/>
              </a:spcBef>
            </a:pPr>
            <a:r>
              <a:rPr lang="en-US" altLang="ja-JP" sz="2400" b="1" dirty="0">
                <a:solidFill>
                  <a:srgbClr val="FF0000"/>
                </a:solidFill>
                <a:latin typeface="+mn-ea"/>
                <a:ea typeface="+mn-ea"/>
              </a:rPr>
              <a:t>〈</a:t>
            </a:r>
            <a:r>
              <a:rPr lang="ja-JP" altLang="en-US" sz="2400" b="1" dirty="0">
                <a:solidFill>
                  <a:srgbClr val="FF0000"/>
                </a:solidFill>
                <a:latin typeface="+mn-ea"/>
                <a:ea typeface="+mn-ea"/>
              </a:rPr>
              <a:t>演習</a:t>
            </a:r>
            <a:r>
              <a:rPr lang="en-US" altLang="ja-JP" sz="2400" b="1" dirty="0">
                <a:solidFill>
                  <a:srgbClr val="FF0000"/>
                </a:solidFill>
                <a:latin typeface="+mn-ea"/>
                <a:ea typeface="+mn-ea"/>
              </a:rPr>
              <a:t>3〉13</a:t>
            </a:r>
            <a:r>
              <a:rPr lang="ja-JP" altLang="en-US" sz="2400" b="1" dirty="0">
                <a:solidFill>
                  <a:srgbClr val="FF0000"/>
                </a:solidFill>
                <a:latin typeface="+mn-ea"/>
                <a:ea typeface="+mn-ea"/>
              </a:rPr>
              <a:t>：</a:t>
            </a:r>
            <a:r>
              <a:rPr lang="en-US" altLang="ja-JP" sz="2400" b="1" dirty="0">
                <a:solidFill>
                  <a:srgbClr val="FF0000"/>
                </a:solidFill>
                <a:latin typeface="+mn-ea"/>
                <a:ea typeface="+mn-ea"/>
              </a:rPr>
              <a:t>25</a:t>
            </a:r>
            <a:r>
              <a:rPr lang="ja-JP" altLang="en-US" sz="2400" b="1" dirty="0">
                <a:solidFill>
                  <a:srgbClr val="FF0000"/>
                </a:solidFill>
                <a:latin typeface="+mn-ea"/>
                <a:ea typeface="+mn-ea"/>
              </a:rPr>
              <a:t>～</a:t>
            </a:r>
            <a:r>
              <a:rPr lang="en-US" altLang="ja-JP" sz="2400" b="1" dirty="0">
                <a:solidFill>
                  <a:srgbClr val="FF0000"/>
                </a:solidFill>
                <a:latin typeface="+mn-ea"/>
                <a:ea typeface="+mn-ea"/>
              </a:rPr>
              <a:t>14</a:t>
            </a:r>
            <a:r>
              <a:rPr lang="ja-JP" altLang="en-US" sz="2400" b="1" dirty="0">
                <a:solidFill>
                  <a:srgbClr val="FF0000"/>
                </a:solidFill>
                <a:latin typeface="+mn-ea"/>
                <a:ea typeface="+mn-ea"/>
              </a:rPr>
              <a:t>：</a:t>
            </a:r>
            <a:r>
              <a:rPr lang="en-US" altLang="ja-JP" sz="2400" b="1" dirty="0">
                <a:solidFill>
                  <a:srgbClr val="FF0000"/>
                </a:solidFill>
                <a:latin typeface="+mn-ea"/>
                <a:ea typeface="+mn-ea"/>
              </a:rPr>
              <a:t>00</a:t>
            </a:r>
            <a:r>
              <a:rPr lang="ja-JP" altLang="en-US" sz="2400" b="1" dirty="0">
                <a:solidFill>
                  <a:srgbClr val="FF0000"/>
                </a:solidFill>
                <a:latin typeface="+mn-ea"/>
                <a:ea typeface="+mn-ea"/>
              </a:rPr>
              <a:t>（</a:t>
            </a:r>
            <a:r>
              <a:rPr lang="en-US" altLang="ja-JP" sz="2400" b="1" dirty="0">
                <a:solidFill>
                  <a:srgbClr val="FF0000"/>
                </a:solidFill>
                <a:latin typeface="+mn-ea"/>
                <a:ea typeface="+mn-ea"/>
              </a:rPr>
              <a:t>35</a:t>
            </a:r>
            <a:r>
              <a:rPr lang="ja-JP" altLang="en-US" sz="2400" b="1" dirty="0">
                <a:solidFill>
                  <a:srgbClr val="FF0000"/>
                </a:solidFill>
                <a:latin typeface="+mn-ea"/>
                <a:ea typeface="+mn-ea"/>
              </a:rPr>
              <a:t>分）</a:t>
            </a:r>
            <a:endParaRPr lang="en-US" altLang="ja-JP" sz="2400" b="1" dirty="0">
              <a:solidFill>
                <a:srgbClr val="FF0000"/>
              </a:solidFill>
              <a:latin typeface="+mn-ea"/>
              <a:ea typeface="+mn-ea"/>
            </a:endParaRPr>
          </a:p>
          <a:p>
            <a:pPr algn="r">
              <a:spcBef>
                <a:spcPts val="600"/>
              </a:spcBef>
            </a:pPr>
            <a:r>
              <a:rPr lang="en-US" altLang="ja-JP" sz="2400" b="1" dirty="0">
                <a:latin typeface="+mn-ea"/>
                <a:ea typeface="+mn-ea"/>
              </a:rPr>
              <a:t>〈</a:t>
            </a:r>
            <a:r>
              <a:rPr lang="ja-JP" altLang="en-US" sz="2400" b="1" dirty="0">
                <a:latin typeface="+mn-ea"/>
                <a:ea typeface="+mn-ea"/>
              </a:rPr>
              <a:t>まとめ</a:t>
            </a:r>
            <a:r>
              <a:rPr lang="en-US" altLang="ja-JP" sz="2400" b="1" dirty="0">
                <a:latin typeface="+mn-ea"/>
                <a:ea typeface="+mn-ea"/>
              </a:rPr>
              <a:t>〉14</a:t>
            </a:r>
            <a:r>
              <a:rPr lang="ja-JP" altLang="en-US" sz="2400" b="1" dirty="0">
                <a:latin typeface="+mn-ea"/>
                <a:ea typeface="+mn-ea"/>
              </a:rPr>
              <a:t>：</a:t>
            </a:r>
            <a:r>
              <a:rPr lang="en-US" altLang="ja-JP" sz="2400" b="1" dirty="0">
                <a:latin typeface="+mn-ea"/>
                <a:ea typeface="+mn-ea"/>
              </a:rPr>
              <a:t>00</a:t>
            </a:r>
            <a:r>
              <a:rPr lang="ja-JP" altLang="en-US" sz="2400" b="1" dirty="0">
                <a:latin typeface="+mn-ea"/>
                <a:ea typeface="+mn-ea"/>
              </a:rPr>
              <a:t>～</a:t>
            </a:r>
            <a:r>
              <a:rPr lang="en-US" altLang="ja-JP" sz="2400" b="1" dirty="0">
                <a:latin typeface="+mn-ea"/>
                <a:ea typeface="+mn-ea"/>
              </a:rPr>
              <a:t>14</a:t>
            </a:r>
            <a:r>
              <a:rPr lang="ja-JP" altLang="en-US" sz="2400" b="1" dirty="0">
                <a:latin typeface="+mn-ea"/>
                <a:ea typeface="+mn-ea"/>
              </a:rPr>
              <a:t>：</a:t>
            </a:r>
            <a:r>
              <a:rPr lang="en-US" altLang="ja-JP" sz="2400" b="1" dirty="0">
                <a:latin typeface="+mn-ea"/>
                <a:ea typeface="+mn-ea"/>
              </a:rPr>
              <a:t>15</a:t>
            </a:r>
            <a:r>
              <a:rPr lang="ja-JP" altLang="en-US" sz="2400" b="1" dirty="0">
                <a:latin typeface="+mn-ea"/>
                <a:ea typeface="+mn-ea"/>
              </a:rPr>
              <a:t>（</a:t>
            </a:r>
            <a:r>
              <a:rPr lang="en-US" altLang="ja-JP" sz="2400" b="1" dirty="0">
                <a:latin typeface="+mn-ea"/>
                <a:ea typeface="+mn-ea"/>
              </a:rPr>
              <a:t>15</a:t>
            </a:r>
            <a:r>
              <a:rPr lang="ja-JP" altLang="en-US" sz="2400" b="1" dirty="0">
                <a:latin typeface="+mn-ea"/>
                <a:ea typeface="+mn-ea"/>
              </a:rPr>
              <a:t>分）</a:t>
            </a:r>
          </a:p>
        </p:txBody>
      </p:sp>
    </p:spTree>
    <p:extLst>
      <p:ext uri="{BB962C8B-B14F-4D97-AF65-F5344CB8AC3E}">
        <p14:creationId xmlns:p14="http://schemas.microsoft.com/office/powerpoint/2010/main" val="52966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8C85A-B8CF-E577-D5EA-B5CFD8C6B53E}"/>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13411260-8106-8B04-2BBB-954610F7ACB1}"/>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52ED839B-B1ED-65B8-2718-78F3B16E3EDB}"/>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87</a:t>
            </a:fld>
            <a:endParaRPr kumimoji="1" lang="ja-JP" altLang="en-US" dirty="0"/>
          </a:p>
        </p:txBody>
      </p:sp>
      <p:cxnSp>
        <p:nvCxnSpPr>
          <p:cNvPr id="22" name="直線コネクタ 21">
            <a:extLst>
              <a:ext uri="{FF2B5EF4-FFF2-40B4-BE49-F238E27FC236}">
                <a16:creationId xmlns:a16="http://schemas.microsoft.com/office/drawing/2014/main" id="{D62D3D7A-0A8B-B100-65F0-EF7AD8F512CF}"/>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803E24ED-3B55-4C4A-888A-3C796B37A072}"/>
              </a:ext>
            </a:extLst>
          </p:cNvPr>
          <p:cNvSpPr txBox="1">
            <a:spLocks/>
          </p:cNvSpPr>
          <p:nvPr/>
        </p:nvSpPr>
        <p:spPr>
          <a:xfrm>
            <a:off x="170109" y="951346"/>
            <a:ext cx="8842158" cy="5280777"/>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10000"/>
              </a:lnSpc>
              <a:spcBef>
                <a:spcPts val="600"/>
              </a:spcBef>
            </a:pPr>
            <a:r>
              <a:rPr lang="en-US" altLang="ja-JP" sz="2000" b="1" dirty="0"/>
              <a:t>【</a:t>
            </a:r>
            <a:r>
              <a:rPr lang="ja-JP" altLang="en-US" sz="2000" b="1" dirty="0"/>
              <a:t>事　例</a:t>
            </a:r>
            <a:r>
              <a:rPr lang="en-US" altLang="ja-JP" sz="2000" b="1" dirty="0"/>
              <a:t>】</a:t>
            </a:r>
            <a:endParaRPr lang="ja-JP" altLang="en-US" sz="2000" b="1" dirty="0"/>
          </a:p>
          <a:p>
            <a:pPr algn="just">
              <a:lnSpc>
                <a:spcPct val="110000"/>
              </a:lnSpc>
              <a:spcBef>
                <a:spcPts val="600"/>
              </a:spcBef>
            </a:pPr>
            <a:r>
              <a:rPr lang="ja-JP" altLang="en-US" sz="2000" b="1" dirty="0"/>
              <a:t>相談支援事業所ふたば　相談支援専門員　亀田さん（</a:t>
            </a:r>
            <a:r>
              <a:rPr lang="en-US" altLang="ja-JP" sz="2000" b="1" dirty="0"/>
              <a:t>30</a:t>
            </a:r>
            <a:r>
              <a:rPr lang="ja-JP" altLang="en-US" sz="2000" b="1" dirty="0"/>
              <a:t>歳女性）</a:t>
            </a:r>
          </a:p>
          <a:p>
            <a:pPr algn="just">
              <a:lnSpc>
                <a:spcPct val="110000"/>
              </a:lnSpc>
              <a:spcBef>
                <a:spcPts val="600"/>
              </a:spcBef>
            </a:pPr>
            <a:r>
              <a:rPr lang="ja-JP" altLang="en-US" sz="2000" b="1" dirty="0"/>
              <a:t>現所属社会福祉法人入社</a:t>
            </a:r>
            <a:r>
              <a:rPr lang="en-US" altLang="ja-JP" sz="2000" b="1" dirty="0"/>
              <a:t>9</a:t>
            </a:r>
            <a:r>
              <a:rPr lang="ja-JP" altLang="en-US" sz="2000" b="1" dirty="0"/>
              <a:t>年目　</a:t>
            </a:r>
            <a:endParaRPr lang="en-US" altLang="ja-JP" sz="2000" b="1" dirty="0"/>
          </a:p>
          <a:p>
            <a:pPr algn="just">
              <a:lnSpc>
                <a:spcPct val="110000"/>
              </a:lnSpc>
              <a:spcBef>
                <a:spcPts val="600"/>
              </a:spcBef>
            </a:pPr>
            <a:r>
              <a:rPr lang="ja-JP" altLang="en-US" sz="2000" b="1" dirty="0"/>
              <a:t>相談支援専門員</a:t>
            </a:r>
            <a:r>
              <a:rPr lang="en-US" altLang="ja-JP" sz="2000" b="1" dirty="0"/>
              <a:t>1</a:t>
            </a:r>
            <a:r>
              <a:rPr lang="ja-JP" altLang="en-US" sz="2000" b="1" dirty="0"/>
              <a:t>年目（一人相談支援事業所）</a:t>
            </a:r>
          </a:p>
          <a:p>
            <a:pPr algn="just">
              <a:lnSpc>
                <a:spcPct val="110000"/>
              </a:lnSpc>
              <a:spcBef>
                <a:spcPts val="600"/>
              </a:spcBef>
            </a:pPr>
            <a:endParaRPr lang="ja-JP" altLang="en-US" sz="2000" b="1" dirty="0"/>
          </a:p>
          <a:p>
            <a:pPr algn="just">
              <a:lnSpc>
                <a:spcPct val="110000"/>
              </a:lnSpc>
              <a:spcBef>
                <a:spcPts val="600"/>
              </a:spcBef>
            </a:pPr>
            <a:r>
              <a:rPr lang="ja-JP" altLang="en-US" sz="2000" b="1" dirty="0"/>
              <a:t>亀田さん（相談支援専門員）より相談の電話が、あなた（双葉市基幹相談支援センター　主任相談支援専門員）に入りました。</a:t>
            </a:r>
          </a:p>
          <a:p>
            <a:pPr algn="just">
              <a:lnSpc>
                <a:spcPct val="110000"/>
              </a:lnSpc>
              <a:spcBef>
                <a:spcPts val="600"/>
              </a:spcBef>
            </a:pPr>
            <a:endParaRPr lang="ja-JP" altLang="en-US" sz="2000" b="1" dirty="0"/>
          </a:p>
          <a:p>
            <a:pPr algn="just">
              <a:lnSpc>
                <a:spcPct val="110000"/>
              </a:lnSpc>
              <a:spcBef>
                <a:spcPts val="600"/>
              </a:spcBef>
            </a:pPr>
            <a:r>
              <a:rPr lang="en-US" altLang="ja-JP" sz="2000" b="1" dirty="0"/>
              <a:t>『</a:t>
            </a:r>
            <a:r>
              <a:rPr lang="ja-JP" altLang="en-US" sz="2000" b="1" dirty="0"/>
              <a:t>双葉市の福祉課担当職員より、</a:t>
            </a:r>
            <a:r>
              <a:rPr lang="en-US" altLang="ja-JP" sz="2000" b="1" dirty="0"/>
              <a:t>80</a:t>
            </a:r>
            <a:r>
              <a:rPr lang="ja-JP" altLang="en-US" sz="2000" b="1" dirty="0"/>
              <a:t>歳のお母さんと同居する</a:t>
            </a:r>
            <a:r>
              <a:rPr lang="en-US" altLang="ja-JP" sz="2000" b="1" dirty="0"/>
              <a:t>50</a:t>
            </a:r>
            <a:r>
              <a:rPr lang="ja-JP" altLang="en-US" sz="2000" b="1" dirty="0"/>
              <a:t>歳の身体障害と軽度の知的障害を持つ大山さんの計画相談の依頼を受けて、私が相談に訪問しているのですが、管理者からはうちの法人の生活介護につなげば良いのではと言われるのです。本人は良くわからないみたいで、お母さんからは急がされるし、誰に相談して良いか分からず電話しました。</a:t>
            </a:r>
            <a:r>
              <a:rPr lang="en-US" altLang="ja-JP" sz="2000" b="1" dirty="0"/>
              <a:t>』</a:t>
            </a:r>
            <a:endParaRPr lang="ja-JP" altLang="en-US" sz="2000" b="1" dirty="0"/>
          </a:p>
        </p:txBody>
      </p:sp>
      <p:sp>
        <p:nvSpPr>
          <p:cNvPr id="2" name="タイトル 1">
            <a:extLst>
              <a:ext uri="{FF2B5EF4-FFF2-40B4-BE49-F238E27FC236}">
                <a16:creationId xmlns:a16="http://schemas.microsoft.com/office/drawing/2014/main" id="{70B7FD1A-1B53-7355-3078-60C5C29267AB}"/>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地域を視点にした</a:t>
            </a:r>
            <a:r>
              <a:rPr kumimoji="1" lang="en-US" altLang="ja-JP" sz="2000" b="1" dirty="0">
                <a:latin typeface="+mn-ea"/>
                <a:ea typeface="+mn-ea"/>
              </a:rPr>
              <a:t>GSV</a:t>
            </a:r>
            <a:endParaRPr kumimoji="1" lang="ja-JP" altLang="en-US" sz="2000" b="1" dirty="0">
              <a:latin typeface="+mn-ea"/>
              <a:ea typeface="+mn-ea"/>
            </a:endParaRPr>
          </a:p>
        </p:txBody>
      </p:sp>
      <p:sp>
        <p:nvSpPr>
          <p:cNvPr id="4" name="タイトル 1">
            <a:extLst>
              <a:ext uri="{FF2B5EF4-FFF2-40B4-BE49-F238E27FC236}">
                <a16:creationId xmlns:a16="http://schemas.microsoft.com/office/drawing/2014/main" id="{5C8CF048-41A0-D6F0-83BF-7FA51C559090}"/>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5" name="吹き出し: 四角形 4">
            <a:extLst>
              <a:ext uri="{FF2B5EF4-FFF2-40B4-BE49-F238E27FC236}">
                <a16:creationId xmlns:a16="http://schemas.microsoft.com/office/drawing/2014/main" id="{2A84344F-825F-02D7-6AA9-5F95E8A694F9}"/>
              </a:ext>
            </a:extLst>
          </p:cNvPr>
          <p:cNvSpPr/>
          <p:nvPr/>
        </p:nvSpPr>
        <p:spPr>
          <a:xfrm>
            <a:off x="4904301" y="464333"/>
            <a:ext cx="3932267" cy="756480"/>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b="1" dirty="0">
                <a:solidFill>
                  <a:schemeClr val="tx1"/>
                </a:solidFill>
              </a:rPr>
              <a:t>サービス等利用計画の質を高めるための個別のスーパービジョン</a:t>
            </a:r>
          </a:p>
        </p:txBody>
      </p:sp>
      <p:sp>
        <p:nvSpPr>
          <p:cNvPr id="8" name="タイトル 1">
            <a:extLst>
              <a:ext uri="{FF2B5EF4-FFF2-40B4-BE49-F238E27FC236}">
                <a16:creationId xmlns:a16="http://schemas.microsoft.com/office/drawing/2014/main" id="{65142356-B31E-2EC6-26DD-D9542AB01091}"/>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演習</a:t>
            </a:r>
            <a:r>
              <a:rPr lang="en-US" altLang="ja-JP" sz="1600" b="1" dirty="0">
                <a:latin typeface="+mn-ea"/>
                <a:ea typeface="+mn-ea"/>
              </a:rPr>
              <a:t>3〉</a:t>
            </a:r>
            <a:r>
              <a:rPr lang="ja-JP" altLang="en-US" sz="1600" b="1" dirty="0">
                <a:latin typeface="+mn-ea"/>
                <a:ea typeface="+mn-ea"/>
              </a:rPr>
              <a:t>地域でスーパーバイズし合える人材育成の場と目的</a:t>
            </a:r>
          </a:p>
        </p:txBody>
      </p:sp>
    </p:spTree>
    <p:extLst>
      <p:ext uri="{BB962C8B-B14F-4D97-AF65-F5344CB8AC3E}">
        <p14:creationId xmlns:p14="http://schemas.microsoft.com/office/powerpoint/2010/main" val="147592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929CA-6299-155E-4BD6-F1ACAD761628}"/>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ADA02EF-D79C-73D2-EB8F-86773B552BE8}"/>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8140CE82-76FA-367D-AB60-7C3810A37570}"/>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88</a:t>
            </a:fld>
            <a:endParaRPr kumimoji="1" lang="ja-JP" altLang="en-US" dirty="0"/>
          </a:p>
        </p:txBody>
      </p:sp>
      <p:cxnSp>
        <p:nvCxnSpPr>
          <p:cNvPr id="22" name="直線コネクタ 21">
            <a:extLst>
              <a:ext uri="{FF2B5EF4-FFF2-40B4-BE49-F238E27FC236}">
                <a16:creationId xmlns:a16="http://schemas.microsoft.com/office/drawing/2014/main" id="{40EABACB-A5D7-CFEC-DF91-1F34690D56DC}"/>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 name="タイトル 1">
            <a:extLst>
              <a:ext uri="{FF2B5EF4-FFF2-40B4-BE49-F238E27FC236}">
                <a16:creationId xmlns:a16="http://schemas.microsoft.com/office/drawing/2014/main" id="{F797BD48-1F0C-6133-06C9-3ED2B7926EA6}"/>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pic>
        <p:nvPicPr>
          <p:cNvPr id="5" name="図 4">
            <a:extLst>
              <a:ext uri="{FF2B5EF4-FFF2-40B4-BE49-F238E27FC236}">
                <a16:creationId xmlns:a16="http://schemas.microsoft.com/office/drawing/2014/main" id="{F4A937F4-87D7-9580-B79E-6BF0FA6952E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778" b="89778" l="4911" r="96875"/>
                    </a14:imgEffect>
                  </a14:imgLayer>
                </a14:imgProps>
              </a:ext>
            </a:extLst>
          </a:blip>
          <a:srcRect t="4210" b="21233"/>
          <a:stretch/>
        </p:blipFill>
        <p:spPr>
          <a:xfrm>
            <a:off x="1795236" y="1167231"/>
            <a:ext cx="2002236" cy="1499510"/>
          </a:xfrm>
          <a:prstGeom prst="rect">
            <a:avLst/>
          </a:prstGeom>
        </p:spPr>
      </p:pic>
      <p:sp>
        <p:nvSpPr>
          <p:cNvPr id="8" name="タイトル 1">
            <a:extLst>
              <a:ext uri="{FF2B5EF4-FFF2-40B4-BE49-F238E27FC236}">
                <a16:creationId xmlns:a16="http://schemas.microsoft.com/office/drawing/2014/main" id="{0C4522BD-B76E-2153-A95F-E6AF877D2D93}"/>
              </a:ext>
            </a:extLst>
          </p:cNvPr>
          <p:cNvSpPr txBox="1">
            <a:spLocks/>
          </p:cNvSpPr>
          <p:nvPr/>
        </p:nvSpPr>
        <p:spPr>
          <a:xfrm>
            <a:off x="1342014" y="2666741"/>
            <a:ext cx="2908680" cy="10476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600" b="1" dirty="0">
                <a:latin typeface="+mn-ea"/>
                <a:ea typeface="+mn-ea"/>
              </a:rPr>
              <a:t>亀田さん　</a:t>
            </a:r>
            <a:r>
              <a:rPr lang="en-US" altLang="ja-JP" sz="1600" b="1" dirty="0">
                <a:latin typeface="+mn-ea"/>
                <a:ea typeface="+mn-ea"/>
              </a:rPr>
              <a:t>30</a:t>
            </a:r>
            <a:r>
              <a:rPr lang="ja-JP" altLang="en-US" sz="1600" b="1" dirty="0">
                <a:latin typeface="+mn-ea"/>
                <a:ea typeface="+mn-ea"/>
              </a:rPr>
              <a:t>歳</a:t>
            </a:r>
            <a:endParaRPr lang="en-US" altLang="ja-JP" sz="1600" b="1" dirty="0">
              <a:latin typeface="+mn-ea"/>
              <a:ea typeface="+mn-ea"/>
            </a:endParaRPr>
          </a:p>
          <a:p>
            <a:pPr>
              <a:spcBef>
                <a:spcPts val="600"/>
              </a:spcBef>
            </a:pPr>
            <a:r>
              <a:rPr lang="ja-JP" altLang="en-US" sz="1600" b="1" dirty="0">
                <a:latin typeface="+mn-ea"/>
                <a:ea typeface="+mn-ea"/>
              </a:rPr>
              <a:t>相談支援専門員</a:t>
            </a:r>
            <a:endParaRPr lang="en-US" altLang="ja-JP" sz="1600" b="1" dirty="0">
              <a:latin typeface="+mn-ea"/>
              <a:ea typeface="+mn-ea"/>
            </a:endParaRPr>
          </a:p>
          <a:p>
            <a:pPr>
              <a:spcBef>
                <a:spcPts val="600"/>
              </a:spcBef>
            </a:pPr>
            <a:r>
              <a:rPr lang="ja-JP" altLang="en-US" sz="1600" b="1" dirty="0">
                <a:latin typeface="+mn-ea"/>
                <a:ea typeface="+mn-ea"/>
              </a:rPr>
              <a:t>（相談支援事業所ふたば）</a:t>
            </a:r>
          </a:p>
        </p:txBody>
      </p:sp>
      <p:pic>
        <p:nvPicPr>
          <p:cNvPr id="9" name="図 8">
            <a:extLst>
              <a:ext uri="{FF2B5EF4-FFF2-40B4-BE49-F238E27FC236}">
                <a16:creationId xmlns:a16="http://schemas.microsoft.com/office/drawing/2014/main" id="{428894A5-7B28-FC12-1C3F-36DF94AE787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186" b="96838" l="18593" r="86935"/>
                    </a14:imgEffect>
                  </a14:imgLayer>
                </a14:imgProps>
              </a:ext>
            </a:extLst>
          </a:blip>
          <a:stretch>
            <a:fillRect/>
          </a:stretch>
        </p:blipFill>
        <p:spPr>
          <a:xfrm>
            <a:off x="340896" y="4109725"/>
            <a:ext cx="1277984" cy="1624773"/>
          </a:xfrm>
          <a:prstGeom prst="rect">
            <a:avLst/>
          </a:prstGeom>
        </p:spPr>
      </p:pic>
      <p:sp>
        <p:nvSpPr>
          <p:cNvPr id="16" name="タイトル 1">
            <a:extLst>
              <a:ext uri="{FF2B5EF4-FFF2-40B4-BE49-F238E27FC236}">
                <a16:creationId xmlns:a16="http://schemas.microsoft.com/office/drawing/2014/main" id="{20E68A47-89C1-9ADC-F85D-2290815F3830}"/>
              </a:ext>
            </a:extLst>
          </p:cNvPr>
          <p:cNvSpPr txBox="1">
            <a:spLocks/>
          </p:cNvSpPr>
          <p:nvPr/>
        </p:nvSpPr>
        <p:spPr>
          <a:xfrm>
            <a:off x="340896" y="5491477"/>
            <a:ext cx="2908680" cy="87321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600" b="1" dirty="0">
                <a:latin typeface="+mn-ea"/>
                <a:ea typeface="+mn-ea"/>
              </a:rPr>
              <a:t>あなた</a:t>
            </a:r>
            <a:endParaRPr lang="en-US" altLang="ja-JP" sz="1600" b="1" dirty="0">
              <a:latin typeface="+mn-ea"/>
              <a:ea typeface="+mn-ea"/>
            </a:endParaRPr>
          </a:p>
          <a:p>
            <a:pPr>
              <a:spcBef>
                <a:spcPts val="600"/>
              </a:spcBef>
            </a:pPr>
            <a:r>
              <a:rPr lang="ja-JP" altLang="en-US" sz="1600" b="1" dirty="0">
                <a:latin typeface="+mn-ea"/>
                <a:ea typeface="+mn-ea"/>
              </a:rPr>
              <a:t>主任相談支援専門員</a:t>
            </a:r>
            <a:endParaRPr lang="en-US" altLang="ja-JP" sz="1600" b="1" dirty="0">
              <a:latin typeface="+mn-ea"/>
              <a:ea typeface="+mn-ea"/>
            </a:endParaRPr>
          </a:p>
          <a:p>
            <a:pPr>
              <a:spcBef>
                <a:spcPts val="600"/>
              </a:spcBef>
            </a:pPr>
            <a:r>
              <a:rPr lang="ja-JP" altLang="en-US" sz="1600" b="1" dirty="0">
                <a:latin typeface="+mn-ea"/>
                <a:ea typeface="+mn-ea"/>
              </a:rPr>
              <a:t>（双葉市基幹相談支援</a:t>
            </a:r>
            <a:r>
              <a:rPr lang="en-US" altLang="ja-JP" sz="1600" b="1" dirty="0">
                <a:latin typeface="+mn-ea"/>
                <a:ea typeface="+mn-ea"/>
              </a:rPr>
              <a:t>C</a:t>
            </a:r>
            <a:r>
              <a:rPr lang="ja-JP" altLang="en-US" sz="1600" b="1" dirty="0">
                <a:latin typeface="+mn-ea"/>
                <a:ea typeface="+mn-ea"/>
              </a:rPr>
              <a:t>）</a:t>
            </a:r>
            <a:endParaRPr lang="en-US" altLang="ja-JP" sz="1600" b="1" dirty="0">
              <a:latin typeface="+mn-ea"/>
              <a:ea typeface="+mn-ea"/>
            </a:endParaRPr>
          </a:p>
        </p:txBody>
      </p:sp>
      <p:sp>
        <p:nvSpPr>
          <p:cNvPr id="15" name="タイトル 1">
            <a:extLst>
              <a:ext uri="{FF2B5EF4-FFF2-40B4-BE49-F238E27FC236}">
                <a16:creationId xmlns:a16="http://schemas.microsoft.com/office/drawing/2014/main" id="{29F372D9-5898-D1C2-F41D-BB4892AD8FB2}"/>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地域を視点にした</a:t>
            </a:r>
            <a:r>
              <a:rPr kumimoji="1" lang="en-US" altLang="ja-JP" sz="2000" b="1" dirty="0">
                <a:latin typeface="+mn-ea"/>
                <a:ea typeface="+mn-ea"/>
              </a:rPr>
              <a:t>GSV</a:t>
            </a:r>
            <a:endParaRPr kumimoji="1" lang="ja-JP" altLang="en-US" sz="2000" b="1" dirty="0">
              <a:latin typeface="+mn-ea"/>
              <a:ea typeface="+mn-ea"/>
            </a:endParaRPr>
          </a:p>
        </p:txBody>
      </p:sp>
      <p:sp>
        <p:nvSpPr>
          <p:cNvPr id="17" name="タイトル 1">
            <a:extLst>
              <a:ext uri="{FF2B5EF4-FFF2-40B4-BE49-F238E27FC236}">
                <a16:creationId xmlns:a16="http://schemas.microsoft.com/office/drawing/2014/main" id="{664C0C33-5EFE-4A68-13AC-D5B8EC5F9710}"/>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演習</a:t>
            </a:r>
            <a:r>
              <a:rPr lang="en-US" altLang="ja-JP" sz="1600" b="1" dirty="0">
                <a:latin typeface="+mn-ea"/>
                <a:ea typeface="+mn-ea"/>
              </a:rPr>
              <a:t>3〉</a:t>
            </a:r>
            <a:r>
              <a:rPr lang="ja-JP" altLang="en-US" sz="1600" b="1" dirty="0">
                <a:latin typeface="+mn-ea"/>
                <a:ea typeface="+mn-ea"/>
              </a:rPr>
              <a:t>地域でスーパーバイズし合える人材育成の場と目的</a:t>
            </a:r>
          </a:p>
        </p:txBody>
      </p:sp>
      <p:sp>
        <p:nvSpPr>
          <p:cNvPr id="18" name="吹き出し: 四角形 17">
            <a:extLst>
              <a:ext uri="{FF2B5EF4-FFF2-40B4-BE49-F238E27FC236}">
                <a16:creationId xmlns:a16="http://schemas.microsoft.com/office/drawing/2014/main" id="{B3F624B3-0FEA-C039-71D3-E4C139A6F388}"/>
              </a:ext>
            </a:extLst>
          </p:cNvPr>
          <p:cNvSpPr/>
          <p:nvPr/>
        </p:nvSpPr>
        <p:spPr>
          <a:xfrm>
            <a:off x="4353385" y="1107989"/>
            <a:ext cx="4599607" cy="5052663"/>
          </a:xfrm>
          <a:prstGeom prst="wedgeRectCallout">
            <a:avLst>
              <a:gd name="adj1" fmla="val -63915"/>
              <a:gd name="adj2" fmla="val -35315"/>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lstStyle/>
          <a:p>
            <a:pPr algn="just"/>
            <a:r>
              <a:rPr kumimoji="1" lang="ja-JP" altLang="en-US" sz="2400" b="1" dirty="0">
                <a:solidFill>
                  <a:schemeClr val="tx1"/>
                </a:solidFill>
              </a:rPr>
              <a:t>私は、先日サービス等利用計画（案）を作成しながら、お母さんのご意向と、ご本人の見えないご意向の中で、この母と本人が地域から孤立していることに気付きました。</a:t>
            </a:r>
            <a:endParaRPr kumimoji="1" lang="en-US" altLang="ja-JP" sz="2400" b="1" dirty="0">
              <a:solidFill>
                <a:schemeClr val="tx1"/>
              </a:solidFill>
            </a:endParaRPr>
          </a:p>
          <a:p>
            <a:pPr algn="just"/>
            <a:endParaRPr kumimoji="1" lang="en-US" altLang="ja-JP" sz="2400" b="1" dirty="0">
              <a:solidFill>
                <a:schemeClr val="tx1"/>
              </a:solidFill>
            </a:endParaRPr>
          </a:p>
          <a:p>
            <a:pPr algn="just"/>
            <a:r>
              <a:rPr kumimoji="1" lang="ja-JP" altLang="en-US" sz="2400" b="1" dirty="0">
                <a:solidFill>
                  <a:schemeClr val="tx1"/>
                </a:solidFill>
              </a:rPr>
              <a:t>相談支援専門員として、私は、この母と本人に対して、どんな事が出来るでしょうか？</a:t>
            </a:r>
            <a:endParaRPr kumimoji="1" lang="en-US" altLang="ja-JP" sz="2400" b="1" dirty="0">
              <a:solidFill>
                <a:schemeClr val="tx1"/>
              </a:solidFill>
            </a:endParaRPr>
          </a:p>
        </p:txBody>
      </p:sp>
    </p:spTree>
    <p:extLst>
      <p:ext uri="{BB962C8B-B14F-4D97-AF65-F5344CB8AC3E}">
        <p14:creationId xmlns:p14="http://schemas.microsoft.com/office/powerpoint/2010/main" val="383676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8BCDF-2A13-781B-47BA-BCF8034415DC}"/>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9478BFC0-4EA9-5F72-C021-5449795F43F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B5EB9CD9-0729-0ACA-5335-DC45D0DFD8D9}"/>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89</a:t>
            </a:fld>
            <a:endParaRPr kumimoji="1" lang="ja-JP" altLang="en-US" dirty="0"/>
          </a:p>
        </p:txBody>
      </p:sp>
      <p:cxnSp>
        <p:nvCxnSpPr>
          <p:cNvPr id="22" name="直線コネクタ 21">
            <a:extLst>
              <a:ext uri="{FF2B5EF4-FFF2-40B4-BE49-F238E27FC236}">
                <a16:creationId xmlns:a16="http://schemas.microsoft.com/office/drawing/2014/main" id="{8151D75C-0042-ECAB-C4BD-21E16F77C27A}"/>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 name="タイトル 1">
            <a:extLst>
              <a:ext uri="{FF2B5EF4-FFF2-40B4-BE49-F238E27FC236}">
                <a16:creationId xmlns:a16="http://schemas.microsoft.com/office/drawing/2014/main" id="{1A00AF56-EC09-8CB4-57E1-A9737C6C74BF}"/>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pic>
        <p:nvPicPr>
          <p:cNvPr id="5" name="図 4">
            <a:extLst>
              <a:ext uri="{FF2B5EF4-FFF2-40B4-BE49-F238E27FC236}">
                <a16:creationId xmlns:a16="http://schemas.microsoft.com/office/drawing/2014/main" id="{010BFCDA-2500-593E-9AD5-B4FC14B84C6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778" b="89778" l="4911" r="96875"/>
                    </a14:imgEffect>
                  </a14:imgLayer>
                </a14:imgProps>
              </a:ext>
            </a:extLst>
          </a:blip>
          <a:srcRect t="4210" b="21233"/>
          <a:stretch/>
        </p:blipFill>
        <p:spPr>
          <a:xfrm>
            <a:off x="1795236" y="1167231"/>
            <a:ext cx="2002236" cy="1499510"/>
          </a:xfrm>
          <a:prstGeom prst="rect">
            <a:avLst/>
          </a:prstGeom>
        </p:spPr>
      </p:pic>
      <p:sp>
        <p:nvSpPr>
          <p:cNvPr id="8" name="タイトル 1">
            <a:extLst>
              <a:ext uri="{FF2B5EF4-FFF2-40B4-BE49-F238E27FC236}">
                <a16:creationId xmlns:a16="http://schemas.microsoft.com/office/drawing/2014/main" id="{6AFCC1EF-1452-4FDD-F24C-E299A7392B2E}"/>
              </a:ext>
            </a:extLst>
          </p:cNvPr>
          <p:cNvSpPr txBox="1">
            <a:spLocks/>
          </p:cNvSpPr>
          <p:nvPr/>
        </p:nvSpPr>
        <p:spPr>
          <a:xfrm>
            <a:off x="1342014" y="2666741"/>
            <a:ext cx="2908680" cy="10476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600" b="1" dirty="0">
                <a:latin typeface="+mn-ea"/>
                <a:ea typeface="+mn-ea"/>
              </a:rPr>
              <a:t>亀田さん　</a:t>
            </a:r>
            <a:r>
              <a:rPr lang="en-US" altLang="ja-JP" sz="1600" b="1" dirty="0">
                <a:latin typeface="+mn-ea"/>
                <a:ea typeface="+mn-ea"/>
              </a:rPr>
              <a:t>30</a:t>
            </a:r>
            <a:r>
              <a:rPr lang="ja-JP" altLang="en-US" sz="1600" b="1" dirty="0">
                <a:latin typeface="+mn-ea"/>
                <a:ea typeface="+mn-ea"/>
              </a:rPr>
              <a:t>歳</a:t>
            </a:r>
            <a:endParaRPr lang="en-US" altLang="ja-JP" sz="1600" b="1" dirty="0">
              <a:latin typeface="+mn-ea"/>
              <a:ea typeface="+mn-ea"/>
            </a:endParaRPr>
          </a:p>
          <a:p>
            <a:pPr>
              <a:spcBef>
                <a:spcPts val="600"/>
              </a:spcBef>
            </a:pPr>
            <a:r>
              <a:rPr lang="ja-JP" altLang="en-US" sz="1600" b="1" dirty="0">
                <a:latin typeface="+mn-ea"/>
                <a:ea typeface="+mn-ea"/>
              </a:rPr>
              <a:t>相談支援専門員</a:t>
            </a:r>
            <a:endParaRPr lang="en-US" altLang="ja-JP" sz="1600" b="1" dirty="0">
              <a:latin typeface="+mn-ea"/>
              <a:ea typeface="+mn-ea"/>
            </a:endParaRPr>
          </a:p>
          <a:p>
            <a:pPr>
              <a:spcBef>
                <a:spcPts val="600"/>
              </a:spcBef>
            </a:pPr>
            <a:r>
              <a:rPr lang="ja-JP" altLang="en-US" sz="1600" b="1" dirty="0">
                <a:latin typeface="+mn-ea"/>
                <a:ea typeface="+mn-ea"/>
              </a:rPr>
              <a:t>（相談支援事業所ふたば）</a:t>
            </a:r>
          </a:p>
        </p:txBody>
      </p:sp>
      <p:pic>
        <p:nvPicPr>
          <p:cNvPr id="9" name="図 8">
            <a:extLst>
              <a:ext uri="{FF2B5EF4-FFF2-40B4-BE49-F238E27FC236}">
                <a16:creationId xmlns:a16="http://schemas.microsoft.com/office/drawing/2014/main" id="{C0E879B2-F730-A93A-49F4-28492CE3427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186" b="96838" l="18593" r="86935"/>
                    </a14:imgEffect>
                  </a14:imgLayer>
                </a14:imgProps>
              </a:ext>
            </a:extLst>
          </a:blip>
          <a:stretch>
            <a:fillRect/>
          </a:stretch>
        </p:blipFill>
        <p:spPr>
          <a:xfrm>
            <a:off x="340896" y="4109725"/>
            <a:ext cx="1277984" cy="1624773"/>
          </a:xfrm>
          <a:prstGeom prst="rect">
            <a:avLst/>
          </a:prstGeom>
        </p:spPr>
      </p:pic>
      <p:sp>
        <p:nvSpPr>
          <p:cNvPr id="16" name="タイトル 1">
            <a:extLst>
              <a:ext uri="{FF2B5EF4-FFF2-40B4-BE49-F238E27FC236}">
                <a16:creationId xmlns:a16="http://schemas.microsoft.com/office/drawing/2014/main" id="{8C44BB7A-DA3F-EDAC-B25B-273658EC8633}"/>
              </a:ext>
            </a:extLst>
          </p:cNvPr>
          <p:cNvSpPr txBox="1">
            <a:spLocks/>
          </p:cNvSpPr>
          <p:nvPr/>
        </p:nvSpPr>
        <p:spPr>
          <a:xfrm>
            <a:off x="340896" y="5491477"/>
            <a:ext cx="2908680" cy="87321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600" b="1" dirty="0">
                <a:latin typeface="+mn-ea"/>
                <a:ea typeface="+mn-ea"/>
              </a:rPr>
              <a:t>あなた</a:t>
            </a:r>
            <a:endParaRPr lang="en-US" altLang="ja-JP" sz="1600" b="1" dirty="0">
              <a:latin typeface="+mn-ea"/>
              <a:ea typeface="+mn-ea"/>
            </a:endParaRPr>
          </a:p>
          <a:p>
            <a:pPr>
              <a:spcBef>
                <a:spcPts val="600"/>
              </a:spcBef>
            </a:pPr>
            <a:r>
              <a:rPr lang="ja-JP" altLang="en-US" sz="1600" b="1" dirty="0">
                <a:latin typeface="+mn-ea"/>
                <a:ea typeface="+mn-ea"/>
              </a:rPr>
              <a:t>主任相談支援専門員</a:t>
            </a:r>
            <a:endParaRPr lang="en-US" altLang="ja-JP" sz="1600" b="1" dirty="0">
              <a:latin typeface="+mn-ea"/>
              <a:ea typeface="+mn-ea"/>
            </a:endParaRPr>
          </a:p>
          <a:p>
            <a:pPr>
              <a:spcBef>
                <a:spcPts val="600"/>
              </a:spcBef>
            </a:pPr>
            <a:r>
              <a:rPr lang="ja-JP" altLang="en-US" sz="1600" b="1" dirty="0">
                <a:latin typeface="+mn-ea"/>
                <a:ea typeface="+mn-ea"/>
              </a:rPr>
              <a:t>（双葉市基幹相談支援</a:t>
            </a:r>
            <a:r>
              <a:rPr lang="en-US" altLang="ja-JP" sz="1600" b="1" dirty="0">
                <a:latin typeface="+mn-ea"/>
                <a:ea typeface="+mn-ea"/>
              </a:rPr>
              <a:t>C</a:t>
            </a:r>
            <a:r>
              <a:rPr lang="ja-JP" altLang="en-US" sz="1600" b="1" dirty="0">
                <a:latin typeface="+mn-ea"/>
                <a:ea typeface="+mn-ea"/>
              </a:rPr>
              <a:t>）</a:t>
            </a:r>
            <a:endParaRPr lang="en-US" altLang="ja-JP" sz="1600" b="1" dirty="0">
              <a:latin typeface="+mn-ea"/>
              <a:ea typeface="+mn-ea"/>
            </a:endParaRPr>
          </a:p>
        </p:txBody>
      </p:sp>
      <p:sp>
        <p:nvSpPr>
          <p:cNvPr id="15" name="タイトル 1">
            <a:extLst>
              <a:ext uri="{FF2B5EF4-FFF2-40B4-BE49-F238E27FC236}">
                <a16:creationId xmlns:a16="http://schemas.microsoft.com/office/drawing/2014/main" id="{E9F76666-B1AF-5D8B-1515-7ED1A0568B12}"/>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地域を視点にした</a:t>
            </a:r>
            <a:r>
              <a:rPr kumimoji="1" lang="en-US" altLang="ja-JP" sz="2000" b="1" dirty="0">
                <a:latin typeface="+mn-ea"/>
                <a:ea typeface="+mn-ea"/>
              </a:rPr>
              <a:t>GSV</a:t>
            </a:r>
            <a:endParaRPr kumimoji="1" lang="ja-JP" altLang="en-US" sz="2000" b="1" dirty="0">
              <a:latin typeface="+mn-ea"/>
              <a:ea typeface="+mn-ea"/>
            </a:endParaRPr>
          </a:p>
        </p:txBody>
      </p:sp>
      <p:sp>
        <p:nvSpPr>
          <p:cNvPr id="17" name="タイトル 1">
            <a:extLst>
              <a:ext uri="{FF2B5EF4-FFF2-40B4-BE49-F238E27FC236}">
                <a16:creationId xmlns:a16="http://schemas.microsoft.com/office/drawing/2014/main" id="{6A4E4767-DC64-DBBF-3CB6-F08285B3C182}"/>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演習</a:t>
            </a:r>
            <a:r>
              <a:rPr lang="en-US" altLang="ja-JP" sz="1600" b="1" dirty="0">
                <a:latin typeface="+mn-ea"/>
                <a:ea typeface="+mn-ea"/>
              </a:rPr>
              <a:t>3〉</a:t>
            </a:r>
            <a:r>
              <a:rPr lang="ja-JP" altLang="en-US" sz="1600" b="1" dirty="0">
                <a:latin typeface="+mn-ea"/>
                <a:ea typeface="+mn-ea"/>
              </a:rPr>
              <a:t>地域でスーパーバイズし合える人材育成の場と目的</a:t>
            </a:r>
          </a:p>
        </p:txBody>
      </p:sp>
      <p:sp>
        <p:nvSpPr>
          <p:cNvPr id="18" name="吹き出し: 四角形 17">
            <a:extLst>
              <a:ext uri="{FF2B5EF4-FFF2-40B4-BE49-F238E27FC236}">
                <a16:creationId xmlns:a16="http://schemas.microsoft.com/office/drawing/2014/main" id="{84AB3838-162A-7BFF-B3EF-D9DCE3566B6F}"/>
              </a:ext>
            </a:extLst>
          </p:cNvPr>
          <p:cNvSpPr/>
          <p:nvPr/>
        </p:nvSpPr>
        <p:spPr>
          <a:xfrm>
            <a:off x="4353385" y="1107989"/>
            <a:ext cx="4599607" cy="5052663"/>
          </a:xfrm>
          <a:prstGeom prst="wedgeRectCallout">
            <a:avLst>
              <a:gd name="adj1" fmla="val -63915"/>
              <a:gd name="adj2" fmla="val -35315"/>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lstStyle/>
          <a:p>
            <a:pPr algn="just"/>
            <a:r>
              <a:rPr kumimoji="1" lang="ja-JP" altLang="en-US" sz="2400" b="1" dirty="0">
                <a:solidFill>
                  <a:schemeClr val="tx1"/>
                </a:solidFill>
              </a:rPr>
              <a:t>私は、先日サービス等利用計画（案）を作成しながら、お母さんのご意向と、ご本人の見えないご意向の中で、この母と本人が地域から孤立していることに気付きました。</a:t>
            </a:r>
            <a:endParaRPr kumimoji="1" lang="en-US" altLang="ja-JP" sz="2400" b="1" dirty="0">
              <a:solidFill>
                <a:schemeClr val="tx1"/>
              </a:solidFill>
            </a:endParaRPr>
          </a:p>
          <a:p>
            <a:pPr algn="just"/>
            <a:endParaRPr kumimoji="1" lang="en-US" altLang="ja-JP" sz="2400" b="1" dirty="0">
              <a:solidFill>
                <a:schemeClr val="tx1"/>
              </a:solidFill>
            </a:endParaRPr>
          </a:p>
          <a:p>
            <a:pPr algn="just"/>
            <a:r>
              <a:rPr kumimoji="1" lang="ja-JP" altLang="en-US" sz="2800" b="1" dirty="0">
                <a:solidFill>
                  <a:srgbClr val="FF0000"/>
                </a:solidFill>
                <a:effectLst>
                  <a:outerShdw blurRad="38100" dist="38100" dir="2700000" algn="tl">
                    <a:srgbClr val="000000">
                      <a:alpha val="43137"/>
                    </a:srgbClr>
                  </a:outerShdw>
                </a:effectLst>
              </a:rPr>
              <a:t>相談支援専門員として、私は、この母と本人に対して、どんな事が出来るでしょうか？</a:t>
            </a:r>
            <a:endParaRPr kumimoji="1" lang="en-US" altLang="ja-JP"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999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678FE-52BC-513E-65FE-4740CC3F52E5}"/>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89BA42A-17C3-BA5A-F703-2ABC9B803C35}"/>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5996BDCD-94F2-EF40-4F1D-83A2152CA4ED}"/>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9</a:t>
            </a:fld>
            <a:endParaRPr kumimoji="1" lang="ja-JP" altLang="en-US" dirty="0"/>
          </a:p>
        </p:txBody>
      </p:sp>
      <p:cxnSp>
        <p:nvCxnSpPr>
          <p:cNvPr id="22" name="直線コネクタ 21">
            <a:extLst>
              <a:ext uri="{FF2B5EF4-FFF2-40B4-BE49-F238E27FC236}">
                <a16:creationId xmlns:a16="http://schemas.microsoft.com/office/drawing/2014/main" id="{FFABCAC0-68F9-D8A2-04E9-B9229DDDAD0C}"/>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EBF02600-BEF0-EFEA-4A64-04CD4502AC3A}"/>
              </a:ext>
            </a:extLst>
          </p:cNvPr>
          <p:cNvSpPr txBox="1">
            <a:spLocks/>
          </p:cNvSpPr>
          <p:nvPr/>
        </p:nvSpPr>
        <p:spPr>
          <a:xfrm>
            <a:off x="133165" y="2965780"/>
            <a:ext cx="8842158" cy="2308192"/>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10000"/>
              </a:lnSpc>
            </a:pPr>
            <a:r>
              <a:rPr lang="en-US" altLang="ja-JP" sz="12000" b="1" dirty="0">
                <a:latin typeface="+mn-ea"/>
              </a:rPr>
              <a:t>70</a:t>
            </a:r>
            <a:r>
              <a:rPr lang="ja-JP" altLang="en-US" sz="12000" b="1" dirty="0">
                <a:latin typeface="+mn-ea"/>
              </a:rPr>
              <a:t>：</a:t>
            </a:r>
            <a:r>
              <a:rPr lang="en-US" altLang="ja-JP" sz="12000" b="1" dirty="0">
                <a:latin typeface="+mn-ea"/>
              </a:rPr>
              <a:t>20</a:t>
            </a:r>
            <a:r>
              <a:rPr lang="ja-JP" altLang="en-US" sz="12000" b="1" dirty="0">
                <a:latin typeface="+mn-ea"/>
              </a:rPr>
              <a:t>：</a:t>
            </a:r>
            <a:r>
              <a:rPr lang="en-US" altLang="ja-JP" sz="12000" b="1" dirty="0">
                <a:latin typeface="+mn-ea"/>
              </a:rPr>
              <a:t>10</a:t>
            </a:r>
            <a:endParaRPr lang="ja-JP" altLang="en-US" sz="12000" b="1" dirty="0">
              <a:latin typeface="+mn-ea"/>
            </a:endParaRPr>
          </a:p>
        </p:txBody>
      </p:sp>
      <p:sp>
        <p:nvSpPr>
          <p:cNvPr id="2" name="タイトル 1">
            <a:extLst>
              <a:ext uri="{FF2B5EF4-FFF2-40B4-BE49-F238E27FC236}">
                <a16:creationId xmlns:a16="http://schemas.microsoft.com/office/drawing/2014/main" id="{A479B3C0-132C-1A2E-CB09-56F637C01FC2}"/>
              </a:ext>
            </a:extLst>
          </p:cNvPr>
          <p:cNvSpPr txBox="1">
            <a:spLocks/>
          </p:cNvSpPr>
          <p:nvPr/>
        </p:nvSpPr>
        <p:spPr>
          <a:xfrm>
            <a:off x="142043" y="520241"/>
            <a:ext cx="8842158" cy="81140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3200" b="1" dirty="0">
                <a:latin typeface="+mn-ea"/>
                <a:ea typeface="+mn-ea"/>
              </a:rPr>
              <a:t>企業や組織で働く人の成長は・・・</a:t>
            </a:r>
          </a:p>
        </p:txBody>
      </p:sp>
      <p:sp>
        <p:nvSpPr>
          <p:cNvPr id="4" name="吹き出し: 円形 3">
            <a:extLst>
              <a:ext uri="{FF2B5EF4-FFF2-40B4-BE49-F238E27FC236}">
                <a16:creationId xmlns:a16="http://schemas.microsoft.com/office/drawing/2014/main" id="{3304C539-61E4-C21D-C1E5-C19F9E3A7470}"/>
              </a:ext>
            </a:extLst>
          </p:cNvPr>
          <p:cNvSpPr/>
          <p:nvPr/>
        </p:nvSpPr>
        <p:spPr>
          <a:xfrm>
            <a:off x="168677" y="1418058"/>
            <a:ext cx="2713607" cy="1597980"/>
          </a:xfrm>
          <a:prstGeom prst="wedgeEllipseCallou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3200" b="1" dirty="0">
                <a:solidFill>
                  <a:srgbClr val="FF0000"/>
                </a:solidFill>
              </a:rPr>
              <a:t>実際の</a:t>
            </a:r>
            <a:endParaRPr kumimoji="1" lang="en-US" altLang="ja-JP" sz="3200" b="1" dirty="0">
              <a:solidFill>
                <a:srgbClr val="FF0000"/>
              </a:solidFill>
            </a:endParaRPr>
          </a:p>
          <a:p>
            <a:pPr algn="ctr"/>
            <a:r>
              <a:rPr kumimoji="1" lang="ja-JP" altLang="en-US" sz="3200" b="1" dirty="0">
                <a:solidFill>
                  <a:srgbClr val="FF0000"/>
                </a:solidFill>
              </a:rPr>
              <a:t>業務経験</a:t>
            </a:r>
          </a:p>
        </p:txBody>
      </p:sp>
      <p:sp>
        <p:nvSpPr>
          <p:cNvPr id="5" name="吹き出し: 円形 4">
            <a:extLst>
              <a:ext uri="{FF2B5EF4-FFF2-40B4-BE49-F238E27FC236}">
                <a16:creationId xmlns:a16="http://schemas.microsoft.com/office/drawing/2014/main" id="{5ABA3493-5D4A-00DA-5969-C54A2970A4DF}"/>
              </a:ext>
            </a:extLst>
          </p:cNvPr>
          <p:cNvSpPr/>
          <p:nvPr/>
        </p:nvSpPr>
        <p:spPr>
          <a:xfrm>
            <a:off x="3277341" y="1418058"/>
            <a:ext cx="2713607" cy="1597980"/>
          </a:xfrm>
          <a:prstGeom prst="wedgeEllipseCallou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2000" b="1" dirty="0">
                <a:solidFill>
                  <a:srgbClr val="FF0000"/>
                </a:solidFill>
              </a:rPr>
              <a:t>先輩などからの</a:t>
            </a:r>
            <a:r>
              <a:rPr kumimoji="1" lang="ja-JP" altLang="en-US" sz="3000" b="1" dirty="0">
                <a:solidFill>
                  <a:srgbClr val="FF0000"/>
                </a:solidFill>
              </a:rPr>
              <a:t>アドバイス</a:t>
            </a:r>
          </a:p>
        </p:txBody>
      </p:sp>
      <p:sp>
        <p:nvSpPr>
          <p:cNvPr id="8" name="吹き出し: 円形 7">
            <a:extLst>
              <a:ext uri="{FF2B5EF4-FFF2-40B4-BE49-F238E27FC236}">
                <a16:creationId xmlns:a16="http://schemas.microsoft.com/office/drawing/2014/main" id="{B1C60AE4-E3E9-187B-A1B0-E91E9090B219}"/>
              </a:ext>
            </a:extLst>
          </p:cNvPr>
          <p:cNvSpPr/>
          <p:nvPr/>
        </p:nvSpPr>
        <p:spPr>
          <a:xfrm>
            <a:off x="6297228" y="1367800"/>
            <a:ext cx="2713607" cy="1597980"/>
          </a:xfrm>
          <a:prstGeom prst="wedgeEllipseCallou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3200" b="1" dirty="0">
                <a:solidFill>
                  <a:srgbClr val="FF0000"/>
                </a:solidFill>
              </a:rPr>
              <a:t>研　修</a:t>
            </a:r>
          </a:p>
        </p:txBody>
      </p:sp>
      <p:sp>
        <p:nvSpPr>
          <p:cNvPr id="9" name="タイトル 1">
            <a:extLst>
              <a:ext uri="{FF2B5EF4-FFF2-40B4-BE49-F238E27FC236}">
                <a16:creationId xmlns:a16="http://schemas.microsoft.com/office/drawing/2014/main" id="{B403BD29-FADF-C2AD-DDAC-909A232D9A55}"/>
              </a:ext>
            </a:extLst>
          </p:cNvPr>
          <p:cNvSpPr txBox="1">
            <a:spLocks/>
          </p:cNvSpPr>
          <p:nvPr/>
        </p:nvSpPr>
        <p:spPr>
          <a:xfrm>
            <a:off x="124287" y="5485122"/>
            <a:ext cx="8842158" cy="81140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800" b="1" dirty="0">
                <a:latin typeface="+mn-ea"/>
                <a:ea typeface="+mn-ea"/>
              </a:rPr>
              <a:t>ロミンガーの法則</a:t>
            </a:r>
          </a:p>
        </p:txBody>
      </p:sp>
    </p:spTree>
    <p:extLst>
      <p:ext uri="{BB962C8B-B14F-4D97-AF65-F5344CB8AC3E}">
        <p14:creationId xmlns:p14="http://schemas.microsoft.com/office/powerpoint/2010/main" val="35110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EE11D-4327-2EE1-5E91-1DC21130BC16}"/>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674A794-71E2-8D5C-5533-184E2FCEB6DD}"/>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659DFD50-0D1A-61FB-B8EB-39C5086365B5}"/>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90</a:t>
            </a:fld>
            <a:endParaRPr kumimoji="1" lang="ja-JP" altLang="en-US" dirty="0"/>
          </a:p>
        </p:txBody>
      </p:sp>
      <p:cxnSp>
        <p:nvCxnSpPr>
          <p:cNvPr id="22" name="直線コネクタ 21">
            <a:extLst>
              <a:ext uri="{FF2B5EF4-FFF2-40B4-BE49-F238E27FC236}">
                <a16:creationId xmlns:a16="http://schemas.microsoft.com/office/drawing/2014/main" id="{74DAB5E1-1573-B428-FF02-6E4B14AC857A}"/>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 name="タイトル 1">
            <a:extLst>
              <a:ext uri="{FF2B5EF4-FFF2-40B4-BE49-F238E27FC236}">
                <a16:creationId xmlns:a16="http://schemas.microsoft.com/office/drawing/2014/main" id="{5336D570-8B0E-E68A-6A43-1EA8C70F29CE}"/>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graphicFrame>
        <p:nvGraphicFramePr>
          <p:cNvPr id="5" name="表 4">
            <a:extLst>
              <a:ext uri="{FF2B5EF4-FFF2-40B4-BE49-F238E27FC236}">
                <a16:creationId xmlns:a16="http://schemas.microsoft.com/office/drawing/2014/main" id="{9A3565CA-67A9-EE7F-F282-07B13844781F}"/>
              </a:ext>
            </a:extLst>
          </p:cNvPr>
          <p:cNvGraphicFramePr>
            <a:graphicFrameLocks noGrp="1"/>
          </p:cNvGraphicFramePr>
          <p:nvPr>
            <p:extLst>
              <p:ext uri="{D42A27DB-BD31-4B8C-83A1-F6EECF244321}">
                <p14:modId xmlns:p14="http://schemas.microsoft.com/office/powerpoint/2010/main" val="3026604717"/>
              </p:ext>
            </p:extLst>
          </p:nvPr>
        </p:nvGraphicFramePr>
        <p:xfrm>
          <a:off x="175404" y="3358382"/>
          <a:ext cx="8784314" cy="2959717"/>
        </p:xfrm>
        <a:graphic>
          <a:graphicData uri="http://schemas.openxmlformats.org/drawingml/2006/table">
            <a:tbl>
              <a:tblPr firstRow="1" bandRow="1">
                <a:tableStyleId>{5C22544A-7EE6-4342-B048-85BDC9FD1C3A}</a:tableStyleId>
              </a:tblPr>
              <a:tblGrid>
                <a:gridCol w="3156413">
                  <a:extLst>
                    <a:ext uri="{9D8B030D-6E8A-4147-A177-3AD203B41FA5}">
                      <a16:colId xmlns:a16="http://schemas.microsoft.com/office/drawing/2014/main" val="29336690"/>
                    </a:ext>
                  </a:extLst>
                </a:gridCol>
                <a:gridCol w="1376218">
                  <a:extLst>
                    <a:ext uri="{9D8B030D-6E8A-4147-A177-3AD203B41FA5}">
                      <a16:colId xmlns:a16="http://schemas.microsoft.com/office/drawing/2014/main" val="4161067559"/>
                    </a:ext>
                  </a:extLst>
                </a:gridCol>
                <a:gridCol w="4251683">
                  <a:extLst>
                    <a:ext uri="{9D8B030D-6E8A-4147-A177-3AD203B41FA5}">
                      <a16:colId xmlns:a16="http://schemas.microsoft.com/office/drawing/2014/main" val="1228925269"/>
                    </a:ext>
                  </a:extLst>
                </a:gridCol>
              </a:tblGrid>
              <a:tr h="429909">
                <a:tc>
                  <a:txBody>
                    <a:bodyPr/>
                    <a:lstStyle/>
                    <a:p>
                      <a:pPr algn="ctr"/>
                      <a:r>
                        <a:rPr kumimoji="1" lang="ja-JP" altLang="en-US" sz="2000" dirty="0">
                          <a:solidFill>
                            <a:schemeClr val="tx1"/>
                          </a:solidFill>
                        </a:rPr>
                        <a:t>質　問</a:t>
                      </a:r>
                    </a:p>
                  </a:txBody>
                  <a:tcPr anchor="ctr"/>
                </a:tc>
                <a:tc gridSpan="2">
                  <a:txBody>
                    <a:bodyPr/>
                    <a:lstStyle/>
                    <a:p>
                      <a:pPr algn="ctr"/>
                      <a:r>
                        <a:rPr kumimoji="1" lang="ja-JP" altLang="en-US" sz="2000" dirty="0">
                          <a:solidFill>
                            <a:schemeClr val="tx1"/>
                          </a:solidFill>
                        </a:rPr>
                        <a:t>記入欄</a:t>
                      </a:r>
                    </a:p>
                  </a:txBody>
                  <a:tcPr anchor="ctr"/>
                </a:tc>
                <a:tc hMerge="1">
                  <a:txBody>
                    <a:bodyPr/>
                    <a:lstStyle/>
                    <a:p>
                      <a:pPr algn="ctr"/>
                      <a:endParaRPr kumimoji="1" lang="ja-JP" altLang="en-US" sz="2000" dirty="0">
                        <a:solidFill>
                          <a:schemeClr val="tx1"/>
                        </a:solidFill>
                      </a:endParaRPr>
                    </a:p>
                  </a:txBody>
                  <a:tcPr anchor="ctr"/>
                </a:tc>
                <a:extLst>
                  <a:ext uri="{0D108BD9-81ED-4DB2-BD59-A6C34878D82A}">
                    <a16:rowId xmlns:a16="http://schemas.microsoft.com/office/drawing/2014/main" val="1385799170"/>
                  </a:ext>
                </a:extLst>
              </a:tr>
              <a:tr h="632452">
                <a:tc rowSpan="4">
                  <a:txBody>
                    <a:bodyPr/>
                    <a:lstStyle/>
                    <a:p>
                      <a:r>
                        <a:rPr kumimoji="1" lang="ja-JP" altLang="en-US" sz="1800" b="1" dirty="0">
                          <a:solidFill>
                            <a:schemeClr val="tx1"/>
                          </a:solidFill>
                        </a:rPr>
                        <a:t>（</a:t>
                      </a:r>
                      <a:r>
                        <a:rPr kumimoji="1" lang="en-US" altLang="ja-JP" sz="1800" b="1" dirty="0">
                          <a:solidFill>
                            <a:schemeClr val="tx1"/>
                          </a:solidFill>
                        </a:rPr>
                        <a:t>2</a:t>
                      </a:r>
                      <a:r>
                        <a:rPr kumimoji="1" lang="ja-JP" altLang="en-US" sz="1800" b="1" dirty="0">
                          <a:solidFill>
                            <a:schemeClr val="tx1"/>
                          </a:solidFill>
                        </a:rPr>
                        <a:t>）亀田さんの気づきに、あなたはどんなことを質問しますか？</a:t>
                      </a:r>
                    </a:p>
                  </a:txBody>
                  <a:tcPr anchor="ctr"/>
                </a:tc>
                <a:tc>
                  <a:txBody>
                    <a:bodyPr/>
                    <a:lstStyle/>
                    <a:p>
                      <a:pPr algn="ctr"/>
                      <a:r>
                        <a:rPr kumimoji="1" lang="ja-JP" altLang="en-US" sz="1800" b="1" dirty="0">
                          <a:solidFill>
                            <a:schemeClr val="tx1"/>
                          </a:solidFill>
                        </a:rPr>
                        <a:t>い　つ</a:t>
                      </a:r>
                    </a:p>
                  </a:txBody>
                  <a:tcPr anchor="ctr"/>
                </a:tc>
                <a:tc>
                  <a:txBody>
                    <a:bodyPr/>
                    <a:lstStyle/>
                    <a:p>
                      <a:endParaRPr kumimoji="1" lang="ja-JP" altLang="en-US" sz="1800" b="1" dirty="0">
                        <a:solidFill>
                          <a:schemeClr val="tx1"/>
                        </a:solidFill>
                      </a:endParaRPr>
                    </a:p>
                  </a:txBody>
                  <a:tcPr anchor="ctr"/>
                </a:tc>
                <a:extLst>
                  <a:ext uri="{0D108BD9-81ED-4DB2-BD59-A6C34878D82A}">
                    <a16:rowId xmlns:a16="http://schemas.microsoft.com/office/drawing/2014/main" val="406585036"/>
                  </a:ext>
                </a:extLst>
              </a:tr>
              <a:tr h="632452">
                <a:tc vMerge="1">
                  <a:txBody>
                    <a:bodyPr/>
                    <a:lstStyle/>
                    <a:p>
                      <a:endParaRPr kumimoji="1" lang="ja-JP" altLang="en-US" sz="2000" b="1" dirty="0">
                        <a:solidFill>
                          <a:schemeClr val="tx1"/>
                        </a:solidFill>
                      </a:endParaRPr>
                    </a:p>
                  </a:txBody>
                  <a:tcPr anchor="ctr"/>
                </a:tc>
                <a:tc>
                  <a:txBody>
                    <a:bodyPr/>
                    <a:lstStyle/>
                    <a:p>
                      <a:pPr algn="ctr"/>
                      <a:r>
                        <a:rPr kumimoji="1" lang="ja-JP" altLang="en-US" sz="1800" b="1" dirty="0">
                          <a:solidFill>
                            <a:schemeClr val="tx1"/>
                          </a:solidFill>
                        </a:rPr>
                        <a:t>なにを</a:t>
                      </a:r>
                    </a:p>
                  </a:txBody>
                  <a:tcPr anchor="ctr"/>
                </a:tc>
                <a:tc>
                  <a:txBody>
                    <a:bodyPr/>
                    <a:lstStyle/>
                    <a:p>
                      <a:endParaRPr kumimoji="1" lang="ja-JP" altLang="en-US" sz="1800" b="1" dirty="0">
                        <a:solidFill>
                          <a:schemeClr val="tx1"/>
                        </a:solidFill>
                      </a:endParaRPr>
                    </a:p>
                  </a:txBody>
                  <a:tcPr anchor="ctr"/>
                </a:tc>
                <a:extLst>
                  <a:ext uri="{0D108BD9-81ED-4DB2-BD59-A6C34878D82A}">
                    <a16:rowId xmlns:a16="http://schemas.microsoft.com/office/drawing/2014/main" val="1460162587"/>
                  </a:ext>
                </a:extLst>
              </a:tr>
              <a:tr h="632452">
                <a:tc vMerge="1">
                  <a:txBody>
                    <a:bodyPr/>
                    <a:lstStyle/>
                    <a:p>
                      <a:endParaRPr kumimoji="1" lang="ja-JP" altLang="en-US" sz="2000" b="1" dirty="0">
                        <a:solidFill>
                          <a:schemeClr val="tx1"/>
                        </a:solidFill>
                      </a:endParaRPr>
                    </a:p>
                  </a:txBody>
                  <a:tcPr anchor="ctr"/>
                </a:tc>
                <a:tc>
                  <a:txBody>
                    <a:bodyPr/>
                    <a:lstStyle/>
                    <a:p>
                      <a:pPr algn="ctr"/>
                      <a:r>
                        <a:rPr kumimoji="1" lang="ja-JP" altLang="en-US" sz="1800" b="1" dirty="0">
                          <a:solidFill>
                            <a:schemeClr val="tx1"/>
                          </a:solidFill>
                        </a:rPr>
                        <a:t>どのように</a:t>
                      </a:r>
                    </a:p>
                  </a:txBody>
                  <a:tcPr anchor="ctr"/>
                </a:tc>
                <a:tc>
                  <a:txBody>
                    <a:bodyPr/>
                    <a:lstStyle/>
                    <a:p>
                      <a:endParaRPr kumimoji="1" lang="ja-JP" altLang="en-US" sz="1800" b="1" dirty="0">
                        <a:solidFill>
                          <a:schemeClr val="tx1"/>
                        </a:solidFill>
                      </a:endParaRPr>
                    </a:p>
                  </a:txBody>
                  <a:tcPr anchor="ctr"/>
                </a:tc>
                <a:extLst>
                  <a:ext uri="{0D108BD9-81ED-4DB2-BD59-A6C34878D82A}">
                    <a16:rowId xmlns:a16="http://schemas.microsoft.com/office/drawing/2014/main" val="2010535694"/>
                  </a:ext>
                </a:extLst>
              </a:tr>
              <a:tr h="632452">
                <a:tc vMerge="1">
                  <a:txBody>
                    <a:bodyPr/>
                    <a:lstStyle/>
                    <a:p>
                      <a:endParaRPr kumimoji="1" lang="ja-JP" altLang="en-US" sz="2000" b="1" dirty="0">
                        <a:solidFill>
                          <a:schemeClr val="tx1"/>
                        </a:solidFill>
                      </a:endParaRPr>
                    </a:p>
                  </a:txBody>
                  <a:tcPr anchor="ctr"/>
                </a:tc>
                <a:tc>
                  <a:txBody>
                    <a:bodyPr/>
                    <a:lstStyle/>
                    <a:p>
                      <a:pPr algn="ctr"/>
                      <a:r>
                        <a:rPr kumimoji="1" lang="ja-JP" altLang="en-US" sz="1800" b="1" dirty="0">
                          <a:solidFill>
                            <a:schemeClr val="tx1"/>
                          </a:solidFill>
                        </a:rPr>
                        <a:t>それはなぜ</a:t>
                      </a:r>
                    </a:p>
                  </a:txBody>
                  <a:tcPr anchor="ctr"/>
                </a:tc>
                <a:tc>
                  <a:txBody>
                    <a:bodyPr/>
                    <a:lstStyle/>
                    <a:p>
                      <a:endParaRPr kumimoji="1" lang="ja-JP" altLang="en-US" sz="1800" b="1" dirty="0">
                        <a:solidFill>
                          <a:schemeClr val="tx1"/>
                        </a:solidFill>
                      </a:endParaRPr>
                    </a:p>
                  </a:txBody>
                  <a:tcPr anchor="ctr"/>
                </a:tc>
                <a:extLst>
                  <a:ext uri="{0D108BD9-81ED-4DB2-BD59-A6C34878D82A}">
                    <a16:rowId xmlns:a16="http://schemas.microsoft.com/office/drawing/2014/main" val="1436393985"/>
                  </a:ext>
                </a:extLst>
              </a:tr>
            </a:tbl>
          </a:graphicData>
        </a:graphic>
      </p:graphicFrame>
      <p:sp>
        <p:nvSpPr>
          <p:cNvPr id="8" name="タイトル 1">
            <a:extLst>
              <a:ext uri="{FF2B5EF4-FFF2-40B4-BE49-F238E27FC236}">
                <a16:creationId xmlns:a16="http://schemas.microsoft.com/office/drawing/2014/main" id="{4AFD31B4-29FF-54EE-0EE0-E8A21B8A716B}"/>
              </a:ext>
            </a:extLst>
          </p:cNvPr>
          <p:cNvSpPr txBox="1">
            <a:spLocks/>
          </p:cNvSpPr>
          <p:nvPr/>
        </p:nvSpPr>
        <p:spPr>
          <a:xfrm>
            <a:off x="6253018" y="512900"/>
            <a:ext cx="2699974" cy="41812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ja-JP" altLang="en-US" sz="2000" b="1" dirty="0">
                <a:latin typeface="+mn-ea"/>
                <a:ea typeface="+mn-ea"/>
              </a:rPr>
              <a:t>個人ワーク：</a:t>
            </a:r>
            <a:r>
              <a:rPr lang="en-US" altLang="ja-JP" sz="2000" b="1" dirty="0">
                <a:latin typeface="+mn-ea"/>
                <a:ea typeface="+mn-ea"/>
              </a:rPr>
              <a:t>10</a:t>
            </a:r>
            <a:r>
              <a:rPr lang="ja-JP" altLang="en-US" sz="2000" b="1" dirty="0">
                <a:latin typeface="+mn-ea"/>
                <a:ea typeface="+mn-ea"/>
              </a:rPr>
              <a:t>分</a:t>
            </a:r>
          </a:p>
        </p:txBody>
      </p:sp>
      <p:graphicFrame>
        <p:nvGraphicFramePr>
          <p:cNvPr id="9" name="表 8">
            <a:extLst>
              <a:ext uri="{FF2B5EF4-FFF2-40B4-BE49-F238E27FC236}">
                <a16:creationId xmlns:a16="http://schemas.microsoft.com/office/drawing/2014/main" id="{37BF8FF2-8B26-B1C2-75FF-F51468899404}"/>
              </a:ext>
            </a:extLst>
          </p:cNvPr>
          <p:cNvGraphicFramePr>
            <a:graphicFrameLocks noGrp="1"/>
          </p:cNvGraphicFramePr>
          <p:nvPr>
            <p:extLst>
              <p:ext uri="{D42A27DB-BD31-4B8C-83A1-F6EECF244321}">
                <p14:modId xmlns:p14="http://schemas.microsoft.com/office/powerpoint/2010/main" val="3114845660"/>
              </p:ext>
            </p:extLst>
          </p:nvPr>
        </p:nvGraphicFramePr>
        <p:xfrm>
          <a:off x="189795" y="991976"/>
          <a:ext cx="8784314" cy="2277743"/>
        </p:xfrm>
        <a:graphic>
          <a:graphicData uri="http://schemas.openxmlformats.org/drawingml/2006/table">
            <a:tbl>
              <a:tblPr firstRow="1" bandRow="1">
                <a:tableStyleId>{5C22544A-7EE6-4342-B048-85BDC9FD1C3A}</a:tableStyleId>
              </a:tblPr>
              <a:tblGrid>
                <a:gridCol w="3156413">
                  <a:extLst>
                    <a:ext uri="{9D8B030D-6E8A-4147-A177-3AD203B41FA5}">
                      <a16:colId xmlns:a16="http://schemas.microsoft.com/office/drawing/2014/main" val="29336690"/>
                    </a:ext>
                  </a:extLst>
                </a:gridCol>
                <a:gridCol w="5627901">
                  <a:extLst>
                    <a:ext uri="{9D8B030D-6E8A-4147-A177-3AD203B41FA5}">
                      <a16:colId xmlns:a16="http://schemas.microsoft.com/office/drawing/2014/main" val="4161067559"/>
                    </a:ext>
                  </a:extLst>
                </a:gridCol>
              </a:tblGrid>
              <a:tr h="563050">
                <a:tc>
                  <a:txBody>
                    <a:bodyPr/>
                    <a:lstStyle/>
                    <a:p>
                      <a:pPr algn="ctr"/>
                      <a:r>
                        <a:rPr kumimoji="1" lang="ja-JP" altLang="en-US" sz="2000" dirty="0">
                          <a:solidFill>
                            <a:schemeClr val="tx1"/>
                          </a:solidFill>
                        </a:rPr>
                        <a:t>質　問</a:t>
                      </a:r>
                    </a:p>
                  </a:txBody>
                  <a:tcPr anchor="ctr"/>
                </a:tc>
                <a:tc>
                  <a:txBody>
                    <a:bodyPr/>
                    <a:lstStyle/>
                    <a:p>
                      <a:pPr algn="ctr"/>
                      <a:r>
                        <a:rPr kumimoji="1" lang="ja-JP" altLang="en-US" sz="2000" dirty="0">
                          <a:solidFill>
                            <a:schemeClr val="tx1"/>
                          </a:solidFill>
                        </a:rPr>
                        <a:t>記入欄</a:t>
                      </a:r>
                    </a:p>
                  </a:txBody>
                  <a:tcPr anchor="ctr"/>
                </a:tc>
                <a:extLst>
                  <a:ext uri="{0D108BD9-81ED-4DB2-BD59-A6C34878D82A}">
                    <a16:rowId xmlns:a16="http://schemas.microsoft.com/office/drawing/2014/main" val="1385799170"/>
                  </a:ext>
                </a:extLst>
              </a:tr>
              <a:tr h="1714693">
                <a:tc>
                  <a:txBody>
                    <a:bodyPr/>
                    <a:lstStyle/>
                    <a:p>
                      <a:r>
                        <a:rPr kumimoji="1" lang="ja-JP" altLang="en-US" sz="1800" b="1" dirty="0">
                          <a:solidFill>
                            <a:schemeClr val="tx1"/>
                          </a:solidFill>
                        </a:rPr>
                        <a:t>（</a:t>
                      </a:r>
                      <a:r>
                        <a:rPr kumimoji="1" lang="en-US" altLang="ja-JP" sz="1800" b="1" dirty="0">
                          <a:solidFill>
                            <a:schemeClr val="tx1"/>
                          </a:solidFill>
                        </a:rPr>
                        <a:t>1</a:t>
                      </a:r>
                      <a:r>
                        <a:rPr kumimoji="1" lang="ja-JP" altLang="en-US" sz="1800" b="1" dirty="0">
                          <a:solidFill>
                            <a:schemeClr val="tx1"/>
                          </a:solidFill>
                        </a:rPr>
                        <a:t>）亀田さんからの問いかけに、どのような印象と支援が必要だと感じましたか？</a:t>
                      </a:r>
                    </a:p>
                  </a:txBody>
                  <a:tcPr anchor="ctr"/>
                </a:tc>
                <a:tc>
                  <a:txBody>
                    <a:bodyPr/>
                    <a:lstStyle/>
                    <a:p>
                      <a:pPr algn="just"/>
                      <a:r>
                        <a:rPr kumimoji="1" lang="ja-JP" altLang="en-US" sz="1800" b="1" dirty="0">
                          <a:solidFill>
                            <a:schemeClr val="tx1"/>
                          </a:solidFill>
                        </a:rPr>
                        <a:t>○</a:t>
                      </a:r>
                      <a:endParaRPr kumimoji="1" lang="en-US" altLang="ja-JP" sz="1800" b="1" dirty="0">
                        <a:solidFill>
                          <a:schemeClr val="tx1"/>
                        </a:solidFill>
                      </a:endParaRPr>
                    </a:p>
                    <a:p>
                      <a:pPr algn="just"/>
                      <a:endParaRPr kumimoji="1" lang="en-US" altLang="ja-JP" sz="1800" b="1" dirty="0">
                        <a:solidFill>
                          <a:schemeClr val="tx1"/>
                        </a:solidFill>
                      </a:endParaRPr>
                    </a:p>
                    <a:p>
                      <a:pPr algn="just"/>
                      <a:r>
                        <a:rPr kumimoji="1" lang="ja-JP" altLang="en-US" sz="1800" b="1" dirty="0">
                          <a:solidFill>
                            <a:schemeClr val="tx1"/>
                          </a:solidFill>
                        </a:rPr>
                        <a:t>○</a:t>
                      </a:r>
                      <a:endParaRPr kumimoji="1" lang="en-US" altLang="ja-JP" sz="1800" b="1" dirty="0">
                        <a:solidFill>
                          <a:schemeClr val="tx1"/>
                        </a:solidFill>
                      </a:endParaRPr>
                    </a:p>
                    <a:p>
                      <a:pPr algn="just"/>
                      <a:endParaRPr kumimoji="1" lang="en-US" altLang="ja-JP" sz="1800" b="1" dirty="0">
                        <a:solidFill>
                          <a:schemeClr val="tx1"/>
                        </a:solidFill>
                      </a:endParaRPr>
                    </a:p>
                    <a:p>
                      <a:pPr algn="just"/>
                      <a:r>
                        <a:rPr kumimoji="1" lang="ja-JP" altLang="en-US" sz="1800" b="1" dirty="0">
                          <a:solidFill>
                            <a:schemeClr val="tx1"/>
                          </a:solidFill>
                        </a:rPr>
                        <a:t>○</a:t>
                      </a:r>
                    </a:p>
                  </a:txBody>
                  <a:tcPr anchor="ctr"/>
                </a:tc>
                <a:extLst>
                  <a:ext uri="{0D108BD9-81ED-4DB2-BD59-A6C34878D82A}">
                    <a16:rowId xmlns:a16="http://schemas.microsoft.com/office/drawing/2014/main" val="406585036"/>
                  </a:ext>
                </a:extLst>
              </a:tr>
            </a:tbl>
          </a:graphicData>
        </a:graphic>
      </p:graphicFrame>
      <p:sp>
        <p:nvSpPr>
          <p:cNvPr id="12" name="タイトル 1">
            <a:extLst>
              <a:ext uri="{FF2B5EF4-FFF2-40B4-BE49-F238E27FC236}">
                <a16:creationId xmlns:a16="http://schemas.microsoft.com/office/drawing/2014/main" id="{F04F9EEA-D96E-A719-2886-0E8E8E50F533}"/>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地域を視点にした</a:t>
            </a:r>
            <a:r>
              <a:rPr kumimoji="1" lang="en-US" altLang="ja-JP" sz="2000" b="1" dirty="0">
                <a:latin typeface="+mn-ea"/>
                <a:ea typeface="+mn-ea"/>
              </a:rPr>
              <a:t>GSV</a:t>
            </a:r>
            <a:endParaRPr kumimoji="1" lang="ja-JP" altLang="en-US" sz="2000" b="1" dirty="0">
              <a:latin typeface="+mn-ea"/>
              <a:ea typeface="+mn-ea"/>
            </a:endParaRPr>
          </a:p>
        </p:txBody>
      </p:sp>
      <p:sp>
        <p:nvSpPr>
          <p:cNvPr id="13" name="タイトル 1">
            <a:extLst>
              <a:ext uri="{FF2B5EF4-FFF2-40B4-BE49-F238E27FC236}">
                <a16:creationId xmlns:a16="http://schemas.microsoft.com/office/drawing/2014/main" id="{635C29B6-856D-86BD-0705-027E23CB3E04}"/>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演習</a:t>
            </a:r>
            <a:r>
              <a:rPr lang="en-US" altLang="ja-JP" sz="1600" b="1" dirty="0">
                <a:latin typeface="+mn-ea"/>
                <a:ea typeface="+mn-ea"/>
              </a:rPr>
              <a:t>3〉</a:t>
            </a:r>
            <a:r>
              <a:rPr lang="ja-JP" altLang="en-US" sz="1600" b="1" dirty="0">
                <a:latin typeface="+mn-ea"/>
                <a:ea typeface="+mn-ea"/>
              </a:rPr>
              <a:t>地域でスーパーバイズし合える人材育成の場と目的</a:t>
            </a:r>
          </a:p>
        </p:txBody>
      </p:sp>
    </p:spTree>
    <p:extLst>
      <p:ext uri="{BB962C8B-B14F-4D97-AF65-F5344CB8AC3E}">
        <p14:creationId xmlns:p14="http://schemas.microsoft.com/office/powerpoint/2010/main" val="379888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7540D-587F-1BE3-D7F6-5C3EEA9900A0}"/>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3E89B04F-0AD9-BAE8-7C49-95BD74C52350}"/>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3E559AEE-414E-9B00-0F9A-584EC05B52C9}"/>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91</a:t>
            </a:fld>
            <a:endParaRPr kumimoji="1" lang="ja-JP" altLang="en-US" dirty="0"/>
          </a:p>
        </p:txBody>
      </p:sp>
      <p:cxnSp>
        <p:nvCxnSpPr>
          <p:cNvPr id="22" name="直線コネクタ 21">
            <a:extLst>
              <a:ext uri="{FF2B5EF4-FFF2-40B4-BE49-F238E27FC236}">
                <a16:creationId xmlns:a16="http://schemas.microsoft.com/office/drawing/2014/main" id="{6F60FA3E-72EA-B0BA-CDBE-FD30035FB89C}"/>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 name="タイトル 1">
            <a:extLst>
              <a:ext uri="{FF2B5EF4-FFF2-40B4-BE49-F238E27FC236}">
                <a16:creationId xmlns:a16="http://schemas.microsoft.com/office/drawing/2014/main" id="{FF10E67A-F7CE-A651-534E-3E7AFFD41E70}"/>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8" name="タイトル 1">
            <a:extLst>
              <a:ext uri="{FF2B5EF4-FFF2-40B4-BE49-F238E27FC236}">
                <a16:creationId xmlns:a16="http://schemas.microsoft.com/office/drawing/2014/main" id="{BB8501F5-87FF-F057-0B40-5540CAF12A0D}"/>
              </a:ext>
            </a:extLst>
          </p:cNvPr>
          <p:cNvSpPr txBox="1">
            <a:spLocks/>
          </p:cNvSpPr>
          <p:nvPr/>
        </p:nvSpPr>
        <p:spPr>
          <a:xfrm>
            <a:off x="5735782" y="512900"/>
            <a:ext cx="3217210" cy="41812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ja-JP" altLang="en-US" sz="2000" b="1" dirty="0">
                <a:latin typeface="+mn-ea"/>
                <a:ea typeface="+mn-ea"/>
              </a:rPr>
              <a:t>グループワーク：</a:t>
            </a:r>
            <a:r>
              <a:rPr lang="en-US" altLang="ja-JP" sz="2000" b="1" dirty="0">
                <a:latin typeface="+mn-ea"/>
                <a:ea typeface="+mn-ea"/>
              </a:rPr>
              <a:t>20</a:t>
            </a:r>
            <a:r>
              <a:rPr lang="ja-JP" altLang="en-US" sz="2000" b="1" dirty="0">
                <a:latin typeface="+mn-ea"/>
                <a:ea typeface="+mn-ea"/>
              </a:rPr>
              <a:t>分</a:t>
            </a:r>
          </a:p>
        </p:txBody>
      </p:sp>
      <p:graphicFrame>
        <p:nvGraphicFramePr>
          <p:cNvPr id="9" name="表 8">
            <a:extLst>
              <a:ext uri="{FF2B5EF4-FFF2-40B4-BE49-F238E27FC236}">
                <a16:creationId xmlns:a16="http://schemas.microsoft.com/office/drawing/2014/main" id="{28BB0B86-A6CF-9B4E-9A04-EA935F87FD98}"/>
              </a:ext>
            </a:extLst>
          </p:cNvPr>
          <p:cNvGraphicFramePr>
            <a:graphicFrameLocks noGrp="1"/>
          </p:cNvGraphicFramePr>
          <p:nvPr>
            <p:extLst>
              <p:ext uri="{D42A27DB-BD31-4B8C-83A1-F6EECF244321}">
                <p14:modId xmlns:p14="http://schemas.microsoft.com/office/powerpoint/2010/main" val="1467314373"/>
              </p:ext>
            </p:extLst>
          </p:nvPr>
        </p:nvGraphicFramePr>
        <p:xfrm>
          <a:off x="162087" y="1051104"/>
          <a:ext cx="8784314" cy="4232096"/>
        </p:xfrm>
        <a:graphic>
          <a:graphicData uri="http://schemas.openxmlformats.org/drawingml/2006/table">
            <a:tbl>
              <a:tblPr firstRow="1" bandRow="1">
                <a:tableStyleId>{5C22544A-7EE6-4342-B048-85BDC9FD1C3A}</a:tableStyleId>
              </a:tblPr>
              <a:tblGrid>
                <a:gridCol w="3156413">
                  <a:extLst>
                    <a:ext uri="{9D8B030D-6E8A-4147-A177-3AD203B41FA5}">
                      <a16:colId xmlns:a16="http://schemas.microsoft.com/office/drawing/2014/main" val="29336690"/>
                    </a:ext>
                  </a:extLst>
                </a:gridCol>
                <a:gridCol w="5627901">
                  <a:extLst>
                    <a:ext uri="{9D8B030D-6E8A-4147-A177-3AD203B41FA5}">
                      <a16:colId xmlns:a16="http://schemas.microsoft.com/office/drawing/2014/main" val="4161067559"/>
                    </a:ext>
                  </a:extLst>
                </a:gridCol>
              </a:tblGrid>
              <a:tr h="524679">
                <a:tc>
                  <a:txBody>
                    <a:bodyPr/>
                    <a:lstStyle/>
                    <a:p>
                      <a:pPr algn="ctr"/>
                      <a:r>
                        <a:rPr kumimoji="1" lang="ja-JP" altLang="en-US" sz="2000" dirty="0">
                          <a:solidFill>
                            <a:schemeClr val="tx1"/>
                          </a:solidFill>
                        </a:rPr>
                        <a:t>質　問</a:t>
                      </a:r>
                    </a:p>
                  </a:txBody>
                  <a:tcPr anchor="ctr"/>
                </a:tc>
                <a:tc>
                  <a:txBody>
                    <a:bodyPr/>
                    <a:lstStyle/>
                    <a:p>
                      <a:pPr algn="ctr"/>
                      <a:r>
                        <a:rPr kumimoji="1" lang="ja-JP" altLang="en-US" sz="2000" dirty="0">
                          <a:solidFill>
                            <a:schemeClr val="tx1"/>
                          </a:solidFill>
                        </a:rPr>
                        <a:t>記入欄</a:t>
                      </a:r>
                    </a:p>
                  </a:txBody>
                  <a:tcPr anchor="ctr"/>
                </a:tc>
                <a:extLst>
                  <a:ext uri="{0D108BD9-81ED-4DB2-BD59-A6C34878D82A}">
                    <a16:rowId xmlns:a16="http://schemas.microsoft.com/office/drawing/2014/main" val="1385799170"/>
                  </a:ext>
                </a:extLst>
              </a:tr>
              <a:tr h="3707417">
                <a:tc>
                  <a:txBody>
                    <a:bodyPr/>
                    <a:lstStyle/>
                    <a:p>
                      <a:r>
                        <a:rPr kumimoji="1" lang="ja-JP" altLang="en-US" sz="1800" b="1" dirty="0">
                          <a:solidFill>
                            <a:schemeClr val="tx1"/>
                          </a:solidFill>
                        </a:rPr>
                        <a:t>（</a:t>
                      </a:r>
                      <a:r>
                        <a:rPr kumimoji="1" lang="en-US" altLang="ja-JP" sz="1800" b="1" dirty="0">
                          <a:solidFill>
                            <a:schemeClr val="tx1"/>
                          </a:solidFill>
                        </a:rPr>
                        <a:t>3</a:t>
                      </a:r>
                      <a:r>
                        <a:rPr kumimoji="1" lang="ja-JP" altLang="en-US" sz="1800" b="1" dirty="0">
                          <a:solidFill>
                            <a:schemeClr val="tx1"/>
                          </a:solidFill>
                        </a:rPr>
                        <a:t>）亀田さんが抱えている課題を、地域で応援するために、想像したことを共有しましょう。</a:t>
                      </a:r>
                    </a:p>
                  </a:txBody>
                  <a:tcPr anchor="ctr"/>
                </a:tc>
                <a:tc>
                  <a:txBody>
                    <a:bodyPr/>
                    <a:lstStyle/>
                    <a:p>
                      <a:pPr algn="l"/>
                      <a:r>
                        <a:rPr kumimoji="1" lang="ja-JP" altLang="en-US" sz="1800" b="1" dirty="0">
                          <a:solidFill>
                            <a:schemeClr val="tx1"/>
                          </a:solidFill>
                        </a:rPr>
                        <a:t>○</a:t>
                      </a:r>
                      <a:endParaRPr kumimoji="1" lang="en-US" altLang="ja-JP" sz="1800" b="1" dirty="0">
                        <a:solidFill>
                          <a:schemeClr val="tx1"/>
                        </a:solidFill>
                      </a:endParaRPr>
                    </a:p>
                    <a:p>
                      <a:pPr algn="l"/>
                      <a:endParaRPr kumimoji="1" lang="en-US" altLang="ja-JP" sz="1800" b="1" dirty="0">
                        <a:solidFill>
                          <a:schemeClr val="tx1"/>
                        </a:solidFill>
                      </a:endParaRPr>
                    </a:p>
                    <a:p>
                      <a:pPr algn="l"/>
                      <a:r>
                        <a:rPr kumimoji="1" lang="ja-JP" altLang="en-US" sz="1800" b="1" dirty="0">
                          <a:solidFill>
                            <a:schemeClr val="tx1"/>
                          </a:solidFill>
                        </a:rPr>
                        <a:t>○</a:t>
                      </a:r>
                      <a:endParaRPr kumimoji="1" lang="en-US" altLang="ja-JP" sz="1800" b="1" dirty="0">
                        <a:solidFill>
                          <a:schemeClr val="tx1"/>
                        </a:solidFill>
                      </a:endParaRPr>
                    </a:p>
                    <a:p>
                      <a:pPr algn="l"/>
                      <a:endParaRPr kumimoji="1" lang="en-US" altLang="ja-JP" sz="1800" b="1" dirty="0">
                        <a:solidFill>
                          <a:schemeClr val="tx1"/>
                        </a:solidFill>
                      </a:endParaRPr>
                    </a:p>
                    <a:p>
                      <a:pPr algn="l"/>
                      <a:r>
                        <a:rPr kumimoji="1" lang="ja-JP" altLang="en-US" sz="1800" b="1" dirty="0">
                          <a:solidFill>
                            <a:schemeClr val="tx1"/>
                          </a:solidFill>
                        </a:rPr>
                        <a:t>○</a:t>
                      </a:r>
                      <a:endParaRPr kumimoji="1" lang="en-US" altLang="ja-JP" sz="1800" b="1" dirty="0">
                        <a:solidFill>
                          <a:schemeClr val="tx1"/>
                        </a:solidFill>
                      </a:endParaRPr>
                    </a:p>
                    <a:p>
                      <a:pPr algn="l"/>
                      <a:endParaRPr kumimoji="1" lang="en-US" altLang="ja-JP" sz="1800" b="1" dirty="0">
                        <a:solidFill>
                          <a:schemeClr val="tx1"/>
                        </a:solidFill>
                      </a:endParaRPr>
                    </a:p>
                    <a:p>
                      <a:pPr algn="l"/>
                      <a:r>
                        <a:rPr kumimoji="1" lang="ja-JP" altLang="en-US" sz="1800" b="1" dirty="0">
                          <a:solidFill>
                            <a:schemeClr val="tx1"/>
                          </a:solidFill>
                        </a:rPr>
                        <a:t>○</a:t>
                      </a:r>
                      <a:endParaRPr kumimoji="1" lang="en-US" altLang="ja-JP" sz="1800" b="1" dirty="0">
                        <a:solidFill>
                          <a:schemeClr val="tx1"/>
                        </a:solidFill>
                      </a:endParaRPr>
                    </a:p>
                    <a:p>
                      <a:pPr algn="l"/>
                      <a:endParaRPr kumimoji="1" lang="en-US" altLang="ja-JP" sz="1800" b="1" dirty="0">
                        <a:solidFill>
                          <a:schemeClr val="tx1"/>
                        </a:solidFill>
                      </a:endParaRPr>
                    </a:p>
                    <a:p>
                      <a:pPr algn="l"/>
                      <a:r>
                        <a:rPr kumimoji="1" lang="ja-JP" altLang="en-US" sz="1800" b="1" dirty="0">
                          <a:solidFill>
                            <a:schemeClr val="tx1"/>
                          </a:solidFill>
                        </a:rPr>
                        <a:t>○</a:t>
                      </a:r>
                    </a:p>
                  </a:txBody>
                  <a:tcPr anchor="ctr"/>
                </a:tc>
                <a:extLst>
                  <a:ext uri="{0D108BD9-81ED-4DB2-BD59-A6C34878D82A}">
                    <a16:rowId xmlns:a16="http://schemas.microsoft.com/office/drawing/2014/main" val="406585036"/>
                  </a:ext>
                </a:extLst>
              </a:tr>
            </a:tbl>
          </a:graphicData>
        </a:graphic>
      </p:graphicFrame>
      <p:sp>
        <p:nvSpPr>
          <p:cNvPr id="11" name="タイトル 1">
            <a:extLst>
              <a:ext uri="{FF2B5EF4-FFF2-40B4-BE49-F238E27FC236}">
                <a16:creationId xmlns:a16="http://schemas.microsoft.com/office/drawing/2014/main" id="{CBC0F755-6F59-A853-AAFB-CB6ACBD70355}"/>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地域を視点にした</a:t>
            </a:r>
            <a:r>
              <a:rPr kumimoji="1" lang="en-US" altLang="ja-JP" sz="2000" b="1" dirty="0">
                <a:latin typeface="+mn-ea"/>
                <a:ea typeface="+mn-ea"/>
              </a:rPr>
              <a:t>GSV</a:t>
            </a:r>
            <a:endParaRPr kumimoji="1" lang="ja-JP" altLang="en-US" sz="2000" b="1" dirty="0">
              <a:latin typeface="+mn-ea"/>
              <a:ea typeface="+mn-ea"/>
            </a:endParaRPr>
          </a:p>
        </p:txBody>
      </p:sp>
      <p:sp>
        <p:nvSpPr>
          <p:cNvPr id="12" name="タイトル 1">
            <a:extLst>
              <a:ext uri="{FF2B5EF4-FFF2-40B4-BE49-F238E27FC236}">
                <a16:creationId xmlns:a16="http://schemas.microsoft.com/office/drawing/2014/main" id="{5AE38BD1-3C0F-B989-AF00-14D0B06BEFFF}"/>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演習</a:t>
            </a:r>
            <a:r>
              <a:rPr lang="en-US" altLang="ja-JP" sz="1600" b="1" dirty="0">
                <a:latin typeface="+mn-ea"/>
                <a:ea typeface="+mn-ea"/>
              </a:rPr>
              <a:t>3〉</a:t>
            </a:r>
            <a:r>
              <a:rPr lang="ja-JP" altLang="en-US" sz="1600" b="1" dirty="0">
                <a:latin typeface="+mn-ea"/>
                <a:ea typeface="+mn-ea"/>
              </a:rPr>
              <a:t>地域でスーパーバイズし合える人材育成の場と目的</a:t>
            </a:r>
          </a:p>
        </p:txBody>
      </p:sp>
    </p:spTree>
    <p:extLst>
      <p:ext uri="{BB962C8B-B14F-4D97-AF65-F5344CB8AC3E}">
        <p14:creationId xmlns:p14="http://schemas.microsoft.com/office/powerpoint/2010/main" val="89805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B67D0-FCB3-D6CE-3311-FBBBCF58B86E}"/>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797F37C0-3FBC-8DF2-A4EC-BE6F15EAA235}"/>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7FA6D48E-7A74-BAB5-EF63-08E854A71348}"/>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92</a:t>
            </a:fld>
            <a:endParaRPr kumimoji="1" lang="ja-JP" altLang="en-US" dirty="0"/>
          </a:p>
        </p:txBody>
      </p:sp>
      <p:cxnSp>
        <p:nvCxnSpPr>
          <p:cNvPr id="22" name="直線コネクタ 21">
            <a:extLst>
              <a:ext uri="{FF2B5EF4-FFF2-40B4-BE49-F238E27FC236}">
                <a16:creationId xmlns:a16="http://schemas.microsoft.com/office/drawing/2014/main" id="{8D7CB664-298F-C3D2-1E33-1AA9A4DCC3E1}"/>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 name="字幕 2">
            <a:extLst>
              <a:ext uri="{FF2B5EF4-FFF2-40B4-BE49-F238E27FC236}">
                <a16:creationId xmlns:a16="http://schemas.microsoft.com/office/drawing/2014/main" id="{5BEF5243-7616-7111-BD6D-8066A5F6712A}"/>
              </a:ext>
            </a:extLst>
          </p:cNvPr>
          <p:cNvSpPr>
            <a:spLocks noGrp="1"/>
          </p:cNvSpPr>
          <p:nvPr>
            <p:ph type="subTitle" idx="1"/>
          </p:nvPr>
        </p:nvSpPr>
        <p:spPr>
          <a:xfrm>
            <a:off x="195309" y="812801"/>
            <a:ext cx="8753381" cy="3565237"/>
          </a:xfrm>
        </p:spPr>
        <p:txBody>
          <a:bodyPr anchor="ctr">
            <a:noAutofit/>
          </a:bodyPr>
          <a:lstStyle/>
          <a:p>
            <a:pPr algn="l">
              <a:lnSpc>
                <a:spcPct val="100000"/>
              </a:lnSpc>
            </a:pPr>
            <a:r>
              <a:rPr lang="en-US" altLang="ja-JP" sz="3200" b="1" dirty="0">
                <a:latin typeface="+mn-ea"/>
              </a:rPr>
              <a:t>【</a:t>
            </a:r>
            <a:r>
              <a:rPr lang="ja-JP" altLang="en-US" sz="3200" b="1" dirty="0">
                <a:latin typeface="+mn-ea"/>
              </a:rPr>
              <a:t>セッション</a:t>
            </a:r>
            <a:r>
              <a:rPr lang="en-US" altLang="ja-JP" sz="3200" b="1" dirty="0">
                <a:latin typeface="+mn-ea"/>
              </a:rPr>
              <a:t>Ⅲ】</a:t>
            </a:r>
          </a:p>
          <a:p>
            <a:pPr algn="l">
              <a:lnSpc>
                <a:spcPct val="100000"/>
              </a:lnSpc>
            </a:pPr>
            <a:r>
              <a:rPr lang="ja-JP" altLang="en-US" sz="2000" b="1" dirty="0">
                <a:latin typeface="+mn-ea"/>
              </a:rPr>
              <a:t>個別課題から地域課題へ転換するグループスーパービジョン</a:t>
            </a:r>
            <a:endParaRPr lang="en-US" altLang="ja-JP" sz="2000" b="1" dirty="0">
              <a:latin typeface="+mn-ea"/>
            </a:endParaRPr>
          </a:p>
          <a:p>
            <a:pPr algn="l">
              <a:lnSpc>
                <a:spcPct val="100000"/>
              </a:lnSpc>
            </a:pPr>
            <a:endParaRPr lang="en-US" altLang="ja-JP" sz="2000" b="1" dirty="0">
              <a:latin typeface="+mn-ea"/>
            </a:endParaRPr>
          </a:p>
          <a:p>
            <a:pPr algn="l">
              <a:lnSpc>
                <a:spcPct val="100000"/>
              </a:lnSpc>
            </a:pPr>
            <a:r>
              <a:rPr lang="en-US" altLang="ja-JP" sz="2800" b="1" dirty="0">
                <a:latin typeface="+mn-ea"/>
              </a:rPr>
              <a:t>〈</a:t>
            </a:r>
            <a:r>
              <a:rPr lang="ja-JP" altLang="en-US" sz="2800" b="1" dirty="0">
                <a:latin typeface="+mn-ea"/>
              </a:rPr>
              <a:t>まとめ</a:t>
            </a:r>
            <a:r>
              <a:rPr lang="en-US" altLang="ja-JP" sz="2800" b="1" dirty="0">
                <a:latin typeface="+mn-ea"/>
              </a:rPr>
              <a:t>〉</a:t>
            </a:r>
          </a:p>
          <a:p>
            <a:pPr>
              <a:lnSpc>
                <a:spcPct val="100000"/>
              </a:lnSpc>
            </a:pPr>
            <a:r>
              <a:rPr lang="ja-JP" altLang="en-US" sz="2800" b="1" dirty="0">
                <a:latin typeface="+mn-ea"/>
              </a:rPr>
              <a:t>人材育成の地域での展開のまとめ</a:t>
            </a:r>
          </a:p>
          <a:p>
            <a:pPr>
              <a:lnSpc>
                <a:spcPct val="100000"/>
              </a:lnSpc>
            </a:pPr>
            <a:r>
              <a:rPr lang="ja-JP" altLang="en-US" sz="2800" b="1" dirty="0">
                <a:latin typeface="+mn-ea"/>
              </a:rPr>
              <a:t>「地域住民や他機関との連携・協力による研修」</a:t>
            </a:r>
          </a:p>
        </p:txBody>
      </p:sp>
      <p:sp>
        <p:nvSpPr>
          <p:cNvPr id="2" name="タイトル 1">
            <a:extLst>
              <a:ext uri="{FF2B5EF4-FFF2-40B4-BE49-F238E27FC236}">
                <a16:creationId xmlns:a16="http://schemas.microsoft.com/office/drawing/2014/main" id="{FDA2B10A-5F85-3254-DC82-1531A73A07E3}"/>
              </a:ext>
            </a:extLst>
          </p:cNvPr>
          <p:cNvSpPr txBox="1">
            <a:spLocks/>
          </p:cNvSpPr>
          <p:nvPr/>
        </p:nvSpPr>
        <p:spPr>
          <a:xfrm>
            <a:off x="2732658" y="4341093"/>
            <a:ext cx="6216032" cy="204174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spcBef>
                <a:spcPts val="600"/>
              </a:spcBef>
            </a:pPr>
            <a:r>
              <a:rPr lang="en-US" altLang="ja-JP" sz="2400" b="1" dirty="0">
                <a:latin typeface="+mn-ea"/>
                <a:ea typeface="+mn-ea"/>
              </a:rPr>
              <a:t>〈</a:t>
            </a:r>
            <a:r>
              <a:rPr lang="ja-JP" altLang="en-US" sz="2400" b="1" dirty="0">
                <a:latin typeface="+mn-ea"/>
                <a:ea typeface="+mn-ea"/>
              </a:rPr>
              <a:t>講義</a:t>
            </a:r>
            <a:r>
              <a:rPr lang="en-US" altLang="ja-JP" sz="2400" b="1" dirty="0">
                <a:latin typeface="+mn-ea"/>
                <a:ea typeface="+mn-ea"/>
              </a:rPr>
              <a:t>3〉13</a:t>
            </a:r>
            <a:r>
              <a:rPr lang="ja-JP" altLang="en-US" sz="2400" b="1" dirty="0">
                <a:latin typeface="+mn-ea"/>
                <a:ea typeface="+mn-ea"/>
              </a:rPr>
              <a:t>：</a:t>
            </a:r>
            <a:r>
              <a:rPr lang="en-US" altLang="ja-JP" sz="2400" b="1" dirty="0">
                <a:latin typeface="+mn-ea"/>
                <a:ea typeface="+mn-ea"/>
              </a:rPr>
              <a:t>15</a:t>
            </a:r>
            <a:r>
              <a:rPr lang="ja-JP" altLang="en-US" sz="2400" b="1" dirty="0">
                <a:latin typeface="+mn-ea"/>
                <a:ea typeface="+mn-ea"/>
              </a:rPr>
              <a:t>～</a:t>
            </a:r>
            <a:r>
              <a:rPr lang="en-US" altLang="ja-JP" sz="2400" b="1" dirty="0">
                <a:latin typeface="+mn-ea"/>
                <a:ea typeface="+mn-ea"/>
              </a:rPr>
              <a:t>13</a:t>
            </a:r>
            <a:r>
              <a:rPr lang="ja-JP" altLang="en-US" sz="2400" b="1" dirty="0">
                <a:latin typeface="+mn-ea"/>
                <a:ea typeface="+mn-ea"/>
              </a:rPr>
              <a:t>：</a:t>
            </a:r>
            <a:r>
              <a:rPr lang="en-US" altLang="ja-JP" sz="2400" b="1" dirty="0">
                <a:latin typeface="+mn-ea"/>
                <a:ea typeface="+mn-ea"/>
              </a:rPr>
              <a:t>25</a:t>
            </a:r>
            <a:r>
              <a:rPr lang="ja-JP" altLang="en-US" sz="2400" b="1" dirty="0">
                <a:latin typeface="+mn-ea"/>
                <a:ea typeface="+mn-ea"/>
              </a:rPr>
              <a:t>（</a:t>
            </a:r>
            <a:r>
              <a:rPr lang="en-US" altLang="ja-JP" sz="2400" b="1" dirty="0">
                <a:latin typeface="+mn-ea"/>
                <a:ea typeface="+mn-ea"/>
              </a:rPr>
              <a:t>10</a:t>
            </a:r>
            <a:r>
              <a:rPr lang="ja-JP" altLang="en-US" sz="2400" b="1" dirty="0">
                <a:latin typeface="+mn-ea"/>
                <a:ea typeface="+mn-ea"/>
              </a:rPr>
              <a:t>分）</a:t>
            </a:r>
            <a:endParaRPr lang="en-US" altLang="ja-JP" sz="2400" b="1" dirty="0">
              <a:latin typeface="+mn-ea"/>
              <a:ea typeface="+mn-ea"/>
            </a:endParaRPr>
          </a:p>
          <a:p>
            <a:pPr algn="r">
              <a:spcBef>
                <a:spcPts val="600"/>
              </a:spcBef>
            </a:pPr>
            <a:r>
              <a:rPr lang="en-US" altLang="ja-JP" sz="2400" b="1" dirty="0">
                <a:latin typeface="+mn-ea"/>
                <a:ea typeface="+mn-ea"/>
              </a:rPr>
              <a:t>〈</a:t>
            </a:r>
            <a:r>
              <a:rPr lang="ja-JP" altLang="en-US" sz="2400" b="1" dirty="0">
                <a:latin typeface="+mn-ea"/>
                <a:ea typeface="+mn-ea"/>
              </a:rPr>
              <a:t>演習</a:t>
            </a:r>
            <a:r>
              <a:rPr lang="en-US" altLang="ja-JP" sz="2400" b="1" dirty="0">
                <a:latin typeface="+mn-ea"/>
                <a:ea typeface="+mn-ea"/>
              </a:rPr>
              <a:t>3〉13</a:t>
            </a:r>
            <a:r>
              <a:rPr lang="ja-JP" altLang="en-US" sz="2400" b="1" dirty="0">
                <a:latin typeface="+mn-ea"/>
                <a:ea typeface="+mn-ea"/>
              </a:rPr>
              <a:t>：</a:t>
            </a:r>
            <a:r>
              <a:rPr lang="en-US" altLang="ja-JP" sz="2400" b="1" dirty="0">
                <a:latin typeface="+mn-ea"/>
                <a:ea typeface="+mn-ea"/>
              </a:rPr>
              <a:t>25</a:t>
            </a:r>
            <a:r>
              <a:rPr lang="ja-JP" altLang="en-US" sz="2400" b="1" dirty="0">
                <a:latin typeface="+mn-ea"/>
                <a:ea typeface="+mn-ea"/>
              </a:rPr>
              <a:t>～</a:t>
            </a:r>
            <a:r>
              <a:rPr lang="en-US" altLang="ja-JP" sz="2400" b="1" dirty="0">
                <a:latin typeface="+mn-ea"/>
                <a:ea typeface="+mn-ea"/>
              </a:rPr>
              <a:t>14</a:t>
            </a:r>
            <a:r>
              <a:rPr lang="ja-JP" altLang="en-US" sz="2400" b="1" dirty="0">
                <a:latin typeface="+mn-ea"/>
                <a:ea typeface="+mn-ea"/>
              </a:rPr>
              <a:t>：</a:t>
            </a:r>
            <a:r>
              <a:rPr lang="en-US" altLang="ja-JP" sz="2400" b="1" dirty="0">
                <a:latin typeface="+mn-ea"/>
                <a:ea typeface="+mn-ea"/>
              </a:rPr>
              <a:t>00</a:t>
            </a:r>
            <a:r>
              <a:rPr lang="ja-JP" altLang="en-US" sz="2400" b="1" dirty="0">
                <a:latin typeface="+mn-ea"/>
                <a:ea typeface="+mn-ea"/>
              </a:rPr>
              <a:t>（</a:t>
            </a:r>
            <a:r>
              <a:rPr lang="en-US" altLang="ja-JP" sz="2400" b="1" dirty="0">
                <a:latin typeface="+mn-ea"/>
                <a:ea typeface="+mn-ea"/>
              </a:rPr>
              <a:t>35</a:t>
            </a:r>
            <a:r>
              <a:rPr lang="ja-JP" altLang="en-US" sz="2400" b="1" dirty="0">
                <a:latin typeface="+mn-ea"/>
                <a:ea typeface="+mn-ea"/>
              </a:rPr>
              <a:t>分）</a:t>
            </a:r>
            <a:endParaRPr lang="en-US" altLang="ja-JP" sz="2400" b="1" dirty="0">
              <a:latin typeface="+mn-ea"/>
              <a:ea typeface="+mn-ea"/>
            </a:endParaRPr>
          </a:p>
          <a:p>
            <a:pPr algn="r">
              <a:spcBef>
                <a:spcPts val="600"/>
              </a:spcBef>
            </a:pPr>
            <a:r>
              <a:rPr lang="en-US" altLang="ja-JP" sz="2400" b="1" dirty="0">
                <a:solidFill>
                  <a:srgbClr val="FF0000"/>
                </a:solidFill>
                <a:latin typeface="+mn-ea"/>
                <a:ea typeface="+mn-ea"/>
              </a:rPr>
              <a:t>〈</a:t>
            </a:r>
            <a:r>
              <a:rPr lang="ja-JP" altLang="en-US" sz="2400" b="1" dirty="0">
                <a:solidFill>
                  <a:srgbClr val="FF0000"/>
                </a:solidFill>
                <a:latin typeface="+mn-ea"/>
                <a:ea typeface="+mn-ea"/>
              </a:rPr>
              <a:t>まとめ</a:t>
            </a:r>
            <a:r>
              <a:rPr lang="en-US" altLang="ja-JP" sz="2400" b="1" dirty="0">
                <a:solidFill>
                  <a:srgbClr val="FF0000"/>
                </a:solidFill>
                <a:latin typeface="+mn-ea"/>
                <a:ea typeface="+mn-ea"/>
              </a:rPr>
              <a:t>〉14</a:t>
            </a:r>
            <a:r>
              <a:rPr lang="ja-JP" altLang="en-US" sz="2400" b="1" dirty="0">
                <a:solidFill>
                  <a:srgbClr val="FF0000"/>
                </a:solidFill>
                <a:latin typeface="+mn-ea"/>
                <a:ea typeface="+mn-ea"/>
              </a:rPr>
              <a:t>：</a:t>
            </a:r>
            <a:r>
              <a:rPr lang="en-US" altLang="ja-JP" sz="2400" b="1" dirty="0">
                <a:solidFill>
                  <a:srgbClr val="FF0000"/>
                </a:solidFill>
                <a:latin typeface="+mn-ea"/>
                <a:ea typeface="+mn-ea"/>
              </a:rPr>
              <a:t>00</a:t>
            </a:r>
            <a:r>
              <a:rPr lang="ja-JP" altLang="en-US" sz="2400" b="1" dirty="0">
                <a:solidFill>
                  <a:srgbClr val="FF0000"/>
                </a:solidFill>
                <a:latin typeface="+mn-ea"/>
                <a:ea typeface="+mn-ea"/>
              </a:rPr>
              <a:t>～</a:t>
            </a:r>
            <a:r>
              <a:rPr lang="en-US" altLang="ja-JP" sz="2400" b="1" dirty="0">
                <a:solidFill>
                  <a:srgbClr val="FF0000"/>
                </a:solidFill>
                <a:latin typeface="+mn-ea"/>
                <a:ea typeface="+mn-ea"/>
              </a:rPr>
              <a:t>14</a:t>
            </a:r>
            <a:r>
              <a:rPr lang="ja-JP" altLang="en-US" sz="2400" b="1" dirty="0">
                <a:solidFill>
                  <a:srgbClr val="FF0000"/>
                </a:solidFill>
                <a:latin typeface="+mn-ea"/>
                <a:ea typeface="+mn-ea"/>
              </a:rPr>
              <a:t>：</a:t>
            </a:r>
            <a:r>
              <a:rPr lang="en-US" altLang="ja-JP" sz="2400" b="1" dirty="0">
                <a:solidFill>
                  <a:srgbClr val="FF0000"/>
                </a:solidFill>
                <a:latin typeface="+mn-ea"/>
                <a:ea typeface="+mn-ea"/>
              </a:rPr>
              <a:t>15</a:t>
            </a:r>
            <a:r>
              <a:rPr lang="ja-JP" altLang="en-US" sz="2400" b="1" dirty="0">
                <a:solidFill>
                  <a:srgbClr val="FF0000"/>
                </a:solidFill>
                <a:latin typeface="+mn-ea"/>
                <a:ea typeface="+mn-ea"/>
              </a:rPr>
              <a:t>（</a:t>
            </a:r>
            <a:r>
              <a:rPr lang="en-US" altLang="ja-JP" sz="2400" b="1" dirty="0">
                <a:solidFill>
                  <a:srgbClr val="FF0000"/>
                </a:solidFill>
                <a:latin typeface="+mn-ea"/>
                <a:ea typeface="+mn-ea"/>
              </a:rPr>
              <a:t>15</a:t>
            </a:r>
            <a:r>
              <a:rPr lang="ja-JP" altLang="en-US" sz="2400" b="1" dirty="0">
                <a:solidFill>
                  <a:srgbClr val="FF0000"/>
                </a:solidFill>
                <a:latin typeface="+mn-ea"/>
                <a:ea typeface="+mn-ea"/>
              </a:rPr>
              <a:t>分）</a:t>
            </a:r>
          </a:p>
        </p:txBody>
      </p:sp>
    </p:spTree>
    <p:extLst>
      <p:ext uri="{BB962C8B-B14F-4D97-AF65-F5344CB8AC3E}">
        <p14:creationId xmlns:p14="http://schemas.microsoft.com/office/powerpoint/2010/main" val="137145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0B7F5-72E4-BD15-430E-42CADA846E30}"/>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7921B243-60F4-A920-0322-9BF11BA28A14}"/>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5DB2F54F-E3BB-0120-A4CC-97169BC4C954}"/>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93</a:t>
            </a:fld>
            <a:endParaRPr kumimoji="1" lang="ja-JP" altLang="en-US" dirty="0"/>
          </a:p>
        </p:txBody>
      </p:sp>
      <p:cxnSp>
        <p:nvCxnSpPr>
          <p:cNvPr id="22" name="直線コネクタ 21">
            <a:extLst>
              <a:ext uri="{FF2B5EF4-FFF2-40B4-BE49-F238E27FC236}">
                <a16:creationId xmlns:a16="http://schemas.microsoft.com/office/drawing/2014/main" id="{78946FD8-EC0D-9867-C1E9-F9F5CF69D94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 name="タイトル 1">
            <a:extLst>
              <a:ext uri="{FF2B5EF4-FFF2-40B4-BE49-F238E27FC236}">
                <a16:creationId xmlns:a16="http://schemas.microsoft.com/office/drawing/2014/main" id="{32A8B78E-B369-FF84-0B04-9E9C1D014FF6}"/>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11" name="タイトル 1">
            <a:extLst>
              <a:ext uri="{FF2B5EF4-FFF2-40B4-BE49-F238E27FC236}">
                <a16:creationId xmlns:a16="http://schemas.microsoft.com/office/drawing/2014/main" id="{05892DCA-CA05-CAB2-C79C-34500E3F187E}"/>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地域を視点にした</a:t>
            </a:r>
            <a:r>
              <a:rPr kumimoji="1" lang="en-US" altLang="ja-JP" sz="2000" b="1" dirty="0">
                <a:latin typeface="+mn-ea"/>
                <a:ea typeface="+mn-ea"/>
              </a:rPr>
              <a:t>GSV</a:t>
            </a:r>
            <a:endParaRPr kumimoji="1" lang="ja-JP" altLang="en-US" sz="2000" b="1" dirty="0">
              <a:latin typeface="+mn-ea"/>
              <a:ea typeface="+mn-ea"/>
            </a:endParaRPr>
          </a:p>
        </p:txBody>
      </p:sp>
      <p:sp>
        <p:nvSpPr>
          <p:cNvPr id="12" name="タイトル 1">
            <a:extLst>
              <a:ext uri="{FF2B5EF4-FFF2-40B4-BE49-F238E27FC236}">
                <a16:creationId xmlns:a16="http://schemas.microsoft.com/office/drawing/2014/main" id="{D2DF020C-86BE-DCEC-B7CB-23125FDD87A8}"/>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まとめ</a:t>
            </a:r>
            <a:r>
              <a:rPr lang="en-US" altLang="ja-JP" sz="1600" b="1" dirty="0">
                <a:latin typeface="+mn-ea"/>
                <a:ea typeface="+mn-ea"/>
              </a:rPr>
              <a:t>〉</a:t>
            </a:r>
            <a:r>
              <a:rPr lang="ja-JP" altLang="en-US" sz="1600" b="1" dirty="0">
                <a:latin typeface="+mn-ea"/>
                <a:ea typeface="+mn-ea"/>
              </a:rPr>
              <a:t>人材育成の地域での展開のまとめ</a:t>
            </a:r>
          </a:p>
        </p:txBody>
      </p:sp>
      <p:sp>
        <p:nvSpPr>
          <p:cNvPr id="5" name="吹き出し: 四角形 4">
            <a:extLst>
              <a:ext uri="{FF2B5EF4-FFF2-40B4-BE49-F238E27FC236}">
                <a16:creationId xmlns:a16="http://schemas.microsoft.com/office/drawing/2014/main" id="{9D5E69E7-FE0C-F92E-7EEC-8BB677274FEC}"/>
              </a:ext>
            </a:extLst>
          </p:cNvPr>
          <p:cNvSpPr/>
          <p:nvPr/>
        </p:nvSpPr>
        <p:spPr>
          <a:xfrm>
            <a:off x="4904301" y="482805"/>
            <a:ext cx="3932267" cy="444008"/>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b="1" dirty="0">
                <a:solidFill>
                  <a:schemeClr val="tx1"/>
                </a:solidFill>
              </a:rPr>
              <a:t>地域住民と協働した地域づくりの視点</a:t>
            </a:r>
          </a:p>
        </p:txBody>
      </p:sp>
      <p:grpSp>
        <p:nvGrpSpPr>
          <p:cNvPr id="10" name="グループ化 9">
            <a:extLst>
              <a:ext uri="{FF2B5EF4-FFF2-40B4-BE49-F238E27FC236}">
                <a16:creationId xmlns:a16="http://schemas.microsoft.com/office/drawing/2014/main" id="{923EDAC0-F32C-FC7A-45F8-AEEE8432339E}"/>
              </a:ext>
            </a:extLst>
          </p:cNvPr>
          <p:cNvGrpSpPr/>
          <p:nvPr/>
        </p:nvGrpSpPr>
        <p:grpSpPr>
          <a:xfrm>
            <a:off x="2676784" y="2415726"/>
            <a:ext cx="812664" cy="840997"/>
            <a:chOff x="2563254" y="5054295"/>
            <a:chExt cx="612398" cy="754042"/>
          </a:xfrm>
        </p:grpSpPr>
        <p:pic>
          <p:nvPicPr>
            <p:cNvPr id="13" name="Picture 4" descr="無料素材 | お婆さんの車椅子を押すエプロン姿のヘルパーさんのイラスト">
              <a:extLst>
                <a:ext uri="{FF2B5EF4-FFF2-40B4-BE49-F238E27FC236}">
                  <a16:creationId xmlns:a16="http://schemas.microsoft.com/office/drawing/2014/main" id="{83A92BB2-8EFA-B871-0FA2-F412E51E7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9001" y="5054295"/>
              <a:ext cx="540904" cy="540904"/>
            </a:xfrm>
            <a:prstGeom prst="rect">
              <a:avLst/>
            </a:prstGeom>
            <a:noFill/>
            <a:extLst>
              <a:ext uri="{909E8E84-426E-40DD-AFC4-6F175D3DCCD1}">
                <a14:hiddenFill xmlns:a14="http://schemas.microsoft.com/office/drawing/2010/main">
                  <a:solidFill>
                    <a:srgbClr val="FFFFFF"/>
                  </a:solidFill>
                </a14:hiddenFill>
              </a:ext>
            </a:extLst>
          </p:spPr>
        </p:pic>
        <p:sp>
          <p:nvSpPr>
            <p:cNvPr id="14" name="字幕 2">
              <a:extLst>
                <a:ext uri="{FF2B5EF4-FFF2-40B4-BE49-F238E27FC236}">
                  <a16:creationId xmlns:a16="http://schemas.microsoft.com/office/drawing/2014/main" id="{86A1974A-D6E3-610F-85A5-8FA97601CC46}"/>
                </a:ext>
              </a:extLst>
            </p:cNvPr>
            <p:cNvSpPr txBox="1">
              <a:spLocks/>
            </p:cNvSpPr>
            <p:nvPr/>
          </p:nvSpPr>
          <p:spPr>
            <a:xfrm>
              <a:off x="2563254" y="5557647"/>
              <a:ext cx="612398" cy="250690"/>
            </a:xfrm>
            <a:prstGeom prst="rect">
              <a:avLst/>
            </a:prstGeom>
            <a:ln w="12700">
              <a:noFill/>
              <a:prstDash val="sysDash"/>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pPr>
              <a:r>
                <a:rPr lang="ja-JP" altLang="en-US" sz="800" b="1" dirty="0"/>
                <a:t>居宅介護</a:t>
              </a:r>
              <a:endParaRPr lang="en-US" altLang="ja-JP" sz="800" b="1" dirty="0"/>
            </a:p>
          </p:txBody>
        </p:sp>
      </p:grpSp>
      <p:grpSp>
        <p:nvGrpSpPr>
          <p:cNvPr id="19" name="グループ化 18">
            <a:extLst>
              <a:ext uri="{FF2B5EF4-FFF2-40B4-BE49-F238E27FC236}">
                <a16:creationId xmlns:a16="http://schemas.microsoft.com/office/drawing/2014/main" id="{1CA619F1-A312-B657-0BEE-5BCE292CB1C8}"/>
              </a:ext>
            </a:extLst>
          </p:cNvPr>
          <p:cNvGrpSpPr/>
          <p:nvPr/>
        </p:nvGrpSpPr>
        <p:grpSpPr>
          <a:xfrm>
            <a:off x="6213611" y="3990527"/>
            <a:ext cx="1408626" cy="931664"/>
            <a:chOff x="4087765" y="5076366"/>
            <a:chExt cx="1050875" cy="745793"/>
          </a:xfrm>
        </p:grpSpPr>
        <p:sp>
          <p:nvSpPr>
            <p:cNvPr id="20" name="字幕 2">
              <a:extLst>
                <a:ext uri="{FF2B5EF4-FFF2-40B4-BE49-F238E27FC236}">
                  <a16:creationId xmlns:a16="http://schemas.microsoft.com/office/drawing/2014/main" id="{685BC551-4F5C-333A-B0D5-677BED038CD7}"/>
                </a:ext>
              </a:extLst>
            </p:cNvPr>
            <p:cNvSpPr txBox="1">
              <a:spLocks/>
            </p:cNvSpPr>
            <p:nvPr/>
          </p:nvSpPr>
          <p:spPr>
            <a:xfrm>
              <a:off x="4087765" y="5571469"/>
              <a:ext cx="1050875" cy="250690"/>
            </a:xfrm>
            <a:prstGeom prst="rect">
              <a:avLst/>
            </a:prstGeom>
            <a:ln w="12700">
              <a:noFill/>
              <a:prstDash val="sysDash"/>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pPr>
              <a:r>
                <a:rPr lang="ja-JP" altLang="en-US" sz="800" b="1" dirty="0"/>
                <a:t>障害福祉サービス事業所</a:t>
              </a:r>
              <a:endParaRPr lang="en-US" altLang="ja-JP" sz="800" b="1" dirty="0"/>
            </a:p>
          </p:txBody>
        </p:sp>
        <p:pic>
          <p:nvPicPr>
            <p:cNvPr id="21" name="Picture 8" descr="作業所_仕事風景1のイラスト素材 [20440256] - PIXTA">
              <a:extLst>
                <a:ext uri="{FF2B5EF4-FFF2-40B4-BE49-F238E27FC236}">
                  <a16:creationId xmlns:a16="http://schemas.microsoft.com/office/drawing/2014/main" id="{D1CB4736-CF22-9E25-7708-69BB8D8770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0245" y="5076366"/>
              <a:ext cx="681540" cy="5409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グループ化 22">
            <a:extLst>
              <a:ext uri="{FF2B5EF4-FFF2-40B4-BE49-F238E27FC236}">
                <a16:creationId xmlns:a16="http://schemas.microsoft.com/office/drawing/2014/main" id="{4E510602-633D-0EFF-CA35-888F3AB5D21E}"/>
              </a:ext>
            </a:extLst>
          </p:cNvPr>
          <p:cNvGrpSpPr/>
          <p:nvPr/>
        </p:nvGrpSpPr>
        <p:grpSpPr>
          <a:xfrm>
            <a:off x="1234337" y="2977573"/>
            <a:ext cx="1051500" cy="828311"/>
            <a:chOff x="4786476" y="4132520"/>
            <a:chExt cx="1050875" cy="910388"/>
          </a:xfrm>
        </p:grpSpPr>
        <p:pic>
          <p:nvPicPr>
            <p:cNvPr id="24" name="Picture 6" descr="働きたい障害者の方も 障害者を雇用したい事業主の方も ご利用ください ...">
              <a:extLst>
                <a:ext uri="{FF2B5EF4-FFF2-40B4-BE49-F238E27FC236}">
                  <a16:creationId xmlns:a16="http://schemas.microsoft.com/office/drawing/2014/main" id="{45290994-E8B6-F393-5BFD-2E211D90C6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5191" y="4132520"/>
              <a:ext cx="773446" cy="723438"/>
            </a:xfrm>
            <a:prstGeom prst="rect">
              <a:avLst/>
            </a:prstGeom>
            <a:noFill/>
            <a:extLst>
              <a:ext uri="{909E8E84-426E-40DD-AFC4-6F175D3DCCD1}">
                <a14:hiddenFill xmlns:a14="http://schemas.microsoft.com/office/drawing/2010/main">
                  <a:solidFill>
                    <a:srgbClr val="FFFFFF"/>
                  </a:solidFill>
                </a14:hiddenFill>
              </a:ext>
            </a:extLst>
          </p:spPr>
        </p:pic>
        <p:sp>
          <p:nvSpPr>
            <p:cNvPr id="25" name="字幕 2">
              <a:extLst>
                <a:ext uri="{FF2B5EF4-FFF2-40B4-BE49-F238E27FC236}">
                  <a16:creationId xmlns:a16="http://schemas.microsoft.com/office/drawing/2014/main" id="{795B2A82-3305-D0D6-25F7-933C9291801C}"/>
                </a:ext>
              </a:extLst>
            </p:cNvPr>
            <p:cNvSpPr txBox="1">
              <a:spLocks/>
            </p:cNvSpPr>
            <p:nvPr/>
          </p:nvSpPr>
          <p:spPr>
            <a:xfrm>
              <a:off x="4786476" y="4792218"/>
              <a:ext cx="1050875" cy="250690"/>
            </a:xfrm>
            <a:prstGeom prst="rect">
              <a:avLst/>
            </a:prstGeom>
            <a:ln w="12700">
              <a:noFill/>
              <a:prstDash val="sysDash"/>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pPr>
              <a:r>
                <a:rPr lang="ja-JP" altLang="en-US" sz="800" b="1" dirty="0"/>
                <a:t>企　業</a:t>
              </a:r>
              <a:endParaRPr lang="en-US" altLang="ja-JP" sz="800" b="1" dirty="0"/>
            </a:p>
          </p:txBody>
        </p:sp>
      </p:grpSp>
      <p:grpSp>
        <p:nvGrpSpPr>
          <p:cNvPr id="26" name="グループ化 25">
            <a:extLst>
              <a:ext uri="{FF2B5EF4-FFF2-40B4-BE49-F238E27FC236}">
                <a16:creationId xmlns:a16="http://schemas.microsoft.com/office/drawing/2014/main" id="{511DF3A3-99C4-9F2C-474A-7C06085B55C6}"/>
              </a:ext>
            </a:extLst>
          </p:cNvPr>
          <p:cNvGrpSpPr/>
          <p:nvPr/>
        </p:nvGrpSpPr>
        <p:grpSpPr>
          <a:xfrm>
            <a:off x="5697445" y="2131008"/>
            <a:ext cx="1108075" cy="951283"/>
            <a:chOff x="4059301" y="3351043"/>
            <a:chExt cx="1050875" cy="763594"/>
          </a:xfrm>
        </p:grpSpPr>
        <p:pic>
          <p:nvPicPr>
            <p:cNvPr id="27" name="Picture 12" descr="ご存じですか？地域の身近な相談相手「民生委員・児童委員」 | 暮らし ...">
              <a:extLst>
                <a:ext uri="{FF2B5EF4-FFF2-40B4-BE49-F238E27FC236}">
                  <a16:creationId xmlns:a16="http://schemas.microsoft.com/office/drawing/2014/main" id="{D59344F6-EE6C-AA90-3DAF-9FBF4A659F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3438" y="3351043"/>
              <a:ext cx="737671" cy="689977"/>
            </a:xfrm>
            <a:prstGeom prst="rect">
              <a:avLst/>
            </a:prstGeom>
            <a:noFill/>
            <a:extLst>
              <a:ext uri="{909E8E84-426E-40DD-AFC4-6F175D3DCCD1}">
                <a14:hiddenFill xmlns:a14="http://schemas.microsoft.com/office/drawing/2010/main">
                  <a:solidFill>
                    <a:srgbClr val="FFFFFF"/>
                  </a:solidFill>
                </a14:hiddenFill>
              </a:ext>
            </a:extLst>
          </p:spPr>
        </p:pic>
        <p:sp>
          <p:nvSpPr>
            <p:cNvPr id="28" name="字幕 2">
              <a:extLst>
                <a:ext uri="{FF2B5EF4-FFF2-40B4-BE49-F238E27FC236}">
                  <a16:creationId xmlns:a16="http://schemas.microsoft.com/office/drawing/2014/main" id="{04AAD6B4-9B82-8376-CE8C-27F2A18AB355}"/>
                </a:ext>
              </a:extLst>
            </p:cNvPr>
            <p:cNvSpPr txBox="1">
              <a:spLocks/>
            </p:cNvSpPr>
            <p:nvPr/>
          </p:nvSpPr>
          <p:spPr>
            <a:xfrm>
              <a:off x="4059301" y="3863947"/>
              <a:ext cx="1050875" cy="250690"/>
            </a:xfrm>
            <a:prstGeom prst="rect">
              <a:avLst/>
            </a:prstGeom>
            <a:ln w="12700">
              <a:noFill/>
              <a:prstDash val="sysDash"/>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pPr>
              <a:r>
                <a:rPr lang="ja-JP" altLang="en-US" sz="800" b="1" dirty="0"/>
                <a:t>地域住民</a:t>
              </a:r>
              <a:endParaRPr lang="en-US" altLang="ja-JP" sz="800" b="1" dirty="0"/>
            </a:p>
          </p:txBody>
        </p:sp>
      </p:grpSp>
      <p:grpSp>
        <p:nvGrpSpPr>
          <p:cNvPr id="29" name="グループ化 28">
            <a:extLst>
              <a:ext uri="{FF2B5EF4-FFF2-40B4-BE49-F238E27FC236}">
                <a16:creationId xmlns:a16="http://schemas.microsoft.com/office/drawing/2014/main" id="{507D60FA-BD52-98B3-5F41-AB091BDDCC5D}"/>
              </a:ext>
            </a:extLst>
          </p:cNvPr>
          <p:cNvGrpSpPr/>
          <p:nvPr/>
        </p:nvGrpSpPr>
        <p:grpSpPr>
          <a:xfrm>
            <a:off x="7246718" y="2932747"/>
            <a:ext cx="1301145" cy="954840"/>
            <a:chOff x="7486650" y="2177300"/>
            <a:chExt cx="1050875" cy="852352"/>
          </a:xfrm>
        </p:grpSpPr>
        <p:pic>
          <p:nvPicPr>
            <p:cNvPr id="30" name="Picture 6" descr="学校校舎の無料イラスト素材｜イラストイメージ">
              <a:extLst>
                <a:ext uri="{FF2B5EF4-FFF2-40B4-BE49-F238E27FC236}">
                  <a16:creationId xmlns:a16="http://schemas.microsoft.com/office/drawing/2014/main" id="{5AB94609-DBF1-4FB0-4ECB-810ABED494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125" y="2177300"/>
              <a:ext cx="852352" cy="852352"/>
            </a:xfrm>
            <a:prstGeom prst="rect">
              <a:avLst/>
            </a:prstGeom>
            <a:noFill/>
            <a:extLst>
              <a:ext uri="{909E8E84-426E-40DD-AFC4-6F175D3DCCD1}">
                <a14:hiddenFill xmlns:a14="http://schemas.microsoft.com/office/drawing/2010/main">
                  <a:solidFill>
                    <a:srgbClr val="FFFFFF"/>
                  </a:solidFill>
                </a14:hiddenFill>
              </a:ext>
            </a:extLst>
          </p:spPr>
        </p:pic>
        <p:sp>
          <p:nvSpPr>
            <p:cNvPr id="31" name="字幕 2">
              <a:extLst>
                <a:ext uri="{FF2B5EF4-FFF2-40B4-BE49-F238E27FC236}">
                  <a16:creationId xmlns:a16="http://schemas.microsoft.com/office/drawing/2014/main" id="{FE2974C5-3757-40B2-78F3-F765F225E2E1}"/>
                </a:ext>
              </a:extLst>
            </p:cNvPr>
            <p:cNvSpPr txBox="1">
              <a:spLocks/>
            </p:cNvSpPr>
            <p:nvPr/>
          </p:nvSpPr>
          <p:spPr>
            <a:xfrm>
              <a:off x="7486650" y="2746093"/>
              <a:ext cx="1050875" cy="250690"/>
            </a:xfrm>
            <a:prstGeom prst="rect">
              <a:avLst/>
            </a:prstGeom>
            <a:ln w="12700">
              <a:noFill/>
              <a:prstDash val="sysDash"/>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pPr>
              <a:r>
                <a:rPr lang="ja-JP" altLang="en-US" sz="800" b="1" dirty="0"/>
                <a:t>学　校</a:t>
              </a:r>
              <a:endParaRPr lang="en-US" altLang="ja-JP" sz="800" b="1" dirty="0"/>
            </a:p>
          </p:txBody>
        </p:sp>
      </p:grpSp>
      <p:grpSp>
        <p:nvGrpSpPr>
          <p:cNvPr id="32" name="グループ化 31">
            <a:extLst>
              <a:ext uri="{FF2B5EF4-FFF2-40B4-BE49-F238E27FC236}">
                <a16:creationId xmlns:a16="http://schemas.microsoft.com/office/drawing/2014/main" id="{96F6CE32-7DDB-6A39-412B-0FE01A477842}"/>
              </a:ext>
            </a:extLst>
          </p:cNvPr>
          <p:cNvGrpSpPr/>
          <p:nvPr/>
        </p:nvGrpSpPr>
        <p:grpSpPr>
          <a:xfrm>
            <a:off x="589116" y="1347840"/>
            <a:ext cx="8169479" cy="4104991"/>
            <a:chOff x="511728" y="1572272"/>
            <a:chExt cx="8237989" cy="4425943"/>
          </a:xfrm>
        </p:grpSpPr>
        <p:grpSp>
          <p:nvGrpSpPr>
            <p:cNvPr id="33" name="グループ化 32">
              <a:extLst>
                <a:ext uri="{FF2B5EF4-FFF2-40B4-BE49-F238E27FC236}">
                  <a16:creationId xmlns:a16="http://schemas.microsoft.com/office/drawing/2014/main" id="{6CAD00F1-9FB8-9BD1-3BEA-66242972999A}"/>
                </a:ext>
              </a:extLst>
            </p:cNvPr>
            <p:cNvGrpSpPr/>
            <p:nvPr/>
          </p:nvGrpSpPr>
          <p:grpSpPr>
            <a:xfrm>
              <a:off x="511728" y="1572272"/>
              <a:ext cx="8237989" cy="4425943"/>
              <a:chOff x="511728" y="1572272"/>
              <a:chExt cx="8237989" cy="4425943"/>
            </a:xfrm>
          </p:grpSpPr>
          <p:sp>
            <p:nvSpPr>
              <p:cNvPr id="37" name="楕円 36">
                <a:extLst>
                  <a:ext uri="{FF2B5EF4-FFF2-40B4-BE49-F238E27FC236}">
                    <a16:creationId xmlns:a16="http://schemas.microsoft.com/office/drawing/2014/main" id="{4D28FE59-793F-76BF-7E5F-4074A0E89B17}"/>
                  </a:ext>
                </a:extLst>
              </p:cNvPr>
              <p:cNvSpPr/>
              <p:nvPr/>
            </p:nvSpPr>
            <p:spPr>
              <a:xfrm>
                <a:off x="511728" y="1572272"/>
                <a:ext cx="8237989" cy="4425943"/>
              </a:xfrm>
              <a:prstGeom prst="ellipse">
                <a:avLst/>
              </a:prstGeom>
              <a:noFill/>
              <a:ln w="63500">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400" b="1" dirty="0">
                  <a:solidFill>
                    <a:schemeClr val="tx1"/>
                  </a:solidFill>
                </a:endParaRPr>
              </a:p>
            </p:txBody>
          </p:sp>
          <p:grpSp>
            <p:nvGrpSpPr>
              <p:cNvPr id="38" name="グループ化 37">
                <a:extLst>
                  <a:ext uri="{FF2B5EF4-FFF2-40B4-BE49-F238E27FC236}">
                    <a16:creationId xmlns:a16="http://schemas.microsoft.com/office/drawing/2014/main" id="{4FAB7CF4-43D7-453A-7585-CE996462668F}"/>
                  </a:ext>
                </a:extLst>
              </p:cNvPr>
              <p:cNvGrpSpPr/>
              <p:nvPr/>
            </p:nvGrpSpPr>
            <p:grpSpPr>
              <a:xfrm>
                <a:off x="1323084" y="2046326"/>
                <a:ext cx="1048716" cy="906750"/>
                <a:chOff x="6652549" y="2131263"/>
                <a:chExt cx="1059263" cy="814752"/>
              </a:xfrm>
            </p:grpSpPr>
            <p:pic>
              <p:nvPicPr>
                <p:cNvPr id="39" name="Picture 2" descr="病院 建物 医療施設 イラスト素材 [ 2332714 ] - フォトライブラリー ...">
                  <a:extLst>
                    <a:ext uri="{FF2B5EF4-FFF2-40B4-BE49-F238E27FC236}">
                      <a16:creationId xmlns:a16="http://schemas.microsoft.com/office/drawing/2014/main" id="{AA0C2B85-AB59-7041-B60E-0989009576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0937" y="2131263"/>
                  <a:ext cx="1050875" cy="787142"/>
                </a:xfrm>
                <a:prstGeom prst="rect">
                  <a:avLst/>
                </a:prstGeom>
                <a:noFill/>
                <a:extLst>
                  <a:ext uri="{909E8E84-426E-40DD-AFC4-6F175D3DCCD1}">
                    <a14:hiddenFill xmlns:a14="http://schemas.microsoft.com/office/drawing/2010/main">
                      <a:solidFill>
                        <a:srgbClr val="FFFFFF"/>
                      </a:solidFill>
                    </a14:hiddenFill>
                  </a:ext>
                </a:extLst>
              </p:spPr>
            </p:pic>
            <p:sp>
              <p:nvSpPr>
                <p:cNvPr id="40" name="字幕 2">
                  <a:extLst>
                    <a:ext uri="{FF2B5EF4-FFF2-40B4-BE49-F238E27FC236}">
                      <a16:creationId xmlns:a16="http://schemas.microsoft.com/office/drawing/2014/main" id="{0DF19DD3-7CFD-FD00-022D-B4E10FFE887D}"/>
                    </a:ext>
                  </a:extLst>
                </p:cNvPr>
                <p:cNvSpPr txBox="1">
                  <a:spLocks/>
                </p:cNvSpPr>
                <p:nvPr/>
              </p:nvSpPr>
              <p:spPr>
                <a:xfrm>
                  <a:off x="6652549" y="2695325"/>
                  <a:ext cx="1050875" cy="250690"/>
                </a:xfrm>
                <a:prstGeom prst="rect">
                  <a:avLst/>
                </a:prstGeom>
                <a:ln w="12700">
                  <a:noFill/>
                  <a:prstDash val="sysDash"/>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pPr>
                  <a:r>
                    <a:rPr lang="ja-JP" altLang="en-US" sz="800" b="1" dirty="0"/>
                    <a:t>病　院</a:t>
                  </a:r>
                  <a:endParaRPr lang="en-US" altLang="ja-JP" sz="800" b="1" dirty="0"/>
                </a:p>
              </p:txBody>
            </p:sp>
          </p:grpSp>
        </p:grpSp>
        <p:grpSp>
          <p:nvGrpSpPr>
            <p:cNvPr id="34" name="グループ化 33">
              <a:extLst>
                <a:ext uri="{FF2B5EF4-FFF2-40B4-BE49-F238E27FC236}">
                  <a16:creationId xmlns:a16="http://schemas.microsoft.com/office/drawing/2014/main" id="{CF83E1A8-1B9F-3B65-7344-E93EC60FA61B}"/>
                </a:ext>
              </a:extLst>
            </p:cNvPr>
            <p:cNvGrpSpPr/>
            <p:nvPr/>
          </p:nvGrpSpPr>
          <p:grpSpPr>
            <a:xfrm>
              <a:off x="6887477" y="1709162"/>
              <a:ext cx="1046539" cy="1149537"/>
              <a:chOff x="1537935" y="2782148"/>
              <a:chExt cx="1050875" cy="954922"/>
            </a:xfrm>
          </p:grpSpPr>
          <p:pic>
            <p:nvPicPr>
              <p:cNvPr id="35" name="Picture 14" descr="ビルのイラスト（建物） | かわいいフリー素材集 いらすとや">
                <a:extLst>
                  <a:ext uri="{FF2B5EF4-FFF2-40B4-BE49-F238E27FC236}">
                    <a16:creationId xmlns:a16="http://schemas.microsoft.com/office/drawing/2014/main" id="{19E56D71-1394-248F-E614-EFDB6FCC556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3153" y="2782148"/>
                <a:ext cx="658753" cy="746171"/>
              </a:xfrm>
              <a:prstGeom prst="rect">
                <a:avLst/>
              </a:prstGeom>
              <a:noFill/>
              <a:extLst>
                <a:ext uri="{909E8E84-426E-40DD-AFC4-6F175D3DCCD1}">
                  <a14:hiddenFill xmlns:a14="http://schemas.microsoft.com/office/drawing/2010/main">
                    <a:solidFill>
                      <a:srgbClr val="FFFFFF"/>
                    </a:solidFill>
                  </a14:hiddenFill>
                </a:ext>
              </a:extLst>
            </p:spPr>
          </p:pic>
          <p:sp>
            <p:nvSpPr>
              <p:cNvPr id="36" name="字幕 2">
                <a:extLst>
                  <a:ext uri="{FF2B5EF4-FFF2-40B4-BE49-F238E27FC236}">
                    <a16:creationId xmlns:a16="http://schemas.microsoft.com/office/drawing/2014/main" id="{7C594D21-33F7-611C-EE7B-6B6AF86177F2}"/>
                  </a:ext>
                </a:extLst>
              </p:cNvPr>
              <p:cNvSpPr txBox="1">
                <a:spLocks/>
              </p:cNvSpPr>
              <p:nvPr/>
            </p:nvSpPr>
            <p:spPr>
              <a:xfrm>
                <a:off x="1537935" y="3486380"/>
                <a:ext cx="1050875" cy="250690"/>
              </a:xfrm>
              <a:prstGeom prst="rect">
                <a:avLst/>
              </a:prstGeom>
              <a:ln w="12700">
                <a:noFill/>
                <a:prstDash val="sysDash"/>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pPr>
                <a:r>
                  <a:rPr lang="ja-JP" altLang="en-US" sz="800" b="1" dirty="0"/>
                  <a:t>役　場</a:t>
                </a:r>
                <a:endParaRPr lang="en-US" altLang="ja-JP" sz="800" b="1" dirty="0"/>
              </a:p>
            </p:txBody>
          </p:sp>
        </p:grpSp>
      </p:grpSp>
      <p:pic>
        <p:nvPicPr>
          <p:cNvPr id="42" name="図 41">
            <a:extLst>
              <a:ext uri="{FF2B5EF4-FFF2-40B4-BE49-F238E27FC236}">
                <a16:creationId xmlns:a16="http://schemas.microsoft.com/office/drawing/2014/main" id="{9797CE51-31A8-5D9A-C9B8-A128DD2D00C9}"/>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455" b="76727" l="9290" r="89071"/>
                    </a14:imgEffect>
                  </a14:imgLayer>
                </a14:imgProps>
              </a:ext>
            </a:extLst>
          </a:blip>
          <a:srcRect l="15472" r="19881" b="25794"/>
          <a:stretch/>
        </p:blipFill>
        <p:spPr>
          <a:xfrm>
            <a:off x="4052559" y="2309857"/>
            <a:ext cx="1097857" cy="1893732"/>
          </a:xfrm>
          <a:prstGeom prst="rect">
            <a:avLst/>
          </a:prstGeom>
        </p:spPr>
      </p:pic>
      <p:sp>
        <p:nvSpPr>
          <p:cNvPr id="43" name="タイトル 1">
            <a:extLst>
              <a:ext uri="{FF2B5EF4-FFF2-40B4-BE49-F238E27FC236}">
                <a16:creationId xmlns:a16="http://schemas.microsoft.com/office/drawing/2014/main" id="{2577915D-A462-A72F-6517-553F44776491}"/>
              </a:ext>
            </a:extLst>
          </p:cNvPr>
          <p:cNvSpPr txBox="1">
            <a:spLocks/>
          </p:cNvSpPr>
          <p:nvPr/>
        </p:nvSpPr>
        <p:spPr>
          <a:xfrm>
            <a:off x="2991465" y="1600577"/>
            <a:ext cx="3172204" cy="68560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latin typeface="+mn-ea"/>
                <a:ea typeface="+mn-ea"/>
              </a:rPr>
              <a:t>ご本人が希望される</a:t>
            </a:r>
            <a:endParaRPr lang="en-US" altLang="ja-JP" sz="2400" b="1" dirty="0">
              <a:latin typeface="+mn-ea"/>
              <a:ea typeface="+mn-ea"/>
            </a:endParaRPr>
          </a:p>
          <a:p>
            <a:r>
              <a:rPr lang="ja-JP" altLang="en-US" sz="2400" b="1" dirty="0">
                <a:solidFill>
                  <a:srgbClr val="FF0000"/>
                </a:solidFill>
                <a:latin typeface="+mn-ea"/>
                <a:ea typeface="+mn-ea"/>
              </a:rPr>
              <a:t>くらし</a:t>
            </a:r>
            <a:r>
              <a:rPr lang="ja-JP" altLang="en-US" sz="2400" b="1" dirty="0">
                <a:latin typeface="+mn-ea"/>
                <a:ea typeface="+mn-ea"/>
              </a:rPr>
              <a:t>の実現</a:t>
            </a:r>
          </a:p>
        </p:txBody>
      </p:sp>
      <p:sp>
        <p:nvSpPr>
          <p:cNvPr id="44" name="タイトル 1">
            <a:extLst>
              <a:ext uri="{FF2B5EF4-FFF2-40B4-BE49-F238E27FC236}">
                <a16:creationId xmlns:a16="http://schemas.microsoft.com/office/drawing/2014/main" id="{63118924-F1F2-8F6D-9100-7E330EFBDB6B}"/>
              </a:ext>
            </a:extLst>
          </p:cNvPr>
          <p:cNvSpPr txBox="1">
            <a:spLocks/>
          </p:cNvSpPr>
          <p:nvPr/>
        </p:nvSpPr>
        <p:spPr>
          <a:xfrm>
            <a:off x="3143574" y="4079130"/>
            <a:ext cx="2923539" cy="675713"/>
          </a:xfrm>
          <a:prstGeom prst="rect">
            <a:avLst/>
          </a:prstGeom>
          <a:solidFill>
            <a:srgbClr val="FFFF00"/>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2400" b="1" dirty="0">
                <a:latin typeface="+mn-ea"/>
                <a:ea typeface="+mn-ea"/>
              </a:rPr>
              <a:t>個を支える地域</a:t>
            </a:r>
          </a:p>
        </p:txBody>
      </p:sp>
      <p:pic>
        <p:nvPicPr>
          <p:cNvPr id="45" name="図 44">
            <a:extLst>
              <a:ext uri="{FF2B5EF4-FFF2-40B4-BE49-F238E27FC236}">
                <a16:creationId xmlns:a16="http://schemas.microsoft.com/office/drawing/2014/main" id="{A83D7F2C-8F08-2A32-A778-461E76A07FBC}"/>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9778" b="89778" l="4911" r="96875"/>
                    </a14:imgEffect>
                  </a14:imgLayer>
                </a14:imgProps>
              </a:ext>
            </a:extLst>
          </a:blip>
          <a:srcRect t="4210" b="21233"/>
          <a:stretch/>
        </p:blipFill>
        <p:spPr>
          <a:xfrm>
            <a:off x="1795236" y="3828617"/>
            <a:ext cx="1462882" cy="1095578"/>
          </a:xfrm>
          <a:prstGeom prst="rect">
            <a:avLst/>
          </a:prstGeom>
        </p:spPr>
      </p:pic>
      <p:sp>
        <p:nvSpPr>
          <p:cNvPr id="46" name="タイトル 1">
            <a:extLst>
              <a:ext uri="{FF2B5EF4-FFF2-40B4-BE49-F238E27FC236}">
                <a16:creationId xmlns:a16="http://schemas.microsoft.com/office/drawing/2014/main" id="{4F19D176-B224-AA4A-EBCA-7A850C6A8E2F}"/>
              </a:ext>
            </a:extLst>
          </p:cNvPr>
          <p:cNvSpPr txBox="1">
            <a:spLocks/>
          </p:cNvSpPr>
          <p:nvPr/>
        </p:nvSpPr>
        <p:spPr>
          <a:xfrm>
            <a:off x="1521763" y="4889272"/>
            <a:ext cx="1973377" cy="36815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600" b="1" dirty="0">
                <a:latin typeface="+mn-ea"/>
                <a:ea typeface="+mn-ea"/>
              </a:rPr>
              <a:t>相談支援専門員</a:t>
            </a:r>
            <a:endParaRPr lang="en-US" altLang="ja-JP" sz="1600" b="1" dirty="0">
              <a:latin typeface="+mn-ea"/>
              <a:ea typeface="+mn-ea"/>
            </a:endParaRPr>
          </a:p>
        </p:txBody>
      </p:sp>
    </p:spTree>
    <p:extLst>
      <p:ext uri="{BB962C8B-B14F-4D97-AF65-F5344CB8AC3E}">
        <p14:creationId xmlns:p14="http://schemas.microsoft.com/office/powerpoint/2010/main" val="206329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E0C87-3970-D3A0-1425-6564AA728843}"/>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CEB5FD27-BD4B-C130-1D18-99A9D2B0F6BF}"/>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84A07658-8080-2442-58FE-9C0452DB5089}"/>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94</a:t>
            </a:fld>
            <a:endParaRPr kumimoji="1" lang="ja-JP" altLang="en-US" dirty="0"/>
          </a:p>
        </p:txBody>
      </p:sp>
      <p:cxnSp>
        <p:nvCxnSpPr>
          <p:cNvPr id="22" name="直線コネクタ 21">
            <a:extLst>
              <a:ext uri="{FF2B5EF4-FFF2-40B4-BE49-F238E27FC236}">
                <a16:creationId xmlns:a16="http://schemas.microsoft.com/office/drawing/2014/main" id="{98155B49-FB3E-08A8-653B-20499A013F54}"/>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 name="タイトル 1">
            <a:extLst>
              <a:ext uri="{FF2B5EF4-FFF2-40B4-BE49-F238E27FC236}">
                <a16:creationId xmlns:a16="http://schemas.microsoft.com/office/drawing/2014/main" id="{9AB13F30-A31C-A91E-0EA5-5D9FEC933B47}"/>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11" name="タイトル 1">
            <a:extLst>
              <a:ext uri="{FF2B5EF4-FFF2-40B4-BE49-F238E27FC236}">
                <a16:creationId xmlns:a16="http://schemas.microsoft.com/office/drawing/2014/main" id="{DF59BB3E-F9B6-8155-FE37-802204BB232D}"/>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地域を視点にした</a:t>
            </a:r>
            <a:r>
              <a:rPr kumimoji="1" lang="en-US" altLang="ja-JP" sz="2000" b="1" dirty="0">
                <a:latin typeface="+mn-ea"/>
                <a:ea typeface="+mn-ea"/>
              </a:rPr>
              <a:t>GSV</a:t>
            </a:r>
            <a:endParaRPr kumimoji="1" lang="ja-JP" altLang="en-US" sz="2000" b="1" dirty="0">
              <a:latin typeface="+mn-ea"/>
              <a:ea typeface="+mn-ea"/>
            </a:endParaRPr>
          </a:p>
        </p:txBody>
      </p:sp>
      <p:sp>
        <p:nvSpPr>
          <p:cNvPr id="12" name="タイトル 1">
            <a:extLst>
              <a:ext uri="{FF2B5EF4-FFF2-40B4-BE49-F238E27FC236}">
                <a16:creationId xmlns:a16="http://schemas.microsoft.com/office/drawing/2014/main" id="{83E52D69-8153-9A18-AE50-C731803879C2}"/>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まとめ</a:t>
            </a:r>
            <a:r>
              <a:rPr lang="en-US" altLang="ja-JP" sz="1600" b="1" dirty="0">
                <a:latin typeface="+mn-ea"/>
                <a:ea typeface="+mn-ea"/>
              </a:rPr>
              <a:t>〉</a:t>
            </a:r>
            <a:r>
              <a:rPr lang="ja-JP" altLang="en-US" sz="1600" b="1" dirty="0">
                <a:latin typeface="+mn-ea"/>
                <a:ea typeface="+mn-ea"/>
              </a:rPr>
              <a:t>人材育成の地域での展開のまとめ</a:t>
            </a:r>
          </a:p>
        </p:txBody>
      </p:sp>
      <p:sp>
        <p:nvSpPr>
          <p:cNvPr id="5" name="吹き出し: 四角形 4">
            <a:extLst>
              <a:ext uri="{FF2B5EF4-FFF2-40B4-BE49-F238E27FC236}">
                <a16:creationId xmlns:a16="http://schemas.microsoft.com/office/drawing/2014/main" id="{832E4FA2-413D-F7B2-8DC2-11DF8C63238C}"/>
              </a:ext>
            </a:extLst>
          </p:cNvPr>
          <p:cNvSpPr/>
          <p:nvPr/>
        </p:nvSpPr>
        <p:spPr>
          <a:xfrm>
            <a:off x="4904301" y="482805"/>
            <a:ext cx="3932267" cy="444008"/>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b="1" dirty="0">
                <a:solidFill>
                  <a:schemeClr val="tx1"/>
                </a:solidFill>
              </a:rPr>
              <a:t>地域住民と協働した地域づくりの視点</a:t>
            </a:r>
          </a:p>
        </p:txBody>
      </p:sp>
      <p:grpSp>
        <p:nvGrpSpPr>
          <p:cNvPr id="10" name="グループ化 9">
            <a:extLst>
              <a:ext uri="{FF2B5EF4-FFF2-40B4-BE49-F238E27FC236}">
                <a16:creationId xmlns:a16="http://schemas.microsoft.com/office/drawing/2014/main" id="{B413EA8C-9ADD-C866-FC2F-A1D916942ECE}"/>
              </a:ext>
            </a:extLst>
          </p:cNvPr>
          <p:cNvGrpSpPr/>
          <p:nvPr/>
        </p:nvGrpSpPr>
        <p:grpSpPr>
          <a:xfrm>
            <a:off x="2676784" y="2415726"/>
            <a:ext cx="812664" cy="840997"/>
            <a:chOff x="2563254" y="5054295"/>
            <a:chExt cx="612398" cy="754042"/>
          </a:xfrm>
        </p:grpSpPr>
        <p:pic>
          <p:nvPicPr>
            <p:cNvPr id="13" name="Picture 4" descr="無料素材 | お婆さんの車椅子を押すエプロン姿のヘルパーさんのイラスト">
              <a:extLst>
                <a:ext uri="{FF2B5EF4-FFF2-40B4-BE49-F238E27FC236}">
                  <a16:creationId xmlns:a16="http://schemas.microsoft.com/office/drawing/2014/main" id="{62F750A3-1CB5-ACC1-48AF-6F349A6780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9001" y="5054295"/>
              <a:ext cx="540904" cy="540904"/>
            </a:xfrm>
            <a:prstGeom prst="rect">
              <a:avLst/>
            </a:prstGeom>
            <a:noFill/>
            <a:extLst>
              <a:ext uri="{909E8E84-426E-40DD-AFC4-6F175D3DCCD1}">
                <a14:hiddenFill xmlns:a14="http://schemas.microsoft.com/office/drawing/2010/main">
                  <a:solidFill>
                    <a:srgbClr val="FFFFFF"/>
                  </a:solidFill>
                </a14:hiddenFill>
              </a:ext>
            </a:extLst>
          </p:spPr>
        </p:pic>
        <p:sp>
          <p:nvSpPr>
            <p:cNvPr id="14" name="字幕 2">
              <a:extLst>
                <a:ext uri="{FF2B5EF4-FFF2-40B4-BE49-F238E27FC236}">
                  <a16:creationId xmlns:a16="http://schemas.microsoft.com/office/drawing/2014/main" id="{1B6DB217-C5E4-E927-351D-1858220456FC}"/>
                </a:ext>
              </a:extLst>
            </p:cNvPr>
            <p:cNvSpPr txBox="1">
              <a:spLocks/>
            </p:cNvSpPr>
            <p:nvPr/>
          </p:nvSpPr>
          <p:spPr>
            <a:xfrm>
              <a:off x="2563254" y="5557647"/>
              <a:ext cx="612398" cy="250690"/>
            </a:xfrm>
            <a:prstGeom prst="rect">
              <a:avLst/>
            </a:prstGeom>
            <a:ln w="12700">
              <a:noFill/>
              <a:prstDash val="sysDash"/>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pPr>
              <a:r>
                <a:rPr lang="ja-JP" altLang="en-US" sz="800" b="1" dirty="0"/>
                <a:t>居宅介護</a:t>
              </a:r>
              <a:endParaRPr lang="en-US" altLang="ja-JP" sz="800" b="1" dirty="0"/>
            </a:p>
          </p:txBody>
        </p:sp>
      </p:grpSp>
      <p:grpSp>
        <p:nvGrpSpPr>
          <p:cNvPr id="19" name="グループ化 18">
            <a:extLst>
              <a:ext uri="{FF2B5EF4-FFF2-40B4-BE49-F238E27FC236}">
                <a16:creationId xmlns:a16="http://schemas.microsoft.com/office/drawing/2014/main" id="{BE593EE0-D0D0-960B-65B0-7007ABF311E8}"/>
              </a:ext>
            </a:extLst>
          </p:cNvPr>
          <p:cNvGrpSpPr/>
          <p:nvPr/>
        </p:nvGrpSpPr>
        <p:grpSpPr>
          <a:xfrm>
            <a:off x="6213611" y="3990527"/>
            <a:ext cx="1408626" cy="931664"/>
            <a:chOff x="4087765" y="5076366"/>
            <a:chExt cx="1050875" cy="745793"/>
          </a:xfrm>
        </p:grpSpPr>
        <p:sp>
          <p:nvSpPr>
            <p:cNvPr id="20" name="字幕 2">
              <a:extLst>
                <a:ext uri="{FF2B5EF4-FFF2-40B4-BE49-F238E27FC236}">
                  <a16:creationId xmlns:a16="http://schemas.microsoft.com/office/drawing/2014/main" id="{CFA628FE-BA28-AEB1-4F7A-2F0E5142F520}"/>
                </a:ext>
              </a:extLst>
            </p:cNvPr>
            <p:cNvSpPr txBox="1">
              <a:spLocks/>
            </p:cNvSpPr>
            <p:nvPr/>
          </p:nvSpPr>
          <p:spPr>
            <a:xfrm>
              <a:off x="4087765" y="5571469"/>
              <a:ext cx="1050875" cy="250690"/>
            </a:xfrm>
            <a:prstGeom prst="rect">
              <a:avLst/>
            </a:prstGeom>
            <a:ln w="12700">
              <a:noFill/>
              <a:prstDash val="sysDash"/>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pPr>
              <a:r>
                <a:rPr lang="ja-JP" altLang="en-US" sz="800" b="1" dirty="0"/>
                <a:t>障害福祉サービス事業所</a:t>
              </a:r>
              <a:endParaRPr lang="en-US" altLang="ja-JP" sz="800" b="1" dirty="0"/>
            </a:p>
          </p:txBody>
        </p:sp>
        <p:pic>
          <p:nvPicPr>
            <p:cNvPr id="21" name="Picture 8" descr="作業所_仕事風景1のイラスト素材 [20440256] - PIXTA">
              <a:extLst>
                <a:ext uri="{FF2B5EF4-FFF2-40B4-BE49-F238E27FC236}">
                  <a16:creationId xmlns:a16="http://schemas.microsoft.com/office/drawing/2014/main" id="{B78A3469-07F6-0D0D-AD2C-2C5B441672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0245" y="5076366"/>
              <a:ext cx="681540" cy="5409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グループ化 22">
            <a:extLst>
              <a:ext uri="{FF2B5EF4-FFF2-40B4-BE49-F238E27FC236}">
                <a16:creationId xmlns:a16="http://schemas.microsoft.com/office/drawing/2014/main" id="{8CD4860C-6098-5D83-9E86-9CDD68FCC3B5}"/>
              </a:ext>
            </a:extLst>
          </p:cNvPr>
          <p:cNvGrpSpPr/>
          <p:nvPr/>
        </p:nvGrpSpPr>
        <p:grpSpPr>
          <a:xfrm>
            <a:off x="1234337" y="2977573"/>
            <a:ext cx="1051500" cy="828311"/>
            <a:chOff x="4786476" y="4132520"/>
            <a:chExt cx="1050875" cy="910388"/>
          </a:xfrm>
        </p:grpSpPr>
        <p:pic>
          <p:nvPicPr>
            <p:cNvPr id="24" name="Picture 6" descr="働きたい障害者の方も 障害者を雇用したい事業主の方も ご利用ください ...">
              <a:extLst>
                <a:ext uri="{FF2B5EF4-FFF2-40B4-BE49-F238E27FC236}">
                  <a16:creationId xmlns:a16="http://schemas.microsoft.com/office/drawing/2014/main" id="{6D9405E1-6264-F266-D0D0-A094F28CB1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5191" y="4132520"/>
              <a:ext cx="773446" cy="723438"/>
            </a:xfrm>
            <a:prstGeom prst="rect">
              <a:avLst/>
            </a:prstGeom>
            <a:noFill/>
            <a:extLst>
              <a:ext uri="{909E8E84-426E-40DD-AFC4-6F175D3DCCD1}">
                <a14:hiddenFill xmlns:a14="http://schemas.microsoft.com/office/drawing/2010/main">
                  <a:solidFill>
                    <a:srgbClr val="FFFFFF"/>
                  </a:solidFill>
                </a14:hiddenFill>
              </a:ext>
            </a:extLst>
          </p:spPr>
        </p:pic>
        <p:sp>
          <p:nvSpPr>
            <p:cNvPr id="25" name="字幕 2">
              <a:extLst>
                <a:ext uri="{FF2B5EF4-FFF2-40B4-BE49-F238E27FC236}">
                  <a16:creationId xmlns:a16="http://schemas.microsoft.com/office/drawing/2014/main" id="{83CB9ABB-F9AE-7D68-C896-84BAC1A7A97C}"/>
                </a:ext>
              </a:extLst>
            </p:cNvPr>
            <p:cNvSpPr txBox="1">
              <a:spLocks/>
            </p:cNvSpPr>
            <p:nvPr/>
          </p:nvSpPr>
          <p:spPr>
            <a:xfrm>
              <a:off x="4786476" y="4792218"/>
              <a:ext cx="1050875" cy="250690"/>
            </a:xfrm>
            <a:prstGeom prst="rect">
              <a:avLst/>
            </a:prstGeom>
            <a:ln w="12700">
              <a:noFill/>
              <a:prstDash val="sysDash"/>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pPr>
              <a:r>
                <a:rPr lang="ja-JP" altLang="en-US" sz="800" b="1" dirty="0"/>
                <a:t>企　業</a:t>
              </a:r>
              <a:endParaRPr lang="en-US" altLang="ja-JP" sz="800" b="1" dirty="0"/>
            </a:p>
          </p:txBody>
        </p:sp>
      </p:grpSp>
      <p:grpSp>
        <p:nvGrpSpPr>
          <p:cNvPr id="26" name="グループ化 25">
            <a:extLst>
              <a:ext uri="{FF2B5EF4-FFF2-40B4-BE49-F238E27FC236}">
                <a16:creationId xmlns:a16="http://schemas.microsoft.com/office/drawing/2014/main" id="{07FB2AAF-A6FE-AE0D-D37A-103993DFD563}"/>
              </a:ext>
            </a:extLst>
          </p:cNvPr>
          <p:cNvGrpSpPr/>
          <p:nvPr/>
        </p:nvGrpSpPr>
        <p:grpSpPr>
          <a:xfrm>
            <a:off x="5697445" y="2131008"/>
            <a:ext cx="1108075" cy="951283"/>
            <a:chOff x="4059301" y="3351043"/>
            <a:chExt cx="1050875" cy="763594"/>
          </a:xfrm>
        </p:grpSpPr>
        <p:pic>
          <p:nvPicPr>
            <p:cNvPr id="27" name="Picture 12" descr="ご存じですか？地域の身近な相談相手「民生委員・児童委員」 | 暮らし ...">
              <a:extLst>
                <a:ext uri="{FF2B5EF4-FFF2-40B4-BE49-F238E27FC236}">
                  <a16:creationId xmlns:a16="http://schemas.microsoft.com/office/drawing/2014/main" id="{874DE7AB-4E12-88E9-D888-119664911A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3438" y="3351043"/>
              <a:ext cx="737671" cy="689977"/>
            </a:xfrm>
            <a:prstGeom prst="rect">
              <a:avLst/>
            </a:prstGeom>
            <a:noFill/>
            <a:extLst>
              <a:ext uri="{909E8E84-426E-40DD-AFC4-6F175D3DCCD1}">
                <a14:hiddenFill xmlns:a14="http://schemas.microsoft.com/office/drawing/2010/main">
                  <a:solidFill>
                    <a:srgbClr val="FFFFFF"/>
                  </a:solidFill>
                </a14:hiddenFill>
              </a:ext>
            </a:extLst>
          </p:spPr>
        </p:pic>
        <p:sp>
          <p:nvSpPr>
            <p:cNvPr id="28" name="字幕 2">
              <a:extLst>
                <a:ext uri="{FF2B5EF4-FFF2-40B4-BE49-F238E27FC236}">
                  <a16:creationId xmlns:a16="http://schemas.microsoft.com/office/drawing/2014/main" id="{C4C5024F-B5C6-2A9D-6614-B3EA77BE3E13}"/>
                </a:ext>
              </a:extLst>
            </p:cNvPr>
            <p:cNvSpPr txBox="1">
              <a:spLocks/>
            </p:cNvSpPr>
            <p:nvPr/>
          </p:nvSpPr>
          <p:spPr>
            <a:xfrm>
              <a:off x="4059301" y="3863947"/>
              <a:ext cx="1050875" cy="250690"/>
            </a:xfrm>
            <a:prstGeom prst="rect">
              <a:avLst/>
            </a:prstGeom>
            <a:ln w="12700">
              <a:noFill/>
              <a:prstDash val="sysDash"/>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pPr>
              <a:r>
                <a:rPr lang="ja-JP" altLang="en-US" sz="800" b="1" dirty="0"/>
                <a:t>地域住民</a:t>
              </a:r>
              <a:endParaRPr lang="en-US" altLang="ja-JP" sz="800" b="1" dirty="0"/>
            </a:p>
          </p:txBody>
        </p:sp>
      </p:grpSp>
      <p:grpSp>
        <p:nvGrpSpPr>
          <p:cNvPr id="29" name="グループ化 28">
            <a:extLst>
              <a:ext uri="{FF2B5EF4-FFF2-40B4-BE49-F238E27FC236}">
                <a16:creationId xmlns:a16="http://schemas.microsoft.com/office/drawing/2014/main" id="{9A8BE740-FD0E-0F86-794F-8B3F711CDE67}"/>
              </a:ext>
            </a:extLst>
          </p:cNvPr>
          <p:cNvGrpSpPr/>
          <p:nvPr/>
        </p:nvGrpSpPr>
        <p:grpSpPr>
          <a:xfrm>
            <a:off x="7246718" y="2932747"/>
            <a:ext cx="1301145" cy="954840"/>
            <a:chOff x="7486650" y="2177300"/>
            <a:chExt cx="1050875" cy="852352"/>
          </a:xfrm>
        </p:grpSpPr>
        <p:pic>
          <p:nvPicPr>
            <p:cNvPr id="30" name="Picture 6" descr="学校校舎の無料イラスト素材｜イラストイメージ">
              <a:extLst>
                <a:ext uri="{FF2B5EF4-FFF2-40B4-BE49-F238E27FC236}">
                  <a16:creationId xmlns:a16="http://schemas.microsoft.com/office/drawing/2014/main" id="{ED997728-1E3C-F9B7-4D7E-4BF32A4B59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125" y="2177300"/>
              <a:ext cx="852352" cy="852352"/>
            </a:xfrm>
            <a:prstGeom prst="rect">
              <a:avLst/>
            </a:prstGeom>
            <a:noFill/>
            <a:extLst>
              <a:ext uri="{909E8E84-426E-40DD-AFC4-6F175D3DCCD1}">
                <a14:hiddenFill xmlns:a14="http://schemas.microsoft.com/office/drawing/2010/main">
                  <a:solidFill>
                    <a:srgbClr val="FFFFFF"/>
                  </a:solidFill>
                </a14:hiddenFill>
              </a:ext>
            </a:extLst>
          </p:spPr>
        </p:pic>
        <p:sp>
          <p:nvSpPr>
            <p:cNvPr id="31" name="字幕 2">
              <a:extLst>
                <a:ext uri="{FF2B5EF4-FFF2-40B4-BE49-F238E27FC236}">
                  <a16:creationId xmlns:a16="http://schemas.microsoft.com/office/drawing/2014/main" id="{6DB8EC00-385A-ADE2-66E3-B6D0D5C46873}"/>
                </a:ext>
              </a:extLst>
            </p:cNvPr>
            <p:cNvSpPr txBox="1">
              <a:spLocks/>
            </p:cNvSpPr>
            <p:nvPr/>
          </p:nvSpPr>
          <p:spPr>
            <a:xfrm>
              <a:off x="7486650" y="2746093"/>
              <a:ext cx="1050875" cy="250690"/>
            </a:xfrm>
            <a:prstGeom prst="rect">
              <a:avLst/>
            </a:prstGeom>
            <a:ln w="12700">
              <a:noFill/>
              <a:prstDash val="sysDash"/>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pPr>
              <a:r>
                <a:rPr lang="ja-JP" altLang="en-US" sz="800" b="1" dirty="0"/>
                <a:t>学　校</a:t>
              </a:r>
              <a:endParaRPr lang="en-US" altLang="ja-JP" sz="800" b="1" dirty="0"/>
            </a:p>
          </p:txBody>
        </p:sp>
      </p:grpSp>
      <p:grpSp>
        <p:nvGrpSpPr>
          <p:cNvPr id="32" name="グループ化 31">
            <a:extLst>
              <a:ext uri="{FF2B5EF4-FFF2-40B4-BE49-F238E27FC236}">
                <a16:creationId xmlns:a16="http://schemas.microsoft.com/office/drawing/2014/main" id="{C2F67B9E-6D5A-8EA8-48CE-1149FB8665DB}"/>
              </a:ext>
            </a:extLst>
          </p:cNvPr>
          <p:cNvGrpSpPr/>
          <p:nvPr/>
        </p:nvGrpSpPr>
        <p:grpSpPr>
          <a:xfrm>
            <a:off x="589116" y="1347840"/>
            <a:ext cx="8169479" cy="4104991"/>
            <a:chOff x="511728" y="1572272"/>
            <a:chExt cx="8237989" cy="4425943"/>
          </a:xfrm>
        </p:grpSpPr>
        <p:grpSp>
          <p:nvGrpSpPr>
            <p:cNvPr id="33" name="グループ化 32">
              <a:extLst>
                <a:ext uri="{FF2B5EF4-FFF2-40B4-BE49-F238E27FC236}">
                  <a16:creationId xmlns:a16="http://schemas.microsoft.com/office/drawing/2014/main" id="{89ECC112-1B6E-B854-E034-435038AF0A10}"/>
                </a:ext>
              </a:extLst>
            </p:cNvPr>
            <p:cNvGrpSpPr/>
            <p:nvPr/>
          </p:nvGrpSpPr>
          <p:grpSpPr>
            <a:xfrm>
              <a:off x="511728" y="1572272"/>
              <a:ext cx="8237989" cy="4425943"/>
              <a:chOff x="511728" y="1572272"/>
              <a:chExt cx="8237989" cy="4425943"/>
            </a:xfrm>
          </p:grpSpPr>
          <p:sp>
            <p:nvSpPr>
              <p:cNvPr id="37" name="楕円 36">
                <a:extLst>
                  <a:ext uri="{FF2B5EF4-FFF2-40B4-BE49-F238E27FC236}">
                    <a16:creationId xmlns:a16="http://schemas.microsoft.com/office/drawing/2014/main" id="{4AEC1AAD-0E92-C3D4-6CDD-4B0F84EAE1FB}"/>
                  </a:ext>
                </a:extLst>
              </p:cNvPr>
              <p:cNvSpPr/>
              <p:nvPr/>
            </p:nvSpPr>
            <p:spPr>
              <a:xfrm>
                <a:off x="511728" y="1572272"/>
                <a:ext cx="8237989" cy="4425943"/>
              </a:xfrm>
              <a:prstGeom prst="ellipse">
                <a:avLst/>
              </a:prstGeom>
              <a:noFill/>
              <a:ln w="63500">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400" b="1" dirty="0">
                  <a:solidFill>
                    <a:schemeClr val="tx1"/>
                  </a:solidFill>
                </a:endParaRPr>
              </a:p>
            </p:txBody>
          </p:sp>
          <p:grpSp>
            <p:nvGrpSpPr>
              <p:cNvPr id="38" name="グループ化 37">
                <a:extLst>
                  <a:ext uri="{FF2B5EF4-FFF2-40B4-BE49-F238E27FC236}">
                    <a16:creationId xmlns:a16="http://schemas.microsoft.com/office/drawing/2014/main" id="{5DCA7A87-2178-F8D0-248B-97A4C261C5B4}"/>
                  </a:ext>
                </a:extLst>
              </p:cNvPr>
              <p:cNvGrpSpPr/>
              <p:nvPr/>
            </p:nvGrpSpPr>
            <p:grpSpPr>
              <a:xfrm>
                <a:off x="1323084" y="2046326"/>
                <a:ext cx="1048716" cy="906750"/>
                <a:chOff x="6652549" y="2131263"/>
                <a:chExt cx="1059263" cy="814752"/>
              </a:xfrm>
            </p:grpSpPr>
            <p:pic>
              <p:nvPicPr>
                <p:cNvPr id="39" name="Picture 2" descr="病院 建物 医療施設 イラスト素材 [ 2332714 ] - フォトライブラリー ...">
                  <a:extLst>
                    <a:ext uri="{FF2B5EF4-FFF2-40B4-BE49-F238E27FC236}">
                      <a16:creationId xmlns:a16="http://schemas.microsoft.com/office/drawing/2014/main" id="{50FFBBEB-206F-A826-5B44-09F440B624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0937" y="2131263"/>
                  <a:ext cx="1050875" cy="787142"/>
                </a:xfrm>
                <a:prstGeom prst="rect">
                  <a:avLst/>
                </a:prstGeom>
                <a:noFill/>
                <a:extLst>
                  <a:ext uri="{909E8E84-426E-40DD-AFC4-6F175D3DCCD1}">
                    <a14:hiddenFill xmlns:a14="http://schemas.microsoft.com/office/drawing/2010/main">
                      <a:solidFill>
                        <a:srgbClr val="FFFFFF"/>
                      </a:solidFill>
                    </a14:hiddenFill>
                  </a:ext>
                </a:extLst>
              </p:spPr>
            </p:pic>
            <p:sp>
              <p:nvSpPr>
                <p:cNvPr id="40" name="字幕 2">
                  <a:extLst>
                    <a:ext uri="{FF2B5EF4-FFF2-40B4-BE49-F238E27FC236}">
                      <a16:creationId xmlns:a16="http://schemas.microsoft.com/office/drawing/2014/main" id="{E023950B-BBFD-49B4-1E2F-EB050CC80E85}"/>
                    </a:ext>
                  </a:extLst>
                </p:cNvPr>
                <p:cNvSpPr txBox="1">
                  <a:spLocks/>
                </p:cNvSpPr>
                <p:nvPr/>
              </p:nvSpPr>
              <p:spPr>
                <a:xfrm>
                  <a:off x="6652549" y="2695325"/>
                  <a:ext cx="1050875" cy="250690"/>
                </a:xfrm>
                <a:prstGeom prst="rect">
                  <a:avLst/>
                </a:prstGeom>
                <a:ln w="12700">
                  <a:noFill/>
                  <a:prstDash val="sysDash"/>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pPr>
                  <a:r>
                    <a:rPr lang="ja-JP" altLang="en-US" sz="800" b="1" dirty="0"/>
                    <a:t>病　院</a:t>
                  </a:r>
                  <a:endParaRPr lang="en-US" altLang="ja-JP" sz="800" b="1" dirty="0"/>
                </a:p>
              </p:txBody>
            </p:sp>
          </p:grpSp>
        </p:grpSp>
        <p:grpSp>
          <p:nvGrpSpPr>
            <p:cNvPr id="34" name="グループ化 33">
              <a:extLst>
                <a:ext uri="{FF2B5EF4-FFF2-40B4-BE49-F238E27FC236}">
                  <a16:creationId xmlns:a16="http://schemas.microsoft.com/office/drawing/2014/main" id="{AABC6A4D-E5BE-6E67-2EDC-4505EBC14D71}"/>
                </a:ext>
              </a:extLst>
            </p:cNvPr>
            <p:cNvGrpSpPr/>
            <p:nvPr/>
          </p:nvGrpSpPr>
          <p:grpSpPr>
            <a:xfrm>
              <a:off x="6887477" y="1709162"/>
              <a:ext cx="1046539" cy="1149537"/>
              <a:chOff x="1537935" y="2782148"/>
              <a:chExt cx="1050875" cy="954922"/>
            </a:xfrm>
          </p:grpSpPr>
          <p:pic>
            <p:nvPicPr>
              <p:cNvPr id="35" name="Picture 14" descr="ビルのイラスト（建物） | かわいいフリー素材集 いらすとや">
                <a:extLst>
                  <a:ext uri="{FF2B5EF4-FFF2-40B4-BE49-F238E27FC236}">
                    <a16:creationId xmlns:a16="http://schemas.microsoft.com/office/drawing/2014/main" id="{51579FB7-3014-8972-1BD0-13173D88236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3153" y="2782148"/>
                <a:ext cx="658753" cy="746171"/>
              </a:xfrm>
              <a:prstGeom prst="rect">
                <a:avLst/>
              </a:prstGeom>
              <a:noFill/>
              <a:extLst>
                <a:ext uri="{909E8E84-426E-40DD-AFC4-6F175D3DCCD1}">
                  <a14:hiddenFill xmlns:a14="http://schemas.microsoft.com/office/drawing/2010/main">
                    <a:solidFill>
                      <a:srgbClr val="FFFFFF"/>
                    </a:solidFill>
                  </a14:hiddenFill>
                </a:ext>
              </a:extLst>
            </p:spPr>
          </p:pic>
          <p:sp>
            <p:nvSpPr>
              <p:cNvPr id="36" name="字幕 2">
                <a:extLst>
                  <a:ext uri="{FF2B5EF4-FFF2-40B4-BE49-F238E27FC236}">
                    <a16:creationId xmlns:a16="http://schemas.microsoft.com/office/drawing/2014/main" id="{B3B35EA5-5816-EB71-ADB1-E2D0C82788F4}"/>
                  </a:ext>
                </a:extLst>
              </p:cNvPr>
              <p:cNvSpPr txBox="1">
                <a:spLocks/>
              </p:cNvSpPr>
              <p:nvPr/>
            </p:nvSpPr>
            <p:spPr>
              <a:xfrm>
                <a:off x="1537935" y="3486380"/>
                <a:ext cx="1050875" cy="250690"/>
              </a:xfrm>
              <a:prstGeom prst="rect">
                <a:avLst/>
              </a:prstGeom>
              <a:ln w="12700">
                <a:noFill/>
                <a:prstDash val="sysDash"/>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pPr>
                <a:r>
                  <a:rPr lang="ja-JP" altLang="en-US" sz="800" b="1" dirty="0"/>
                  <a:t>役　場</a:t>
                </a:r>
                <a:endParaRPr lang="en-US" altLang="ja-JP" sz="800" b="1" dirty="0"/>
              </a:p>
            </p:txBody>
          </p:sp>
        </p:grpSp>
      </p:grpSp>
      <p:pic>
        <p:nvPicPr>
          <p:cNvPr id="41" name="図 40">
            <a:extLst>
              <a:ext uri="{FF2B5EF4-FFF2-40B4-BE49-F238E27FC236}">
                <a16:creationId xmlns:a16="http://schemas.microsoft.com/office/drawing/2014/main" id="{69542D30-1FDA-A49D-43AB-B665C9F3B2A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186" b="96838" l="18593" r="86935"/>
                    </a14:imgEffect>
                  </a14:imgLayer>
                </a14:imgProps>
              </a:ext>
            </a:extLst>
          </a:blip>
          <a:stretch>
            <a:fillRect/>
          </a:stretch>
        </p:blipFill>
        <p:spPr>
          <a:xfrm>
            <a:off x="205135" y="4436759"/>
            <a:ext cx="1277984" cy="1624773"/>
          </a:xfrm>
          <a:prstGeom prst="rect">
            <a:avLst/>
          </a:prstGeom>
        </p:spPr>
      </p:pic>
      <p:pic>
        <p:nvPicPr>
          <p:cNvPr id="42" name="図 41">
            <a:extLst>
              <a:ext uri="{FF2B5EF4-FFF2-40B4-BE49-F238E27FC236}">
                <a16:creationId xmlns:a16="http://schemas.microsoft.com/office/drawing/2014/main" id="{24D0847F-3170-2629-C91C-04FDCD9A6A3E}"/>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1455" b="76727" l="9290" r="89071"/>
                    </a14:imgEffect>
                  </a14:imgLayer>
                </a14:imgProps>
              </a:ext>
            </a:extLst>
          </a:blip>
          <a:srcRect l="15472" r="19881" b="25794"/>
          <a:stretch/>
        </p:blipFill>
        <p:spPr>
          <a:xfrm>
            <a:off x="4052559" y="2309857"/>
            <a:ext cx="1097857" cy="1893732"/>
          </a:xfrm>
          <a:prstGeom prst="rect">
            <a:avLst/>
          </a:prstGeom>
        </p:spPr>
      </p:pic>
      <p:sp>
        <p:nvSpPr>
          <p:cNvPr id="43" name="タイトル 1">
            <a:extLst>
              <a:ext uri="{FF2B5EF4-FFF2-40B4-BE49-F238E27FC236}">
                <a16:creationId xmlns:a16="http://schemas.microsoft.com/office/drawing/2014/main" id="{F684205A-D208-0C6A-BBA4-E9F3BE3C3516}"/>
              </a:ext>
            </a:extLst>
          </p:cNvPr>
          <p:cNvSpPr txBox="1">
            <a:spLocks/>
          </p:cNvSpPr>
          <p:nvPr/>
        </p:nvSpPr>
        <p:spPr>
          <a:xfrm>
            <a:off x="2991465" y="1600577"/>
            <a:ext cx="3172204" cy="68560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latin typeface="+mn-ea"/>
                <a:ea typeface="+mn-ea"/>
              </a:rPr>
              <a:t>ご本人が希望される</a:t>
            </a:r>
            <a:endParaRPr lang="en-US" altLang="ja-JP" sz="2400" b="1" dirty="0">
              <a:latin typeface="+mn-ea"/>
              <a:ea typeface="+mn-ea"/>
            </a:endParaRPr>
          </a:p>
          <a:p>
            <a:r>
              <a:rPr lang="ja-JP" altLang="en-US" sz="2400" b="1" dirty="0">
                <a:solidFill>
                  <a:srgbClr val="FF0000"/>
                </a:solidFill>
                <a:latin typeface="+mn-ea"/>
                <a:ea typeface="+mn-ea"/>
              </a:rPr>
              <a:t>くらし</a:t>
            </a:r>
            <a:r>
              <a:rPr lang="ja-JP" altLang="en-US" sz="2400" b="1" dirty="0">
                <a:latin typeface="+mn-ea"/>
                <a:ea typeface="+mn-ea"/>
              </a:rPr>
              <a:t>の実現</a:t>
            </a:r>
          </a:p>
        </p:txBody>
      </p:sp>
      <p:sp>
        <p:nvSpPr>
          <p:cNvPr id="44" name="タイトル 1">
            <a:extLst>
              <a:ext uri="{FF2B5EF4-FFF2-40B4-BE49-F238E27FC236}">
                <a16:creationId xmlns:a16="http://schemas.microsoft.com/office/drawing/2014/main" id="{C95DD3F0-E531-BD21-5EE4-BF61E4B01D96}"/>
              </a:ext>
            </a:extLst>
          </p:cNvPr>
          <p:cNvSpPr txBox="1">
            <a:spLocks/>
          </p:cNvSpPr>
          <p:nvPr/>
        </p:nvSpPr>
        <p:spPr>
          <a:xfrm>
            <a:off x="3143574" y="4079130"/>
            <a:ext cx="2923539" cy="675713"/>
          </a:xfrm>
          <a:prstGeom prst="rect">
            <a:avLst/>
          </a:prstGeom>
          <a:solidFill>
            <a:srgbClr val="FFFF00"/>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2400" b="1" u="sng" dirty="0">
                <a:solidFill>
                  <a:srgbClr val="FF0000"/>
                </a:solidFill>
                <a:effectLst>
                  <a:outerShdw blurRad="38100" dist="38100" dir="2700000" algn="tl">
                    <a:srgbClr val="000000">
                      <a:alpha val="43137"/>
                    </a:srgbClr>
                  </a:outerShdw>
                </a:effectLst>
                <a:latin typeface="+mn-ea"/>
                <a:ea typeface="+mn-ea"/>
              </a:rPr>
              <a:t>個を支える地域</a:t>
            </a:r>
          </a:p>
        </p:txBody>
      </p:sp>
      <p:pic>
        <p:nvPicPr>
          <p:cNvPr id="45" name="図 44">
            <a:extLst>
              <a:ext uri="{FF2B5EF4-FFF2-40B4-BE49-F238E27FC236}">
                <a16:creationId xmlns:a16="http://schemas.microsoft.com/office/drawing/2014/main" id="{96A1AB81-2C0D-5B6B-FDA8-6470BAF7B78B}"/>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9778" b="89778" l="4911" r="96875"/>
                    </a14:imgEffect>
                  </a14:imgLayer>
                </a14:imgProps>
              </a:ext>
            </a:extLst>
          </a:blip>
          <a:srcRect t="4210" b="21233"/>
          <a:stretch/>
        </p:blipFill>
        <p:spPr>
          <a:xfrm>
            <a:off x="1795236" y="3828617"/>
            <a:ext cx="1462882" cy="1095578"/>
          </a:xfrm>
          <a:prstGeom prst="rect">
            <a:avLst/>
          </a:prstGeom>
        </p:spPr>
      </p:pic>
      <p:sp>
        <p:nvSpPr>
          <p:cNvPr id="46" name="タイトル 1">
            <a:extLst>
              <a:ext uri="{FF2B5EF4-FFF2-40B4-BE49-F238E27FC236}">
                <a16:creationId xmlns:a16="http://schemas.microsoft.com/office/drawing/2014/main" id="{2D045919-53EA-9DFD-7430-A902ABB30D09}"/>
              </a:ext>
            </a:extLst>
          </p:cNvPr>
          <p:cNvSpPr txBox="1">
            <a:spLocks/>
          </p:cNvSpPr>
          <p:nvPr/>
        </p:nvSpPr>
        <p:spPr>
          <a:xfrm>
            <a:off x="1521763" y="4889272"/>
            <a:ext cx="1973377" cy="36815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1600" b="1" dirty="0">
                <a:latin typeface="+mn-ea"/>
                <a:ea typeface="+mn-ea"/>
              </a:rPr>
              <a:t>相談支援専門員</a:t>
            </a:r>
            <a:endParaRPr lang="en-US" altLang="ja-JP" sz="1600" b="1" dirty="0">
              <a:latin typeface="+mn-ea"/>
              <a:ea typeface="+mn-ea"/>
            </a:endParaRPr>
          </a:p>
        </p:txBody>
      </p:sp>
      <p:sp>
        <p:nvSpPr>
          <p:cNvPr id="47" name="タイトル 1">
            <a:extLst>
              <a:ext uri="{FF2B5EF4-FFF2-40B4-BE49-F238E27FC236}">
                <a16:creationId xmlns:a16="http://schemas.microsoft.com/office/drawing/2014/main" id="{0BDC85E1-A202-64E1-9E51-D466D27976F3}"/>
              </a:ext>
            </a:extLst>
          </p:cNvPr>
          <p:cNvSpPr txBox="1">
            <a:spLocks/>
          </p:cNvSpPr>
          <p:nvPr/>
        </p:nvSpPr>
        <p:spPr>
          <a:xfrm>
            <a:off x="340896" y="6035062"/>
            <a:ext cx="2908680" cy="32963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2000" b="1" dirty="0">
                <a:solidFill>
                  <a:srgbClr val="FF0000"/>
                </a:solidFill>
                <a:latin typeface="+mn-ea"/>
                <a:ea typeface="+mn-ea"/>
              </a:rPr>
              <a:t>主任相談支援専門員</a:t>
            </a:r>
            <a:endParaRPr lang="en-US" altLang="ja-JP" sz="2000" b="1" dirty="0">
              <a:solidFill>
                <a:srgbClr val="FF0000"/>
              </a:solidFill>
              <a:latin typeface="+mn-ea"/>
              <a:ea typeface="+mn-ea"/>
            </a:endParaRPr>
          </a:p>
        </p:txBody>
      </p:sp>
      <p:sp>
        <p:nvSpPr>
          <p:cNvPr id="48" name="矢印: 右 47">
            <a:extLst>
              <a:ext uri="{FF2B5EF4-FFF2-40B4-BE49-F238E27FC236}">
                <a16:creationId xmlns:a16="http://schemas.microsoft.com/office/drawing/2014/main" id="{CC979473-ABCB-2A58-E8B9-66D06607E7BC}"/>
              </a:ext>
            </a:extLst>
          </p:cNvPr>
          <p:cNvSpPr/>
          <p:nvPr/>
        </p:nvSpPr>
        <p:spPr>
          <a:xfrm rot="20700000">
            <a:off x="1992528" y="5183156"/>
            <a:ext cx="2302092" cy="608318"/>
          </a:xfrm>
          <a:prstGeom prst="rightArrow">
            <a:avLst/>
          </a:prstGeom>
          <a:solidFill>
            <a:srgbClr val="FF000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タイトル 1">
            <a:extLst>
              <a:ext uri="{FF2B5EF4-FFF2-40B4-BE49-F238E27FC236}">
                <a16:creationId xmlns:a16="http://schemas.microsoft.com/office/drawing/2014/main" id="{CC0381AA-81B4-B630-BA1E-E6DD389F6F2C}"/>
              </a:ext>
            </a:extLst>
          </p:cNvPr>
          <p:cNvSpPr txBox="1">
            <a:spLocks/>
          </p:cNvSpPr>
          <p:nvPr/>
        </p:nvSpPr>
        <p:spPr>
          <a:xfrm>
            <a:off x="3467754" y="5484791"/>
            <a:ext cx="3376640" cy="76448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2800" b="1" dirty="0">
                <a:solidFill>
                  <a:srgbClr val="FF0000"/>
                </a:solidFill>
                <a:latin typeface="+mn-ea"/>
                <a:ea typeface="+mn-ea"/>
              </a:rPr>
              <a:t>地域への働きかけ</a:t>
            </a:r>
            <a:endParaRPr lang="en-US" altLang="ja-JP" sz="2800" b="1" dirty="0">
              <a:solidFill>
                <a:srgbClr val="FF0000"/>
              </a:solidFill>
              <a:latin typeface="+mn-ea"/>
              <a:ea typeface="+mn-ea"/>
            </a:endParaRPr>
          </a:p>
        </p:txBody>
      </p:sp>
      <p:sp>
        <p:nvSpPr>
          <p:cNvPr id="50" name="楕円 49">
            <a:extLst>
              <a:ext uri="{FF2B5EF4-FFF2-40B4-BE49-F238E27FC236}">
                <a16:creationId xmlns:a16="http://schemas.microsoft.com/office/drawing/2014/main" id="{77923236-92AA-046C-68F3-5705B94F599C}"/>
              </a:ext>
            </a:extLst>
          </p:cNvPr>
          <p:cNvSpPr/>
          <p:nvPr/>
        </p:nvSpPr>
        <p:spPr>
          <a:xfrm>
            <a:off x="381604" y="3850765"/>
            <a:ext cx="2713646" cy="1957779"/>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2968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9AE90-332D-0052-AAFF-7DE7BB8668D1}"/>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8B89B4EE-2B0E-9F3E-ABD8-F8A695C5AF69}"/>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37A33042-9EB1-501A-17BC-3E94AA5DA2C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95</a:t>
            </a:fld>
            <a:endParaRPr kumimoji="1" lang="ja-JP" altLang="en-US" dirty="0"/>
          </a:p>
        </p:txBody>
      </p:sp>
      <p:cxnSp>
        <p:nvCxnSpPr>
          <p:cNvPr id="22" name="直線コネクタ 21">
            <a:extLst>
              <a:ext uri="{FF2B5EF4-FFF2-40B4-BE49-F238E27FC236}">
                <a16:creationId xmlns:a16="http://schemas.microsoft.com/office/drawing/2014/main" id="{7822E067-7846-43AA-702B-949CAFE7CEE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 name="タイトル 1">
            <a:extLst>
              <a:ext uri="{FF2B5EF4-FFF2-40B4-BE49-F238E27FC236}">
                <a16:creationId xmlns:a16="http://schemas.microsoft.com/office/drawing/2014/main" id="{060D1209-FD31-66DB-0FE7-C7426695C217}"/>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11" name="タイトル 1">
            <a:extLst>
              <a:ext uri="{FF2B5EF4-FFF2-40B4-BE49-F238E27FC236}">
                <a16:creationId xmlns:a16="http://schemas.microsoft.com/office/drawing/2014/main" id="{F1398114-E988-7E76-C3B3-07E0426A7534}"/>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地域を視点にした</a:t>
            </a:r>
            <a:r>
              <a:rPr kumimoji="1" lang="en-US" altLang="ja-JP" sz="2000" b="1" dirty="0">
                <a:latin typeface="+mn-ea"/>
                <a:ea typeface="+mn-ea"/>
              </a:rPr>
              <a:t>GSV</a:t>
            </a:r>
            <a:endParaRPr kumimoji="1" lang="ja-JP" altLang="en-US" sz="2000" b="1" dirty="0">
              <a:latin typeface="+mn-ea"/>
              <a:ea typeface="+mn-ea"/>
            </a:endParaRPr>
          </a:p>
        </p:txBody>
      </p:sp>
      <p:sp>
        <p:nvSpPr>
          <p:cNvPr id="12" name="タイトル 1">
            <a:extLst>
              <a:ext uri="{FF2B5EF4-FFF2-40B4-BE49-F238E27FC236}">
                <a16:creationId xmlns:a16="http://schemas.microsoft.com/office/drawing/2014/main" id="{77D1A24B-60EE-7F9E-4869-C34775422380}"/>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まとめ</a:t>
            </a:r>
            <a:r>
              <a:rPr lang="en-US" altLang="ja-JP" sz="1600" b="1" dirty="0">
                <a:latin typeface="+mn-ea"/>
                <a:ea typeface="+mn-ea"/>
              </a:rPr>
              <a:t>〉</a:t>
            </a:r>
            <a:r>
              <a:rPr lang="ja-JP" altLang="en-US" sz="1600" b="1" dirty="0">
                <a:latin typeface="+mn-ea"/>
                <a:ea typeface="+mn-ea"/>
              </a:rPr>
              <a:t>人材育成の地域での展開のまとめ</a:t>
            </a:r>
          </a:p>
        </p:txBody>
      </p:sp>
      <p:sp>
        <p:nvSpPr>
          <p:cNvPr id="5" name="吹き出し: 四角形 4">
            <a:extLst>
              <a:ext uri="{FF2B5EF4-FFF2-40B4-BE49-F238E27FC236}">
                <a16:creationId xmlns:a16="http://schemas.microsoft.com/office/drawing/2014/main" id="{F9887A50-5D10-D4D6-7EB0-58AD03151ED7}"/>
              </a:ext>
            </a:extLst>
          </p:cNvPr>
          <p:cNvSpPr/>
          <p:nvPr/>
        </p:nvSpPr>
        <p:spPr>
          <a:xfrm>
            <a:off x="4904301" y="482804"/>
            <a:ext cx="3932267" cy="671739"/>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b="1" dirty="0">
                <a:solidFill>
                  <a:schemeClr val="tx1"/>
                </a:solidFill>
              </a:rPr>
              <a:t>地域住民や他機関との連携・協力による</a:t>
            </a:r>
            <a:br>
              <a:rPr kumimoji="1" lang="ja-JP" altLang="en-US" sz="1600" b="1" dirty="0">
                <a:solidFill>
                  <a:schemeClr val="tx1"/>
                </a:solidFill>
              </a:rPr>
            </a:br>
            <a:r>
              <a:rPr kumimoji="1" lang="ja-JP" altLang="en-US" sz="1600" b="1" dirty="0">
                <a:solidFill>
                  <a:schemeClr val="tx1"/>
                </a:solidFill>
              </a:rPr>
              <a:t>研修企画へ</a:t>
            </a:r>
          </a:p>
        </p:txBody>
      </p:sp>
      <p:graphicFrame>
        <p:nvGraphicFramePr>
          <p:cNvPr id="3" name="表 2">
            <a:extLst>
              <a:ext uri="{FF2B5EF4-FFF2-40B4-BE49-F238E27FC236}">
                <a16:creationId xmlns:a16="http://schemas.microsoft.com/office/drawing/2014/main" id="{5D4F0446-5F64-BD72-E3D5-95861955ADC9}"/>
              </a:ext>
            </a:extLst>
          </p:cNvPr>
          <p:cNvGraphicFramePr>
            <a:graphicFrameLocks noGrp="1"/>
          </p:cNvGraphicFramePr>
          <p:nvPr>
            <p:extLst>
              <p:ext uri="{D42A27DB-BD31-4B8C-83A1-F6EECF244321}">
                <p14:modId xmlns:p14="http://schemas.microsoft.com/office/powerpoint/2010/main" val="2714611932"/>
              </p:ext>
            </p:extLst>
          </p:nvPr>
        </p:nvGraphicFramePr>
        <p:xfrm>
          <a:off x="124287" y="1357742"/>
          <a:ext cx="8877670" cy="1566602"/>
        </p:xfrm>
        <a:graphic>
          <a:graphicData uri="http://schemas.openxmlformats.org/drawingml/2006/table">
            <a:tbl>
              <a:tblPr firstRow="1" bandRow="1">
                <a:tableStyleId>{5C22544A-7EE6-4342-B048-85BDC9FD1C3A}</a:tableStyleId>
              </a:tblPr>
              <a:tblGrid>
                <a:gridCol w="8877670">
                  <a:extLst>
                    <a:ext uri="{9D8B030D-6E8A-4147-A177-3AD203B41FA5}">
                      <a16:colId xmlns:a16="http://schemas.microsoft.com/office/drawing/2014/main" val="2494054111"/>
                    </a:ext>
                  </a:extLst>
                </a:gridCol>
              </a:tblGrid>
              <a:tr h="486155">
                <a:tc>
                  <a:txBody>
                    <a:bodyPr/>
                    <a:lstStyle/>
                    <a:p>
                      <a:pPr algn="ctr"/>
                      <a:r>
                        <a:rPr kumimoji="1" lang="ja-JP" altLang="en-US" dirty="0">
                          <a:solidFill>
                            <a:schemeClr val="tx1"/>
                          </a:solidFill>
                        </a:rPr>
                        <a:t>ねらい・目的</a:t>
                      </a:r>
                    </a:p>
                  </a:txBody>
                  <a:tcPr anchor="ctr"/>
                </a:tc>
                <a:extLst>
                  <a:ext uri="{0D108BD9-81ED-4DB2-BD59-A6C34878D82A}">
                    <a16:rowId xmlns:a16="http://schemas.microsoft.com/office/drawing/2014/main" val="1044727480"/>
                  </a:ext>
                </a:extLst>
              </a:tr>
              <a:tr h="1080447">
                <a:tc>
                  <a:txBody>
                    <a:bodyPr/>
                    <a:lstStyle/>
                    <a:p>
                      <a:pPr algn="l"/>
                      <a:r>
                        <a:rPr kumimoji="1" lang="ja-JP" altLang="en-US" sz="2000" b="1" dirty="0">
                          <a:solidFill>
                            <a:schemeClr val="tx1"/>
                          </a:solidFill>
                          <a:latin typeface="游ゴシック" panose="020B0400000000000000" pitchFamily="50" charset="-128"/>
                          <a:ea typeface="+mn-ea"/>
                        </a:rPr>
                        <a:t>◎分野横断的な地域づくり</a:t>
                      </a:r>
                      <a:endParaRPr kumimoji="1" lang="en-US" altLang="ja-JP" sz="2000" b="1" dirty="0">
                        <a:solidFill>
                          <a:schemeClr val="tx1"/>
                        </a:solidFill>
                        <a:latin typeface="游ゴシック" panose="020B0400000000000000" pitchFamily="50" charset="-128"/>
                        <a:ea typeface="+mn-ea"/>
                      </a:endParaRPr>
                    </a:p>
                    <a:p>
                      <a:pPr algn="l"/>
                      <a:r>
                        <a:rPr kumimoji="1" lang="ja-JP" altLang="en-US" sz="2000" b="1" dirty="0">
                          <a:solidFill>
                            <a:schemeClr val="tx1"/>
                          </a:solidFill>
                          <a:latin typeface="游ゴシック" panose="020B0400000000000000" pitchFamily="50" charset="-128"/>
                          <a:ea typeface="+mn-ea"/>
                        </a:rPr>
                        <a:t>◎専門職だけでなく住民を巻き込んだネットワーク</a:t>
                      </a:r>
                      <a:endParaRPr kumimoji="1" lang="en-US" altLang="ja-JP" sz="2000" b="1" dirty="0">
                        <a:solidFill>
                          <a:schemeClr val="tx1"/>
                        </a:solidFill>
                        <a:latin typeface="游ゴシック" panose="020B0400000000000000" pitchFamily="50" charset="-128"/>
                        <a:ea typeface="+mn-ea"/>
                      </a:endParaRPr>
                    </a:p>
                    <a:p>
                      <a:pPr algn="l"/>
                      <a:r>
                        <a:rPr kumimoji="1" lang="ja-JP" altLang="en-US" sz="2000" b="1" dirty="0">
                          <a:solidFill>
                            <a:schemeClr val="tx1"/>
                          </a:solidFill>
                          <a:latin typeface="游ゴシック" panose="020B0400000000000000" pitchFamily="50" charset="-128"/>
                          <a:ea typeface="+mn-ea"/>
                        </a:rPr>
                        <a:t>◎住民の一員として相互に支え合える地域づくり（共生社会）</a:t>
                      </a:r>
                      <a:endParaRPr kumimoji="1" lang="en-US" altLang="ja-JP" sz="2000" b="1" dirty="0">
                        <a:solidFill>
                          <a:schemeClr val="tx1"/>
                        </a:solidFill>
                        <a:latin typeface="游ゴシック" panose="020B0400000000000000" pitchFamily="50" charset="-128"/>
                        <a:ea typeface="+mn-ea"/>
                      </a:endParaRPr>
                    </a:p>
                  </a:txBody>
                  <a:tcPr anchor="ctr"/>
                </a:tc>
                <a:extLst>
                  <a:ext uri="{0D108BD9-81ED-4DB2-BD59-A6C34878D82A}">
                    <a16:rowId xmlns:a16="http://schemas.microsoft.com/office/drawing/2014/main" val="229126041"/>
                  </a:ext>
                </a:extLst>
              </a:tr>
            </a:tbl>
          </a:graphicData>
        </a:graphic>
      </p:graphicFrame>
      <p:graphicFrame>
        <p:nvGraphicFramePr>
          <p:cNvPr id="8" name="表 7">
            <a:extLst>
              <a:ext uri="{FF2B5EF4-FFF2-40B4-BE49-F238E27FC236}">
                <a16:creationId xmlns:a16="http://schemas.microsoft.com/office/drawing/2014/main" id="{C507026F-52EF-405E-1668-BAAEDDF65E2F}"/>
              </a:ext>
            </a:extLst>
          </p:cNvPr>
          <p:cNvGraphicFramePr>
            <a:graphicFrameLocks noGrp="1"/>
          </p:cNvGraphicFramePr>
          <p:nvPr>
            <p:extLst>
              <p:ext uri="{D42A27DB-BD31-4B8C-83A1-F6EECF244321}">
                <p14:modId xmlns:p14="http://schemas.microsoft.com/office/powerpoint/2010/main" val="3922736425"/>
              </p:ext>
            </p:extLst>
          </p:nvPr>
        </p:nvGraphicFramePr>
        <p:xfrm>
          <a:off x="133165" y="3052611"/>
          <a:ext cx="8877670" cy="3268792"/>
        </p:xfrm>
        <a:graphic>
          <a:graphicData uri="http://schemas.openxmlformats.org/drawingml/2006/table">
            <a:tbl>
              <a:tblPr firstRow="1" bandRow="1">
                <a:tableStyleId>{5C22544A-7EE6-4342-B048-85BDC9FD1C3A}</a:tableStyleId>
              </a:tblPr>
              <a:tblGrid>
                <a:gridCol w="8877670">
                  <a:extLst>
                    <a:ext uri="{9D8B030D-6E8A-4147-A177-3AD203B41FA5}">
                      <a16:colId xmlns:a16="http://schemas.microsoft.com/office/drawing/2014/main" val="2494054111"/>
                    </a:ext>
                  </a:extLst>
                </a:gridCol>
              </a:tblGrid>
              <a:tr h="466440">
                <a:tc>
                  <a:txBody>
                    <a:bodyPr/>
                    <a:lstStyle/>
                    <a:p>
                      <a:pPr algn="ctr"/>
                      <a:r>
                        <a:rPr kumimoji="1" lang="ja-JP" altLang="en-US" sz="2000" dirty="0">
                          <a:solidFill>
                            <a:schemeClr val="tx1"/>
                          </a:solidFill>
                        </a:rPr>
                        <a:t>方　法</a:t>
                      </a:r>
                    </a:p>
                  </a:txBody>
                  <a:tcPr anchor="ctr"/>
                </a:tc>
                <a:extLst>
                  <a:ext uri="{0D108BD9-81ED-4DB2-BD59-A6C34878D82A}">
                    <a16:rowId xmlns:a16="http://schemas.microsoft.com/office/drawing/2014/main" val="1044727480"/>
                  </a:ext>
                </a:extLst>
              </a:tr>
              <a:tr h="2802352">
                <a:tc>
                  <a:txBody>
                    <a:bodyPr/>
                    <a:lstStyle/>
                    <a:p>
                      <a:pPr algn="l"/>
                      <a:r>
                        <a:rPr kumimoji="1" lang="ja-JP" altLang="en-US" sz="2000" b="1" dirty="0">
                          <a:solidFill>
                            <a:schemeClr val="tx1"/>
                          </a:solidFill>
                          <a:latin typeface="游ゴシック" panose="020B0400000000000000" pitchFamily="50" charset="-128"/>
                          <a:ea typeface="+mn-ea"/>
                        </a:rPr>
                        <a:t>（</a:t>
                      </a:r>
                      <a:r>
                        <a:rPr kumimoji="1" lang="en-US" altLang="ja-JP" sz="2000" b="1" dirty="0">
                          <a:solidFill>
                            <a:schemeClr val="tx1"/>
                          </a:solidFill>
                          <a:latin typeface="游ゴシック" panose="020B0400000000000000" pitchFamily="50" charset="-128"/>
                          <a:ea typeface="+mn-ea"/>
                        </a:rPr>
                        <a:t>1</a:t>
                      </a:r>
                      <a:r>
                        <a:rPr kumimoji="1" lang="ja-JP" altLang="en-US" sz="2000" b="1" dirty="0">
                          <a:solidFill>
                            <a:schemeClr val="tx1"/>
                          </a:solidFill>
                          <a:latin typeface="游ゴシック" panose="020B0400000000000000" pitchFamily="50" charset="-128"/>
                          <a:ea typeface="+mn-ea"/>
                        </a:rPr>
                        <a:t>）サービス等利用計画に記載される提供事業所の方々との研修企画</a:t>
                      </a:r>
                    </a:p>
                    <a:p>
                      <a:pPr algn="l"/>
                      <a:r>
                        <a:rPr kumimoji="1" lang="ja-JP" altLang="en-US" sz="2000" b="1" dirty="0">
                          <a:solidFill>
                            <a:schemeClr val="tx1"/>
                          </a:solidFill>
                          <a:latin typeface="游ゴシック" panose="020B0400000000000000" pitchFamily="50" charset="-128"/>
                          <a:ea typeface="+mn-ea"/>
                        </a:rPr>
                        <a:t>（</a:t>
                      </a:r>
                      <a:r>
                        <a:rPr kumimoji="1" lang="en-US" altLang="ja-JP" sz="2000" b="1" dirty="0">
                          <a:solidFill>
                            <a:schemeClr val="tx1"/>
                          </a:solidFill>
                          <a:latin typeface="游ゴシック" panose="020B0400000000000000" pitchFamily="50" charset="-128"/>
                          <a:ea typeface="+mn-ea"/>
                        </a:rPr>
                        <a:t>2</a:t>
                      </a:r>
                      <a:r>
                        <a:rPr kumimoji="1" lang="ja-JP" altLang="en-US" sz="2000" b="1" dirty="0">
                          <a:solidFill>
                            <a:schemeClr val="tx1"/>
                          </a:solidFill>
                          <a:latin typeface="游ゴシック" panose="020B0400000000000000" pitchFamily="50" charset="-128"/>
                          <a:ea typeface="+mn-ea"/>
                        </a:rPr>
                        <a:t>）地域の社会資源に障がい者を応援してもらえるような相談支援の展開</a:t>
                      </a:r>
                    </a:p>
                    <a:p>
                      <a:pPr algn="l"/>
                      <a:r>
                        <a:rPr kumimoji="1" lang="ja-JP" altLang="en-US" sz="2000" b="1" dirty="0">
                          <a:solidFill>
                            <a:schemeClr val="tx1"/>
                          </a:solidFill>
                          <a:latin typeface="游ゴシック" panose="020B0400000000000000" pitchFamily="50" charset="-128"/>
                          <a:ea typeface="+mn-ea"/>
                        </a:rPr>
                        <a:t>（</a:t>
                      </a:r>
                      <a:r>
                        <a:rPr kumimoji="1" lang="en-US" altLang="ja-JP" sz="2000" b="1" dirty="0">
                          <a:solidFill>
                            <a:schemeClr val="tx1"/>
                          </a:solidFill>
                          <a:latin typeface="游ゴシック" panose="020B0400000000000000" pitchFamily="50" charset="-128"/>
                          <a:ea typeface="+mn-ea"/>
                        </a:rPr>
                        <a:t>3</a:t>
                      </a:r>
                      <a:r>
                        <a:rPr kumimoji="1" lang="ja-JP" altLang="en-US" sz="2000" b="1" dirty="0">
                          <a:solidFill>
                            <a:schemeClr val="tx1"/>
                          </a:solidFill>
                          <a:latin typeface="游ゴシック" panose="020B0400000000000000" pitchFamily="50" charset="-128"/>
                          <a:ea typeface="+mn-ea"/>
                        </a:rPr>
                        <a:t>）具体的な支援計画と連動性のすりあわせ</a:t>
                      </a:r>
                    </a:p>
                    <a:p>
                      <a:pPr algn="l"/>
                      <a:r>
                        <a:rPr kumimoji="1" lang="ja-JP" altLang="en-US" sz="2000" b="1" dirty="0">
                          <a:solidFill>
                            <a:schemeClr val="tx1"/>
                          </a:solidFill>
                          <a:latin typeface="游ゴシック" panose="020B0400000000000000" pitchFamily="50" charset="-128"/>
                          <a:ea typeface="+mn-ea"/>
                        </a:rPr>
                        <a:t>（</a:t>
                      </a:r>
                      <a:r>
                        <a:rPr kumimoji="1" lang="en-US" altLang="ja-JP" sz="2000" b="1" dirty="0">
                          <a:solidFill>
                            <a:schemeClr val="tx1"/>
                          </a:solidFill>
                          <a:latin typeface="游ゴシック" panose="020B0400000000000000" pitchFamily="50" charset="-128"/>
                          <a:ea typeface="+mn-ea"/>
                        </a:rPr>
                        <a:t>4</a:t>
                      </a:r>
                      <a:r>
                        <a:rPr kumimoji="1" lang="ja-JP" altLang="en-US" sz="2000" b="1" dirty="0">
                          <a:solidFill>
                            <a:schemeClr val="tx1"/>
                          </a:solidFill>
                          <a:latin typeface="游ゴシック" panose="020B0400000000000000" pitchFamily="50" charset="-128"/>
                          <a:ea typeface="+mn-ea"/>
                        </a:rPr>
                        <a:t>）双方（自身⇔相手先）から達成や変更が持ち込まれる関係性の構築</a:t>
                      </a:r>
                    </a:p>
                    <a:p>
                      <a:pPr algn="l"/>
                      <a:r>
                        <a:rPr kumimoji="1" lang="ja-JP" altLang="en-US" sz="2000" b="1" dirty="0">
                          <a:solidFill>
                            <a:schemeClr val="tx1"/>
                          </a:solidFill>
                          <a:latin typeface="游ゴシック" panose="020B0400000000000000" pitchFamily="50" charset="-128"/>
                          <a:ea typeface="+mn-ea"/>
                        </a:rPr>
                        <a:t>（</a:t>
                      </a:r>
                      <a:r>
                        <a:rPr kumimoji="1" lang="en-US" altLang="ja-JP" sz="2000" b="1" dirty="0">
                          <a:solidFill>
                            <a:schemeClr val="tx1"/>
                          </a:solidFill>
                          <a:latin typeface="游ゴシック" panose="020B0400000000000000" pitchFamily="50" charset="-128"/>
                          <a:ea typeface="+mn-ea"/>
                        </a:rPr>
                        <a:t>5</a:t>
                      </a:r>
                      <a:r>
                        <a:rPr kumimoji="1" lang="ja-JP" altLang="en-US" sz="2000" b="1" dirty="0">
                          <a:solidFill>
                            <a:schemeClr val="tx1"/>
                          </a:solidFill>
                          <a:latin typeface="游ゴシック" panose="020B0400000000000000" pitchFamily="50" charset="-128"/>
                          <a:ea typeface="+mn-ea"/>
                        </a:rPr>
                        <a:t>）公的（フォーマル）サービス事業に関わらない地域支援者との研修や</a:t>
                      </a:r>
                    </a:p>
                    <a:p>
                      <a:pPr algn="l"/>
                      <a:r>
                        <a:rPr kumimoji="1" lang="ja-JP" altLang="en-US" sz="2000" b="1" dirty="0">
                          <a:solidFill>
                            <a:schemeClr val="tx1"/>
                          </a:solidFill>
                          <a:latin typeface="游ゴシック" panose="020B0400000000000000" pitchFamily="50" charset="-128"/>
                          <a:ea typeface="+mn-ea"/>
                        </a:rPr>
                        <a:t>　　会議作り（例；医療・教育・障害福祉以外の管轄課との協働研修）</a:t>
                      </a:r>
                    </a:p>
                    <a:p>
                      <a:pPr algn="l"/>
                      <a:endParaRPr kumimoji="1" lang="en-US" altLang="ja-JP" sz="2000" b="1" dirty="0">
                        <a:solidFill>
                          <a:schemeClr val="tx1"/>
                        </a:solidFill>
                        <a:latin typeface="游ゴシック" panose="020B0400000000000000" pitchFamily="50" charset="-128"/>
                        <a:ea typeface="+mn-ea"/>
                      </a:endParaRPr>
                    </a:p>
                  </a:txBody>
                  <a:tcPr anchor="ctr"/>
                </a:tc>
                <a:extLst>
                  <a:ext uri="{0D108BD9-81ED-4DB2-BD59-A6C34878D82A}">
                    <a16:rowId xmlns:a16="http://schemas.microsoft.com/office/drawing/2014/main" val="229126041"/>
                  </a:ext>
                </a:extLst>
              </a:tr>
            </a:tbl>
          </a:graphicData>
        </a:graphic>
      </p:graphicFrame>
    </p:spTree>
    <p:extLst>
      <p:ext uri="{BB962C8B-B14F-4D97-AF65-F5344CB8AC3E}">
        <p14:creationId xmlns:p14="http://schemas.microsoft.com/office/powerpoint/2010/main" val="172633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5B2B6-5963-4A70-59D0-FCFFBA320201}"/>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062A57B4-1865-87BD-5835-85793D1F87F2}"/>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0DCDEF9B-9511-00BA-BF2E-ACB536740FD8}"/>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96</a:t>
            </a:fld>
            <a:endParaRPr kumimoji="1" lang="ja-JP" altLang="en-US" dirty="0"/>
          </a:p>
        </p:txBody>
      </p:sp>
      <p:cxnSp>
        <p:nvCxnSpPr>
          <p:cNvPr id="22" name="直線コネクタ 21">
            <a:extLst>
              <a:ext uri="{FF2B5EF4-FFF2-40B4-BE49-F238E27FC236}">
                <a16:creationId xmlns:a16="http://schemas.microsoft.com/office/drawing/2014/main" id="{BD97B94C-2425-22A9-7551-0DE39BCAFEB9}"/>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 name="タイトル 1">
            <a:extLst>
              <a:ext uri="{FF2B5EF4-FFF2-40B4-BE49-F238E27FC236}">
                <a16:creationId xmlns:a16="http://schemas.microsoft.com/office/drawing/2014/main" id="{98AAEE51-5DED-C2B3-D140-D083772CF29C}"/>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11" name="タイトル 1">
            <a:extLst>
              <a:ext uri="{FF2B5EF4-FFF2-40B4-BE49-F238E27FC236}">
                <a16:creationId xmlns:a16="http://schemas.microsoft.com/office/drawing/2014/main" id="{78DE0BC8-7269-42AF-72DE-7ACCFB73052A}"/>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地域を視点にした</a:t>
            </a:r>
            <a:r>
              <a:rPr kumimoji="1" lang="en-US" altLang="ja-JP" sz="2000" b="1" dirty="0">
                <a:latin typeface="+mn-ea"/>
                <a:ea typeface="+mn-ea"/>
              </a:rPr>
              <a:t>GSV</a:t>
            </a:r>
            <a:endParaRPr kumimoji="1" lang="ja-JP" altLang="en-US" sz="2000" b="1" dirty="0">
              <a:latin typeface="+mn-ea"/>
              <a:ea typeface="+mn-ea"/>
            </a:endParaRPr>
          </a:p>
        </p:txBody>
      </p:sp>
      <p:sp>
        <p:nvSpPr>
          <p:cNvPr id="12" name="タイトル 1">
            <a:extLst>
              <a:ext uri="{FF2B5EF4-FFF2-40B4-BE49-F238E27FC236}">
                <a16:creationId xmlns:a16="http://schemas.microsoft.com/office/drawing/2014/main" id="{F47E8321-E25E-4680-934B-EC276564A68A}"/>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まとめ</a:t>
            </a:r>
            <a:r>
              <a:rPr lang="en-US" altLang="ja-JP" sz="1600" b="1" dirty="0">
                <a:latin typeface="+mn-ea"/>
                <a:ea typeface="+mn-ea"/>
              </a:rPr>
              <a:t>〉</a:t>
            </a:r>
            <a:r>
              <a:rPr lang="ja-JP" altLang="en-US" sz="1600" b="1" dirty="0">
                <a:latin typeface="+mn-ea"/>
                <a:ea typeface="+mn-ea"/>
              </a:rPr>
              <a:t>人材育成の地域での展開のまとめ</a:t>
            </a:r>
          </a:p>
        </p:txBody>
      </p:sp>
      <p:sp>
        <p:nvSpPr>
          <p:cNvPr id="5" name="吹き出し: 四角形 4">
            <a:extLst>
              <a:ext uri="{FF2B5EF4-FFF2-40B4-BE49-F238E27FC236}">
                <a16:creationId xmlns:a16="http://schemas.microsoft.com/office/drawing/2014/main" id="{FAD60726-73D9-C51E-0AFD-463EFB11C9E7}"/>
              </a:ext>
            </a:extLst>
          </p:cNvPr>
          <p:cNvSpPr/>
          <p:nvPr/>
        </p:nvSpPr>
        <p:spPr>
          <a:xfrm>
            <a:off x="4904301" y="482804"/>
            <a:ext cx="3932267" cy="671739"/>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b="1" dirty="0">
                <a:solidFill>
                  <a:schemeClr val="tx1"/>
                </a:solidFill>
              </a:rPr>
              <a:t>地域住民や他機関との連携・協力による</a:t>
            </a:r>
            <a:br>
              <a:rPr kumimoji="1" lang="ja-JP" altLang="en-US" sz="1600" b="1" dirty="0">
                <a:solidFill>
                  <a:schemeClr val="tx1"/>
                </a:solidFill>
              </a:rPr>
            </a:br>
            <a:r>
              <a:rPr kumimoji="1" lang="ja-JP" altLang="en-US" sz="1600" b="1" dirty="0">
                <a:solidFill>
                  <a:schemeClr val="tx1"/>
                </a:solidFill>
              </a:rPr>
              <a:t>研修企画へ</a:t>
            </a:r>
          </a:p>
        </p:txBody>
      </p:sp>
      <p:graphicFrame>
        <p:nvGraphicFramePr>
          <p:cNvPr id="3" name="表 2">
            <a:extLst>
              <a:ext uri="{FF2B5EF4-FFF2-40B4-BE49-F238E27FC236}">
                <a16:creationId xmlns:a16="http://schemas.microsoft.com/office/drawing/2014/main" id="{619AD69B-1368-90C1-89A2-3399ECE94715}"/>
              </a:ext>
            </a:extLst>
          </p:cNvPr>
          <p:cNvGraphicFramePr>
            <a:graphicFrameLocks noGrp="1"/>
          </p:cNvGraphicFramePr>
          <p:nvPr/>
        </p:nvGraphicFramePr>
        <p:xfrm>
          <a:off x="124287" y="1357742"/>
          <a:ext cx="8877670" cy="1566602"/>
        </p:xfrm>
        <a:graphic>
          <a:graphicData uri="http://schemas.openxmlformats.org/drawingml/2006/table">
            <a:tbl>
              <a:tblPr firstRow="1" bandRow="1">
                <a:tableStyleId>{5C22544A-7EE6-4342-B048-85BDC9FD1C3A}</a:tableStyleId>
              </a:tblPr>
              <a:tblGrid>
                <a:gridCol w="8877670">
                  <a:extLst>
                    <a:ext uri="{9D8B030D-6E8A-4147-A177-3AD203B41FA5}">
                      <a16:colId xmlns:a16="http://schemas.microsoft.com/office/drawing/2014/main" val="2494054111"/>
                    </a:ext>
                  </a:extLst>
                </a:gridCol>
              </a:tblGrid>
              <a:tr h="486155">
                <a:tc>
                  <a:txBody>
                    <a:bodyPr/>
                    <a:lstStyle/>
                    <a:p>
                      <a:pPr algn="ctr"/>
                      <a:r>
                        <a:rPr kumimoji="1" lang="ja-JP" altLang="en-US" dirty="0">
                          <a:solidFill>
                            <a:schemeClr val="tx1"/>
                          </a:solidFill>
                        </a:rPr>
                        <a:t>ねらい・目的</a:t>
                      </a:r>
                    </a:p>
                  </a:txBody>
                  <a:tcPr anchor="ctr"/>
                </a:tc>
                <a:extLst>
                  <a:ext uri="{0D108BD9-81ED-4DB2-BD59-A6C34878D82A}">
                    <a16:rowId xmlns:a16="http://schemas.microsoft.com/office/drawing/2014/main" val="1044727480"/>
                  </a:ext>
                </a:extLst>
              </a:tr>
              <a:tr h="1080447">
                <a:tc>
                  <a:txBody>
                    <a:bodyPr/>
                    <a:lstStyle/>
                    <a:p>
                      <a:pPr algn="l"/>
                      <a:r>
                        <a:rPr kumimoji="1" lang="ja-JP" altLang="en-US" sz="2000" b="1" dirty="0">
                          <a:solidFill>
                            <a:schemeClr val="tx1"/>
                          </a:solidFill>
                          <a:latin typeface="游ゴシック" panose="020B0400000000000000" pitchFamily="50" charset="-128"/>
                          <a:ea typeface="+mn-ea"/>
                        </a:rPr>
                        <a:t>◎分野横断的な地域づくり</a:t>
                      </a:r>
                      <a:endParaRPr kumimoji="1" lang="en-US" altLang="ja-JP" sz="2000" b="1" dirty="0">
                        <a:solidFill>
                          <a:schemeClr val="tx1"/>
                        </a:solidFill>
                        <a:latin typeface="游ゴシック" panose="020B0400000000000000" pitchFamily="50" charset="-128"/>
                        <a:ea typeface="+mn-ea"/>
                      </a:endParaRPr>
                    </a:p>
                    <a:p>
                      <a:pPr algn="l"/>
                      <a:r>
                        <a:rPr kumimoji="1" lang="ja-JP" altLang="en-US" sz="2000" b="1" dirty="0">
                          <a:solidFill>
                            <a:schemeClr val="tx1"/>
                          </a:solidFill>
                          <a:latin typeface="游ゴシック" panose="020B0400000000000000" pitchFamily="50" charset="-128"/>
                          <a:ea typeface="+mn-ea"/>
                        </a:rPr>
                        <a:t>◎専門職だけでなく住民を巻き込んだネットワーク</a:t>
                      </a:r>
                      <a:endParaRPr kumimoji="1" lang="en-US" altLang="ja-JP" sz="2000" b="1" dirty="0">
                        <a:solidFill>
                          <a:schemeClr val="tx1"/>
                        </a:solidFill>
                        <a:latin typeface="游ゴシック" panose="020B0400000000000000" pitchFamily="50" charset="-128"/>
                        <a:ea typeface="+mn-ea"/>
                      </a:endParaRPr>
                    </a:p>
                    <a:p>
                      <a:pPr algn="l"/>
                      <a:r>
                        <a:rPr kumimoji="1" lang="ja-JP" altLang="en-US" sz="2000" b="1" dirty="0">
                          <a:solidFill>
                            <a:schemeClr val="tx1"/>
                          </a:solidFill>
                          <a:latin typeface="游ゴシック" panose="020B0400000000000000" pitchFamily="50" charset="-128"/>
                          <a:ea typeface="+mn-ea"/>
                        </a:rPr>
                        <a:t>◎住民の一員として相互に支え合える地域づくり（共生社会）</a:t>
                      </a:r>
                      <a:endParaRPr kumimoji="1" lang="en-US" altLang="ja-JP" sz="2000" b="1" dirty="0">
                        <a:solidFill>
                          <a:schemeClr val="tx1"/>
                        </a:solidFill>
                        <a:latin typeface="游ゴシック" panose="020B0400000000000000" pitchFamily="50" charset="-128"/>
                        <a:ea typeface="+mn-ea"/>
                      </a:endParaRPr>
                    </a:p>
                  </a:txBody>
                  <a:tcPr anchor="ctr"/>
                </a:tc>
                <a:extLst>
                  <a:ext uri="{0D108BD9-81ED-4DB2-BD59-A6C34878D82A}">
                    <a16:rowId xmlns:a16="http://schemas.microsoft.com/office/drawing/2014/main" val="229126041"/>
                  </a:ext>
                </a:extLst>
              </a:tr>
            </a:tbl>
          </a:graphicData>
        </a:graphic>
      </p:graphicFrame>
      <p:graphicFrame>
        <p:nvGraphicFramePr>
          <p:cNvPr id="8" name="表 7">
            <a:extLst>
              <a:ext uri="{FF2B5EF4-FFF2-40B4-BE49-F238E27FC236}">
                <a16:creationId xmlns:a16="http://schemas.microsoft.com/office/drawing/2014/main" id="{F60A4C15-3E90-0E4C-90DC-D169950E965F}"/>
              </a:ext>
            </a:extLst>
          </p:cNvPr>
          <p:cNvGraphicFramePr>
            <a:graphicFrameLocks noGrp="1"/>
          </p:cNvGraphicFramePr>
          <p:nvPr>
            <p:extLst>
              <p:ext uri="{D42A27DB-BD31-4B8C-83A1-F6EECF244321}">
                <p14:modId xmlns:p14="http://schemas.microsoft.com/office/powerpoint/2010/main" val="1416910102"/>
              </p:ext>
            </p:extLst>
          </p:nvPr>
        </p:nvGraphicFramePr>
        <p:xfrm>
          <a:off x="133165" y="3052611"/>
          <a:ext cx="8877670" cy="3268792"/>
        </p:xfrm>
        <a:graphic>
          <a:graphicData uri="http://schemas.openxmlformats.org/drawingml/2006/table">
            <a:tbl>
              <a:tblPr firstRow="1" bandRow="1">
                <a:tableStyleId>{5C22544A-7EE6-4342-B048-85BDC9FD1C3A}</a:tableStyleId>
              </a:tblPr>
              <a:tblGrid>
                <a:gridCol w="8877670">
                  <a:extLst>
                    <a:ext uri="{9D8B030D-6E8A-4147-A177-3AD203B41FA5}">
                      <a16:colId xmlns:a16="http://schemas.microsoft.com/office/drawing/2014/main" val="2494054111"/>
                    </a:ext>
                  </a:extLst>
                </a:gridCol>
              </a:tblGrid>
              <a:tr h="466440">
                <a:tc>
                  <a:txBody>
                    <a:bodyPr/>
                    <a:lstStyle/>
                    <a:p>
                      <a:pPr algn="ctr"/>
                      <a:r>
                        <a:rPr kumimoji="1" lang="ja-JP" altLang="en-US" sz="2000" dirty="0">
                          <a:solidFill>
                            <a:schemeClr val="tx1"/>
                          </a:solidFill>
                        </a:rPr>
                        <a:t>方　法</a:t>
                      </a:r>
                    </a:p>
                  </a:txBody>
                  <a:tcPr anchor="ctr"/>
                </a:tc>
                <a:extLst>
                  <a:ext uri="{0D108BD9-81ED-4DB2-BD59-A6C34878D82A}">
                    <a16:rowId xmlns:a16="http://schemas.microsoft.com/office/drawing/2014/main" val="1044727480"/>
                  </a:ext>
                </a:extLst>
              </a:tr>
              <a:tr h="2802352">
                <a:tc>
                  <a:txBody>
                    <a:bodyPr/>
                    <a:lstStyle/>
                    <a:p>
                      <a:pPr algn="l"/>
                      <a:r>
                        <a:rPr kumimoji="1" lang="ja-JP" altLang="en-US" sz="2000" b="1" dirty="0">
                          <a:solidFill>
                            <a:schemeClr val="tx1"/>
                          </a:solidFill>
                          <a:latin typeface="游ゴシック" panose="020B0400000000000000" pitchFamily="50" charset="-128"/>
                          <a:ea typeface="+mn-ea"/>
                        </a:rPr>
                        <a:t>（</a:t>
                      </a:r>
                      <a:r>
                        <a:rPr kumimoji="1" lang="en-US" altLang="ja-JP" sz="2000" b="1" dirty="0">
                          <a:solidFill>
                            <a:schemeClr val="tx1"/>
                          </a:solidFill>
                          <a:latin typeface="游ゴシック" panose="020B0400000000000000" pitchFamily="50" charset="-128"/>
                          <a:ea typeface="+mn-ea"/>
                        </a:rPr>
                        <a:t>1</a:t>
                      </a:r>
                      <a:r>
                        <a:rPr kumimoji="1" lang="ja-JP" altLang="en-US" sz="2000" b="1" dirty="0">
                          <a:solidFill>
                            <a:schemeClr val="tx1"/>
                          </a:solidFill>
                          <a:latin typeface="游ゴシック" panose="020B0400000000000000" pitchFamily="50" charset="-128"/>
                          <a:ea typeface="+mn-ea"/>
                        </a:rPr>
                        <a:t>）サービス等利用計画に記載される提供事業所の方々との研修企画</a:t>
                      </a:r>
                    </a:p>
                    <a:p>
                      <a:pPr algn="l"/>
                      <a:r>
                        <a:rPr kumimoji="1" lang="ja-JP" altLang="en-US" sz="2000" b="1" dirty="0">
                          <a:solidFill>
                            <a:schemeClr val="tx1"/>
                          </a:solidFill>
                          <a:latin typeface="游ゴシック" panose="020B0400000000000000" pitchFamily="50" charset="-128"/>
                          <a:ea typeface="+mn-ea"/>
                        </a:rPr>
                        <a:t>（</a:t>
                      </a:r>
                      <a:r>
                        <a:rPr kumimoji="1" lang="en-US" altLang="ja-JP" sz="2000" b="1" dirty="0">
                          <a:solidFill>
                            <a:schemeClr val="tx1"/>
                          </a:solidFill>
                          <a:latin typeface="游ゴシック" panose="020B0400000000000000" pitchFamily="50" charset="-128"/>
                          <a:ea typeface="+mn-ea"/>
                        </a:rPr>
                        <a:t>2</a:t>
                      </a:r>
                      <a:r>
                        <a:rPr kumimoji="1" lang="ja-JP" altLang="en-US" sz="2000" b="1" dirty="0">
                          <a:solidFill>
                            <a:schemeClr val="tx1"/>
                          </a:solidFill>
                          <a:latin typeface="游ゴシック" panose="020B0400000000000000" pitchFamily="50" charset="-128"/>
                          <a:ea typeface="+mn-ea"/>
                        </a:rPr>
                        <a:t>）地域の社会資源に障がい者を応援してもらえるような相談支援の展開</a:t>
                      </a:r>
                    </a:p>
                    <a:p>
                      <a:pPr algn="l"/>
                      <a:r>
                        <a:rPr kumimoji="1" lang="ja-JP" altLang="en-US" sz="2000" b="1" dirty="0">
                          <a:solidFill>
                            <a:schemeClr val="tx1"/>
                          </a:solidFill>
                          <a:latin typeface="游ゴシック" panose="020B0400000000000000" pitchFamily="50" charset="-128"/>
                          <a:ea typeface="+mn-ea"/>
                        </a:rPr>
                        <a:t>（</a:t>
                      </a:r>
                      <a:r>
                        <a:rPr kumimoji="1" lang="en-US" altLang="ja-JP" sz="2000" b="1" dirty="0">
                          <a:solidFill>
                            <a:schemeClr val="tx1"/>
                          </a:solidFill>
                          <a:latin typeface="游ゴシック" panose="020B0400000000000000" pitchFamily="50" charset="-128"/>
                          <a:ea typeface="+mn-ea"/>
                        </a:rPr>
                        <a:t>3</a:t>
                      </a:r>
                      <a:r>
                        <a:rPr kumimoji="1" lang="ja-JP" altLang="en-US" sz="2000" b="1" dirty="0">
                          <a:solidFill>
                            <a:schemeClr val="tx1"/>
                          </a:solidFill>
                          <a:latin typeface="游ゴシック" panose="020B0400000000000000" pitchFamily="50" charset="-128"/>
                          <a:ea typeface="+mn-ea"/>
                        </a:rPr>
                        <a:t>）具体的な支援計画と連動性のすりあわせ</a:t>
                      </a:r>
                    </a:p>
                    <a:p>
                      <a:pPr algn="l"/>
                      <a:r>
                        <a:rPr kumimoji="1" lang="ja-JP" altLang="en-US" sz="2000" b="1" dirty="0">
                          <a:solidFill>
                            <a:schemeClr val="tx1"/>
                          </a:solidFill>
                          <a:latin typeface="游ゴシック" panose="020B0400000000000000" pitchFamily="50" charset="-128"/>
                          <a:ea typeface="+mn-ea"/>
                        </a:rPr>
                        <a:t>（</a:t>
                      </a:r>
                      <a:r>
                        <a:rPr kumimoji="1" lang="en-US" altLang="ja-JP" sz="2000" b="1" dirty="0">
                          <a:solidFill>
                            <a:schemeClr val="tx1"/>
                          </a:solidFill>
                          <a:latin typeface="游ゴシック" panose="020B0400000000000000" pitchFamily="50" charset="-128"/>
                          <a:ea typeface="+mn-ea"/>
                        </a:rPr>
                        <a:t>4</a:t>
                      </a:r>
                      <a:r>
                        <a:rPr kumimoji="1" lang="ja-JP" altLang="en-US" sz="2000" b="1" dirty="0">
                          <a:solidFill>
                            <a:schemeClr val="tx1"/>
                          </a:solidFill>
                          <a:latin typeface="游ゴシック" panose="020B0400000000000000" pitchFamily="50" charset="-128"/>
                          <a:ea typeface="+mn-ea"/>
                        </a:rPr>
                        <a:t>）双方（自身⇔相手先）から達成や変更が持ち込まれる関係性の構築</a:t>
                      </a:r>
                    </a:p>
                    <a:p>
                      <a:pPr algn="l"/>
                      <a:r>
                        <a:rPr kumimoji="1" lang="ja-JP" altLang="en-US" sz="2000" b="1" dirty="0">
                          <a:solidFill>
                            <a:srgbClr val="FF0000"/>
                          </a:solidFill>
                          <a:latin typeface="游ゴシック" panose="020B0400000000000000" pitchFamily="50" charset="-128"/>
                          <a:ea typeface="+mn-ea"/>
                        </a:rPr>
                        <a:t>（</a:t>
                      </a:r>
                      <a:r>
                        <a:rPr kumimoji="1" lang="en-US" altLang="ja-JP" sz="2000" b="1" dirty="0">
                          <a:solidFill>
                            <a:srgbClr val="FF0000"/>
                          </a:solidFill>
                          <a:latin typeface="游ゴシック" panose="020B0400000000000000" pitchFamily="50" charset="-128"/>
                          <a:ea typeface="+mn-ea"/>
                        </a:rPr>
                        <a:t>5</a:t>
                      </a:r>
                      <a:r>
                        <a:rPr kumimoji="1" lang="ja-JP" altLang="en-US" sz="2000" b="1" dirty="0">
                          <a:solidFill>
                            <a:srgbClr val="FF0000"/>
                          </a:solidFill>
                          <a:latin typeface="游ゴシック" panose="020B0400000000000000" pitchFamily="50" charset="-128"/>
                          <a:ea typeface="+mn-ea"/>
                        </a:rPr>
                        <a:t>）公的（フォーマル）サービス事業に関わらない地域支援者との研修や</a:t>
                      </a:r>
                    </a:p>
                    <a:p>
                      <a:pPr algn="l"/>
                      <a:r>
                        <a:rPr kumimoji="1" lang="ja-JP" altLang="en-US" sz="2000" b="1" dirty="0">
                          <a:solidFill>
                            <a:srgbClr val="FF0000"/>
                          </a:solidFill>
                          <a:latin typeface="游ゴシック" panose="020B0400000000000000" pitchFamily="50" charset="-128"/>
                          <a:ea typeface="+mn-ea"/>
                        </a:rPr>
                        <a:t>　　会議作り（例；医療・教育・障害福祉以外の管轄課との協働研修）</a:t>
                      </a:r>
                    </a:p>
                    <a:p>
                      <a:pPr algn="l"/>
                      <a:endParaRPr kumimoji="1" lang="en-US" altLang="ja-JP" sz="2000" b="1" dirty="0">
                        <a:solidFill>
                          <a:schemeClr val="tx1"/>
                        </a:solidFill>
                        <a:latin typeface="游ゴシック" panose="020B0400000000000000" pitchFamily="50" charset="-128"/>
                        <a:ea typeface="+mn-ea"/>
                      </a:endParaRPr>
                    </a:p>
                  </a:txBody>
                  <a:tcPr anchor="ctr"/>
                </a:tc>
                <a:extLst>
                  <a:ext uri="{0D108BD9-81ED-4DB2-BD59-A6C34878D82A}">
                    <a16:rowId xmlns:a16="http://schemas.microsoft.com/office/drawing/2014/main" val="229126041"/>
                  </a:ext>
                </a:extLst>
              </a:tr>
            </a:tbl>
          </a:graphicData>
        </a:graphic>
      </p:graphicFrame>
    </p:spTree>
    <p:extLst>
      <p:ext uri="{BB962C8B-B14F-4D97-AF65-F5344CB8AC3E}">
        <p14:creationId xmlns:p14="http://schemas.microsoft.com/office/powerpoint/2010/main" val="257141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7CDD6-A5B4-2A45-29E3-6DFCD895BDB1}"/>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49C6E80E-90B4-5332-9C75-D9796483F15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456BA89D-CF9F-C59F-3683-C503E16B738B}"/>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97</a:t>
            </a:fld>
            <a:endParaRPr kumimoji="1" lang="ja-JP" altLang="en-US" dirty="0"/>
          </a:p>
        </p:txBody>
      </p:sp>
      <p:cxnSp>
        <p:nvCxnSpPr>
          <p:cNvPr id="22" name="直線コネクタ 21">
            <a:extLst>
              <a:ext uri="{FF2B5EF4-FFF2-40B4-BE49-F238E27FC236}">
                <a16:creationId xmlns:a16="http://schemas.microsoft.com/office/drawing/2014/main" id="{42580F94-0E0A-8BE6-4B7D-47D70226A232}"/>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 name="タイトル 1">
            <a:extLst>
              <a:ext uri="{FF2B5EF4-FFF2-40B4-BE49-F238E27FC236}">
                <a16:creationId xmlns:a16="http://schemas.microsoft.com/office/drawing/2014/main" id="{31F3A592-4D99-BD6E-6CFA-7AF9168054FE}"/>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11" name="タイトル 1">
            <a:extLst>
              <a:ext uri="{FF2B5EF4-FFF2-40B4-BE49-F238E27FC236}">
                <a16:creationId xmlns:a16="http://schemas.microsoft.com/office/drawing/2014/main" id="{3D19512B-4430-EA47-3418-309E2068EF5B}"/>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地域を視点にした</a:t>
            </a:r>
            <a:r>
              <a:rPr kumimoji="1" lang="en-US" altLang="ja-JP" sz="2000" b="1" dirty="0">
                <a:latin typeface="+mn-ea"/>
                <a:ea typeface="+mn-ea"/>
              </a:rPr>
              <a:t>GSV</a:t>
            </a:r>
            <a:endParaRPr kumimoji="1" lang="ja-JP" altLang="en-US" sz="2000" b="1" dirty="0">
              <a:latin typeface="+mn-ea"/>
              <a:ea typeface="+mn-ea"/>
            </a:endParaRPr>
          </a:p>
        </p:txBody>
      </p:sp>
      <p:sp>
        <p:nvSpPr>
          <p:cNvPr id="12" name="タイトル 1">
            <a:extLst>
              <a:ext uri="{FF2B5EF4-FFF2-40B4-BE49-F238E27FC236}">
                <a16:creationId xmlns:a16="http://schemas.microsoft.com/office/drawing/2014/main" id="{CFF2B59E-C0BF-B23B-A726-9CC65810AC6D}"/>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まとめ</a:t>
            </a:r>
            <a:r>
              <a:rPr lang="en-US" altLang="ja-JP" sz="1600" b="1" dirty="0">
                <a:latin typeface="+mn-ea"/>
                <a:ea typeface="+mn-ea"/>
              </a:rPr>
              <a:t>〉</a:t>
            </a:r>
            <a:r>
              <a:rPr lang="ja-JP" altLang="en-US" sz="1600" b="1" dirty="0">
                <a:latin typeface="+mn-ea"/>
                <a:ea typeface="+mn-ea"/>
              </a:rPr>
              <a:t>人材育成の地域での展開のまとめ</a:t>
            </a:r>
          </a:p>
        </p:txBody>
      </p:sp>
      <p:pic>
        <p:nvPicPr>
          <p:cNvPr id="65" name="図 64">
            <a:extLst>
              <a:ext uri="{FF2B5EF4-FFF2-40B4-BE49-F238E27FC236}">
                <a16:creationId xmlns:a16="http://schemas.microsoft.com/office/drawing/2014/main" id="{F8836F53-2C17-ACCF-CC46-37508F704B20}"/>
              </a:ext>
            </a:extLst>
          </p:cNvPr>
          <p:cNvPicPr>
            <a:picLocks noChangeAspect="1"/>
          </p:cNvPicPr>
          <p:nvPr/>
        </p:nvPicPr>
        <p:blipFill>
          <a:blip r:embed="rId3"/>
          <a:stretch>
            <a:fillRect/>
          </a:stretch>
        </p:blipFill>
        <p:spPr>
          <a:xfrm>
            <a:off x="716292" y="1229632"/>
            <a:ext cx="7675904" cy="5170728"/>
          </a:xfrm>
          <a:prstGeom prst="rect">
            <a:avLst/>
          </a:prstGeom>
        </p:spPr>
      </p:pic>
      <p:sp>
        <p:nvSpPr>
          <p:cNvPr id="5" name="吹き出し: 四角形 4">
            <a:extLst>
              <a:ext uri="{FF2B5EF4-FFF2-40B4-BE49-F238E27FC236}">
                <a16:creationId xmlns:a16="http://schemas.microsoft.com/office/drawing/2014/main" id="{D20C1D60-CBBA-6ED9-623C-008023E4AF3F}"/>
              </a:ext>
            </a:extLst>
          </p:cNvPr>
          <p:cNvSpPr/>
          <p:nvPr/>
        </p:nvSpPr>
        <p:spPr>
          <a:xfrm>
            <a:off x="4904301" y="482804"/>
            <a:ext cx="3932267" cy="671739"/>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b="1" dirty="0">
                <a:solidFill>
                  <a:schemeClr val="tx1"/>
                </a:solidFill>
              </a:rPr>
              <a:t>地域住民や他機関との連携・協力による</a:t>
            </a:r>
            <a:br>
              <a:rPr kumimoji="1" lang="ja-JP" altLang="en-US" sz="1600" b="1" dirty="0">
                <a:solidFill>
                  <a:schemeClr val="tx1"/>
                </a:solidFill>
              </a:rPr>
            </a:br>
            <a:r>
              <a:rPr kumimoji="1" lang="ja-JP" altLang="en-US" sz="1600" b="1" dirty="0">
                <a:solidFill>
                  <a:schemeClr val="tx1"/>
                </a:solidFill>
              </a:rPr>
              <a:t>研修企画へ</a:t>
            </a:r>
          </a:p>
        </p:txBody>
      </p:sp>
    </p:spTree>
    <p:extLst>
      <p:ext uri="{BB962C8B-B14F-4D97-AF65-F5344CB8AC3E}">
        <p14:creationId xmlns:p14="http://schemas.microsoft.com/office/powerpoint/2010/main" val="57394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8AA7D-D206-AA22-8A41-CE2FFB761443}"/>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186733C-9A0A-9E27-E1B0-CCD55AE4F69D}"/>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BC97FE5B-9751-E7F1-9DF3-BFD1B4D72E74}"/>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98</a:t>
            </a:fld>
            <a:endParaRPr kumimoji="1" lang="ja-JP" altLang="en-US" dirty="0"/>
          </a:p>
        </p:txBody>
      </p:sp>
      <p:cxnSp>
        <p:nvCxnSpPr>
          <p:cNvPr id="22" name="直線コネクタ 21">
            <a:extLst>
              <a:ext uri="{FF2B5EF4-FFF2-40B4-BE49-F238E27FC236}">
                <a16:creationId xmlns:a16="http://schemas.microsoft.com/office/drawing/2014/main" id="{A19CCB9D-7F8F-A44D-502A-EAE248ECCFA1}"/>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 name="タイトル 1">
            <a:extLst>
              <a:ext uri="{FF2B5EF4-FFF2-40B4-BE49-F238E27FC236}">
                <a16:creationId xmlns:a16="http://schemas.microsoft.com/office/drawing/2014/main" id="{2EB43937-B61C-723B-E338-15E413EAEFF2}"/>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11" name="タイトル 1">
            <a:extLst>
              <a:ext uri="{FF2B5EF4-FFF2-40B4-BE49-F238E27FC236}">
                <a16:creationId xmlns:a16="http://schemas.microsoft.com/office/drawing/2014/main" id="{955094C2-E47C-465F-E131-E4FBF12CACE5}"/>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地域を視点にした</a:t>
            </a:r>
            <a:r>
              <a:rPr kumimoji="1" lang="en-US" altLang="ja-JP" sz="2000" b="1" dirty="0">
                <a:latin typeface="+mn-ea"/>
                <a:ea typeface="+mn-ea"/>
              </a:rPr>
              <a:t>GSV</a:t>
            </a:r>
            <a:endParaRPr kumimoji="1" lang="ja-JP" altLang="en-US" sz="2000" b="1" dirty="0">
              <a:latin typeface="+mn-ea"/>
              <a:ea typeface="+mn-ea"/>
            </a:endParaRPr>
          </a:p>
        </p:txBody>
      </p:sp>
      <p:sp>
        <p:nvSpPr>
          <p:cNvPr id="12" name="タイトル 1">
            <a:extLst>
              <a:ext uri="{FF2B5EF4-FFF2-40B4-BE49-F238E27FC236}">
                <a16:creationId xmlns:a16="http://schemas.microsoft.com/office/drawing/2014/main" id="{71BD2E02-6F1B-DF9E-92FC-06E84D4333D3}"/>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まとめ</a:t>
            </a:r>
            <a:r>
              <a:rPr lang="en-US" altLang="ja-JP" sz="1600" b="1" dirty="0">
                <a:latin typeface="+mn-ea"/>
                <a:ea typeface="+mn-ea"/>
              </a:rPr>
              <a:t>〉</a:t>
            </a:r>
            <a:r>
              <a:rPr lang="ja-JP" altLang="en-US" sz="1600" b="1" dirty="0">
                <a:latin typeface="+mn-ea"/>
                <a:ea typeface="+mn-ea"/>
              </a:rPr>
              <a:t>人材育成の地域での展開のまとめ</a:t>
            </a:r>
          </a:p>
        </p:txBody>
      </p:sp>
      <p:sp>
        <p:nvSpPr>
          <p:cNvPr id="5" name="吹き出し: 四角形 4">
            <a:extLst>
              <a:ext uri="{FF2B5EF4-FFF2-40B4-BE49-F238E27FC236}">
                <a16:creationId xmlns:a16="http://schemas.microsoft.com/office/drawing/2014/main" id="{47882356-9A31-7033-C5C5-ECC154676D67}"/>
              </a:ext>
            </a:extLst>
          </p:cNvPr>
          <p:cNvSpPr/>
          <p:nvPr/>
        </p:nvSpPr>
        <p:spPr>
          <a:xfrm>
            <a:off x="4904301" y="482804"/>
            <a:ext cx="3932267" cy="671739"/>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b="1" dirty="0">
                <a:solidFill>
                  <a:schemeClr val="tx1"/>
                </a:solidFill>
              </a:rPr>
              <a:t>地域住民からの応援</a:t>
            </a:r>
            <a:endParaRPr kumimoji="1" lang="en-US" altLang="ja-JP" sz="1600" b="1" dirty="0">
              <a:solidFill>
                <a:schemeClr val="tx1"/>
              </a:solidFill>
            </a:endParaRPr>
          </a:p>
          <a:p>
            <a:pPr algn="ctr"/>
            <a:r>
              <a:rPr kumimoji="1" lang="ja-JP" altLang="en-US" sz="1200" b="1" dirty="0">
                <a:solidFill>
                  <a:schemeClr val="tx1"/>
                </a:solidFill>
              </a:rPr>
              <a:t>地域資源の活用への実践～地域づくりへの第一歩</a:t>
            </a:r>
          </a:p>
        </p:txBody>
      </p:sp>
      <p:pic>
        <p:nvPicPr>
          <p:cNvPr id="2" name="図 1">
            <a:extLst>
              <a:ext uri="{FF2B5EF4-FFF2-40B4-BE49-F238E27FC236}">
                <a16:creationId xmlns:a16="http://schemas.microsoft.com/office/drawing/2014/main" id="{3913CA6F-40EF-A75C-A387-94B034D86366}"/>
              </a:ext>
            </a:extLst>
          </p:cNvPr>
          <p:cNvPicPr>
            <a:picLocks noChangeAspect="1"/>
          </p:cNvPicPr>
          <p:nvPr/>
        </p:nvPicPr>
        <p:blipFill>
          <a:blip r:embed="rId3"/>
          <a:stretch>
            <a:fillRect/>
          </a:stretch>
        </p:blipFill>
        <p:spPr>
          <a:xfrm>
            <a:off x="637309" y="1172669"/>
            <a:ext cx="7934036" cy="5145804"/>
          </a:xfrm>
          <a:prstGeom prst="rect">
            <a:avLst/>
          </a:prstGeom>
        </p:spPr>
      </p:pic>
    </p:spTree>
    <p:extLst>
      <p:ext uri="{BB962C8B-B14F-4D97-AF65-F5344CB8AC3E}">
        <p14:creationId xmlns:p14="http://schemas.microsoft.com/office/powerpoint/2010/main" val="272496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FD372-2B87-9F99-A523-4405F617867A}"/>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455A511E-7771-2AB8-B71E-1D3CF7873FEA}"/>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00BB571E-6DB6-9473-B64D-295973F2CC17}"/>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99</a:t>
            </a:fld>
            <a:endParaRPr kumimoji="1" lang="ja-JP" altLang="en-US" dirty="0"/>
          </a:p>
        </p:txBody>
      </p:sp>
      <p:cxnSp>
        <p:nvCxnSpPr>
          <p:cNvPr id="22" name="直線コネクタ 21">
            <a:extLst>
              <a:ext uri="{FF2B5EF4-FFF2-40B4-BE49-F238E27FC236}">
                <a16:creationId xmlns:a16="http://schemas.microsoft.com/office/drawing/2014/main" id="{EDAB12BE-B7F4-ECA4-2030-A9F00C98A01A}"/>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 name="タイトル 1">
            <a:extLst>
              <a:ext uri="{FF2B5EF4-FFF2-40B4-BE49-F238E27FC236}">
                <a16:creationId xmlns:a16="http://schemas.microsoft.com/office/drawing/2014/main" id="{CF14A4F7-E727-A834-8BAC-71E0A53AA84F}"/>
              </a:ext>
            </a:extLst>
          </p:cNvPr>
          <p:cNvSpPr txBox="1">
            <a:spLocks/>
          </p:cNvSpPr>
          <p:nvPr/>
        </p:nvSpPr>
        <p:spPr>
          <a:xfrm>
            <a:off x="110834" y="6486616"/>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400" b="1" dirty="0">
                <a:latin typeface="+mn-ea"/>
                <a:ea typeface="+mn-ea"/>
              </a:rPr>
              <a:t>参考資料：令和元年度主任相談支援専門員養成研修資料　一部改変 </a:t>
            </a:r>
          </a:p>
        </p:txBody>
      </p:sp>
      <p:sp>
        <p:nvSpPr>
          <p:cNvPr id="11" name="タイトル 1">
            <a:extLst>
              <a:ext uri="{FF2B5EF4-FFF2-40B4-BE49-F238E27FC236}">
                <a16:creationId xmlns:a16="http://schemas.microsoft.com/office/drawing/2014/main" id="{C9D074C6-A463-9E85-D902-FE2451A0B069}"/>
              </a:ext>
            </a:extLst>
          </p:cNvPr>
          <p:cNvSpPr>
            <a:spLocks noGrp="1"/>
          </p:cNvSpPr>
          <p:nvPr>
            <p:ph type="ctrTitle"/>
          </p:nvPr>
        </p:nvSpPr>
        <p:spPr>
          <a:xfrm>
            <a:off x="168678" y="470391"/>
            <a:ext cx="3932268" cy="444010"/>
          </a:xfrm>
          <a:solidFill>
            <a:schemeClr val="accent4">
              <a:lumMod val="20000"/>
              <a:lumOff val="80000"/>
            </a:schemeClr>
          </a:solidFill>
          <a:effectLst>
            <a:outerShdw blurRad="50800" dist="38100" dir="2700000" algn="tl" rotWithShape="0">
              <a:prstClr val="black">
                <a:alpha val="40000"/>
              </a:prstClr>
            </a:outerShdw>
          </a:effectLst>
        </p:spPr>
        <p:txBody>
          <a:bodyPr anchor="ctr">
            <a:noAutofit/>
          </a:bodyPr>
          <a:lstStyle/>
          <a:p>
            <a:r>
              <a:rPr kumimoji="1" lang="ja-JP" altLang="en-US" sz="2000" b="1" dirty="0">
                <a:latin typeface="+mn-ea"/>
                <a:ea typeface="+mn-ea"/>
              </a:rPr>
              <a:t>地域を視点にした</a:t>
            </a:r>
            <a:r>
              <a:rPr kumimoji="1" lang="en-US" altLang="ja-JP" sz="2000" b="1" dirty="0">
                <a:latin typeface="+mn-ea"/>
                <a:ea typeface="+mn-ea"/>
              </a:rPr>
              <a:t>GSV</a:t>
            </a:r>
            <a:endParaRPr kumimoji="1" lang="ja-JP" altLang="en-US" sz="2000" b="1" dirty="0">
              <a:latin typeface="+mn-ea"/>
              <a:ea typeface="+mn-ea"/>
            </a:endParaRPr>
          </a:p>
        </p:txBody>
      </p:sp>
      <p:sp>
        <p:nvSpPr>
          <p:cNvPr id="12" name="タイトル 1">
            <a:extLst>
              <a:ext uri="{FF2B5EF4-FFF2-40B4-BE49-F238E27FC236}">
                <a16:creationId xmlns:a16="http://schemas.microsoft.com/office/drawing/2014/main" id="{E4473C73-BE86-6FBD-1F80-B58031938E5A}"/>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600" b="1" dirty="0">
                <a:latin typeface="+mn-ea"/>
                <a:ea typeface="+mn-ea"/>
              </a:rPr>
              <a:t>〈</a:t>
            </a:r>
            <a:r>
              <a:rPr lang="ja-JP" altLang="en-US" sz="1600" b="1" dirty="0">
                <a:latin typeface="+mn-ea"/>
                <a:ea typeface="+mn-ea"/>
              </a:rPr>
              <a:t>まとめ</a:t>
            </a:r>
            <a:r>
              <a:rPr lang="en-US" altLang="ja-JP" sz="1600" b="1" dirty="0">
                <a:latin typeface="+mn-ea"/>
                <a:ea typeface="+mn-ea"/>
              </a:rPr>
              <a:t>〉</a:t>
            </a:r>
            <a:r>
              <a:rPr lang="ja-JP" altLang="en-US" sz="1600" b="1" dirty="0">
                <a:latin typeface="+mn-ea"/>
                <a:ea typeface="+mn-ea"/>
              </a:rPr>
              <a:t>人材育成の地域での展開のまとめ</a:t>
            </a:r>
          </a:p>
        </p:txBody>
      </p:sp>
      <p:sp>
        <p:nvSpPr>
          <p:cNvPr id="5" name="吹き出し: 四角形 4">
            <a:extLst>
              <a:ext uri="{FF2B5EF4-FFF2-40B4-BE49-F238E27FC236}">
                <a16:creationId xmlns:a16="http://schemas.microsoft.com/office/drawing/2014/main" id="{BF52FEEC-605B-574A-848B-3FA2BD421DC7}"/>
              </a:ext>
            </a:extLst>
          </p:cNvPr>
          <p:cNvSpPr/>
          <p:nvPr/>
        </p:nvSpPr>
        <p:spPr>
          <a:xfrm>
            <a:off x="4904301" y="482805"/>
            <a:ext cx="3932267" cy="479980"/>
          </a:xfrm>
          <a:prstGeom prst="wedgeRectCallout">
            <a:avLst>
              <a:gd name="adj1" fmla="val -46234"/>
              <a:gd name="adj2" fmla="val 76289"/>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b="1" dirty="0">
                <a:solidFill>
                  <a:schemeClr val="tx1"/>
                </a:solidFill>
              </a:rPr>
              <a:t>地域からの応援体制への展開</a:t>
            </a:r>
            <a:endParaRPr kumimoji="1" lang="ja-JP" altLang="en-US" sz="1200" b="1" dirty="0">
              <a:solidFill>
                <a:schemeClr val="tx1"/>
              </a:solidFill>
            </a:endParaRPr>
          </a:p>
        </p:txBody>
      </p:sp>
      <p:pic>
        <p:nvPicPr>
          <p:cNvPr id="3" name="図 2">
            <a:extLst>
              <a:ext uri="{FF2B5EF4-FFF2-40B4-BE49-F238E27FC236}">
                <a16:creationId xmlns:a16="http://schemas.microsoft.com/office/drawing/2014/main" id="{A23F38BD-6FDE-BC0D-8ABD-431B33D2373C}"/>
              </a:ext>
            </a:extLst>
          </p:cNvPr>
          <p:cNvPicPr>
            <a:picLocks noChangeAspect="1"/>
          </p:cNvPicPr>
          <p:nvPr/>
        </p:nvPicPr>
        <p:blipFill>
          <a:blip r:embed="rId3"/>
          <a:stretch>
            <a:fillRect/>
          </a:stretch>
        </p:blipFill>
        <p:spPr>
          <a:xfrm>
            <a:off x="572585" y="1034872"/>
            <a:ext cx="8002410" cy="5433272"/>
          </a:xfrm>
          <a:prstGeom prst="rect">
            <a:avLst/>
          </a:prstGeom>
        </p:spPr>
      </p:pic>
    </p:spTree>
    <p:extLst>
      <p:ext uri="{BB962C8B-B14F-4D97-AF65-F5344CB8AC3E}">
        <p14:creationId xmlns:p14="http://schemas.microsoft.com/office/powerpoint/2010/main" val="239461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7440</TotalTime>
  <Words>12251</Words>
  <Application>Microsoft Office PowerPoint</Application>
  <PresentationFormat>画面に合わせる (4:3)</PresentationFormat>
  <Paragraphs>1550</Paragraphs>
  <Slides>101</Slides>
  <Notes>101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101</vt:i4>
      </vt:variant>
    </vt:vector>
  </HeadingPairs>
  <TitlesOfParts>
    <vt:vector size="106" baseType="lpstr">
      <vt:lpstr>游ゴシック</vt:lpstr>
      <vt:lpstr>Arial</vt:lpstr>
      <vt:lpstr>Calibri</vt:lpstr>
      <vt:lpstr>Calibri Light</vt:lpstr>
      <vt:lpstr>Office テーマ</vt:lpstr>
      <vt:lpstr>人材育成の地域での展開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主任相談支援専門員について</vt:lpstr>
      <vt:lpstr>主任相談支援専門員について</vt:lpstr>
      <vt:lpstr>主任相談支援専門員について</vt:lpstr>
      <vt:lpstr>人材育成のための場づくり</vt:lpstr>
      <vt:lpstr>人材育成のための場づくり</vt:lpstr>
      <vt:lpstr>人材育成のための場づくり</vt:lpstr>
      <vt:lpstr>人材育成のための場づくり</vt:lpstr>
      <vt:lpstr>人材育成のための場づくり</vt:lpstr>
      <vt:lpstr>人材育成のための場づくり</vt:lpstr>
      <vt:lpstr>人材育成のための場づくり</vt:lpstr>
      <vt:lpstr>人材育成のための場づくり</vt:lpstr>
      <vt:lpstr>人材育成のための場づくり</vt:lpstr>
      <vt:lpstr>人材育成のための場づくり</vt:lpstr>
      <vt:lpstr>人材育成のための場づくり</vt:lpstr>
      <vt:lpstr>人材育成のための場づくり</vt:lpstr>
      <vt:lpstr>人材育成のための場づくり</vt:lpstr>
      <vt:lpstr>人材育成のための場づくり</vt:lpstr>
      <vt:lpstr>PowerPoint プレゼンテーション</vt:lpstr>
      <vt:lpstr>相談支援専門員へのSV機能</vt:lpstr>
      <vt:lpstr>相談支援専門員へのSV機能</vt:lpstr>
      <vt:lpstr>相談支援専門員へのSV機能</vt:lpstr>
      <vt:lpstr>相談支援専門員へのSV機能</vt:lpstr>
      <vt:lpstr>相談支援専門員へのSV機能</vt:lpstr>
      <vt:lpstr>相談支援専門員へのSV機能</vt:lpstr>
      <vt:lpstr>相談支援専門員へのSV機能</vt:lpstr>
      <vt:lpstr>相談支援専門員へのSV機能</vt:lpstr>
      <vt:lpstr>PowerPoint プレゼンテーション</vt:lpstr>
      <vt:lpstr>相談支援専門員へのSV機能</vt:lpstr>
      <vt:lpstr>相談支援専門員へのSV機能</vt:lpstr>
      <vt:lpstr>相談支援専門員へのSV機能</vt:lpstr>
      <vt:lpstr>相談支援専門員へのSV機能</vt:lpstr>
      <vt:lpstr>相談支援専門員へのSV機能</vt:lpstr>
      <vt:lpstr>相談支援専門員へのSV機能</vt:lpstr>
      <vt:lpstr>相談支援専門員へのSV機能</vt:lpstr>
      <vt:lpstr>相談支援専門員へのSV機能</vt:lpstr>
      <vt:lpstr>相談支援専門員へのSV機能</vt:lpstr>
      <vt:lpstr>相談支援専門員へのSV機能</vt:lpstr>
      <vt:lpstr>PowerPoint プレゼンテーション</vt:lpstr>
      <vt:lpstr>相談支援専門員へのSVの視点</vt:lpstr>
      <vt:lpstr>相談支援専門員へのSVの視点</vt:lpstr>
      <vt:lpstr>相談支援専門員へのSVの視点</vt:lpstr>
      <vt:lpstr>相談支援専門員へのSVの視点</vt:lpstr>
      <vt:lpstr>PowerPoint プレゼンテーション</vt:lpstr>
      <vt:lpstr>相談支援専門員へのSVの視点</vt:lpstr>
      <vt:lpstr>相談支援専門員へのSVの視点</vt:lpstr>
      <vt:lpstr>相談支援専門員へのSV機能</vt:lpstr>
      <vt:lpstr>相談支援専門員へのSVの視点</vt:lpstr>
      <vt:lpstr>相談支援専門員へのSVの視点</vt:lpstr>
      <vt:lpstr>相談支援専門員へのSVの視点</vt:lpstr>
      <vt:lpstr>相談支援専門員へのSVの視点</vt:lpstr>
      <vt:lpstr>PowerPoint プレゼンテーション</vt:lpstr>
      <vt:lpstr>相談支援専門員へのSVの視点</vt:lpstr>
      <vt:lpstr>相談支援専門員へのSVの視点</vt:lpstr>
      <vt:lpstr>相談支援専門員へのSVの視点</vt:lpstr>
      <vt:lpstr>相談支援専門員へのSVの視点</vt:lpstr>
      <vt:lpstr>相談支援専門員へのSVの視点</vt:lpstr>
      <vt:lpstr>相談支援専門員へのSVの視点</vt:lpstr>
      <vt:lpstr>相談支援専門員へのSVの視点</vt:lpstr>
      <vt:lpstr>相談支援専門員へのSVの視点</vt:lpstr>
      <vt:lpstr>相談支援専門員へのSVの視点</vt:lpstr>
      <vt:lpstr>PowerPoint プレゼンテーション</vt:lpstr>
      <vt:lpstr>地域を支援にしたGSV</vt:lpstr>
      <vt:lpstr>地域を支援にしたGSV</vt:lpstr>
      <vt:lpstr>地域を支援にしたGSV</vt:lpstr>
      <vt:lpstr>地域を支援にしたGSV</vt:lpstr>
      <vt:lpstr>地域を支援にしたGSV</vt:lpstr>
      <vt:lpstr>地域を支援にしたGSV</vt:lpstr>
      <vt:lpstr>地域を支援にしたGSV</vt:lpstr>
      <vt:lpstr>地域を支援にしたGSV</vt:lpstr>
      <vt:lpstr>地域を支援にしたGSV</vt:lpstr>
      <vt:lpstr>地域を支援にしたGSV</vt:lpstr>
      <vt:lpstr>地域を支援にしたGSV</vt:lpstr>
      <vt:lpstr>PowerPoint プレゼンテーション</vt:lpstr>
      <vt:lpstr>地域を視点にしたGSV</vt:lpstr>
      <vt:lpstr>地域を視点にしたGSV</vt:lpstr>
      <vt:lpstr>地域を視点にしたGSV</vt:lpstr>
      <vt:lpstr>地域を視点にしたGSV</vt:lpstr>
      <vt:lpstr>地域を視点にしたGSV</vt:lpstr>
      <vt:lpstr>PowerPoint プレゼンテーション</vt:lpstr>
      <vt:lpstr>地域を視点にしたGSV</vt:lpstr>
      <vt:lpstr>地域を視点にしたGSV</vt:lpstr>
      <vt:lpstr>地域を視点にしたGSV</vt:lpstr>
      <vt:lpstr>地域を視点にしたGSV</vt:lpstr>
      <vt:lpstr>地域を視点にしたGSV</vt:lpstr>
      <vt:lpstr>地域を視点にしたGSV</vt:lpstr>
      <vt:lpstr>地域を視点にしたGSV</vt:lpstr>
      <vt:lpstr>人材育成の地域での展開</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ヒアリング後の イメージ案</dc:title>
  <dc:creator>一般社団法人 ８色</dc:creator>
  <cp:lastModifiedBy>8c-01</cp:lastModifiedBy>
  <cp:revision>2290</cp:revision>
  <cp:lastPrinted>2025-03-21T00:16:40Z</cp:lastPrinted>
  <dcterms:created xsi:type="dcterms:W3CDTF">2019-11-08T01:46:54Z</dcterms:created>
  <dcterms:modified xsi:type="dcterms:W3CDTF">2025-05-30T23:24:24Z</dcterms:modified>
</cp:coreProperties>
</file>