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handoutMasterIdLst>
    <p:handoutMasterId r:id="rId87"/>
  </p:handoutMasterIdLst>
  <p:sldIdLst>
    <p:sldId id="741" r:id="rId2"/>
    <p:sldId id="1025" r:id="rId3"/>
    <p:sldId id="1026" r:id="rId4"/>
    <p:sldId id="1053" r:id="rId5"/>
    <p:sldId id="750" r:id="rId6"/>
    <p:sldId id="1009" r:id="rId7"/>
    <p:sldId id="1056" r:id="rId8"/>
    <p:sldId id="1057" r:id="rId9"/>
    <p:sldId id="1058" r:id="rId10"/>
    <p:sldId id="1059" r:id="rId11"/>
    <p:sldId id="740" r:id="rId12"/>
    <p:sldId id="1049" r:id="rId13"/>
    <p:sldId id="1054" r:id="rId14"/>
    <p:sldId id="1074" r:id="rId15"/>
    <p:sldId id="1075" r:id="rId16"/>
    <p:sldId id="1055" r:id="rId17"/>
    <p:sldId id="1076" r:id="rId18"/>
    <p:sldId id="1077" r:id="rId19"/>
    <p:sldId id="788" r:id="rId20"/>
    <p:sldId id="767" r:id="rId21"/>
    <p:sldId id="789" r:id="rId22"/>
    <p:sldId id="764" r:id="rId23"/>
    <p:sldId id="1071" r:id="rId24"/>
    <p:sldId id="765" r:id="rId25"/>
    <p:sldId id="1078" r:id="rId26"/>
    <p:sldId id="1070" r:id="rId27"/>
    <p:sldId id="786" r:id="rId28"/>
    <p:sldId id="1079" r:id="rId29"/>
    <p:sldId id="768" r:id="rId30"/>
    <p:sldId id="1051" r:id="rId31"/>
    <p:sldId id="833" r:id="rId32"/>
    <p:sldId id="832" r:id="rId33"/>
    <p:sldId id="1081" r:id="rId34"/>
    <p:sldId id="1080" r:id="rId35"/>
    <p:sldId id="834" r:id="rId36"/>
    <p:sldId id="794" r:id="rId37"/>
    <p:sldId id="1083" r:id="rId38"/>
    <p:sldId id="1082" r:id="rId39"/>
    <p:sldId id="769" r:id="rId40"/>
    <p:sldId id="770" r:id="rId41"/>
    <p:sldId id="787" r:id="rId42"/>
    <p:sldId id="1014" r:id="rId43"/>
    <p:sldId id="1084" r:id="rId44"/>
    <p:sldId id="771" r:id="rId45"/>
    <p:sldId id="1060" r:id="rId46"/>
    <p:sldId id="780" r:id="rId47"/>
    <p:sldId id="1061" r:id="rId48"/>
    <p:sldId id="783" r:id="rId49"/>
    <p:sldId id="1062" r:id="rId50"/>
    <p:sldId id="785" r:id="rId51"/>
    <p:sldId id="796" r:id="rId52"/>
    <p:sldId id="795" r:id="rId53"/>
    <p:sldId id="790" r:id="rId54"/>
    <p:sldId id="792" r:id="rId55"/>
    <p:sldId id="797" r:id="rId56"/>
    <p:sldId id="1063" r:id="rId57"/>
    <p:sldId id="1064" r:id="rId58"/>
    <p:sldId id="800" r:id="rId59"/>
    <p:sldId id="803" r:id="rId60"/>
    <p:sldId id="1066" r:id="rId61"/>
    <p:sldId id="1065" r:id="rId62"/>
    <p:sldId id="809" r:id="rId63"/>
    <p:sldId id="807" r:id="rId64"/>
    <p:sldId id="810" r:id="rId65"/>
    <p:sldId id="812" r:id="rId66"/>
    <p:sldId id="813" r:id="rId67"/>
    <p:sldId id="814" r:id="rId68"/>
    <p:sldId id="1067" r:id="rId69"/>
    <p:sldId id="1016" r:id="rId70"/>
    <p:sldId id="1068" r:id="rId71"/>
    <p:sldId id="827" r:id="rId72"/>
    <p:sldId id="916" r:id="rId73"/>
    <p:sldId id="828" r:id="rId74"/>
    <p:sldId id="1069" r:id="rId75"/>
    <p:sldId id="1019" r:id="rId76"/>
    <p:sldId id="949" r:id="rId77"/>
    <p:sldId id="944" r:id="rId78"/>
    <p:sldId id="946" r:id="rId79"/>
    <p:sldId id="943" r:id="rId80"/>
    <p:sldId id="1020" r:id="rId81"/>
    <p:sldId id="1022" r:id="rId82"/>
    <p:sldId id="913" r:id="rId83"/>
    <p:sldId id="1072" r:id="rId84"/>
    <p:sldId id="1073" r:id="rId85"/>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c-01" initials="8" lastIdx="1" clrIdx="0">
    <p:extLst>
      <p:ext uri="{19B8F6BF-5375-455C-9EA6-DF929625EA0E}">
        <p15:presenceInfo xmlns:p15="http://schemas.microsoft.com/office/powerpoint/2012/main" userId="8c-0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D3FD"/>
    <a:srgbClr val="FFE5F6"/>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14" autoAdjust="0"/>
  </p:normalViewPr>
  <p:slideViewPr>
    <p:cSldViewPr snapToGrid="0">
      <p:cViewPr varScale="1">
        <p:scale>
          <a:sx n="114" d="100"/>
          <a:sy n="114" d="100"/>
        </p:scale>
        <p:origin x="1500"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401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93B10-7AFC-4BCC-8606-E8A97F709CCB}" type="doc">
      <dgm:prSet loTypeId="urn:microsoft.com/office/officeart/2005/8/layout/pyramid4" loCatId="pyramid" qsTypeId="urn:microsoft.com/office/officeart/2005/8/quickstyle/3d4" qsCatId="3D" csTypeId="urn:microsoft.com/office/officeart/2005/8/colors/accent5_5" csCatId="accent5" phldr="1"/>
      <dgm:spPr/>
      <dgm:t>
        <a:bodyPr/>
        <a:lstStyle/>
        <a:p>
          <a:endParaRPr kumimoji="1" lang="ja-JP" altLang="en-US"/>
        </a:p>
      </dgm:t>
    </dgm:pt>
    <dgm:pt modelId="{5D96FEAF-1064-4987-92B4-69CD5D1AA38D}">
      <dgm:prSet phldrT="[テキスト]" custT="1"/>
      <dgm:spPr/>
      <dgm:t>
        <a:bodyPr/>
        <a:lstStyle/>
        <a:p>
          <a:endParaRPr kumimoji="1" lang="ja-JP" altLang="en-US" sz="1200" b="1" dirty="0">
            <a:solidFill>
              <a:schemeClr val="tx1"/>
            </a:solidFill>
          </a:endParaRPr>
        </a:p>
      </dgm:t>
    </dgm:pt>
    <dgm:pt modelId="{3542945D-0508-49E7-8108-42AD14F0344D}" type="sibTrans" cxnId="{C3278B9B-90E9-49F6-BDB1-F69E662C067A}">
      <dgm:prSet/>
      <dgm:spPr/>
      <dgm:t>
        <a:bodyPr/>
        <a:lstStyle/>
        <a:p>
          <a:endParaRPr kumimoji="1" lang="ja-JP" altLang="en-US" sz="1200" b="1">
            <a:solidFill>
              <a:schemeClr val="tx1"/>
            </a:solidFill>
          </a:endParaRPr>
        </a:p>
      </dgm:t>
    </dgm:pt>
    <dgm:pt modelId="{D41EE39F-6116-458B-9E9A-93207FB2B4C7}" type="parTrans" cxnId="{C3278B9B-90E9-49F6-BDB1-F69E662C067A}">
      <dgm:prSet/>
      <dgm:spPr/>
      <dgm:t>
        <a:bodyPr/>
        <a:lstStyle/>
        <a:p>
          <a:endParaRPr kumimoji="1" lang="ja-JP" altLang="en-US" sz="1200" b="1">
            <a:solidFill>
              <a:schemeClr val="tx1"/>
            </a:solidFill>
          </a:endParaRPr>
        </a:p>
      </dgm:t>
    </dgm:pt>
    <dgm:pt modelId="{B50C20A1-5130-4261-90F6-F056585DAFD7}">
      <dgm:prSet phldrT="[テキスト]" custT="1"/>
      <dgm:spPr/>
      <dgm:t>
        <a:bodyPr/>
        <a:lstStyle/>
        <a:p>
          <a:endParaRPr kumimoji="1" lang="ja-JP" altLang="en-US" sz="1200" b="1" dirty="0">
            <a:solidFill>
              <a:schemeClr val="tx1"/>
            </a:solidFill>
          </a:endParaRPr>
        </a:p>
      </dgm:t>
    </dgm:pt>
    <dgm:pt modelId="{722033B3-751D-4D13-A18A-AC92B18103DD}" type="sibTrans" cxnId="{9D5A4D3C-60F8-4198-94CB-44341E1876B3}">
      <dgm:prSet/>
      <dgm:spPr/>
      <dgm:t>
        <a:bodyPr/>
        <a:lstStyle/>
        <a:p>
          <a:endParaRPr kumimoji="1" lang="ja-JP" altLang="en-US" sz="1200" b="1">
            <a:solidFill>
              <a:schemeClr val="tx1"/>
            </a:solidFill>
          </a:endParaRPr>
        </a:p>
      </dgm:t>
    </dgm:pt>
    <dgm:pt modelId="{1F7A7B15-4DD8-472C-B32A-F9C2871D06D3}" type="parTrans" cxnId="{9D5A4D3C-60F8-4198-94CB-44341E1876B3}">
      <dgm:prSet/>
      <dgm:spPr/>
      <dgm:t>
        <a:bodyPr/>
        <a:lstStyle/>
        <a:p>
          <a:endParaRPr kumimoji="1" lang="ja-JP" altLang="en-US" sz="1200" b="1">
            <a:solidFill>
              <a:schemeClr val="tx1"/>
            </a:solidFill>
          </a:endParaRPr>
        </a:p>
      </dgm:t>
    </dgm:pt>
    <dgm:pt modelId="{03FECB49-9087-436E-9913-24667ECD53D3}" type="pres">
      <dgm:prSet presAssocID="{F7A93B10-7AFC-4BCC-8606-E8A97F709CCB}" presName="compositeShape" presStyleCnt="0">
        <dgm:presLayoutVars>
          <dgm:chMax val="9"/>
          <dgm:dir/>
          <dgm:resizeHandles val="exact"/>
        </dgm:presLayoutVars>
      </dgm:prSet>
      <dgm:spPr/>
    </dgm:pt>
    <dgm:pt modelId="{A190946A-9771-4806-9CEC-EE1B35F57559}" type="pres">
      <dgm:prSet presAssocID="{F7A93B10-7AFC-4BCC-8606-E8A97F709CCB}" presName="triangle1" presStyleLbl="node1" presStyleIdx="0" presStyleCnt="4">
        <dgm:presLayoutVars>
          <dgm:bulletEnabled val="1"/>
        </dgm:presLayoutVars>
      </dgm:prSet>
      <dgm:spPr/>
    </dgm:pt>
    <dgm:pt modelId="{0EC737C5-52B2-4670-A363-E8DC22FB37DB}" type="pres">
      <dgm:prSet presAssocID="{F7A93B10-7AFC-4BCC-8606-E8A97F709CCB}" presName="triangle2" presStyleLbl="node1" presStyleIdx="1" presStyleCnt="4">
        <dgm:presLayoutVars>
          <dgm:bulletEnabled val="1"/>
        </dgm:presLayoutVars>
      </dgm:prSet>
      <dgm:spPr/>
    </dgm:pt>
    <dgm:pt modelId="{C19D524D-FAB0-4335-B680-2A75D74E2216}" type="pres">
      <dgm:prSet presAssocID="{F7A93B10-7AFC-4BCC-8606-E8A97F709CCB}" presName="triangle3" presStyleLbl="node1" presStyleIdx="2" presStyleCnt="4">
        <dgm:presLayoutVars>
          <dgm:bulletEnabled val="1"/>
        </dgm:presLayoutVars>
      </dgm:prSet>
      <dgm:spPr/>
    </dgm:pt>
    <dgm:pt modelId="{668C4228-9FC4-4283-8C97-68405810AC8A}" type="pres">
      <dgm:prSet presAssocID="{F7A93B10-7AFC-4BCC-8606-E8A97F709CCB}" presName="triangle4" presStyleLbl="node1" presStyleIdx="3" presStyleCnt="4">
        <dgm:presLayoutVars>
          <dgm:bulletEnabled val="1"/>
        </dgm:presLayoutVars>
      </dgm:prSet>
      <dgm:spPr/>
    </dgm:pt>
  </dgm:ptLst>
  <dgm:cxnLst>
    <dgm:cxn modelId="{6B92010A-B719-4958-9933-869D9CB1A7A9}" type="presOf" srcId="{5D96FEAF-1064-4987-92B4-69CD5D1AA38D}" destId="{A190946A-9771-4806-9CEC-EE1B35F57559}" srcOrd="0" destOrd="0" presId="urn:microsoft.com/office/officeart/2005/8/layout/pyramid4"/>
    <dgm:cxn modelId="{9D5A4D3C-60F8-4198-94CB-44341E1876B3}" srcId="{F7A93B10-7AFC-4BCC-8606-E8A97F709CCB}" destId="{B50C20A1-5130-4261-90F6-F056585DAFD7}" srcOrd="1" destOrd="0" parTransId="{1F7A7B15-4DD8-472C-B32A-F9C2871D06D3}" sibTransId="{722033B3-751D-4D13-A18A-AC92B18103DD}"/>
    <dgm:cxn modelId="{C3278B9B-90E9-49F6-BDB1-F69E662C067A}" srcId="{F7A93B10-7AFC-4BCC-8606-E8A97F709CCB}" destId="{5D96FEAF-1064-4987-92B4-69CD5D1AA38D}" srcOrd="0" destOrd="0" parTransId="{D41EE39F-6116-458B-9E9A-93207FB2B4C7}" sibTransId="{3542945D-0508-49E7-8108-42AD14F0344D}"/>
    <dgm:cxn modelId="{90A940AF-AEF2-4D72-A4CB-077BB9E28277}" type="presOf" srcId="{F7A93B10-7AFC-4BCC-8606-E8A97F709CCB}" destId="{03FECB49-9087-436E-9913-24667ECD53D3}" srcOrd="0" destOrd="0" presId="urn:microsoft.com/office/officeart/2005/8/layout/pyramid4"/>
    <dgm:cxn modelId="{966682B2-EAFE-490E-BF1C-8C028A835F08}" type="presOf" srcId="{B50C20A1-5130-4261-90F6-F056585DAFD7}" destId="{0EC737C5-52B2-4670-A363-E8DC22FB37DB}" srcOrd="0" destOrd="0" presId="urn:microsoft.com/office/officeart/2005/8/layout/pyramid4"/>
    <dgm:cxn modelId="{0D16AFB4-BD6A-46B1-8320-88391FC0E1FE}" type="presParOf" srcId="{03FECB49-9087-436E-9913-24667ECD53D3}" destId="{A190946A-9771-4806-9CEC-EE1B35F57559}" srcOrd="0" destOrd="0" presId="urn:microsoft.com/office/officeart/2005/8/layout/pyramid4"/>
    <dgm:cxn modelId="{47BBFC12-4C4C-42F7-B864-8764D327C0F4}" type="presParOf" srcId="{03FECB49-9087-436E-9913-24667ECD53D3}" destId="{0EC737C5-52B2-4670-A363-E8DC22FB37DB}" srcOrd="1" destOrd="0" presId="urn:microsoft.com/office/officeart/2005/8/layout/pyramid4"/>
    <dgm:cxn modelId="{DA0C75D9-3723-4AE7-86A4-553A83F7B347}" type="presParOf" srcId="{03FECB49-9087-436E-9913-24667ECD53D3}" destId="{C19D524D-FAB0-4335-B680-2A75D74E2216}" srcOrd="2" destOrd="0" presId="urn:microsoft.com/office/officeart/2005/8/layout/pyramid4"/>
    <dgm:cxn modelId="{3EEF6668-6532-48C9-9128-82E86F39604B}" type="presParOf" srcId="{03FECB49-9087-436E-9913-24667ECD53D3}" destId="{668C4228-9FC4-4283-8C97-68405810AC8A}"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0946A-9771-4806-9CEC-EE1B35F57559}">
      <dsp:nvSpPr>
        <dsp:cNvPr id="0" name=""/>
        <dsp:cNvSpPr/>
      </dsp:nvSpPr>
      <dsp:spPr>
        <a:xfrm>
          <a:off x="2011458" y="0"/>
          <a:ext cx="1587770" cy="1587770"/>
        </a:xfrm>
        <a:prstGeom prst="triangle">
          <a:avLst/>
        </a:prstGeom>
        <a:solidFill>
          <a:schemeClr val="accent5">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kumimoji="1" lang="ja-JP" altLang="en-US" sz="1200" b="1" kern="1200" dirty="0">
            <a:solidFill>
              <a:schemeClr val="tx1"/>
            </a:solidFill>
          </a:endParaRPr>
        </a:p>
      </dsp:txBody>
      <dsp:txXfrm>
        <a:off x="2408401" y="793885"/>
        <a:ext cx="793885" cy="793885"/>
      </dsp:txXfrm>
    </dsp:sp>
    <dsp:sp modelId="{0EC737C5-52B2-4670-A363-E8DC22FB37DB}">
      <dsp:nvSpPr>
        <dsp:cNvPr id="0" name=""/>
        <dsp:cNvSpPr/>
      </dsp:nvSpPr>
      <dsp:spPr>
        <a:xfrm>
          <a:off x="1217573" y="1587770"/>
          <a:ext cx="1587770" cy="1587770"/>
        </a:xfrm>
        <a:prstGeom prst="triangle">
          <a:avLst/>
        </a:prstGeom>
        <a:solidFill>
          <a:schemeClr val="accent5">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kumimoji="1" lang="ja-JP" altLang="en-US" sz="1200" b="1" kern="1200" dirty="0">
            <a:solidFill>
              <a:schemeClr val="tx1"/>
            </a:solidFill>
          </a:endParaRPr>
        </a:p>
      </dsp:txBody>
      <dsp:txXfrm>
        <a:off x="1614516" y="2381655"/>
        <a:ext cx="793885" cy="793885"/>
      </dsp:txXfrm>
    </dsp:sp>
    <dsp:sp modelId="{C19D524D-FAB0-4335-B680-2A75D74E2216}">
      <dsp:nvSpPr>
        <dsp:cNvPr id="0" name=""/>
        <dsp:cNvSpPr/>
      </dsp:nvSpPr>
      <dsp:spPr>
        <a:xfrm rot="10800000">
          <a:off x="2011458" y="1587770"/>
          <a:ext cx="1587770" cy="1587770"/>
        </a:xfrm>
        <a:prstGeom prst="triangle">
          <a:avLst/>
        </a:prstGeom>
        <a:solidFill>
          <a:schemeClr val="accent5">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68C4228-9FC4-4283-8C97-68405810AC8A}">
      <dsp:nvSpPr>
        <dsp:cNvPr id="0" name=""/>
        <dsp:cNvSpPr/>
      </dsp:nvSpPr>
      <dsp:spPr>
        <a:xfrm>
          <a:off x="2805343" y="1587770"/>
          <a:ext cx="1587770" cy="1587770"/>
        </a:xfrm>
        <a:prstGeom prst="triangle">
          <a:avLst/>
        </a:prstGeom>
        <a:solidFill>
          <a:schemeClr val="accent5">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968E0EC-3C0A-4021-8420-FBB8FC2598CD}"/>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30CB7563-7D5B-404C-A988-F24F6B1DA9A4}"/>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endParaRPr kumimoji="1" lang="ja-JP" altLang="en-US"/>
          </a:p>
        </p:txBody>
      </p:sp>
      <p:sp>
        <p:nvSpPr>
          <p:cNvPr id="4" name="フッター プレースホルダー 3">
            <a:extLst>
              <a:ext uri="{FF2B5EF4-FFF2-40B4-BE49-F238E27FC236}">
                <a16:creationId xmlns:a16="http://schemas.microsoft.com/office/drawing/2014/main" id="{6F7E74BF-69C2-4FF9-8A40-82FABD8737E9}"/>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8DEFABD8-B968-45CC-B508-D6A0924C0976}"/>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A5F2FF13-F812-4BE1-B7C6-F80692B0EF9A}" type="slidenum">
              <a:rPr kumimoji="1" lang="ja-JP" altLang="en-US" smtClean="0"/>
              <a:t>‹#›</a:t>
            </a:fld>
            <a:endParaRPr kumimoji="1" lang="ja-JP" altLang="en-US"/>
          </a:p>
        </p:txBody>
      </p:sp>
    </p:spTree>
    <p:extLst>
      <p:ext uri="{BB962C8B-B14F-4D97-AF65-F5344CB8AC3E}">
        <p14:creationId xmlns:p14="http://schemas.microsoft.com/office/powerpoint/2010/main" val="26013911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5AE3E4EC-1CC6-4EC7-860B-1B05F7755FCB}" type="slidenum">
              <a:rPr kumimoji="1" lang="ja-JP" altLang="en-US" smtClean="0"/>
              <a:t>‹#›</a:t>
            </a:fld>
            <a:endParaRPr kumimoji="1" lang="ja-JP" altLang="en-US"/>
          </a:p>
        </p:txBody>
      </p:sp>
    </p:spTree>
    <p:extLst>
      <p:ext uri="{BB962C8B-B14F-4D97-AF65-F5344CB8AC3E}">
        <p14:creationId xmlns:p14="http://schemas.microsoft.com/office/powerpoint/2010/main" val="10372280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1</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882010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A5246-2EBC-4F7C-3345-EA2CA5E50F8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E68C02E-B6DC-6F25-13EC-7E9AA007A2BE}"/>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0F70190-60A1-990F-4804-F8BEB48A9EF7}"/>
              </a:ext>
            </a:extLst>
          </p:cNvPr>
          <p:cNvSpPr>
            <a:spLocks noGrp="1"/>
          </p:cNvSpPr>
          <p:nvPr>
            <p:ph type="sldNum" sz="quarter" idx="5"/>
          </p:nvPr>
        </p:nvSpPr>
        <p:spPr/>
        <p:txBody>
          <a:bodyPr/>
          <a:lstStyle/>
          <a:p>
            <a:fld id="{5AE3E4EC-1CC6-4EC7-860B-1B05F7755FCB}" type="slidenum">
              <a:rPr kumimoji="1" lang="ja-JP" altLang="en-US" smtClean="0"/>
              <a:t>10</a:t>
            </a:fld>
            <a:endParaRPr kumimoji="1" lang="ja-JP" altLang="en-US"/>
          </a:p>
        </p:txBody>
      </p:sp>
      <p:sp>
        <p:nvSpPr>
          <p:cNvPr id="6" name="日付プレースホルダー 5">
            <a:extLst>
              <a:ext uri="{FF2B5EF4-FFF2-40B4-BE49-F238E27FC236}">
                <a16:creationId xmlns:a16="http://schemas.microsoft.com/office/drawing/2014/main" id="{6C169BFE-814E-3C25-811F-D569F6EBE33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3F7D82A7-E3E9-C2AD-A355-92412212D127}"/>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95986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11</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40716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657FD-8525-025F-58E3-58D61F098E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27BB51-9D05-89DC-AFBE-1812E404FCBB}"/>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394C88DA-448E-1538-52B5-E2BFB9E85E25}"/>
              </a:ext>
            </a:extLst>
          </p:cNvPr>
          <p:cNvSpPr>
            <a:spLocks noGrp="1"/>
          </p:cNvSpPr>
          <p:nvPr>
            <p:ph type="sldNum" sz="quarter" idx="5"/>
          </p:nvPr>
        </p:nvSpPr>
        <p:spPr/>
        <p:txBody>
          <a:bodyPr/>
          <a:lstStyle/>
          <a:p>
            <a:fld id="{5AE3E4EC-1CC6-4EC7-860B-1B05F7755FCB}" type="slidenum">
              <a:rPr kumimoji="1" lang="ja-JP" altLang="en-US" smtClean="0"/>
              <a:t>12</a:t>
            </a:fld>
            <a:endParaRPr kumimoji="1" lang="ja-JP" altLang="en-US"/>
          </a:p>
        </p:txBody>
      </p:sp>
      <p:sp>
        <p:nvSpPr>
          <p:cNvPr id="6" name="日付プレースホルダー 5">
            <a:extLst>
              <a:ext uri="{FF2B5EF4-FFF2-40B4-BE49-F238E27FC236}">
                <a16:creationId xmlns:a16="http://schemas.microsoft.com/office/drawing/2014/main" id="{2664B7B5-F622-D39C-5939-FCF2AD89B0A6}"/>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B28BC224-9B7D-075F-4494-10E9098C4B2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30880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FDDC4-4A14-DABA-E182-613363433E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66078F-B008-B96D-55F2-650776BBB227}"/>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7A6AAD02-210E-61E7-C9C1-6AA7536F3861}"/>
              </a:ext>
            </a:extLst>
          </p:cNvPr>
          <p:cNvSpPr>
            <a:spLocks noGrp="1"/>
          </p:cNvSpPr>
          <p:nvPr>
            <p:ph type="sldNum" sz="quarter" idx="5"/>
          </p:nvPr>
        </p:nvSpPr>
        <p:spPr/>
        <p:txBody>
          <a:bodyPr/>
          <a:lstStyle/>
          <a:p>
            <a:fld id="{5AE3E4EC-1CC6-4EC7-860B-1B05F7755FCB}" type="slidenum">
              <a:rPr kumimoji="1" lang="ja-JP" altLang="en-US" smtClean="0"/>
              <a:t>13</a:t>
            </a:fld>
            <a:endParaRPr kumimoji="1" lang="ja-JP" altLang="en-US"/>
          </a:p>
        </p:txBody>
      </p:sp>
      <p:sp>
        <p:nvSpPr>
          <p:cNvPr id="6" name="日付プレースホルダー 5">
            <a:extLst>
              <a:ext uri="{FF2B5EF4-FFF2-40B4-BE49-F238E27FC236}">
                <a16:creationId xmlns:a16="http://schemas.microsoft.com/office/drawing/2014/main" id="{6129C9CA-BF96-7CD9-9C40-78F4E17D4AD2}"/>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8D75FF7C-C369-54C7-4821-9F377A85882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2128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245C5-D40D-17B5-382A-9F740206F2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D26B96-D2CE-E739-C8D2-93544653C95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7D987E75-091B-32AA-B3AB-3ABB845C8E3B}"/>
              </a:ext>
            </a:extLst>
          </p:cNvPr>
          <p:cNvSpPr>
            <a:spLocks noGrp="1"/>
          </p:cNvSpPr>
          <p:nvPr>
            <p:ph type="sldNum" sz="quarter" idx="5"/>
          </p:nvPr>
        </p:nvSpPr>
        <p:spPr/>
        <p:txBody>
          <a:bodyPr/>
          <a:lstStyle/>
          <a:p>
            <a:fld id="{5AE3E4EC-1CC6-4EC7-860B-1B05F7755FCB}" type="slidenum">
              <a:rPr kumimoji="1" lang="ja-JP" altLang="en-US" smtClean="0"/>
              <a:t>14</a:t>
            </a:fld>
            <a:endParaRPr kumimoji="1" lang="ja-JP" altLang="en-US"/>
          </a:p>
        </p:txBody>
      </p:sp>
      <p:sp>
        <p:nvSpPr>
          <p:cNvPr id="6" name="日付プレースホルダー 5">
            <a:extLst>
              <a:ext uri="{FF2B5EF4-FFF2-40B4-BE49-F238E27FC236}">
                <a16:creationId xmlns:a16="http://schemas.microsoft.com/office/drawing/2014/main" id="{F03E365A-11EB-7B5C-79CB-560C746BF5F2}"/>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D5844C66-D2FA-A793-9947-DA2E62E6050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505790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D57E-47CF-781B-510B-C26DD7DED6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E12CD5F-877A-DBF4-BCC1-0B320C7A1B6A}"/>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B219931-81D7-7563-8857-54B2BAF1D41E}"/>
              </a:ext>
            </a:extLst>
          </p:cNvPr>
          <p:cNvSpPr>
            <a:spLocks noGrp="1"/>
          </p:cNvSpPr>
          <p:nvPr>
            <p:ph type="sldNum" sz="quarter" idx="5"/>
          </p:nvPr>
        </p:nvSpPr>
        <p:spPr/>
        <p:txBody>
          <a:bodyPr/>
          <a:lstStyle/>
          <a:p>
            <a:fld id="{5AE3E4EC-1CC6-4EC7-860B-1B05F7755FCB}" type="slidenum">
              <a:rPr kumimoji="1" lang="ja-JP" altLang="en-US" smtClean="0"/>
              <a:t>15</a:t>
            </a:fld>
            <a:endParaRPr kumimoji="1" lang="ja-JP" altLang="en-US"/>
          </a:p>
        </p:txBody>
      </p:sp>
      <p:sp>
        <p:nvSpPr>
          <p:cNvPr id="6" name="日付プレースホルダー 5">
            <a:extLst>
              <a:ext uri="{FF2B5EF4-FFF2-40B4-BE49-F238E27FC236}">
                <a16:creationId xmlns:a16="http://schemas.microsoft.com/office/drawing/2014/main" id="{85AF8005-4CBC-0290-B88F-855BCE313B3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406B96C0-505C-CD29-7F3F-157E590AD90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095295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8E77E-3C38-5D3A-A193-4462407065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299791-2610-22F2-5D64-B906EBF3A144}"/>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8EFD1A4-67BA-E0AB-DECD-E8748A4023FB}"/>
              </a:ext>
            </a:extLst>
          </p:cNvPr>
          <p:cNvSpPr>
            <a:spLocks noGrp="1"/>
          </p:cNvSpPr>
          <p:nvPr>
            <p:ph type="sldNum" sz="quarter" idx="5"/>
          </p:nvPr>
        </p:nvSpPr>
        <p:spPr/>
        <p:txBody>
          <a:bodyPr/>
          <a:lstStyle/>
          <a:p>
            <a:fld id="{5AE3E4EC-1CC6-4EC7-860B-1B05F7755FCB}" type="slidenum">
              <a:rPr kumimoji="1" lang="ja-JP" altLang="en-US" smtClean="0"/>
              <a:t>16</a:t>
            </a:fld>
            <a:endParaRPr kumimoji="1" lang="ja-JP" altLang="en-US"/>
          </a:p>
        </p:txBody>
      </p:sp>
      <p:sp>
        <p:nvSpPr>
          <p:cNvPr id="6" name="日付プレースホルダー 5">
            <a:extLst>
              <a:ext uri="{FF2B5EF4-FFF2-40B4-BE49-F238E27FC236}">
                <a16:creationId xmlns:a16="http://schemas.microsoft.com/office/drawing/2014/main" id="{AA17C21E-BCA4-51F0-E28E-8B08335EA910}"/>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21506FDC-2AD7-7AB0-606F-C23BFEECE157}"/>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72457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87013-D1C4-80F5-5860-A2CDBA15896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CCA82CC-A6CB-B903-997F-903D0C7C1CC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362B290-A28B-459B-BB21-EB381F36C732}"/>
              </a:ext>
            </a:extLst>
          </p:cNvPr>
          <p:cNvSpPr>
            <a:spLocks noGrp="1"/>
          </p:cNvSpPr>
          <p:nvPr>
            <p:ph type="sldNum" sz="quarter" idx="5"/>
          </p:nvPr>
        </p:nvSpPr>
        <p:spPr/>
        <p:txBody>
          <a:bodyPr/>
          <a:lstStyle/>
          <a:p>
            <a:fld id="{5AE3E4EC-1CC6-4EC7-860B-1B05F7755FCB}" type="slidenum">
              <a:rPr kumimoji="1" lang="ja-JP" altLang="en-US" smtClean="0"/>
              <a:t>17</a:t>
            </a:fld>
            <a:endParaRPr kumimoji="1" lang="ja-JP" altLang="en-US"/>
          </a:p>
        </p:txBody>
      </p:sp>
      <p:sp>
        <p:nvSpPr>
          <p:cNvPr id="6" name="日付プレースホルダー 5">
            <a:extLst>
              <a:ext uri="{FF2B5EF4-FFF2-40B4-BE49-F238E27FC236}">
                <a16:creationId xmlns:a16="http://schemas.microsoft.com/office/drawing/2014/main" id="{9B499BD3-6009-6618-7529-50DDAD665AD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F45679F8-D199-7C9B-15D7-DC41781A778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757326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183F8-C6BC-F8B3-5148-AB263A0F40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864811-1996-4432-8F35-30ADF098185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D2AB57A-8B43-71F3-E8BA-1FFF9E41FF0D}"/>
              </a:ext>
            </a:extLst>
          </p:cNvPr>
          <p:cNvSpPr>
            <a:spLocks noGrp="1"/>
          </p:cNvSpPr>
          <p:nvPr>
            <p:ph type="sldNum" sz="quarter" idx="5"/>
          </p:nvPr>
        </p:nvSpPr>
        <p:spPr/>
        <p:txBody>
          <a:bodyPr/>
          <a:lstStyle/>
          <a:p>
            <a:fld id="{5AE3E4EC-1CC6-4EC7-860B-1B05F7755FCB}" type="slidenum">
              <a:rPr kumimoji="1" lang="ja-JP" altLang="en-US" smtClean="0"/>
              <a:t>18</a:t>
            </a:fld>
            <a:endParaRPr kumimoji="1" lang="ja-JP" altLang="en-US"/>
          </a:p>
        </p:txBody>
      </p:sp>
      <p:sp>
        <p:nvSpPr>
          <p:cNvPr id="6" name="日付プレースホルダー 5">
            <a:extLst>
              <a:ext uri="{FF2B5EF4-FFF2-40B4-BE49-F238E27FC236}">
                <a16:creationId xmlns:a16="http://schemas.microsoft.com/office/drawing/2014/main" id="{55AB73AF-6E01-0E2F-066E-27D9B7F50AC3}"/>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62C709A7-2C27-3514-8231-500CF7C066A5}"/>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32667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19</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1577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321BA-3BDE-B14D-7466-2BD51556CC4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D878CD5-CFBD-C92A-B904-290F0E133D27}"/>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903E6C65-F723-04A6-B598-25EA781B17BE}"/>
              </a:ext>
            </a:extLst>
          </p:cNvPr>
          <p:cNvSpPr>
            <a:spLocks noGrp="1"/>
          </p:cNvSpPr>
          <p:nvPr>
            <p:ph type="sldNum" sz="quarter" idx="5"/>
          </p:nvPr>
        </p:nvSpPr>
        <p:spPr/>
        <p:txBody>
          <a:bodyPr/>
          <a:lstStyle/>
          <a:p>
            <a:fld id="{5AE3E4EC-1CC6-4EC7-860B-1B05F7755FCB}" type="slidenum">
              <a:rPr kumimoji="1" lang="ja-JP" altLang="en-US" smtClean="0"/>
              <a:t>2</a:t>
            </a:fld>
            <a:endParaRPr kumimoji="1" lang="ja-JP" altLang="en-US"/>
          </a:p>
        </p:txBody>
      </p:sp>
      <p:sp>
        <p:nvSpPr>
          <p:cNvPr id="6" name="日付プレースホルダー 5">
            <a:extLst>
              <a:ext uri="{FF2B5EF4-FFF2-40B4-BE49-F238E27FC236}">
                <a16:creationId xmlns:a16="http://schemas.microsoft.com/office/drawing/2014/main" id="{5687C4BA-1CAF-56C6-53F1-800D7A42C1D3}"/>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50B425AC-AC6E-41E1-6C15-63013B4328A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670410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20</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05809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21</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565921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22</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762170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4AC7F-5CDA-9204-7DE7-A23E5E2079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3A7E2F-55D7-A081-A2EF-B96EA964E17F}"/>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227AE6D1-CB86-6A55-BB8C-9C325EFAF6B6}"/>
              </a:ext>
            </a:extLst>
          </p:cNvPr>
          <p:cNvSpPr>
            <a:spLocks noGrp="1"/>
          </p:cNvSpPr>
          <p:nvPr>
            <p:ph type="sldNum" sz="quarter" idx="5"/>
          </p:nvPr>
        </p:nvSpPr>
        <p:spPr/>
        <p:txBody>
          <a:bodyPr/>
          <a:lstStyle/>
          <a:p>
            <a:fld id="{5AE3E4EC-1CC6-4EC7-860B-1B05F7755FCB}" type="slidenum">
              <a:rPr kumimoji="1" lang="ja-JP" altLang="en-US" smtClean="0"/>
              <a:t>23</a:t>
            </a:fld>
            <a:endParaRPr kumimoji="1" lang="ja-JP" altLang="en-US"/>
          </a:p>
        </p:txBody>
      </p:sp>
      <p:sp>
        <p:nvSpPr>
          <p:cNvPr id="6" name="日付プレースホルダー 5">
            <a:extLst>
              <a:ext uri="{FF2B5EF4-FFF2-40B4-BE49-F238E27FC236}">
                <a16:creationId xmlns:a16="http://schemas.microsoft.com/office/drawing/2014/main" id="{6D1CA34B-828E-7A97-4A7A-4835DAC3EBFC}"/>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84141582-3FA7-CF64-D8F1-73385A8AEAB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91620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24</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557327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506D3-6637-E8F8-9FA1-DF3AC9154C5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23CC74-4DF7-929B-0C07-A1C43BCC2D1F}"/>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326D6FEE-6179-5AE6-3FF5-EEBC70516541}"/>
              </a:ext>
            </a:extLst>
          </p:cNvPr>
          <p:cNvSpPr>
            <a:spLocks noGrp="1"/>
          </p:cNvSpPr>
          <p:nvPr>
            <p:ph type="sldNum" sz="quarter" idx="5"/>
          </p:nvPr>
        </p:nvSpPr>
        <p:spPr/>
        <p:txBody>
          <a:bodyPr/>
          <a:lstStyle/>
          <a:p>
            <a:fld id="{5AE3E4EC-1CC6-4EC7-860B-1B05F7755FCB}" type="slidenum">
              <a:rPr kumimoji="1" lang="ja-JP" altLang="en-US" smtClean="0"/>
              <a:t>25</a:t>
            </a:fld>
            <a:endParaRPr kumimoji="1" lang="ja-JP" altLang="en-US"/>
          </a:p>
        </p:txBody>
      </p:sp>
      <p:sp>
        <p:nvSpPr>
          <p:cNvPr id="6" name="日付プレースホルダー 5">
            <a:extLst>
              <a:ext uri="{FF2B5EF4-FFF2-40B4-BE49-F238E27FC236}">
                <a16:creationId xmlns:a16="http://schemas.microsoft.com/office/drawing/2014/main" id="{E22E47A7-76BE-9652-324D-0BEFA75EBEFB}"/>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38B244C1-E2B5-2308-1123-CA893A48FFD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082616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6A15D-EE76-FC9B-3676-504BB76872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E67F29-B4DB-CA0F-6194-346B334A1EFB}"/>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107F7438-A7DF-6029-7580-4465E2AFE747}"/>
              </a:ext>
            </a:extLst>
          </p:cNvPr>
          <p:cNvSpPr>
            <a:spLocks noGrp="1"/>
          </p:cNvSpPr>
          <p:nvPr>
            <p:ph type="sldNum" sz="quarter" idx="5"/>
          </p:nvPr>
        </p:nvSpPr>
        <p:spPr/>
        <p:txBody>
          <a:bodyPr/>
          <a:lstStyle/>
          <a:p>
            <a:fld id="{5AE3E4EC-1CC6-4EC7-860B-1B05F7755FCB}" type="slidenum">
              <a:rPr kumimoji="1" lang="ja-JP" altLang="en-US" smtClean="0"/>
              <a:t>26</a:t>
            </a:fld>
            <a:endParaRPr kumimoji="1" lang="ja-JP" altLang="en-US"/>
          </a:p>
        </p:txBody>
      </p:sp>
      <p:sp>
        <p:nvSpPr>
          <p:cNvPr id="6" name="日付プレースホルダー 5">
            <a:extLst>
              <a:ext uri="{FF2B5EF4-FFF2-40B4-BE49-F238E27FC236}">
                <a16:creationId xmlns:a16="http://schemas.microsoft.com/office/drawing/2014/main" id="{CF1A6927-3F19-3B22-9FC6-D8B2CC6AE556}"/>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7A06A8A2-FD5B-6B0B-8E82-3BD04D619C3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925740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27</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97322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7F746-A33B-0FF1-C33F-0C747C7B72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FFA49E-836C-B53D-7EC5-8FFDEAE0554E}"/>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1DFAB7C1-219E-4D17-82EC-9F5D315FFC26}"/>
              </a:ext>
            </a:extLst>
          </p:cNvPr>
          <p:cNvSpPr>
            <a:spLocks noGrp="1"/>
          </p:cNvSpPr>
          <p:nvPr>
            <p:ph type="sldNum" sz="quarter" idx="5"/>
          </p:nvPr>
        </p:nvSpPr>
        <p:spPr/>
        <p:txBody>
          <a:bodyPr/>
          <a:lstStyle/>
          <a:p>
            <a:fld id="{5AE3E4EC-1CC6-4EC7-860B-1B05F7755FCB}" type="slidenum">
              <a:rPr kumimoji="1" lang="ja-JP" altLang="en-US" smtClean="0"/>
              <a:t>28</a:t>
            </a:fld>
            <a:endParaRPr kumimoji="1" lang="ja-JP" altLang="en-US"/>
          </a:p>
        </p:txBody>
      </p:sp>
      <p:sp>
        <p:nvSpPr>
          <p:cNvPr id="6" name="日付プレースホルダー 5">
            <a:extLst>
              <a:ext uri="{FF2B5EF4-FFF2-40B4-BE49-F238E27FC236}">
                <a16:creationId xmlns:a16="http://schemas.microsoft.com/office/drawing/2014/main" id="{DE155C0C-E5ED-8E2B-882F-7AA933A19959}"/>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3E716B4D-42DA-10DF-3DFE-3660467EBE3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88835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29</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3372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6F248-9376-B484-DE98-B111B6B289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207A9D-7585-76DB-506D-74746AB4792E}"/>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2FE61A25-073A-8E6F-7AE5-8FBCC73D7E96}"/>
              </a:ext>
            </a:extLst>
          </p:cNvPr>
          <p:cNvSpPr>
            <a:spLocks noGrp="1"/>
          </p:cNvSpPr>
          <p:nvPr>
            <p:ph type="sldNum" sz="quarter" idx="5"/>
          </p:nvPr>
        </p:nvSpPr>
        <p:spPr/>
        <p:txBody>
          <a:bodyPr/>
          <a:lstStyle/>
          <a:p>
            <a:fld id="{5AE3E4EC-1CC6-4EC7-860B-1B05F7755FCB}" type="slidenum">
              <a:rPr kumimoji="1" lang="ja-JP" altLang="en-US" smtClean="0"/>
              <a:t>3</a:t>
            </a:fld>
            <a:endParaRPr kumimoji="1" lang="ja-JP" altLang="en-US"/>
          </a:p>
        </p:txBody>
      </p:sp>
      <p:sp>
        <p:nvSpPr>
          <p:cNvPr id="6" name="日付プレースホルダー 5">
            <a:extLst>
              <a:ext uri="{FF2B5EF4-FFF2-40B4-BE49-F238E27FC236}">
                <a16:creationId xmlns:a16="http://schemas.microsoft.com/office/drawing/2014/main" id="{7D5A711F-41C9-76C0-3370-6A759F0E4A4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F0ADA61-8E6F-B3AF-5E11-DE61D617086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5815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A9401-9ECA-C8B3-96DB-A16095FA7C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8DD9C1-1A1D-97B8-0F97-1D82F4F31179}"/>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21FF0C1-BA8D-D153-19AD-E3FEC59299E0}"/>
              </a:ext>
            </a:extLst>
          </p:cNvPr>
          <p:cNvSpPr>
            <a:spLocks noGrp="1"/>
          </p:cNvSpPr>
          <p:nvPr>
            <p:ph type="sldNum" sz="quarter" idx="5"/>
          </p:nvPr>
        </p:nvSpPr>
        <p:spPr/>
        <p:txBody>
          <a:bodyPr/>
          <a:lstStyle/>
          <a:p>
            <a:fld id="{5AE3E4EC-1CC6-4EC7-860B-1B05F7755FCB}" type="slidenum">
              <a:rPr kumimoji="1" lang="ja-JP" altLang="en-US" smtClean="0"/>
              <a:t>30</a:t>
            </a:fld>
            <a:endParaRPr kumimoji="1" lang="ja-JP" altLang="en-US"/>
          </a:p>
        </p:txBody>
      </p:sp>
      <p:sp>
        <p:nvSpPr>
          <p:cNvPr id="6" name="日付プレースホルダー 5">
            <a:extLst>
              <a:ext uri="{FF2B5EF4-FFF2-40B4-BE49-F238E27FC236}">
                <a16:creationId xmlns:a16="http://schemas.microsoft.com/office/drawing/2014/main" id="{C2E2499C-787A-70B0-531D-2BEC34654A9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10A11FE-72A5-A80A-0D7D-6C1761B6459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760080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31</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154666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32</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49773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EA927-11DF-278E-E740-8D376A4D9B1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7672F3-C680-2950-FD48-BBC533BBD381}"/>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4F35033-C3A9-55DB-0163-F0DC007EA1C6}"/>
              </a:ext>
            </a:extLst>
          </p:cNvPr>
          <p:cNvSpPr>
            <a:spLocks noGrp="1"/>
          </p:cNvSpPr>
          <p:nvPr>
            <p:ph type="sldNum" sz="quarter" idx="5"/>
          </p:nvPr>
        </p:nvSpPr>
        <p:spPr/>
        <p:txBody>
          <a:bodyPr/>
          <a:lstStyle/>
          <a:p>
            <a:fld id="{5AE3E4EC-1CC6-4EC7-860B-1B05F7755FCB}" type="slidenum">
              <a:rPr kumimoji="1" lang="ja-JP" altLang="en-US" smtClean="0"/>
              <a:t>33</a:t>
            </a:fld>
            <a:endParaRPr kumimoji="1" lang="ja-JP" altLang="en-US"/>
          </a:p>
        </p:txBody>
      </p:sp>
      <p:sp>
        <p:nvSpPr>
          <p:cNvPr id="6" name="日付プレースホルダー 5">
            <a:extLst>
              <a:ext uri="{FF2B5EF4-FFF2-40B4-BE49-F238E27FC236}">
                <a16:creationId xmlns:a16="http://schemas.microsoft.com/office/drawing/2014/main" id="{91ABF05E-84F3-BED2-ED53-89BF6E7BF864}"/>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992FB103-ADCB-AC21-61E8-9CE677701DB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79368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A4A62-C89E-7BB9-08D7-015C5D03F46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63574A-8C04-C514-639D-BB55E97F87DC}"/>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75638F10-9500-4EC9-94DB-0FE0E9FFC371}"/>
              </a:ext>
            </a:extLst>
          </p:cNvPr>
          <p:cNvSpPr>
            <a:spLocks noGrp="1"/>
          </p:cNvSpPr>
          <p:nvPr>
            <p:ph type="sldNum" sz="quarter" idx="5"/>
          </p:nvPr>
        </p:nvSpPr>
        <p:spPr/>
        <p:txBody>
          <a:bodyPr/>
          <a:lstStyle/>
          <a:p>
            <a:fld id="{5AE3E4EC-1CC6-4EC7-860B-1B05F7755FCB}" type="slidenum">
              <a:rPr kumimoji="1" lang="ja-JP" altLang="en-US" smtClean="0"/>
              <a:t>34</a:t>
            </a:fld>
            <a:endParaRPr kumimoji="1" lang="ja-JP" altLang="en-US"/>
          </a:p>
        </p:txBody>
      </p:sp>
      <p:sp>
        <p:nvSpPr>
          <p:cNvPr id="6" name="日付プレースホルダー 5">
            <a:extLst>
              <a:ext uri="{FF2B5EF4-FFF2-40B4-BE49-F238E27FC236}">
                <a16:creationId xmlns:a16="http://schemas.microsoft.com/office/drawing/2014/main" id="{BE6CCBB1-C8CE-E6F1-B531-AA9C112A6363}"/>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F77326BE-29C3-7E61-4A76-A2EF9628DE5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7568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35</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16689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36</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24915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5ABE5-BACA-80D8-F00E-89278EB8D4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45FC97-7A61-68E2-78D3-C9F164BCCCB5}"/>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C5A1677-824A-A817-147B-82B6DDD43860}"/>
              </a:ext>
            </a:extLst>
          </p:cNvPr>
          <p:cNvSpPr>
            <a:spLocks noGrp="1"/>
          </p:cNvSpPr>
          <p:nvPr>
            <p:ph type="sldNum" sz="quarter" idx="5"/>
          </p:nvPr>
        </p:nvSpPr>
        <p:spPr/>
        <p:txBody>
          <a:bodyPr/>
          <a:lstStyle/>
          <a:p>
            <a:fld id="{5AE3E4EC-1CC6-4EC7-860B-1B05F7755FCB}" type="slidenum">
              <a:rPr kumimoji="1" lang="ja-JP" altLang="en-US" smtClean="0"/>
              <a:t>37</a:t>
            </a:fld>
            <a:endParaRPr kumimoji="1" lang="ja-JP" altLang="en-US"/>
          </a:p>
        </p:txBody>
      </p:sp>
      <p:sp>
        <p:nvSpPr>
          <p:cNvPr id="6" name="日付プレースホルダー 5">
            <a:extLst>
              <a:ext uri="{FF2B5EF4-FFF2-40B4-BE49-F238E27FC236}">
                <a16:creationId xmlns:a16="http://schemas.microsoft.com/office/drawing/2014/main" id="{3BE489DE-AF86-E66B-8E95-080D2433A3C3}"/>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069E4082-1B0B-131A-A2D7-10FFF6A657A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47100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A179D-0103-E756-9C2F-F7252F147D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1A16FD-CC2A-4C21-555B-A7FB9824EAC2}"/>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763897CF-3066-1D0A-5294-4C8C88CABEBB}"/>
              </a:ext>
            </a:extLst>
          </p:cNvPr>
          <p:cNvSpPr>
            <a:spLocks noGrp="1"/>
          </p:cNvSpPr>
          <p:nvPr>
            <p:ph type="sldNum" sz="quarter" idx="5"/>
          </p:nvPr>
        </p:nvSpPr>
        <p:spPr/>
        <p:txBody>
          <a:bodyPr/>
          <a:lstStyle/>
          <a:p>
            <a:fld id="{5AE3E4EC-1CC6-4EC7-860B-1B05F7755FCB}" type="slidenum">
              <a:rPr kumimoji="1" lang="ja-JP" altLang="en-US" smtClean="0"/>
              <a:t>38</a:t>
            </a:fld>
            <a:endParaRPr kumimoji="1" lang="ja-JP" altLang="en-US"/>
          </a:p>
        </p:txBody>
      </p:sp>
      <p:sp>
        <p:nvSpPr>
          <p:cNvPr id="6" name="日付プレースホルダー 5">
            <a:extLst>
              <a:ext uri="{FF2B5EF4-FFF2-40B4-BE49-F238E27FC236}">
                <a16:creationId xmlns:a16="http://schemas.microsoft.com/office/drawing/2014/main" id="{9FA45946-7724-A818-FA29-C8AF8548344C}"/>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81E5CB85-5C8D-0E21-124E-7E180F3A0F0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97753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39</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2153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B7CCF-7D70-4B12-95C7-A6838F24A39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ED34323-9350-D6C7-45DC-7A10A37A933C}"/>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E71D115-AC2A-7673-5BF8-AEB0EB22D535}"/>
              </a:ext>
            </a:extLst>
          </p:cNvPr>
          <p:cNvSpPr>
            <a:spLocks noGrp="1"/>
          </p:cNvSpPr>
          <p:nvPr>
            <p:ph type="sldNum" sz="quarter" idx="5"/>
          </p:nvPr>
        </p:nvSpPr>
        <p:spPr/>
        <p:txBody>
          <a:bodyPr/>
          <a:lstStyle/>
          <a:p>
            <a:fld id="{5AE3E4EC-1CC6-4EC7-860B-1B05F7755FCB}" type="slidenum">
              <a:rPr kumimoji="1" lang="ja-JP" altLang="en-US" smtClean="0"/>
              <a:t>4</a:t>
            </a:fld>
            <a:endParaRPr kumimoji="1" lang="ja-JP" altLang="en-US"/>
          </a:p>
        </p:txBody>
      </p:sp>
      <p:sp>
        <p:nvSpPr>
          <p:cNvPr id="6" name="日付プレースホルダー 5">
            <a:extLst>
              <a:ext uri="{FF2B5EF4-FFF2-40B4-BE49-F238E27FC236}">
                <a16:creationId xmlns:a16="http://schemas.microsoft.com/office/drawing/2014/main" id="{D2AAC04A-A327-63F6-6318-D28C1AC4550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11DC53A1-25D3-C4AD-EC37-21EF3FA2433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200184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40</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122884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41</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42517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42</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78569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F68DD-530A-CF9F-D5F1-F3DC9D172D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A1E485-C994-3DD8-D933-AD15F2128F1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DCE72A7-8265-D1E4-525D-105EBAA83101}"/>
              </a:ext>
            </a:extLst>
          </p:cNvPr>
          <p:cNvSpPr>
            <a:spLocks noGrp="1"/>
          </p:cNvSpPr>
          <p:nvPr>
            <p:ph type="sldNum" sz="quarter" idx="5"/>
          </p:nvPr>
        </p:nvSpPr>
        <p:spPr/>
        <p:txBody>
          <a:bodyPr/>
          <a:lstStyle/>
          <a:p>
            <a:fld id="{5AE3E4EC-1CC6-4EC7-860B-1B05F7755FCB}" type="slidenum">
              <a:rPr kumimoji="1" lang="ja-JP" altLang="en-US" smtClean="0"/>
              <a:t>43</a:t>
            </a:fld>
            <a:endParaRPr kumimoji="1" lang="ja-JP" altLang="en-US"/>
          </a:p>
        </p:txBody>
      </p:sp>
      <p:sp>
        <p:nvSpPr>
          <p:cNvPr id="6" name="日付プレースホルダー 5">
            <a:extLst>
              <a:ext uri="{FF2B5EF4-FFF2-40B4-BE49-F238E27FC236}">
                <a16:creationId xmlns:a16="http://schemas.microsoft.com/office/drawing/2014/main" id="{5922BC39-511E-A1DC-2541-499BF4FD44A0}"/>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4EF80BE7-6E50-9D14-9E16-E4F4BB852F5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0373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44</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981582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C3312-02AB-F16C-6797-8C84A2CCF2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55AADD-5A93-A376-E10B-E96ECA62C0A0}"/>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69B04135-DE4F-4E5C-1151-6B22F80F69BE}"/>
              </a:ext>
            </a:extLst>
          </p:cNvPr>
          <p:cNvSpPr>
            <a:spLocks noGrp="1"/>
          </p:cNvSpPr>
          <p:nvPr>
            <p:ph type="sldNum" sz="quarter" idx="5"/>
          </p:nvPr>
        </p:nvSpPr>
        <p:spPr/>
        <p:txBody>
          <a:bodyPr/>
          <a:lstStyle/>
          <a:p>
            <a:fld id="{5AE3E4EC-1CC6-4EC7-860B-1B05F7755FCB}" type="slidenum">
              <a:rPr kumimoji="1" lang="ja-JP" altLang="en-US" smtClean="0"/>
              <a:t>45</a:t>
            </a:fld>
            <a:endParaRPr kumimoji="1" lang="ja-JP" altLang="en-US"/>
          </a:p>
        </p:txBody>
      </p:sp>
      <p:sp>
        <p:nvSpPr>
          <p:cNvPr id="6" name="日付プレースホルダー 5">
            <a:extLst>
              <a:ext uri="{FF2B5EF4-FFF2-40B4-BE49-F238E27FC236}">
                <a16:creationId xmlns:a16="http://schemas.microsoft.com/office/drawing/2014/main" id="{B97E79A1-EF61-0B27-6C34-942EDBB110E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053A5804-CED2-118B-1D2F-DEA928849BC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1389830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46</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6580452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338FC-1C00-6B94-3271-B614617EA3B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B67A14A-B748-8DEA-16DB-CEFCD46DD7B5}"/>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46937E6-E733-B942-7B5B-B922CD383127}"/>
              </a:ext>
            </a:extLst>
          </p:cNvPr>
          <p:cNvSpPr>
            <a:spLocks noGrp="1"/>
          </p:cNvSpPr>
          <p:nvPr>
            <p:ph type="sldNum" sz="quarter" idx="5"/>
          </p:nvPr>
        </p:nvSpPr>
        <p:spPr/>
        <p:txBody>
          <a:bodyPr/>
          <a:lstStyle/>
          <a:p>
            <a:fld id="{5AE3E4EC-1CC6-4EC7-860B-1B05F7755FCB}" type="slidenum">
              <a:rPr kumimoji="1" lang="ja-JP" altLang="en-US" smtClean="0"/>
              <a:t>47</a:t>
            </a:fld>
            <a:endParaRPr kumimoji="1" lang="ja-JP" altLang="en-US"/>
          </a:p>
        </p:txBody>
      </p:sp>
      <p:sp>
        <p:nvSpPr>
          <p:cNvPr id="6" name="日付プレースホルダー 5">
            <a:extLst>
              <a:ext uri="{FF2B5EF4-FFF2-40B4-BE49-F238E27FC236}">
                <a16:creationId xmlns:a16="http://schemas.microsoft.com/office/drawing/2014/main" id="{DC68E551-799D-905B-246A-371BFBE1B10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5CEBD054-747B-9825-6A9B-1D840A34ABB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108799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48</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190782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3D697-9B87-D834-D661-700231807A5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82AD40-1854-482E-76E0-03FA27EBF8D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C916550-F070-7F24-DF63-ED50707B4012}"/>
              </a:ext>
            </a:extLst>
          </p:cNvPr>
          <p:cNvSpPr>
            <a:spLocks noGrp="1"/>
          </p:cNvSpPr>
          <p:nvPr>
            <p:ph type="sldNum" sz="quarter" idx="5"/>
          </p:nvPr>
        </p:nvSpPr>
        <p:spPr/>
        <p:txBody>
          <a:bodyPr/>
          <a:lstStyle/>
          <a:p>
            <a:fld id="{5AE3E4EC-1CC6-4EC7-860B-1B05F7755FCB}" type="slidenum">
              <a:rPr kumimoji="1" lang="ja-JP" altLang="en-US" smtClean="0"/>
              <a:t>49</a:t>
            </a:fld>
            <a:endParaRPr kumimoji="1" lang="ja-JP" altLang="en-US"/>
          </a:p>
        </p:txBody>
      </p:sp>
      <p:sp>
        <p:nvSpPr>
          <p:cNvPr id="6" name="日付プレースホルダー 5">
            <a:extLst>
              <a:ext uri="{FF2B5EF4-FFF2-40B4-BE49-F238E27FC236}">
                <a16:creationId xmlns:a16="http://schemas.microsoft.com/office/drawing/2014/main" id="{7535523F-F9C8-0030-40C8-4DEE2B238341}"/>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5F924609-3D5B-BF7C-1506-03A95059688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10521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5</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475615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50</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896542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51</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677733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52</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1549533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53</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09168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54</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7205283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55</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0189115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40463-1B1C-726C-2180-377BCE7BAD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649D70-06DA-D386-5F9D-E67A87485A95}"/>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153FB81E-AE2E-023F-B331-57F891497C23}"/>
              </a:ext>
            </a:extLst>
          </p:cNvPr>
          <p:cNvSpPr>
            <a:spLocks noGrp="1"/>
          </p:cNvSpPr>
          <p:nvPr>
            <p:ph type="sldNum" sz="quarter" idx="5"/>
          </p:nvPr>
        </p:nvSpPr>
        <p:spPr/>
        <p:txBody>
          <a:bodyPr/>
          <a:lstStyle/>
          <a:p>
            <a:fld id="{5AE3E4EC-1CC6-4EC7-860B-1B05F7755FCB}" type="slidenum">
              <a:rPr kumimoji="1" lang="ja-JP" altLang="en-US" smtClean="0"/>
              <a:t>56</a:t>
            </a:fld>
            <a:endParaRPr kumimoji="1" lang="ja-JP" altLang="en-US"/>
          </a:p>
        </p:txBody>
      </p:sp>
      <p:sp>
        <p:nvSpPr>
          <p:cNvPr id="6" name="日付プレースホルダー 5">
            <a:extLst>
              <a:ext uri="{FF2B5EF4-FFF2-40B4-BE49-F238E27FC236}">
                <a16:creationId xmlns:a16="http://schemas.microsoft.com/office/drawing/2014/main" id="{C55086B3-4FE7-854D-2DCB-39A7BC186811}"/>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CDD6226A-5823-BCBB-12E3-E122A2E568C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004621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E6A7D-9CE3-35E4-2E65-6FF7E7589A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B8BEA7-EB1A-2D8F-740D-1684F0976C51}"/>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18F2A237-1CD3-9C19-EC67-B7ED0B005A17}"/>
              </a:ext>
            </a:extLst>
          </p:cNvPr>
          <p:cNvSpPr>
            <a:spLocks noGrp="1"/>
          </p:cNvSpPr>
          <p:nvPr>
            <p:ph type="sldNum" sz="quarter" idx="5"/>
          </p:nvPr>
        </p:nvSpPr>
        <p:spPr/>
        <p:txBody>
          <a:bodyPr/>
          <a:lstStyle/>
          <a:p>
            <a:fld id="{5AE3E4EC-1CC6-4EC7-860B-1B05F7755FCB}" type="slidenum">
              <a:rPr kumimoji="1" lang="ja-JP" altLang="en-US" smtClean="0"/>
              <a:t>57</a:t>
            </a:fld>
            <a:endParaRPr kumimoji="1" lang="ja-JP" altLang="en-US"/>
          </a:p>
        </p:txBody>
      </p:sp>
      <p:sp>
        <p:nvSpPr>
          <p:cNvPr id="6" name="日付プレースホルダー 5">
            <a:extLst>
              <a:ext uri="{FF2B5EF4-FFF2-40B4-BE49-F238E27FC236}">
                <a16:creationId xmlns:a16="http://schemas.microsoft.com/office/drawing/2014/main" id="{63237912-7BFF-9510-4D3F-13D3B2049FC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D16D0EB7-C9FB-DA41-5577-6E7B0489B4C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597022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58</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6719945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59</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63189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6</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773828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A414-30EE-F16E-9C82-8EAFC6BDEA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26A920-2750-A44C-1C5F-262544891766}"/>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0A39B2D-2D65-83AF-B634-DA425BA11238}"/>
              </a:ext>
            </a:extLst>
          </p:cNvPr>
          <p:cNvSpPr>
            <a:spLocks noGrp="1"/>
          </p:cNvSpPr>
          <p:nvPr>
            <p:ph type="sldNum" sz="quarter" idx="5"/>
          </p:nvPr>
        </p:nvSpPr>
        <p:spPr/>
        <p:txBody>
          <a:bodyPr/>
          <a:lstStyle/>
          <a:p>
            <a:fld id="{5AE3E4EC-1CC6-4EC7-860B-1B05F7755FCB}" type="slidenum">
              <a:rPr kumimoji="1" lang="ja-JP" altLang="en-US" smtClean="0"/>
              <a:t>60</a:t>
            </a:fld>
            <a:endParaRPr kumimoji="1" lang="ja-JP" altLang="en-US"/>
          </a:p>
        </p:txBody>
      </p:sp>
      <p:sp>
        <p:nvSpPr>
          <p:cNvPr id="6" name="日付プレースホルダー 5">
            <a:extLst>
              <a:ext uri="{FF2B5EF4-FFF2-40B4-BE49-F238E27FC236}">
                <a16:creationId xmlns:a16="http://schemas.microsoft.com/office/drawing/2014/main" id="{4BEC45FD-4D96-38D9-6813-C734E06DAB93}"/>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C70F4F1C-5D21-766B-C62E-65DB2657077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8741953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A0AD1-9FEC-2B02-277C-3C39C742DE6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D102FA-BAD4-E6C3-3DE8-1A7D8740849E}"/>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6A943C41-5576-59E7-5B26-48F810F5E603}"/>
              </a:ext>
            </a:extLst>
          </p:cNvPr>
          <p:cNvSpPr>
            <a:spLocks noGrp="1"/>
          </p:cNvSpPr>
          <p:nvPr>
            <p:ph type="sldNum" sz="quarter" idx="5"/>
          </p:nvPr>
        </p:nvSpPr>
        <p:spPr/>
        <p:txBody>
          <a:bodyPr/>
          <a:lstStyle/>
          <a:p>
            <a:fld id="{5AE3E4EC-1CC6-4EC7-860B-1B05F7755FCB}" type="slidenum">
              <a:rPr kumimoji="1" lang="ja-JP" altLang="en-US" smtClean="0"/>
              <a:t>61</a:t>
            </a:fld>
            <a:endParaRPr kumimoji="1" lang="ja-JP" altLang="en-US"/>
          </a:p>
        </p:txBody>
      </p:sp>
      <p:sp>
        <p:nvSpPr>
          <p:cNvPr id="6" name="日付プレースホルダー 5">
            <a:extLst>
              <a:ext uri="{FF2B5EF4-FFF2-40B4-BE49-F238E27FC236}">
                <a16:creationId xmlns:a16="http://schemas.microsoft.com/office/drawing/2014/main" id="{5D437735-8DD4-BCC6-796A-7FEECB57184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0F7CD313-D80E-CF71-B854-923834FC7D8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1699112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62</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8088227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63</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2792026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64</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6781915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65</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6243103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66</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5865168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67</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89134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D5DA0-B659-70D9-81A5-23CADE9EB8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6E1274-3CA4-B78B-3B7E-F0447FEC51C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149ECC9A-0667-C645-1D20-D859E4F675D7}"/>
              </a:ext>
            </a:extLst>
          </p:cNvPr>
          <p:cNvSpPr>
            <a:spLocks noGrp="1"/>
          </p:cNvSpPr>
          <p:nvPr>
            <p:ph type="sldNum" sz="quarter" idx="5"/>
          </p:nvPr>
        </p:nvSpPr>
        <p:spPr/>
        <p:txBody>
          <a:bodyPr/>
          <a:lstStyle/>
          <a:p>
            <a:fld id="{5AE3E4EC-1CC6-4EC7-860B-1B05F7755FCB}" type="slidenum">
              <a:rPr kumimoji="1" lang="ja-JP" altLang="en-US" smtClean="0"/>
              <a:t>68</a:t>
            </a:fld>
            <a:endParaRPr kumimoji="1" lang="ja-JP" altLang="en-US"/>
          </a:p>
        </p:txBody>
      </p:sp>
      <p:sp>
        <p:nvSpPr>
          <p:cNvPr id="6" name="日付プレースホルダー 5">
            <a:extLst>
              <a:ext uri="{FF2B5EF4-FFF2-40B4-BE49-F238E27FC236}">
                <a16:creationId xmlns:a16="http://schemas.microsoft.com/office/drawing/2014/main" id="{B5FEF686-5568-2E91-5A35-2405877284F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258A5551-3991-5DC3-38E4-52A2E74A8B7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5326594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66255-34DB-012C-5091-E3DDA2C2E0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7EA9CF-3F0A-4F8C-3CB3-392E1A941750}"/>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80610EE-86E3-22F4-1595-FA5CCACCF08A}"/>
              </a:ext>
            </a:extLst>
          </p:cNvPr>
          <p:cNvSpPr>
            <a:spLocks noGrp="1"/>
          </p:cNvSpPr>
          <p:nvPr>
            <p:ph type="sldNum" sz="quarter" idx="5"/>
          </p:nvPr>
        </p:nvSpPr>
        <p:spPr/>
        <p:txBody>
          <a:bodyPr/>
          <a:lstStyle/>
          <a:p>
            <a:fld id="{5AE3E4EC-1CC6-4EC7-860B-1B05F7755FCB}" type="slidenum">
              <a:rPr kumimoji="1" lang="ja-JP" altLang="en-US" smtClean="0"/>
              <a:t>69</a:t>
            </a:fld>
            <a:endParaRPr kumimoji="1" lang="ja-JP" altLang="en-US"/>
          </a:p>
        </p:txBody>
      </p:sp>
      <p:sp>
        <p:nvSpPr>
          <p:cNvPr id="6" name="日付プレースホルダー 5">
            <a:extLst>
              <a:ext uri="{FF2B5EF4-FFF2-40B4-BE49-F238E27FC236}">
                <a16:creationId xmlns:a16="http://schemas.microsoft.com/office/drawing/2014/main" id="{4CE15670-1656-9513-2A67-8F28DA3CA623}"/>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B9D3852B-A34E-A3C8-F628-BB9B1C93F7F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106380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3C062-B091-8F2E-CE1B-350BA682C4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0E2BF6-B714-9BDD-86E1-A2C57D2C8624}"/>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33E13AC8-5A51-152E-8734-3BA0CF027919}"/>
              </a:ext>
            </a:extLst>
          </p:cNvPr>
          <p:cNvSpPr>
            <a:spLocks noGrp="1"/>
          </p:cNvSpPr>
          <p:nvPr>
            <p:ph type="sldNum" sz="quarter" idx="5"/>
          </p:nvPr>
        </p:nvSpPr>
        <p:spPr/>
        <p:txBody>
          <a:bodyPr/>
          <a:lstStyle/>
          <a:p>
            <a:fld id="{5AE3E4EC-1CC6-4EC7-860B-1B05F7755FCB}" type="slidenum">
              <a:rPr kumimoji="1" lang="ja-JP" altLang="en-US" smtClean="0"/>
              <a:t>7</a:t>
            </a:fld>
            <a:endParaRPr kumimoji="1" lang="ja-JP" altLang="en-US"/>
          </a:p>
        </p:txBody>
      </p:sp>
      <p:sp>
        <p:nvSpPr>
          <p:cNvPr id="6" name="日付プレースホルダー 5">
            <a:extLst>
              <a:ext uri="{FF2B5EF4-FFF2-40B4-BE49-F238E27FC236}">
                <a16:creationId xmlns:a16="http://schemas.microsoft.com/office/drawing/2014/main" id="{ED683CFE-F5D0-52E8-9593-BD4E6DA5431B}"/>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1756D036-8DED-D2E7-FC0D-1A9D9B1B1295}"/>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5465841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11A6C-CDBF-EA9F-70A9-480DA372B31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C0FA806-CBFB-8B8D-026E-0491BF3AF55B}"/>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206D04C-E430-9DA0-F554-EC488C4E96A6}"/>
              </a:ext>
            </a:extLst>
          </p:cNvPr>
          <p:cNvSpPr>
            <a:spLocks noGrp="1"/>
          </p:cNvSpPr>
          <p:nvPr>
            <p:ph type="sldNum" sz="quarter" idx="5"/>
          </p:nvPr>
        </p:nvSpPr>
        <p:spPr/>
        <p:txBody>
          <a:bodyPr/>
          <a:lstStyle/>
          <a:p>
            <a:fld id="{5AE3E4EC-1CC6-4EC7-860B-1B05F7755FCB}" type="slidenum">
              <a:rPr kumimoji="1" lang="ja-JP" altLang="en-US" smtClean="0"/>
              <a:t>70</a:t>
            </a:fld>
            <a:endParaRPr kumimoji="1" lang="ja-JP" altLang="en-US"/>
          </a:p>
        </p:txBody>
      </p:sp>
      <p:sp>
        <p:nvSpPr>
          <p:cNvPr id="6" name="日付プレースホルダー 5">
            <a:extLst>
              <a:ext uri="{FF2B5EF4-FFF2-40B4-BE49-F238E27FC236}">
                <a16:creationId xmlns:a16="http://schemas.microsoft.com/office/drawing/2014/main" id="{F7E36837-2193-BC8F-79EF-2EBEF7E9E27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ECF320D3-435D-8CDB-42FC-2B07DEA5697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9217843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71</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7057432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CE0C4-D27F-DD53-FCEF-B335AC7667B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EBD0D16-403D-3C27-AE0E-E86601E7CE6E}"/>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5AE10B3-4C9B-49B3-6145-6D5DCC09A263}"/>
              </a:ext>
            </a:extLst>
          </p:cNvPr>
          <p:cNvSpPr>
            <a:spLocks noGrp="1"/>
          </p:cNvSpPr>
          <p:nvPr>
            <p:ph type="sldNum" sz="quarter" idx="5"/>
          </p:nvPr>
        </p:nvSpPr>
        <p:spPr/>
        <p:txBody>
          <a:bodyPr/>
          <a:lstStyle/>
          <a:p>
            <a:fld id="{5AE3E4EC-1CC6-4EC7-860B-1B05F7755FCB}" type="slidenum">
              <a:rPr kumimoji="1" lang="ja-JP" altLang="en-US" smtClean="0"/>
              <a:t>72</a:t>
            </a:fld>
            <a:endParaRPr kumimoji="1" lang="ja-JP" altLang="en-US"/>
          </a:p>
        </p:txBody>
      </p:sp>
      <p:sp>
        <p:nvSpPr>
          <p:cNvPr id="6" name="日付プレースホルダー 5">
            <a:extLst>
              <a:ext uri="{FF2B5EF4-FFF2-40B4-BE49-F238E27FC236}">
                <a16:creationId xmlns:a16="http://schemas.microsoft.com/office/drawing/2014/main" id="{EE2F86E7-AB89-891F-2D7F-71C79A6081BB}"/>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82B53CC8-BAB6-2D0A-CC44-32280CC6ED42}"/>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3963449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スライド番号プレースホルダー 4"/>
          <p:cNvSpPr>
            <a:spLocks noGrp="1"/>
          </p:cNvSpPr>
          <p:nvPr>
            <p:ph type="sldNum" sz="quarter" idx="5"/>
          </p:nvPr>
        </p:nvSpPr>
        <p:spPr/>
        <p:txBody>
          <a:bodyPr/>
          <a:lstStyle/>
          <a:p>
            <a:fld id="{5AE3E4EC-1CC6-4EC7-860B-1B05F7755FCB}" type="slidenum">
              <a:rPr kumimoji="1" lang="ja-JP" altLang="en-US" smtClean="0"/>
              <a:t>73</a:t>
            </a:fld>
            <a:endParaRPr kumimoji="1" lang="ja-JP" altLang="en-US"/>
          </a:p>
        </p:txBody>
      </p:sp>
      <p:sp>
        <p:nvSpPr>
          <p:cNvPr id="6" name="日付プレースホルダー 5">
            <a:extLst>
              <a:ext uri="{FF2B5EF4-FFF2-40B4-BE49-F238E27FC236}">
                <a16:creationId xmlns:a16="http://schemas.microsoft.com/office/drawing/2014/main" id="{7E58D55E-35DD-4B73-A072-1A58EFD3587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3B6A001-96FB-0AA8-1A0E-FD00C994301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8427082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1F8FF-FF4E-0AC2-2DC4-C907CE3B0E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4A73BA6-2503-4482-2175-FB5B9BF0570A}"/>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221C252A-4BFE-E39B-5AD6-E8B6CE435AE1}"/>
              </a:ext>
            </a:extLst>
          </p:cNvPr>
          <p:cNvSpPr>
            <a:spLocks noGrp="1"/>
          </p:cNvSpPr>
          <p:nvPr>
            <p:ph type="sldNum" sz="quarter" idx="5"/>
          </p:nvPr>
        </p:nvSpPr>
        <p:spPr/>
        <p:txBody>
          <a:bodyPr/>
          <a:lstStyle/>
          <a:p>
            <a:fld id="{5AE3E4EC-1CC6-4EC7-860B-1B05F7755FCB}" type="slidenum">
              <a:rPr kumimoji="1" lang="ja-JP" altLang="en-US" smtClean="0"/>
              <a:t>74</a:t>
            </a:fld>
            <a:endParaRPr kumimoji="1" lang="ja-JP" altLang="en-US"/>
          </a:p>
        </p:txBody>
      </p:sp>
      <p:sp>
        <p:nvSpPr>
          <p:cNvPr id="6" name="日付プレースホルダー 5">
            <a:extLst>
              <a:ext uri="{FF2B5EF4-FFF2-40B4-BE49-F238E27FC236}">
                <a16:creationId xmlns:a16="http://schemas.microsoft.com/office/drawing/2014/main" id="{A507DEE2-8261-0417-FB85-B99C69998E8F}"/>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B19DF7C8-708F-7CC5-A62A-CA96E2087EC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560075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56990-15EB-B7C7-D43E-C629332900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385D73-ABC4-9F7E-EED9-CCA2C4D3133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9829452-E144-C521-4A63-2B8F5687BC11}"/>
              </a:ext>
            </a:extLst>
          </p:cNvPr>
          <p:cNvSpPr>
            <a:spLocks noGrp="1"/>
          </p:cNvSpPr>
          <p:nvPr>
            <p:ph type="sldNum" sz="quarter" idx="5"/>
          </p:nvPr>
        </p:nvSpPr>
        <p:spPr/>
        <p:txBody>
          <a:bodyPr/>
          <a:lstStyle/>
          <a:p>
            <a:fld id="{5AE3E4EC-1CC6-4EC7-860B-1B05F7755FCB}" type="slidenum">
              <a:rPr kumimoji="1" lang="ja-JP" altLang="en-US" smtClean="0"/>
              <a:t>75</a:t>
            </a:fld>
            <a:endParaRPr kumimoji="1" lang="ja-JP" altLang="en-US"/>
          </a:p>
        </p:txBody>
      </p:sp>
      <p:sp>
        <p:nvSpPr>
          <p:cNvPr id="6" name="日付プレースホルダー 5">
            <a:extLst>
              <a:ext uri="{FF2B5EF4-FFF2-40B4-BE49-F238E27FC236}">
                <a16:creationId xmlns:a16="http://schemas.microsoft.com/office/drawing/2014/main" id="{0AAB3364-45AB-77CD-6A45-9E735C51F5C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F537488C-27F4-162C-B0F5-8E86E5955F8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4180794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44838-8E64-2115-88E2-BE55D10FD79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6CD08C-8A9C-E057-EAE8-6BFA6A23908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36ACDD05-BDD3-F20D-E1F0-4AD3F356BF90}"/>
              </a:ext>
            </a:extLst>
          </p:cNvPr>
          <p:cNvSpPr>
            <a:spLocks noGrp="1"/>
          </p:cNvSpPr>
          <p:nvPr>
            <p:ph type="sldNum" sz="quarter" idx="5"/>
          </p:nvPr>
        </p:nvSpPr>
        <p:spPr/>
        <p:txBody>
          <a:bodyPr/>
          <a:lstStyle/>
          <a:p>
            <a:fld id="{5AE3E4EC-1CC6-4EC7-860B-1B05F7755FCB}" type="slidenum">
              <a:rPr kumimoji="1" lang="ja-JP" altLang="en-US" smtClean="0"/>
              <a:t>76</a:t>
            </a:fld>
            <a:endParaRPr kumimoji="1" lang="ja-JP" altLang="en-US"/>
          </a:p>
        </p:txBody>
      </p:sp>
      <p:sp>
        <p:nvSpPr>
          <p:cNvPr id="6" name="日付プレースホルダー 5">
            <a:extLst>
              <a:ext uri="{FF2B5EF4-FFF2-40B4-BE49-F238E27FC236}">
                <a16:creationId xmlns:a16="http://schemas.microsoft.com/office/drawing/2014/main" id="{53B2D2CC-4E33-8520-140A-4D6E181CDBC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BBDF771A-B90B-8482-7AEB-0F64BFF38F6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1983970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56990-15EB-B7C7-D43E-C629332900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385D73-ABC4-9F7E-EED9-CCA2C4D3133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9829452-E144-C521-4A63-2B8F5687BC11}"/>
              </a:ext>
            </a:extLst>
          </p:cNvPr>
          <p:cNvSpPr>
            <a:spLocks noGrp="1"/>
          </p:cNvSpPr>
          <p:nvPr>
            <p:ph type="sldNum" sz="quarter" idx="5"/>
          </p:nvPr>
        </p:nvSpPr>
        <p:spPr/>
        <p:txBody>
          <a:bodyPr/>
          <a:lstStyle/>
          <a:p>
            <a:fld id="{5AE3E4EC-1CC6-4EC7-860B-1B05F7755FCB}" type="slidenum">
              <a:rPr kumimoji="1" lang="ja-JP" altLang="en-US" smtClean="0"/>
              <a:t>77</a:t>
            </a:fld>
            <a:endParaRPr kumimoji="1" lang="ja-JP" altLang="en-US"/>
          </a:p>
        </p:txBody>
      </p:sp>
      <p:sp>
        <p:nvSpPr>
          <p:cNvPr id="6" name="日付プレースホルダー 5">
            <a:extLst>
              <a:ext uri="{FF2B5EF4-FFF2-40B4-BE49-F238E27FC236}">
                <a16:creationId xmlns:a16="http://schemas.microsoft.com/office/drawing/2014/main" id="{0AAB3364-45AB-77CD-6A45-9E735C51F5C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F537488C-27F4-162C-B0F5-8E86E5955F8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60438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44838-8E64-2115-88E2-BE55D10FD79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6CD08C-8A9C-E057-EAE8-6BFA6A239088}"/>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36ACDD05-BDD3-F20D-E1F0-4AD3F356BF90}"/>
              </a:ext>
            </a:extLst>
          </p:cNvPr>
          <p:cNvSpPr>
            <a:spLocks noGrp="1"/>
          </p:cNvSpPr>
          <p:nvPr>
            <p:ph type="sldNum" sz="quarter" idx="5"/>
          </p:nvPr>
        </p:nvSpPr>
        <p:spPr/>
        <p:txBody>
          <a:bodyPr/>
          <a:lstStyle/>
          <a:p>
            <a:fld id="{5AE3E4EC-1CC6-4EC7-860B-1B05F7755FCB}" type="slidenum">
              <a:rPr kumimoji="1" lang="ja-JP" altLang="en-US" smtClean="0"/>
              <a:t>78</a:t>
            </a:fld>
            <a:endParaRPr kumimoji="1" lang="ja-JP" altLang="en-US"/>
          </a:p>
        </p:txBody>
      </p:sp>
      <p:sp>
        <p:nvSpPr>
          <p:cNvPr id="6" name="日付プレースホルダー 5">
            <a:extLst>
              <a:ext uri="{FF2B5EF4-FFF2-40B4-BE49-F238E27FC236}">
                <a16:creationId xmlns:a16="http://schemas.microsoft.com/office/drawing/2014/main" id="{53B2D2CC-4E33-8520-140A-4D6E181CDBC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BBDF771A-B90B-8482-7AEB-0F64BFF38F6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6600563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56990-15EB-B7C7-D43E-C629332900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385D73-ABC4-9F7E-EED9-CCA2C4D3133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B9829452-E144-C521-4A63-2B8F5687BC11}"/>
              </a:ext>
            </a:extLst>
          </p:cNvPr>
          <p:cNvSpPr>
            <a:spLocks noGrp="1"/>
          </p:cNvSpPr>
          <p:nvPr>
            <p:ph type="sldNum" sz="quarter" idx="5"/>
          </p:nvPr>
        </p:nvSpPr>
        <p:spPr/>
        <p:txBody>
          <a:bodyPr/>
          <a:lstStyle/>
          <a:p>
            <a:fld id="{5AE3E4EC-1CC6-4EC7-860B-1B05F7755FCB}" type="slidenum">
              <a:rPr kumimoji="1" lang="ja-JP" altLang="en-US" smtClean="0"/>
              <a:t>79</a:t>
            </a:fld>
            <a:endParaRPr kumimoji="1" lang="ja-JP" altLang="en-US"/>
          </a:p>
        </p:txBody>
      </p:sp>
      <p:sp>
        <p:nvSpPr>
          <p:cNvPr id="6" name="日付プレースホルダー 5">
            <a:extLst>
              <a:ext uri="{FF2B5EF4-FFF2-40B4-BE49-F238E27FC236}">
                <a16:creationId xmlns:a16="http://schemas.microsoft.com/office/drawing/2014/main" id="{0AAB3364-45AB-77CD-6A45-9E735C51F5C5}"/>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F537488C-27F4-162C-B0F5-8E86E5955F8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649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69285-7F57-6DBE-DBD8-B6F67986E3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E9874F-28BE-625B-A8EC-F9B9F9889FF2}"/>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CF1FB41D-173B-0A48-C1F1-09950CFB0872}"/>
              </a:ext>
            </a:extLst>
          </p:cNvPr>
          <p:cNvSpPr>
            <a:spLocks noGrp="1"/>
          </p:cNvSpPr>
          <p:nvPr>
            <p:ph type="sldNum" sz="quarter" idx="5"/>
          </p:nvPr>
        </p:nvSpPr>
        <p:spPr/>
        <p:txBody>
          <a:bodyPr/>
          <a:lstStyle/>
          <a:p>
            <a:fld id="{5AE3E4EC-1CC6-4EC7-860B-1B05F7755FCB}" type="slidenum">
              <a:rPr kumimoji="1" lang="ja-JP" altLang="en-US" smtClean="0"/>
              <a:t>8</a:t>
            </a:fld>
            <a:endParaRPr kumimoji="1" lang="ja-JP" altLang="en-US"/>
          </a:p>
        </p:txBody>
      </p:sp>
      <p:sp>
        <p:nvSpPr>
          <p:cNvPr id="6" name="日付プレースホルダー 5">
            <a:extLst>
              <a:ext uri="{FF2B5EF4-FFF2-40B4-BE49-F238E27FC236}">
                <a16:creationId xmlns:a16="http://schemas.microsoft.com/office/drawing/2014/main" id="{7302653B-011E-6660-9161-8DC516B23EF6}"/>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AE98F5AD-4CED-4CBB-7F94-801DA107278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2381117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7EA36-DF51-5524-D769-E710ACC0F9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37E52B-B733-2B46-69DF-243EA3214D77}"/>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E9499A3-55E1-61E0-49B0-D6AC90DD826A}"/>
              </a:ext>
            </a:extLst>
          </p:cNvPr>
          <p:cNvSpPr>
            <a:spLocks noGrp="1"/>
          </p:cNvSpPr>
          <p:nvPr>
            <p:ph type="sldNum" sz="quarter" idx="5"/>
          </p:nvPr>
        </p:nvSpPr>
        <p:spPr/>
        <p:txBody>
          <a:bodyPr/>
          <a:lstStyle/>
          <a:p>
            <a:fld id="{5AE3E4EC-1CC6-4EC7-860B-1B05F7755FCB}" type="slidenum">
              <a:rPr kumimoji="1" lang="ja-JP" altLang="en-US" smtClean="0"/>
              <a:t>80</a:t>
            </a:fld>
            <a:endParaRPr kumimoji="1" lang="ja-JP" altLang="en-US"/>
          </a:p>
        </p:txBody>
      </p:sp>
      <p:sp>
        <p:nvSpPr>
          <p:cNvPr id="6" name="日付プレースホルダー 5">
            <a:extLst>
              <a:ext uri="{FF2B5EF4-FFF2-40B4-BE49-F238E27FC236}">
                <a16:creationId xmlns:a16="http://schemas.microsoft.com/office/drawing/2014/main" id="{EE65816D-0013-EBFD-4436-51B9875A1A4C}"/>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F375A77E-6C28-D877-2AAA-D50026671F0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8319886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8D68F-3FC6-04D9-3B2D-890F15C3D9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B7347F-3E7D-F2DC-6F57-2045F2DE07EE}"/>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834637BC-72C5-4BE6-FDD2-88F37AEF6C3B}"/>
              </a:ext>
            </a:extLst>
          </p:cNvPr>
          <p:cNvSpPr>
            <a:spLocks noGrp="1"/>
          </p:cNvSpPr>
          <p:nvPr>
            <p:ph type="sldNum" sz="quarter" idx="5"/>
          </p:nvPr>
        </p:nvSpPr>
        <p:spPr/>
        <p:txBody>
          <a:bodyPr/>
          <a:lstStyle/>
          <a:p>
            <a:fld id="{5AE3E4EC-1CC6-4EC7-860B-1B05F7755FCB}" type="slidenum">
              <a:rPr kumimoji="1" lang="ja-JP" altLang="en-US" smtClean="0"/>
              <a:t>81</a:t>
            </a:fld>
            <a:endParaRPr kumimoji="1" lang="ja-JP" altLang="en-US"/>
          </a:p>
        </p:txBody>
      </p:sp>
      <p:sp>
        <p:nvSpPr>
          <p:cNvPr id="6" name="日付プレースホルダー 5">
            <a:extLst>
              <a:ext uri="{FF2B5EF4-FFF2-40B4-BE49-F238E27FC236}">
                <a16:creationId xmlns:a16="http://schemas.microsoft.com/office/drawing/2014/main" id="{0B6B5CBD-0DD9-A891-3F69-8361229BFFD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D49EE40B-18AA-F0E3-C0DD-B8812DEA6A0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3838518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E6799-3D6A-5EA1-56E0-F265C23549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2FBE4D-A764-65E9-1E31-81901F8F059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E8AD982E-BB62-A2BD-0C6B-4425E898E8A7}"/>
              </a:ext>
            </a:extLst>
          </p:cNvPr>
          <p:cNvSpPr>
            <a:spLocks noGrp="1"/>
          </p:cNvSpPr>
          <p:nvPr>
            <p:ph type="sldNum" sz="quarter" idx="5"/>
          </p:nvPr>
        </p:nvSpPr>
        <p:spPr/>
        <p:txBody>
          <a:bodyPr/>
          <a:lstStyle/>
          <a:p>
            <a:fld id="{5AE3E4EC-1CC6-4EC7-860B-1B05F7755FCB}" type="slidenum">
              <a:rPr kumimoji="1" lang="ja-JP" altLang="en-US" smtClean="0"/>
              <a:t>82</a:t>
            </a:fld>
            <a:endParaRPr kumimoji="1" lang="ja-JP" altLang="en-US"/>
          </a:p>
        </p:txBody>
      </p:sp>
      <p:sp>
        <p:nvSpPr>
          <p:cNvPr id="6" name="日付プレースホルダー 5">
            <a:extLst>
              <a:ext uri="{FF2B5EF4-FFF2-40B4-BE49-F238E27FC236}">
                <a16:creationId xmlns:a16="http://schemas.microsoft.com/office/drawing/2014/main" id="{FB8C3FCF-2651-D1FF-B343-636968BFF90D}"/>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D449FB15-4879-FBDF-B559-51DCB2DE25C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1666356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0BB1C-3071-4F5A-9ED4-CB364C5160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7F80EC-4B25-F7AB-3274-ABD606EC2D53}"/>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56BC5D02-3164-085E-E2F0-5021AA572148}"/>
              </a:ext>
            </a:extLst>
          </p:cNvPr>
          <p:cNvSpPr>
            <a:spLocks noGrp="1"/>
          </p:cNvSpPr>
          <p:nvPr>
            <p:ph type="sldNum" sz="quarter" idx="5"/>
          </p:nvPr>
        </p:nvSpPr>
        <p:spPr/>
        <p:txBody>
          <a:bodyPr/>
          <a:lstStyle/>
          <a:p>
            <a:fld id="{5AE3E4EC-1CC6-4EC7-860B-1B05F7755FCB}" type="slidenum">
              <a:rPr kumimoji="1" lang="ja-JP" altLang="en-US" smtClean="0"/>
              <a:t>83</a:t>
            </a:fld>
            <a:endParaRPr kumimoji="1" lang="ja-JP" altLang="en-US"/>
          </a:p>
        </p:txBody>
      </p:sp>
      <p:sp>
        <p:nvSpPr>
          <p:cNvPr id="6" name="日付プレースホルダー 5">
            <a:extLst>
              <a:ext uri="{FF2B5EF4-FFF2-40B4-BE49-F238E27FC236}">
                <a16:creationId xmlns:a16="http://schemas.microsoft.com/office/drawing/2014/main" id="{811CE6B9-8CE7-C3EC-74BB-452E34C384D8}"/>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72FFB2B0-E5AB-DEA5-2341-9666E13647BE}"/>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5493050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B9F4D-D736-2100-0CE9-43ED2B6FE7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D5EAE73-8EE5-2A4F-8433-E75A0320DE47}"/>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011B9B7D-BF83-28F2-9562-70788F141DD9}"/>
              </a:ext>
            </a:extLst>
          </p:cNvPr>
          <p:cNvSpPr>
            <a:spLocks noGrp="1"/>
          </p:cNvSpPr>
          <p:nvPr>
            <p:ph type="sldNum" sz="quarter" idx="5"/>
          </p:nvPr>
        </p:nvSpPr>
        <p:spPr/>
        <p:txBody>
          <a:bodyPr/>
          <a:lstStyle/>
          <a:p>
            <a:fld id="{5AE3E4EC-1CC6-4EC7-860B-1B05F7755FCB}" type="slidenum">
              <a:rPr kumimoji="1" lang="ja-JP" altLang="en-US" smtClean="0"/>
              <a:t>84</a:t>
            </a:fld>
            <a:endParaRPr kumimoji="1" lang="ja-JP" altLang="en-US"/>
          </a:p>
        </p:txBody>
      </p:sp>
      <p:sp>
        <p:nvSpPr>
          <p:cNvPr id="6" name="日付プレースホルダー 5">
            <a:extLst>
              <a:ext uri="{FF2B5EF4-FFF2-40B4-BE49-F238E27FC236}">
                <a16:creationId xmlns:a16="http://schemas.microsoft.com/office/drawing/2014/main" id="{1CBC23E7-0A83-9D3B-CCCC-F6E3A38ECC32}"/>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4267F6D0-15C7-82F5-3A52-2D920F9FA9F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808877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F2BFA-CED2-0CE1-50AF-EBAB7B4254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44FECBE-3269-9987-0D4A-1E7F4D70E946}"/>
              </a:ext>
            </a:extLst>
          </p:cNvPr>
          <p:cNvSpPr>
            <a:spLocks noGrp="1" noRot="1" noChangeAspect="1"/>
          </p:cNvSpPr>
          <p:nvPr>
            <p:ph type="sldImg"/>
          </p:nvPr>
        </p:nvSpPr>
        <p:spPr/>
      </p:sp>
      <p:sp>
        <p:nvSpPr>
          <p:cNvPr id="5" name="スライド番号プレースホルダー 4">
            <a:extLst>
              <a:ext uri="{FF2B5EF4-FFF2-40B4-BE49-F238E27FC236}">
                <a16:creationId xmlns:a16="http://schemas.microsoft.com/office/drawing/2014/main" id="{D65F4F52-DA8F-9BC3-A256-D4A24905A357}"/>
              </a:ext>
            </a:extLst>
          </p:cNvPr>
          <p:cNvSpPr>
            <a:spLocks noGrp="1"/>
          </p:cNvSpPr>
          <p:nvPr>
            <p:ph type="sldNum" sz="quarter" idx="5"/>
          </p:nvPr>
        </p:nvSpPr>
        <p:spPr/>
        <p:txBody>
          <a:bodyPr/>
          <a:lstStyle/>
          <a:p>
            <a:fld id="{5AE3E4EC-1CC6-4EC7-860B-1B05F7755FCB}" type="slidenum">
              <a:rPr kumimoji="1" lang="ja-JP" altLang="en-US" smtClean="0"/>
              <a:t>9</a:t>
            </a:fld>
            <a:endParaRPr kumimoji="1" lang="ja-JP" altLang="en-US"/>
          </a:p>
        </p:txBody>
      </p:sp>
      <p:sp>
        <p:nvSpPr>
          <p:cNvPr id="6" name="日付プレースホルダー 5">
            <a:extLst>
              <a:ext uri="{FF2B5EF4-FFF2-40B4-BE49-F238E27FC236}">
                <a16:creationId xmlns:a16="http://schemas.microsoft.com/office/drawing/2014/main" id="{FACD9EAC-0D41-1FFC-7E91-CC37AAC069EE}"/>
              </a:ext>
            </a:extLst>
          </p:cNvPr>
          <p:cNvSpPr>
            <a:spLocks noGrp="1"/>
          </p:cNvSpPr>
          <p:nvPr>
            <p:ph type="dt" idx="1"/>
          </p:nvPr>
        </p:nvSpPr>
        <p:spPr/>
        <p:txBody>
          <a:bodyPr/>
          <a:lstStyle/>
          <a:p>
            <a:endParaRPr kumimoji="1" lang="ja-JP" altLang="en-US"/>
          </a:p>
        </p:txBody>
      </p:sp>
      <p:sp>
        <p:nvSpPr>
          <p:cNvPr id="4" name="ノート プレースホルダー 3">
            <a:extLst>
              <a:ext uri="{FF2B5EF4-FFF2-40B4-BE49-F238E27FC236}">
                <a16:creationId xmlns:a16="http://schemas.microsoft.com/office/drawing/2014/main" id="{094B38D5-4449-4359-8923-42110AC8367A}"/>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92476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65715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426541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401286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428214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398112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235396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384994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242029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355888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109960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314212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7B732-C674-4146-8B77-341D8B7AC631}" type="slidenum">
              <a:rPr kumimoji="1" lang="ja-JP" altLang="en-US" smtClean="0"/>
              <a:t>‹#›</a:t>
            </a:fld>
            <a:endParaRPr kumimoji="1" lang="ja-JP" altLang="en-US"/>
          </a:p>
        </p:txBody>
      </p:sp>
    </p:spTree>
    <p:extLst>
      <p:ext uri="{BB962C8B-B14F-4D97-AF65-F5344CB8AC3E}">
        <p14:creationId xmlns:p14="http://schemas.microsoft.com/office/powerpoint/2010/main" val="87397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4.wdp"/></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5.wdp"/></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6.wdp"/></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6.wdp"/></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6.wdp"/></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6.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6.wdp"/></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6.wdp"/></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6.wdp"/></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29.png"/><Relationship Id="rId4" Type="http://schemas.microsoft.com/office/2007/relationships/hdphoto" Target="../media/hdphoto8.wdp"/></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29.png"/></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6.wdp"/></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A52E62C2-8557-FA1C-869F-10E45E214284}"/>
              </a:ext>
            </a:extLst>
          </p:cNvPr>
          <p:cNvSpPr txBox="1">
            <a:spLocks/>
          </p:cNvSpPr>
          <p:nvPr/>
        </p:nvSpPr>
        <p:spPr>
          <a:xfrm>
            <a:off x="172871" y="453778"/>
            <a:ext cx="8448854" cy="4406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800" b="1" dirty="0">
                <a:latin typeface="+mn-ea"/>
                <a:ea typeface="+mn-ea"/>
              </a:rPr>
              <a:t>令和</a:t>
            </a:r>
            <a:r>
              <a:rPr lang="en-US" altLang="ja-JP" sz="1800" b="1" dirty="0">
                <a:latin typeface="+mn-ea"/>
                <a:ea typeface="+mn-ea"/>
              </a:rPr>
              <a:t>7</a:t>
            </a:r>
            <a:r>
              <a:rPr lang="ja-JP" altLang="en-US" sz="1800" b="1" dirty="0">
                <a:latin typeface="+mn-ea"/>
                <a:ea typeface="+mn-ea"/>
              </a:rPr>
              <a:t>年度　福島県障がい者相談支援従事者主任相談支援専門員養成研修</a:t>
            </a:r>
          </a:p>
        </p:txBody>
      </p:sp>
      <p:sp>
        <p:nvSpPr>
          <p:cNvPr id="8" name="タイトル 1">
            <a:extLst>
              <a:ext uri="{FF2B5EF4-FFF2-40B4-BE49-F238E27FC236}">
                <a16:creationId xmlns:a16="http://schemas.microsoft.com/office/drawing/2014/main" id="{5F517AF9-5A4D-5952-A08B-0DDE99FE6953}"/>
              </a:ext>
            </a:extLst>
          </p:cNvPr>
          <p:cNvSpPr>
            <a:spLocks noGrp="1"/>
          </p:cNvSpPr>
          <p:nvPr>
            <p:ph type="ctrTitle"/>
          </p:nvPr>
        </p:nvSpPr>
        <p:spPr>
          <a:xfrm>
            <a:off x="401938" y="2355473"/>
            <a:ext cx="8313489" cy="888090"/>
          </a:xfrm>
        </p:spPr>
        <p:txBody>
          <a:bodyPr anchor="ctr">
            <a:normAutofit/>
          </a:bodyPr>
          <a:lstStyle/>
          <a:p>
            <a:r>
              <a:rPr kumimoji="1" lang="ja-JP" altLang="en-US" sz="4800" b="1" dirty="0">
                <a:latin typeface="+mn-ea"/>
                <a:ea typeface="+mn-ea"/>
              </a:rPr>
              <a:t>人材育成の意義と必要性</a:t>
            </a:r>
          </a:p>
        </p:txBody>
      </p:sp>
      <p:sp>
        <p:nvSpPr>
          <p:cNvPr id="9" name="字幕 2">
            <a:extLst>
              <a:ext uri="{FF2B5EF4-FFF2-40B4-BE49-F238E27FC236}">
                <a16:creationId xmlns:a16="http://schemas.microsoft.com/office/drawing/2014/main" id="{53220437-60A5-F45A-A9A5-E6F9DE4902DF}"/>
              </a:ext>
            </a:extLst>
          </p:cNvPr>
          <p:cNvSpPr>
            <a:spLocks noGrp="1"/>
          </p:cNvSpPr>
          <p:nvPr>
            <p:ph type="subTitle" idx="1"/>
          </p:nvPr>
        </p:nvSpPr>
        <p:spPr>
          <a:xfrm>
            <a:off x="3124940" y="4897433"/>
            <a:ext cx="5607999" cy="1262760"/>
          </a:xfrm>
        </p:spPr>
        <p:txBody>
          <a:bodyPr anchor="ctr">
            <a:normAutofit/>
          </a:bodyPr>
          <a:lstStyle/>
          <a:p>
            <a:pPr algn="r"/>
            <a:r>
              <a:rPr lang="ja-JP" altLang="en-US" sz="2800" b="1" dirty="0"/>
              <a:t>基幹相談支援センターふたば</a:t>
            </a:r>
            <a:endParaRPr lang="en-US" altLang="ja-JP" sz="2800" b="1" dirty="0"/>
          </a:p>
          <a:p>
            <a:pPr algn="r"/>
            <a:r>
              <a:rPr kumimoji="1" lang="ja-JP" altLang="en-US" sz="2800" b="1" dirty="0"/>
              <a:t>遠藤　隼人</a:t>
            </a:r>
            <a:endParaRPr kumimoji="1" lang="en-US" altLang="ja-JP" sz="2800" b="1" dirty="0"/>
          </a:p>
        </p:txBody>
      </p:sp>
      <p:pic>
        <p:nvPicPr>
          <p:cNvPr id="10" name="図 9">
            <a:extLst>
              <a:ext uri="{FF2B5EF4-FFF2-40B4-BE49-F238E27FC236}">
                <a16:creationId xmlns:a16="http://schemas.microsoft.com/office/drawing/2014/main" id="{3F180D35-3117-8013-949F-FEBCAABF2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61" y="4912947"/>
            <a:ext cx="1620080" cy="1262760"/>
          </a:xfrm>
          <a:prstGeom prst="rect">
            <a:avLst/>
          </a:prstGeom>
        </p:spPr>
      </p:pic>
    </p:spTree>
    <p:extLst>
      <p:ext uri="{BB962C8B-B14F-4D97-AF65-F5344CB8AC3E}">
        <p14:creationId xmlns:p14="http://schemas.microsoft.com/office/powerpoint/2010/main" val="410268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58A00-9EB3-B098-6E85-131A2D32597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4C573B-FF58-C274-967F-A35A6F244C28}"/>
              </a:ext>
            </a:extLst>
          </p:cNvPr>
          <p:cNvSpPr>
            <a:spLocks noGrp="1"/>
          </p:cNvSpPr>
          <p:nvPr>
            <p:ph type="ctrTitle"/>
          </p:nvPr>
        </p:nvSpPr>
        <p:spPr>
          <a:xfrm>
            <a:off x="133165" y="68498"/>
            <a:ext cx="8859913" cy="335560"/>
          </a:xfrm>
        </p:spPr>
        <p:txBody>
          <a:bodyPr anchor="ctr">
            <a:normAutofit/>
          </a:bodyPr>
          <a:lstStyle/>
          <a:p>
            <a:pPr algn="l"/>
            <a:r>
              <a:rPr lang="ja-JP" altLang="en-US" sz="1600" b="1" dirty="0">
                <a:latin typeface="+mn-ea"/>
                <a:ea typeface="+mn-ea"/>
              </a:rPr>
              <a:t>支援困難事例とは</a:t>
            </a:r>
            <a:endParaRPr kumimoji="1" lang="ja-JP" altLang="en-US" sz="1600" b="1" dirty="0">
              <a:latin typeface="+mn-ea"/>
              <a:ea typeface="+mn-ea"/>
            </a:endParaRPr>
          </a:p>
        </p:txBody>
      </p:sp>
      <p:cxnSp>
        <p:nvCxnSpPr>
          <p:cNvPr id="7" name="直線コネクタ 6">
            <a:extLst>
              <a:ext uri="{FF2B5EF4-FFF2-40B4-BE49-F238E27FC236}">
                <a16:creationId xmlns:a16="http://schemas.microsoft.com/office/drawing/2014/main" id="{52277BDD-6B89-2E1A-0DFC-69C303BE4D25}"/>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458BF82F-807F-4281-5440-9C5D4DB96183}"/>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10</a:t>
            </a:fld>
            <a:endParaRPr kumimoji="1" lang="ja-JP" altLang="en-US" dirty="0"/>
          </a:p>
        </p:txBody>
      </p:sp>
      <p:cxnSp>
        <p:nvCxnSpPr>
          <p:cNvPr id="22" name="直線コネクタ 21">
            <a:extLst>
              <a:ext uri="{FF2B5EF4-FFF2-40B4-BE49-F238E27FC236}">
                <a16:creationId xmlns:a16="http://schemas.microsoft.com/office/drawing/2014/main" id="{A9ED4AD7-10AB-E6CE-2997-A647C5849EE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C8CF3BA1-7ACA-C882-AE1E-B881175318E8}"/>
              </a:ext>
            </a:extLst>
          </p:cNvPr>
          <p:cNvSpPr txBox="1">
            <a:spLocks/>
          </p:cNvSpPr>
          <p:nvPr/>
        </p:nvSpPr>
        <p:spPr>
          <a:xfrm>
            <a:off x="159483" y="6429867"/>
            <a:ext cx="7246687" cy="3355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200" b="1" dirty="0">
                <a:latin typeface="+mn-ea"/>
                <a:ea typeface="+mn-ea"/>
              </a:rPr>
              <a:t>参考文献：</a:t>
            </a:r>
            <a:r>
              <a:rPr lang="en-US" altLang="ja-JP" sz="1200" b="1" dirty="0">
                <a:latin typeface="+mn-ea"/>
                <a:ea typeface="+mn-ea"/>
              </a:rPr>
              <a:t>『</a:t>
            </a:r>
            <a:r>
              <a:rPr lang="ja-JP" altLang="en-US" sz="1200" b="1" dirty="0">
                <a:latin typeface="+mn-ea"/>
                <a:ea typeface="+mn-ea"/>
              </a:rPr>
              <a:t>支援困難事例</a:t>
            </a:r>
            <a:r>
              <a:rPr lang="en-US" altLang="ja-JP" sz="1200" b="1" dirty="0">
                <a:latin typeface="+mn-ea"/>
                <a:ea typeface="+mn-ea"/>
              </a:rPr>
              <a:t>―3</a:t>
            </a:r>
            <a:r>
              <a:rPr lang="ja-JP" altLang="en-US" sz="1200" b="1" dirty="0">
                <a:latin typeface="+mn-ea"/>
                <a:ea typeface="+mn-ea"/>
              </a:rPr>
              <a:t>つの発生要因と</a:t>
            </a:r>
            <a:r>
              <a:rPr lang="en-US" altLang="ja-JP" sz="1200" b="1" dirty="0">
                <a:latin typeface="+mn-ea"/>
                <a:ea typeface="+mn-ea"/>
              </a:rPr>
              <a:t>4</a:t>
            </a:r>
            <a:r>
              <a:rPr lang="ja-JP" altLang="en-US" sz="1200" b="1" dirty="0">
                <a:latin typeface="+mn-ea"/>
                <a:ea typeface="+mn-ea"/>
              </a:rPr>
              <a:t>つの分析枠組み</a:t>
            </a:r>
            <a:r>
              <a:rPr lang="en-US" altLang="ja-JP" sz="1200" b="1" dirty="0">
                <a:latin typeface="+mn-ea"/>
                <a:ea typeface="+mn-ea"/>
              </a:rPr>
              <a:t>―』</a:t>
            </a:r>
            <a:r>
              <a:rPr lang="ja-JP" altLang="en-US" sz="1200" b="1" dirty="0">
                <a:latin typeface="+mn-ea"/>
                <a:ea typeface="+mn-ea"/>
              </a:rPr>
              <a:t>岩間伸之氏</a:t>
            </a:r>
          </a:p>
        </p:txBody>
      </p:sp>
      <p:grpSp>
        <p:nvGrpSpPr>
          <p:cNvPr id="4" name="グループ化 3">
            <a:extLst>
              <a:ext uri="{FF2B5EF4-FFF2-40B4-BE49-F238E27FC236}">
                <a16:creationId xmlns:a16="http://schemas.microsoft.com/office/drawing/2014/main" id="{DD811442-ACCC-9410-84CD-F04F24AEC865}"/>
              </a:ext>
            </a:extLst>
          </p:cNvPr>
          <p:cNvGrpSpPr/>
          <p:nvPr/>
        </p:nvGrpSpPr>
        <p:grpSpPr>
          <a:xfrm>
            <a:off x="134223" y="3126249"/>
            <a:ext cx="4437777" cy="2996614"/>
            <a:chOff x="620785" y="1773210"/>
            <a:chExt cx="4152551" cy="2714900"/>
          </a:xfrm>
        </p:grpSpPr>
        <p:sp>
          <p:nvSpPr>
            <p:cNvPr id="5" name="楕円 4">
              <a:extLst>
                <a:ext uri="{FF2B5EF4-FFF2-40B4-BE49-F238E27FC236}">
                  <a16:creationId xmlns:a16="http://schemas.microsoft.com/office/drawing/2014/main" id="{B438CB37-10AB-584D-7186-338754781BC9}"/>
                </a:ext>
              </a:extLst>
            </p:cNvPr>
            <p:cNvSpPr/>
            <p:nvPr/>
          </p:nvSpPr>
          <p:spPr>
            <a:xfrm>
              <a:off x="982910" y="1774760"/>
              <a:ext cx="2046913" cy="2080470"/>
            </a:xfrm>
            <a:prstGeom prst="ellipse">
              <a:avLst/>
            </a:prstGeom>
            <a:solidFill>
              <a:schemeClr val="accent6">
                <a:lumMod val="20000"/>
                <a:lumOff val="8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a:solidFill>
                    <a:schemeClr val="tx1"/>
                  </a:solidFill>
                </a:rPr>
                <a:t>個人的要因</a:t>
              </a:r>
            </a:p>
          </p:txBody>
        </p:sp>
        <p:sp>
          <p:nvSpPr>
            <p:cNvPr id="8" name="楕円 7">
              <a:extLst>
                <a:ext uri="{FF2B5EF4-FFF2-40B4-BE49-F238E27FC236}">
                  <a16:creationId xmlns:a16="http://schemas.microsoft.com/office/drawing/2014/main" id="{8722628A-7FFD-E1BA-8648-8FDC01E64BB4}"/>
                </a:ext>
              </a:extLst>
            </p:cNvPr>
            <p:cNvSpPr/>
            <p:nvPr/>
          </p:nvSpPr>
          <p:spPr>
            <a:xfrm>
              <a:off x="2409039" y="1773210"/>
              <a:ext cx="2046913" cy="2080470"/>
            </a:xfrm>
            <a:prstGeom prst="ellipse">
              <a:avLst/>
            </a:prstGeom>
            <a:solidFill>
              <a:schemeClr val="accent4">
                <a:lumMod val="40000"/>
                <a:lumOff val="6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a:solidFill>
                    <a:schemeClr val="tx1"/>
                  </a:solidFill>
                </a:rPr>
                <a:t>社会的要因</a:t>
              </a:r>
            </a:p>
          </p:txBody>
        </p:sp>
        <p:sp>
          <p:nvSpPr>
            <p:cNvPr id="9" name="正方形/長方形 8">
              <a:extLst>
                <a:ext uri="{FF2B5EF4-FFF2-40B4-BE49-F238E27FC236}">
                  <a16:creationId xmlns:a16="http://schemas.microsoft.com/office/drawing/2014/main" id="{0EDFE4E1-472B-3274-8748-149BF8B6B28A}"/>
                </a:ext>
              </a:extLst>
            </p:cNvPr>
            <p:cNvSpPr/>
            <p:nvPr/>
          </p:nvSpPr>
          <p:spPr>
            <a:xfrm>
              <a:off x="620785" y="2969703"/>
              <a:ext cx="4152551" cy="1518407"/>
            </a:xfrm>
            <a:prstGeom prst="rect">
              <a:avLst/>
            </a:prstGeom>
            <a:solidFill>
              <a:schemeClr val="accent5">
                <a:lumMod val="20000"/>
                <a:lumOff val="8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80000" rtlCol="0" anchor="b"/>
            <a:lstStyle/>
            <a:p>
              <a:pPr algn="ctr"/>
              <a:r>
                <a:rPr kumimoji="1" lang="ja-JP" altLang="en-US" sz="2000" b="1" dirty="0">
                  <a:solidFill>
                    <a:schemeClr val="tx1"/>
                  </a:solidFill>
                </a:rPr>
                <a:t>不適切な対応</a:t>
              </a:r>
            </a:p>
          </p:txBody>
        </p:sp>
        <p:sp>
          <p:nvSpPr>
            <p:cNvPr id="10" name="字幕 2">
              <a:extLst>
                <a:ext uri="{FF2B5EF4-FFF2-40B4-BE49-F238E27FC236}">
                  <a16:creationId xmlns:a16="http://schemas.microsoft.com/office/drawing/2014/main" id="{E867524D-41FA-096F-BAA3-6395B24F4E69}"/>
                </a:ext>
              </a:extLst>
            </p:cNvPr>
            <p:cNvSpPr txBox="1">
              <a:spLocks/>
            </p:cNvSpPr>
            <p:nvPr/>
          </p:nvSpPr>
          <p:spPr>
            <a:xfrm>
              <a:off x="2495724" y="2457428"/>
              <a:ext cx="402672" cy="38198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en-US" altLang="ja-JP" sz="1800" b="1" dirty="0"/>
                <a:t>Ⅰ</a:t>
              </a:r>
            </a:p>
          </p:txBody>
        </p:sp>
        <p:sp>
          <p:nvSpPr>
            <p:cNvPr id="11" name="字幕 2">
              <a:extLst>
                <a:ext uri="{FF2B5EF4-FFF2-40B4-BE49-F238E27FC236}">
                  <a16:creationId xmlns:a16="http://schemas.microsoft.com/office/drawing/2014/main" id="{3B524C2A-A343-F587-0E88-F64205E00594}"/>
                </a:ext>
              </a:extLst>
            </p:cNvPr>
            <p:cNvSpPr txBox="1">
              <a:spLocks/>
            </p:cNvSpPr>
            <p:nvPr/>
          </p:nvSpPr>
          <p:spPr>
            <a:xfrm>
              <a:off x="1494639" y="3028404"/>
              <a:ext cx="402672" cy="38198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en-US" altLang="ja-JP" sz="1800" b="1" dirty="0"/>
                <a:t>Ⅱ</a:t>
              </a:r>
            </a:p>
          </p:txBody>
        </p:sp>
        <p:sp>
          <p:nvSpPr>
            <p:cNvPr id="12" name="字幕 2">
              <a:extLst>
                <a:ext uri="{FF2B5EF4-FFF2-40B4-BE49-F238E27FC236}">
                  <a16:creationId xmlns:a16="http://schemas.microsoft.com/office/drawing/2014/main" id="{757520E7-0F24-2913-3A0C-3A58E14A2262}"/>
                </a:ext>
              </a:extLst>
            </p:cNvPr>
            <p:cNvSpPr txBox="1">
              <a:spLocks/>
            </p:cNvSpPr>
            <p:nvPr/>
          </p:nvSpPr>
          <p:spPr>
            <a:xfrm>
              <a:off x="3541551" y="3005913"/>
              <a:ext cx="402672" cy="38198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en-US" altLang="ja-JP" sz="1800" b="1" dirty="0"/>
                <a:t>Ⅲ</a:t>
              </a:r>
            </a:p>
          </p:txBody>
        </p:sp>
        <p:sp>
          <p:nvSpPr>
            <p:cNvPr id="13" name="字幕 2">
              <a:extLst>
                <a:ext uri="{FF2B5EF4-FFF2-40B4-BE49-F238E27FC236}">
                  <a16:creationId xmlns:a16="http://schemas.microsoft.com/office/drawing/2014/main" id="{A55A2ED9-5BA1-4EF1-2B40-CBB19286764A}"/>
                </a:ext>
              </a:extLst>
            </p:cNvPr>
            <p:cNvSpPr txBox="1">
              <a:spLocks/>
            </p:cNvSpPr>
            <p:nvPr/>
          </p:nvSpPr>
          <p:spPr>
            <a:xfrm>
              <a:off x="2495724" y="3005912"/>
              <a:ext cx="402672" cy="38198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en-US" altLang="ja-JP" sz="1800" b="1" dirty="0"/>
                <a:t>Ⅳ</a:t>
              </a:r>
            </a:p>
          </p:txBody>
        </p:sp>
      </p:grpSp>
      <p:pic>
        <p:nvPicPr>
          <p:cNvPr id="14" name="図 13">
            <a:extLst>
              <a:ext uri="{FF2B5EF4-FFF2-40B4-BE49-F238E27FC236}">
                <a16:creationId xmlns:a16="http://schemas.microsoft.com/office/drawing/2014/main" id="{33933E80-9658-DB7A-0297-202DA7A2A560}"/>
              </a:ext>
            </a:extLst>
          </p:cNvPr>
          <p:cNvPicPr>
            <a:picLocks noChangeAspect="1"/>
          </p:cNvPicPr>
          <p:nvPr/>
        </p:nvPicPr>
        <p:blipFill>
          <a:blip r:embed="rId3"/>
          <a:stretch>
            <a:fillRect/>
          </a:stretch>
        </p:blipFill>
        <p:spPr>
          <a:xfrm>
            <a:off x="4304018" y="551935"/>
            <a:ext cx="4622996" cy="3140084"/>
          </a:xfrm>
          <a:prstGeom prst="rect">
            <a:avLst/>
          </a:prstGeom>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2809094A-9DA1-E43E-B16F-13A6B92D28B4}"/>
              </a:ext>
            </a:extLst>
          </p:cNvPr>
          <p:cNvPicPr>
            <a:picLocks noChangeAspect="1"/>
          </p:cNvPicPr>
          <p:nvPr/>
        </p:nvPicPr>
        <p:blipFill>
          <a:blip r:embed="rId4"/>
          <a:stretch>
            <a:fillRect/>
          </a:stretch>
        </p:blipFill>
        <p:spPr>
          <a:xfrm>
            <a:off x="159483" y="4541103"/>
            <a:ext cx="4291956" cy="1487553"/>
          </a:xfrm>
          <a:prstGeom prst="rect">
            <a:avLst/>
          </a:prstGeom>
        </p:spPr>
      </p:pic>
    </p:spTree>
    <p:extLst>
      <p:ext uri="{BB962C8B-B14F-4D97-AF65-F5344CB8AC3E}">
        <p14:creationId xmlns:p14="http://schemas.microsoft.com/office/powerpoint/2010/main" val="189507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1B8A75-4C83-4B5A-B179-321B047FFD8C}"/>
              </a:ext>
            </a:extLst>
          </p:cNvPr>
          <p:cNvSpPr>
            <a:spLocks noGrp="1"/>
          </p:cNvSpPr>
          <p:nvPr>
            <p:ph type="ctrTitle"/>
          </p:nvPr>
        </p:nvSpPr>
        <p:spPr>
          <a:xfrm>
            <a:off x="133165" y="50025"/>
            <a:ext cx="8859913" cy="402190"/>
          </a:xfrm>
        </p:spPr>
        <p:txBody>
          <a:bodyPr anchor="ctr">
            <a:normAutofit/>
          </a:bodyPr>
          <a:lstStyle/>
          <a:p>
            <a:pPr algn="l"/>
            <a:r>
              <a:rPr lang="ja-JP" altLang="en-US" sz="1600" b="1" dirty="0">
                <a:latin typeface="+mn-ea"/>
                <a:ea typeface="+mn-ea"/>
              </a:rPr>
              <a:t>主任</a:t>
            </a:r>
            <a:r>
              <a:rPr kumimoji="1" lang="ja-JP" altLang="en-US" sz="1600" b="1" dirty="0">
                <a:latin typeface="+mn-ea"/>
                <a:ea typeface="+mn-ea"/>
              </a:rPr>
              <a:t>相談支援専門員創設の経緯</a:t>
            </a:r>
          </a:p>
        </p:txBody>
      </p:sp>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11</a:t>
            </a:fld>
            <a:endParaRPr kumimoji="1" lang="ja-JP" altLang="en-US" dirty="0"/>
          </a:p>
        </p:txBody>
      </p:sp>
      <p:sp>
        <p:nvSpPr>
          <p:cNvPr id="14" name="タイトル 1">
            <a:extLst>
              <a:ext uri="{FF2B5EF4-FFF2-40B4-BE49-F238E27FC236}">
                <a16:creationId xmlns:a16="http://schemas.microsoft.com/office/drawing/2014/main" id="{4F298908-B6DD-C78D-719C-64E2B518904E}"/>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　より</a:t>
            </a:r>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graphicFrame>
        <p:nvGraphicFramePr>
          <p:cNvPr id="24" name="表 24">
            <a:extLst>
              <a:ext uri="{FF2B5EF4-FFF2-40B4-BE49-F238E27FC236}">
                <a16:creationId xmlns:a16="http://schemas.microsoft.com/office/drawing/2014/main" id="{5013AC79-EFB1-7811-A37D-F9295CF797CD}"/>
              </a:ext>
            </a:extLst>
          </p:cNvPr>
          <p:cNvGraphicFramePr>
            <a:graphicFrameLocks noGrp="1"/>
          </p:cNvGraphicFramePr>
          <p:nvPr>
            <p:extLst>
              <p:ext uri="{D42A27DB-BD31-4B8C-83A1-F6EECF244321}">
                <p14:modId xmlns:p14="http://schemas.microsoft.com/office/powerpoint/2010/main" val="3242840417"/>
              </p:ext>
            </p:extLst>
          </p:nvPr>
        </p:nvGraphicFramePr>
        <p:xfrm>
          <a:off x="195308" y="603116"/>
          <a:ext cx="8780015" cy="4273682"/>
        </p:xfrm>
        <a:graphic>
          <a:graphicData uri="http://schemas.openxmlformats.org/drawingml/2006/table">
            <a:tbl>
              <a:tblPr firstRow="1" bandRow="1">
                <a:tableStyleId>{5C22544A-7EE6-4342-B048-85BDC9FD1C3A}</a:tableStyleId>
              </a:tblPr>
              <a:tblGrid>
                <a:gridCol w="2024109">
                  <a:extLst>
                    <a:ext uri="{9D8B030D-6E8A-4147-A177-3AD203B41FA5}">
                      <a16:colId xmlns:a16="http://schemas.microsoft.com/office/drawing/2014/main" val="1243452414"/>
                    </a:ext>
                  </a:extLst>
                </a:gridCol>
                <a:gridCol w="6755906">
                  <a:extLst>
                    <a:ext uri="{9D8B030D-6E8A-4147-A177-3AD203B41FA5}">
                      <a16:colId xmlns:a16="http://schemas.microsoft.com/office/drawing/2014/main" val="272305931"/>
                    </a:ext>
                  </a:extLst>
                </a:gridCol>
              </a:tblGrid>
              <a:tr h="481185">
                <a:tc gridSpan="2">
                  <a:txBody>
                    <a:bodyPr/>
                    <a:lstStyle/>
                    <a:p>
                      <a:pPr algn="just"/>
                      <a:r>
                        <a:rPr kumimoji="1" lang="ja-JP" altLang="en-US" dirty="0">
                          <a:solidFill>
                            <a:schemeClr val="bg1"/>
                          </a:solidFill>
                        </a:rPr>
                        <a:t>　相談支援事業の主な経過</a:t>
                      </a:r>
                    </a:p>
                  </a:txBody>
                  <a:tcPr anchor="ctr"/>
                </a:tc>
                <a:tc hMerge="1">
                  <a:txBody>
                    <a:bodyPr/>
                    <a:lstStyle/>
                    <a:p>
                      <a:endParaRPr kumimoji="1" lang="ja-JP" altLang="en-US" dirty="0">
                        <a:solidFill>
                          <a:schemeClr val="bg1"/>
                        </a:solidFill>
                      </a:endParaRPr>
                    </a:p>
                  </a:txBody>
                  <a:tcPr anchor="ctr"/>
                </a:tc>
                <a:extLst>
                  <a:ext uri="{0D108BD9-81ED-4DB2-BD59-A6C34878D82A}">
                    <a16:rowId xmlns:a16="http://schemas.microsoft.com/office/drawing/2014/main" val="1812335716"/>
                  </a:ext>
                </a:extLst>
              </a:tr>
              <a:tr h="665384">
                <a:tc>
                  <a:txBody>
                    <a:bodyPr/>
                    <a:lstStyle/>
                    <a:p>
                      <a:pPr algn="ctr"/>
                      <a:r>
                        <a:rPr kumimoji="1" lang="en-US" altLang="ja-JP" sz="1600" b="1" dirty="0">
                          <a:solidFill>
                            <a:schemeClr val="tx1"/>
                          </a:solidFill>
                        </a:rPr>
                        <a:t>1990</a:t>
                      </a:r>
                      <a:r>
                        <a:rPr kumimoji="1" lang="ja-JP" altLang="en-US" sz="1600" b="1" dirty="0">
                          <a:solidFill>
                            <a:schemeClr val="tx1"/>
                          </a:solidFill>
                        </a:rPr>
                        <a:t>（平成</a:t>
                      </a:r>
                      <a:r>
                        <a:rPr kumimoji="1" lang="en-US" altLang="ja-JP" sz="1600" b="1" dirty="0">
                          <a:solidFill>
                            <a:schemeClr val="tx1"/>
                          </a:solidFill>
                        </a:rPr>
                        <a:t>2</a:t>
                      </a:r>
                      <a:r>
                        <a:rPr kumimoji="1" lang="ja-JP" altLang="en-US" sz="1600" b="1" dirty="0">
                          <a:solidFill>
                            <a:schemeClr val="tx1"/>
                          </a:solidFill>
                        </a:rPr>
                        <a:t>）年</a:t>
                      </a:r>
                    </a:p>
                  </a:txBody>
                  <a:tcPr anchor="ctr"/>
                </a:tc>
                <a:tc>
                  <a:txBody>
                    <a:bodyPr/>
                    <a:lstStyle/>
                    <a:p>
                      <a:r>
                        <a:rPr kumimoji="1" lang="ja-JP" altLang="en-US" sz="1600" b="1" dirty="0">
                          <a:solidFill>
                            <a:schemeClr val="tx1"/>
                          </a:solidFill>
                        </a:rPr>
                        <a:t>地域療育拠点施設事業　開始（知的障害分野）</a:t>
                      </a:r>
                    </a:p>
                  </a:txBody>
                  <a:tcPr anchor="ctr"/>
                </a:tc>
                <a:extLst>
                  <a:ext uri="{0D108BD9-81ED-4DB2-BD59-A6C34878D82A}">
                    <a16:rowId xmlns:a16="http://schemas.microsoft.com/office/drawing/2014/main" val="3812671959"/>
                  </a:ext>
                </a:extLst>
              </a:tr>
              <a:tr h="1054376">
                <a:tc>
                  <a:txBody>
                    <a:bodyPr/>
                    <a:lstStyle/>
                    <a:p>
                      <a:pPr algn="ctr"/>
                      <a:r>
                        <a:rPr kumimoji="1" lang="en-US" altLang="ja-JP" sz="1600" b="1" dirty="0">
                          <a:solidFill>
                            <a:schemeClr val="tx1"/>
                          </a:solidFill>
                        </a:rPr>
                        <a:t>1996</a:t>
                      </a:r>
                      <a:r>
                        <a:rPr kumimoji="1" lang="ja-JP" altLang="en-US" sz="1600" b="1" dirty="0">
                          <a:solidFill>
                            <a:schemeClr val="tx1"/>
                          </a:solidFill>
                        </a:rPr>
                        <a:t>（平成</a:t>
                      </a:r>
                      <a:r>
                        <a:rPr kumimoji="1" lang="en-US" altLang="ja-JP" sz="1600" b="1" dirty="0">
                          <a:solidFill>
                            <a:schemeClr val="tx1"/>
                          </a:solidFill>
                        </a:rPr>
                        <a:t>8</a:t>
                      </a:r>
                      <a:r>
                        <a:rPr kumimoji="1" lang="ja-JP" altLang="en-US" sz="1600" b="1" dirty="0">
                          <a:solidFill>
                            <a:schemeClr val="tx1"/>
                          </a:solidFill>
                        </a:rPr>
                        <a:t>）年</a:t>
                      </a:r>
                    </a:p>
                  </a:txBody>
                  <a:tcPr anchor="ctr"/>
                </a:tc>
                <a:tc>
                  <a:txBody>
                    <a:bodyPr/>
                    <a:lstStyle/>
                    <a:p>
                      <a:r>
                        <a:rPr kumimoji="1" lang="ja-JP" altLang="en-US" sz="1600" b="1" dirty="0">
                          <a:solidFill>
                            <a:schemeClr val="tx1"/>
                          </a:solidFill>
                        </a:rPr>
                        <a:t>市町村障害者生活支援事業　開始（身体障害分野）</a:t>
                      </a:r>
                      <a:endParaRPr kumimoji="1" lang="en-US" altLang="ja-JP" sz="1600" b="1" dirty="0">
                        <a:solidFill>
                          <a:schemeClr val="tx1"/>
                        </a:solidFill>
                      </a:endParaRPr>
                    </a:p>
                    <a:p>
                      <a:r>
                        <a:rPr kumimoji="1" lang="ja-JP" altLang="en-US" sz="1600" b="1" dirty="0">
                          <a:solidFill>
                            <a:schemeClr val="tx1"/>
                          </a:solidFill>
                        </a:rPr>
                        <a:t>障害児・者地域療育等支援事業　開始（知的障害分野）</a:t>
                      </a:r>
                      <a:endParaRPr kumimoji="1" lang="en-US" altLang="ja-JP" sz="1600" b="1" dirty="0">
                        <a:solidFill>
                          <a:schemeClr val="tx1"/>
                        </a:solidFill>
                      </a:endParaRPr>
                    </a:p>
                    <a:p>
                      <a:r>
                        <a:rPr kumimoji="1" lang="ja-JP" altLang="en-US" sz="1600" b="1" dirty="0">
                          <a:solidFill>
                            <a:schemeClr val="tx1"/>
                          </a:solidFill>
                        </a:rPr>
                        <a:t>精神障害者地域生活支援センター事業　開始（精神障害分野）</a:t>
                      </a:r>
                    </a:p>
                  </a:txBody>
                  <a:tcPr anchor="ctr"/>
                </a:tc>
                <a:extLst>
                  <a:ext uri="{0D108BD9-81ED-4DB2-BD59-A6C34878D82A}">
                    <a16:rowId xmlns:a16="http://schemas.microsoft.com/office/drawing/2014/main" val="1585138636"/>
                  </a:ext>
                </a:extLst>
              </a:tr>
              <a:tr h="665384">
                <a:tc>
                  <a:txBody>
                    <a:bodyPr/>
                    <a:lstStyle/>
                    <a:p>
                      <a:pPr algn="ctr"/>
                      <a:r>
                        <a:rPr kumimoji="1" lang="en-US" altLang="ja-JP" sz="1600" b="1" dirty="0">
                          <a:solidFill>
                            <a:schemeClr val="tx1"/>
                          </a:solidFill>
                        </a:rPr>
                        <a:t>2006</a:t>
                      </a:r>
                      <a:r>
                        <a:rPr kumimoji="1" lang="ja-JP" altLang="en-US" sz="1600" b="1" dirty="0">
                          <a:solidFill>
                            <a:schemeClr val="tx1"/>
                          </a:solidFill>
                        </a:rPr>
                        <a:t>（平成</a:t>
                      </a:r>
                      <a:r>
                        <a:rPr kumimoji="1" lang="en-US" altLang="ja-JP" sz="1600" b="1" dirty="0">
                          <a:solidFill>
                            <a:schemeClr val="tx1"/>
                          </a:solidFill>
                        </a:rPr>
                        <a:t>18</a:t>
                      </a:r>
                      <a:r>
                        <a:rPr kumimoji="1" lang="ja-JP" altLang="en-US" sz="1600" b="1" dirty="0">
                          <a:solidFill>
                            <a:schemeClr val="tx1"/>
                          </a:solidFill>
                        </a:rPr>
                        <a:t>）年</a:t>
                      </a:r>
                    </a:p>
                  </a:txBody>
                  <a:tcPr anchor="ctr"/>
                </a:tc>
                <a:tc>
                  <a:txBody>
                    <a:bodyPr/>
                    <a:lstStyle/>
                    <a:p>
                      <a:r>
                        <a:rPr kumimoji="1" lang="ja-JP" altLang="en-US" sz="1600" b="1" dirty="0">
                          <a:solidFill>
                            <a:schemeClr val="tx1"/>
                          </a:solidFill>
                        </a:rPr>
                        <a:t>相談支援事業（障害者自立支援法により３障害一元化）</a:t>
                      </a:r>
                    </a:p>
                  </a:txBody>
                  <a:tcPr anchor="ctr"/>
                </a:tc>
                <a:extLst>
                  <a:ext uri="{0D108BD9-81ED-4DB2-BD59-A6C34878D82A}">
                    <a16:rowId xmlns:a16="http://schemas.microsoft.com/office/drawing/2014/main" val="3567545028"/>
                  </a:ext>
                </a:extLst>
              </a:tr>
              <a:tr h="741969">
                <a:tc>
                  <a:txBody>
                    <a:bodyPr/>
                    <a:lstStyle/>
                    <a:p>
                      <a:pPr algn="ctr"/>
                      <a:r>
                        <a:rPr kumimoji="1" lang="en-US" altLang="ja-JP" sz="1600" b="1" dirty="0">
                          <a:solidFill>
                            <a:schemeClr val="tx1"/>
                          </a:solidFill>
                        </a:rPr>
                        <a:t>2012</a:t>
                      </a:r>
                      <a:r>
                        <a:rPr kumimoji="1" lang="ja-JP" altLang="en-US" sz="1600" b="1" dirty="0">
                          <a:solidFill>
                            <a:schemeClr val="tx1"/>
                          </a:solidFill>
                        </a:rPr>
                        <a:t>（平成</a:t>
                      </a:r>
                      <a:r>
                        <a:rPr kumimoji="1" lang="en-US" altLang="ja-JP" sz="1600" b="1" dirty="0">
                          <a:solidFill>
                            <a:schemeClr val="tx1"/>
                          </a:solidFill>
                        </a:rPr>
                        <a:t>24</a:t>
                      </a:r>
                      <a:r>
                        <a:rPr kumimoji="1" lang="ja-JP" altLang="en-US" sz="1600" b="1" dirty="0">
                          <a:solidFill>
                            <a:schemeClr val="tx1"/>
                          </a:solidFill>
                        </a:rPr>
                        <a:t>）年</a:t>
                      </a:r>
                    </a:p>
                  </a:txBody>
                  <a:tcPr anchor="ctr"/>
                </a:tc>
                <a:tc>
                  <a:txBody>
                    <a:bodyPr/>
                    <a:lstStyle/>
                    <a:p>
                      <a:r>
                        <a:rPr kumimoji="1" lang="ja-JP" altLang="en-US" sz="1600" b="1" dirty="0">
                          <a:solidFill>
                            <a:schemeClr val="tx1"/>
                          </a:solidFill>
                        </a:rPr>
                        <a:t>相談支援事業の機能分化　</a:t>
                      </a:r>
                      <a:endParaRPr kumimoji="1" lang="en-US" altLang="ja-JP" sz="1600" b="1" dirty="0">
                        <a:solidFill>
                          <a:schemeClr val="tx1"/>
                        </a:solidFill>
                      </a:endParaRPr>
                    </a:p>
                    <a:p>
                      <a:r>
                        <a:rPr kumimoji="1" lang="ja-JP" altLang="en-US" sz="1600" b="1" dirty="0">
                          <a:solidFill>
                            <a:schemeClr val="tx1"/>
                          </a:solidFill>
                        </a:rPr>
                        <a:t>○計画相談　○地域移行・定着　○障害児　○基幹</a:t>
                      </a:r>
                    </a:p>
                  </a:txBody>
                  <a:tcPr/>
                </a:tc>
                <a:extLst>
                  <a:ext uri="{0D108BD9-81ED-4DB2-BD59-A6C34878D82A}">
                    <a16:rowId xmlns:a16="http://schemas.microsoft.com/office/drawing/2014/main" val="470917742"/>
                  </a:ext>
                </a:extLst>
              </a:tr>
              <a:tr h="665384">
                <a:tc>
                  <a:txBody>
                    <a:bodyPr/>
                    <a:lstStyle/>
                    <a:p>
                      <a:pPr algn="ctr"/>
                      <a:r>
                        <a:rPr kumimoji="1" lang="en-US" altLang="ja-JP" sz="1600" b="1" dirty="0">
                          <a:solidFill>
                            <a:schemeClr val="tx1"/>
                          </a:solidFill>
                        </a:rPr>
                        <a:t>2018</a:t>
                      </a:r>
                      <a:r>
                        <a:rPr kumimoji="1" lang="ja-JP" altLang="en-US" sz="1600" b="1" dirty="0">
                          <a:solidFill>
                            <a:schemeClr val="tx1"/>
                          </a:solidFill>
                        </a:rPr>
                        <a:t>（平成</a:t>
                      </a:r>
                      <a:r>
                        <a:rPr kumimoji="1" lang="en-US" altLang="ja-JP" sz="1600" b="1" dirty="0">
                          <a:solidFill>
                            <a:schemeClr val="tx1"/>
                          </a:solidFill>
                        </a:rPr>
                        <a:t>30</a:t>
                      </a:r>
                      <a:r>
                        <a:rPr kumimoji="1" lang="ja-JP" altLang="en-US" sz="1600" b="1" dirty="0">
                          <a:solidFill>
                            <a:schemeClr val="tx1"/>
                          </a:solidFill>
                        </a:rPr>
                        <a:t>）年</a:t>
                      </a:r>
                    </a:p>
                  </a:txBody>
                  <a:tcPr anchor="ctr"/>
                </a:tc>
                <a:tc>
                  <a:txBody>
                    <a:bodyPr/>
                    <a:lstStyle/>
                    <a:p>
                      <a:r>
                        <a:rPr kumimoji="1" lang="ja-JP" altLang="en-US" sz="1600" b="1" dirty="0">
                          <a:solidFill>
                            <a:schemeClr val="tx1"/>
                          </a:solidFill>
                        </a:rPr>
                        <a:t>主任相談支援専門員の養成開始</a:t>
                      </a:r>
                    </a:p>
                  </a:txBody>
                  <a:tcPr anchor="ctr"/>
                </a:tc>
                <a:extLst>
                  <a:ext uri="{0D108BD9-81ED-4DB2-BD59-A6C34878D82A}">
                    <a16:rowId xmlns:a16="http://schemas.microsoft.com/office/drawing/2014/main" val="933778166"/>
                  </a:ext>
                </a:extLst>
              </a:tr>
            </a:tbl>
          </a:graphicData>
        </a:graphic>
      </p:graphicFrame>
      <p:sp>
        <p:nvSpPr>
          <p:cNvPr id="25" name="正方形/長方形 24">
            <a:extLst>
              <a:ext uri="{FF2B5EF4-FFF2-40B4-BE49-F238E27FC236}">
                <a16:creationId xmlns:a16="http://schemas.microsoft.com/office/drawing/2014/main" id="{14EA9C9F-0B8B-0B54-2301-8C82D744EF7B}"/>
              </a:ext>
            </a:extLst>
          </p:cNvPr>
          <p:cNvSpPr/>
          <p:nvPr/>
        </p:nvSpPr>
        <p:spPr>
          <a:xfrm>
            <a:off x="2725444" y="4036113"/>
            <a:ext cx="5726097" cy="301840"/>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2016</a:t>
            </a:r>
            <a:r>
              <a:rPr kumimoji="1" lang="ja-JP" altLang="en-US" sz="1600" b="1" dirty="0">
                <a:solidFill>
                  <a:schemeClr val="tx1"/>
                </a:solidFill>
              </a:rPr>
              <a:t>（平成</a:t>
            </a:r>
            <a:r>
              <a:rPr kumimoji="1" lang="en-US" altLang="ja-JP" sz="1600" b="1" dirty="0">
                <a:solidFill>
                  <a:schemeClr val="tx1"/>
                </a:solidFill>
              </a:rPr>
              <a:t>28</a:t>
            </a:r>
            <a:r>
              <a:rPr kumimoji="1" lang="ja-JP" altLang="en-US" sz="1600" b="1" dirty="0">
                <a:solidFill>
                  <a:schemeClr val="tx1"/>
                </a:solidFill>
              </a:rPr>
              <a:t>）年「相談支援の質の向上に向けた検討会」</a:t>
            </a:r>
          </a:p>
        </p:txBody>
      </p:sp>
      <p:sp>
        <p:nvSpPr>
          <p:cNvPr id="26" name="正方形/長方形 25">
            <a:extLst>
              <a:ext uri="{FF2B5EF4-FFF2-40B4-BE49-F238E27FC236}">
                <a16:creationId xmlns:a16="http://schemas.microsoft.com/office/drawing/2014/main" id="{EC4EC97C-7C6F-25DA-B451-31D3724136A4}"/>
              </a:ext>
            </a:extLst>
          </p:cNvPr>
          <p:cNvSpPr/>
          <p:nvPr/>
        </p:nvSpPr>
        <p:spPr>
          <a:xfrm>
            <a:off x="2725444" y="4714035"/>
            <a:ext cx="5726097" cy="301840"/>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2019</a:t>
            </a:r>
            <a:r>
              <a:rPr kumimoji="1" lang="ja-JP" altLang="en-US" sz="1600" b="1" dirty="0">
                <a:solidFill>
                  <a:schemeClr val="tx1"/>
                </a:solidFill>
              </a:rPr>
              <a:t>（令和元）年「相談支援の質の向上に向けた検討会」</a:t>
            </a:r>
          </a:p>
        </p:txBody>
      </p:sp>
      <p:sp>
        <p:nvSpPr>
          <p:cNvPr id="27" name="矢印: 右カーブ 26">
            <a:extLst>
              <a:ext uri="{FF2B5EF4-FFF2-40B4-BE49-F238E27FC236}">
                <a16:creationId xmlns:a16="http://schemas.microsoft.com/office/drawing/2014/main" id="{0FD81038-2882-E984-17FB-F8B721E43FB5}"/>
              </a:ext>
            </a:extLst>
          </p:cNvPr>
          <p:cNvSpPr/>
          <p:nvPr/>
        </p:nvSpPr>
        <p:spPr>
          <a:xfrm>
            <a:off x="2041863" y="4270159"/>
            <a:ext cx="514905" cy="1296137"/>
          </a:xfrm>
          <a:prstGeom prst="curved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四角形: 角を丸くする 27">
            <a:extLst>
              <a:ext uri="{FF2B5EF4-FFF2-40B4-BE49-F238E27FC236}">
                <a16:creationId xmlns:a16="http://schemas.microsoft.com/office/drawing/2014/main" id="{188E80EF-0B42-F9A0-3631-0738DC265288}"/>
              </a:ext>
            </a:extLst>
          </p:cNvPr>
          <p:cNvSpPr/>
          <p:nvPr/>
        </p:nvSpPr>
        <p:spPr>
          <a:xfrm>
            <a:off x="2627790" y="5166775"/>
            <a:ext cx="6347533" cy="1197849"/>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b="1" dirty="0">
                <a:solidFill>
                  <a:schemeClr val="tx1"/>
                </a:solidFill>
              </a:rPr>
              <a:t>障害者の地域生活にとって重要な影響のある</a:t>
            </a:r>
            <a:r>
              <a:rPr kumimoji="1" lang="ja-JP" altLang="en-US" b="1" dirty="0">
                <a:solidFill>
                  <a:srgbClr val="FF0000"/>
                </a:solidFill>
              </a:rPr>
              <a:t>「相談支援事業の質の向上」</a:t>
            </a:r>
            <a:r>
              <a:rPr kumimoji="1" lang="ja-JP" altLang="en-US" b="1" dirty="0">
                <a:solidFill>
                  <a:schemeClr val="tx1"/>
                </a:solidFill>
              </a:rPr>
              <a:t>を目指し</a:t>
            </a:r>
            <a:r>
              <a:rPr kumimoji="1" lang="ja-JP" altLang="en-US" sz="2400" b="1" u="sng" dirty="0">
                <a:solidFill>
                  <a:schemeClr val="tx1"/>
                </a:solidFill>
              </a:rPr>
              <a:t>“主任相談支援専門員”</a:t>
            </a:r>
            <a:r>
              <a:rPr kumimoji="1" lang="ja-JP" altLang="en-US" b="1" dirty="0">
                <a:solidFill>
                  <a:schemeClr val="tx1"/>
                </a:solidFill>
              </a:rPr>
              <a:t>創設</a:t>
            </a:r>
          </a:p>
        </p:txBody>
      </p:sp>
    </p:spTree>
    <p:extLst>
      <p:ext uri="{BB962C8B-B14F-4D97-AF65-F5344CB8AC3E}">
        <p14:creationId xmlns:p14="http://schemas.microsoft.com/office/powerpoint/2010/main" val="67231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9BC3C-08C0-33C9-9AEA-821DFDE91541}"/>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E78FC1AB-242D-F755-305F-A4ED13648716}"/>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01B2C529-71D0-E881-50CE-A2E072C6D04C}"/>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12</a:t>
            </a:fld>
            <a:endParaRPr kumimoji="1" lang="ja-JP" altLang="en-US" dirty="0"/>
          </a:p>
        </p:txBody>
      </p:sp>
      <p:cxnSp>
        <p:nvCxnSpPr>
          <p:cNvPr id="22" name="直線コネクタ 21">
            <a:extLst>
              <a:ext uri="{FF2B5EF4-FFF2-40B4-BE49-F238E27FC236}">
                <a16:creationId xmlns:a16="http://schemas.microsoft.com/office/drawing/2014/main" id="{67BEE445-D1F4-0764-78BA-90BFFD6F6599}"/>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字幕 2">
            <a:extLst>
              <a:ext uri="{FF2B5EF4-FFF2-40B4-BE49-F238E27FC236}">
                <a16:creationId xmlns:a16="http://schemas.microsoft.com/office/drawing/2014/main" id="{4A23CFA3-6969-5C7C-CB2A-1B526B93E772}"/>
              </a:ext>
            </a:extLst>
          </p:cNvPr>
          <p:cNvSpPr>
            <a:spLocks noGrp="1"/>
          </p:cNvSpPr>
          <p:nvPr>
            <p:ph type="subTitle" idx="1"/>
          </p:nvPr>
        </p:nvSpPr>
        <p:spPr>
          <a:xfrm>
            <a:off x="181992" y="1874744"/>
            <a:ext cx="8753381" cy="2066637"/>
          </a:xfrm>
        </p:spPr>
        <p:txBody>
          <a:bodyPr anchor="ctr">
            <a:normAutofit/>
          </a:bodyPr>
          <a:lstStyle/>
          <a:p>
            <a:pPr>
              <a:lnSpc>
                <a:spcPct val="100000"/>
              </a:lnSpc>
            </a:pPr>
            <a:r>
              <a:rPr kumimoji="1" lang="en-US" altLang="ja-JP" sz="3200" b="1" dirty="0">
                <a:latin typeface="+mn-ea"/>
              </a:rPr>
              <a:t>2</a:t>
            </a:r>
            <a:r>
              <a:rPr kumimoji="1" lang="ja-JP" altLang="en-US" sz="3200" b="1" dirty="0">
                <a:latin typeface="+mn-ea"/>
              </a:rPr>
              <a:t>　相談支援専門員を育成することとは</a:t>
            </a:r>
          </a:p>
        </p:txBody>
      </p:sp>
    </p:spTree>
    <p:extLst>
      <p:ext uri="{BB962C8B-B14F-4D97-AF65-F5344CB8AC3E}">
        <p14:creationId xmlns:p14="http://schemas.microsoft.com/office/powerpoint/2010/main" val="72818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3E6EF-12A1-0E39-CA3B-D89A915F7F39}"/>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8770C49-191A-02BE-F8FD-14030C60855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73330F9C-C0CB-8A20-D0CC-7B52BC61EC04}"/>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13</a:t>
            </a:fld>
            <a:endParaRPr kumimoji="1" lang="ja-JP" altLang="en-US" dirty="0"/>
          </a:p>
        </p:txBody>
      </p:sp>
      <p:cxnSp>
        <p:nvCxnSpPr>
          <p:cNvPr id="22" name="直線コネクタ 21">
            <a:extLst>
              <a:ext uri="{FF2B5EF4-FFF2-40B4-BE49-F238E27FC236}">
                <a16:creationId xmlns:a16="http://schemas.microsoft.com/office/drawing/2014/main" id="{A2BD3F47-62AB-9928-C9CF-A9BA494CB457}"/>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D54E1A80-104F-C9D1-C162-0B90B3F734D8}"/>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相談支援従事者に求められるもの</a:t>
            </a:r>
          </a:p>
        </p:txBody>
      </p:sp>
      <p:sp>
        <p:nvSpPr>
          <p:cNvPr id="2" name="タイトル 1">
            <a:extLst>
              <a:ext uri="{FF2B5EF4-FFF2-40B4-BE49-F238E27FC236}">
                <a16:creationId xmlns:a16="http://schemas.microsoft.com/office/drawing/2014/main" id="{F067C83F-B368-1427-ED20-876155A0F954}"/>
              </a:ext>
            </a:extLst>
          </p:cNvPr>
          <p:cNvSpPr>
            <a:spLocks noGrp="1"/>
          </p:cNvSpPr>
          <p:nvPr>
            <p:ph type="ctrTitle"/>
          </p:nvPr>
        </p:nvSpPr>
        <p:spPr>
          <a:xfrm>
            <a:off x="133166" y="479480"/>
            <a:ext cx="4928362"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ja-JP" altLang="en-US" sz="1600" b="1" dirty="0">
                <a:latin typeface="+mn-ea"/>
                <a:ea typeface="+mn-ea"/>
              </a:rPr>
              <a:t>福島県障がい者相談支援従事者人材育成ビジョン</a:t>
            </a:r>
          </a:p>
        </p:txBody>
      </p:sp>
      <p:sp>
        <p:nvSpPr>
          <p:cNvPr id="8" name="コンテンツ プレースホルダー 2">
            <a:extLst>
              <a:ext uri="{FF2B5EF4-FFF2-40B4-BE49-F238E27FC236}">
                <a16:creationId xmlns:a16="http://schemas.microsoft.com/office/drawing/2014/main" id="{4FDA79FD-C4D8-4884-84F9-64EB3EC8435D}"/>
              </a:ext>
            </a:extLst>
          </p:cNvPr>
          <p:cNvSpPr txBox="1">
            <a:spLocks/>
          </p:cNvSpPr>
          <p:nvPr/>
        </p:nvSpPr>
        <p:spPr>
          <a:xfrm>
            <a:off x="142401" y="1032012"/>
            <a:ext cx="8842158" cy="889152"/>
          </a:xfrm>
          <a:prstGeom prst="rect">
            <a:avLst/>
          </a:prstGeom>
          <a:noFill/>
          <a:ln w="19050">
            <a:noFill/>
            <a:prstDash val="sysDash"/>
          </a:ln>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pPr>
            <a:r>
              <a:rPr lang="ja-JP" altLang="en-US" b="1" dirty="0"/>
              <a:t>相談支援従事者＝相談に預かる者の総称</a:t>
            </a:r>
            <a:endParaRPr lang="en-US" altLang="ja-JP" b="1" dirty="0"/>
          </a:p>
          <a:p>
            <a:pPr>
              <a:lnSpc>
                <a:spcPct val="100000"/>
              </a:lnSpc>
              <a:spcBef>
                <a:spcPts val="0"/>
              </a:spcBef>
            </a:pPr>
            <a:r>
              <a:rPr lang="ja-JP" altLang="en-US" sz="2200" b="1" dirty="0"/>
              <a:t>相談支援専門員・サービス管理責任者・児童発達支援管理責任者</a:t>
            </a:r>
          </a:p>
        </p:txBody>
      </p:sp>
      <p:sp>
        <p:nvSpPr>
          <p:cNvPr id="11" name="コンテンツ プレースホルダー 2">
            <a:extLst>
              <a:ext uri="{FF2B5EF4-FFF2-40B4-BE49-F238E27FC236}">
                <a16:creationId xmlns:a16="http://schemas.microsoft.com/office/drawing/2014/main" id="{C047F432-C7CA-41E3-A2CB-4EEE7C499F43}"/>
              </a:ext>
            </a:extLst>
          </p:cNvPr>
          <p:cNvSpPr txBox="1">
            <a:spLocks/>
          </p:cNvSpPr>
          <p:nvPr/>
        </p:nvSpPr>
        <p:spPr>
          <a:xfrm>
            <a:off x="124287" y="1953222"/>
            <a:ext cx="8832922" cy="97212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Font typeface="Arial" panose="020B0604020202020204" pitchFamily="34" charset="0"/>
              <a:buNone/>
            </a:pPr>
            <a:r>
              <a:rPr lang="ja-JP" altLang="en-US" sz="2400" b="1" dirty="0">
                <a:latin typeface="+mn-ea"/>
              </a:rPr>
              <a:t>相談支援従事者に求められるもの</a:t>
            </a:r>
            <a:endParaRPr lang="en-US" altLang="ja-JP" sz="2400" b="1" dirty="0">
              <a:latin typeface="+mn-ea"/>
            </a:endParaRPr>
          </a:p>
          <a:p>
            <a:pPr marL="0" indent="0" algn="just">
              <a:buFont typeface="Arial" panose="020B0604020202020204" pitchFamily="34" charset="0"/>
              <a:buNone/>
            </a:pPr>
            <a:r>
              <a:rPr lang="ja-JP" altLang="en-US" sz="2000" b="1" dirty="0">
                <a:latin typeface="+mn-ea"/>
              </a:rPr>
              <a:t>　・利用者支援　・計画立案　・多機関連携</a:t>
            </a:r>
            <a:r>
              <a:rPr lang="ja-JP" altLang="en-US" sz="2000" dirty="0">
                <a:latin typeface="+mn-ea"/>
              </a:rPr>
              <a:t>　</a:t>
            </a:r>
            <a:r>
              <a:rPr lang="ja-JP" altLang="en-US" sz="2000" b="1" dirty="0">
                <a:latin typeface="+mn-ea"/>
              </a:rPr>
              <a:t>・地域づくり　・人材育成</a:t>
            </a:r>
            <a:endParaRPr lang="en-US" altLang="ja-JP" sz="2000" b="1" dirty="0">
              <a:latin typeface="+mn-ea"/>
            </a:endParaRPr>
          </a:p>
        </p:txBody>
      </p:sp>
      <p:pic>
        <p:nvPicPr>
          <p:cNvPr id="4" name="図 3">
            <a:extLst>
              <a:ext uri="{FF2B5EF4-FFF2-40B4-BE49-F238E27FC236}">
                <a16:creationId xmlns:a16="http://schemas.microsoft.com/office/drawing/2014/main" id="{37812221-6929-18F2-3587-BD4A9DECBDB5}"/>
              </a:ext>
            </a:extLst>
          </p:cNvPr>
          <p:cNvPicPr>
            <a:picLocks noChangeAspect="1"/>
          </p:cNvPicPr>
          <p:nvPr/>
        </p:nvPicPr>
        <p:blipFill rotWithShape="1">
          <a:blip r:embed="rId3"/>
          <a:srcRect l="12752" t="5841" r="13028" b="7686"/>
          <a:stretch/>
        </p:blipFill>
        <p:spPr>
          <a:xfrm>
            <a:off x="142401" y="3415697"/>
            <a:ext cx="4429599" cy="2903009"/>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A9683510-80AB-5632-5518-B0B48D41C6D2}"/>
              </a:ext>
            </a:extLst>
          </p:cNvPr>
          <p:cNvPicPr>
            <a:picLocks noChangeAspect="1"/>
          </p:cNvPicPr>
          <p:nvPr/>
        </p:nvPicPr>
        <p:blipFill rotWithShape="1">
          <a:blip r:embed="rId4"/>
          <a:srcRect l="13945" t="4070" r="13028" b="7686"/>
          <a:stretch/>
        </p:blipFill>
        <p:spPr>
          <a:xfrm>
            <a:off x="4712994" y="3415697"/>
            <a:ext cx="4262329" cy="2897134"/>
          </a:xfrm>
          <a:prstGeom prst="rect">
            <a:avLst/>
          </a:prstGeom>
          <a:effectLst>
            <a:outerShdw blurRad="50800" dist="38100" dir="2700000" algn="tl" rotWithShape="0">
              <a:prstClr val="black">
                <a:alpha val="40000"/>
              </a:prstClr>
            </a:outerShdw>
          </a:effectLst>
        </p:spPr>
      </p:pic>
      <p:sp>
        <p:nvSpPr>
          <p:cNvPr id="9" name="字幕 2">
            <a:extLst>
              <a:ext uri="{FF2B5EF4-FFF2-40B4-BE49-F238E27FC236}">
                <a16:creationId xmlns:a16="http://schemas.microsoft.com/office/drawing/2014/main" id="{0D94AC92-AC08-439F-8431-8500607CD7F8}"/>
              </a:ext>
            </a:extLst>
          </p:cNvPr>
          <p:cNvSpPr>
            <a:spLocks noGrp="1"/>
          </p:cNvSpPr>
          <p:nvPr>
            <p:ph type="subTitle" idx="1"/>
          </p:nvPr>
        </p:nvSpPr>
        <p:spPr>
          <a:xfrm>
            <a:off x="331299" y="3193193"/>
            <a:ext cx="4144161" cy="398878"/>
          </a:xfrm>
        </p:spPr>
        <p:txBody>
          <a:bodyPr anchor="ctr">
            <a:normAutofit/>
          </a:bodyPr>
          <a:lstStyle/>
          <a:p>
            <a:r>
              <a:rPr kumimoji="1" lang="ja-JP" altLang="en-US" sz="1800" b="1" dirty="0"/>
              <a:t>相談支援専門員に求められるもの</a:t>
            </a:r>
            <a:endParaRPr kumimoji="1" lang="en-US" altLang="ja-JP" sz="1800" b="1" dirty="0"/>
          </a:p>
        </p:txBody>
      </p:sp>
      <p:sp>
        <p:nvSpPr>
          <p:cNvPr id="12" name="字幕 2">
            <a:extLst>
              <a:ext uri="{FF2B5EF4-FFF2-40B4-BE49-F238E27FC236}">
                <a16:creationId xmlns:a16="http://schemas.microsoft.com/office/drawing/2014/main" id="{63F7CF05-8E3E-3290-8C08-24440B6F1E22}"/>
              </a:ext>
            </a:extLst>
          </p:cNvPr>
          <p:cNvSpPr txBox="1">
            <a:spLocks/>
          </p:cNvSpPr>
          <p:nvPr/>
        </p:nvSpPr>
        <p:spPr>
          <a:xfrm>
            <a:off x="4759174" y="3193193"/>
            <a:ext cx="4144161" cy="39887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b="1" dirty="0"/>
              <a:t>サービス管理責任者に求められるもの</a:t>
            </a:r>
            <a:endParaRPr lang="en-US" altLang="ja-JP" sz="1800" b="1" dirty="0"/>
          </a:p>
        </p:txBody>
      </p:sp>
    </p:spTree>
    <p:extLst>
      <p:ext uri="{BB962C8B-B14F-4D97-AF65-F5344CB8AC3E}">
        <p14:creationId xmlns:p14="http://schemas.microsoft.com/office/powerpoint/2010/main" val="268048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D086D-4DDD-E1F7-4D57-D4A46C095997}"/>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5148647C-284A-6E1C-C47E-8D08BC9BBDC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43BEDCB-BA08-0356-CED1-5E103A25ACBE}"/>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14</a:t>
            </a:fld>
            <a:endParaRPr kumimoji="1" lang="ja-JP" altLang="en-US" dirty="0"/>
          </a:p>
        </p:txBody>
      </p:sp>
      <p:cxnSp>
        <p:nvCxnSpPr>
          <p:cNvPr id="22" name="直線コネクタ 21">
            <a:extLst>
              <a:ext uri="{FF2B5EF4-FFF2-40B4-BE49-F238E27FC236}">
                <a16:creationId xmlns:a16="http://schemas.microsoft.com/office/drawing/2014/main" id="{58DF1C1A-4661-55DC-55C0-E34B699AE103}"/>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FDCCDEC4-FC1B-4B19-471F-EC33C0DE9291}"/>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相談支援従事者に求められるもの</a:t>
            </a:r>
          </a:p>
        </p:txBody>
      </p:sp>
      <p:sp>
        <p:nvSpPr>
          <p:cNvPr id="2" name="タイトル 1">
            <a:extLst>
              <a:ext uri="{FF2B5EF4-FFF2-40B4-BE49-F238E27FC236}">
                <a16:creationId xmlns:a16="http://schemas.microsoft.com/office/drawing/2014/main" id="{F10E2A24-4154-B132-A379-C8D457DCCA08}"/>
              </a:ext>
            </a:extLst>
          </p:cNvPr>
          <p:cNvSpPr>
            <a:spLocks noGrp="1"/>
          </p:cNvSpPr>
          <p:nvPr>
            <p:ph type="ctrTitle"/>
          </p:nvPr>
        </p:nvSpPr>
        <p:spPr>
          <a:xfrm>
            <a:off x="133166" y="479480"/>
            <a:ext cx="4928362"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ja-JP" altLang="en-US" sz="1600" b="1" dirty="0">
                <a:latin typeface="+mn-ea"/>
                <a:ea typeface="+mn-ea"/>
              </a:rPr>
              <a:t>福島県障がい者相談支援従事者人材育成ビジョン</a:t>
            </a:r>
          </a:p>
        </p:txBody>
      </p:sp>
      <p:sp>
        <p:nvSpPr>
          <p:cNvPr id="8" name="コンテンツ プレースホルダー 2">
            <a:extLst>
              <a:ext uri="{FF2B5EF4-FFF2-40B4-BE49-F238E27FC236}">
                <a16:creationId xmlns:a16="http://schemas.microsoft.com/office/drawing/2014/main" id="{658D39F4-3D48-7E40-C447-D466FC51C264}"/>
              </a:ext>
            </a:extLst>
          </p:cNvPr>
          <p:cNvSpPr txBox="1">
            <a:spLocks/>
          </p:cNvSpPr>
          <p:nvPr/>
        </p:nvSpPr>
        <p:spPr>
          <a:xfrm>
            <a:off x="142401" y="1032012"/>
            <a:ext cx="8842158" cy="889152"/>
          </a:xfrm>
          <a:prstGeom prst="rect">
            <a:avLst/>
          </a:prstGeom>
          <a:noFill/>
          <a:ln w="19050">
            <a:noFill/>
            <a:prstDash val="sysDash"/>
          </a:ln>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pPr>
            <a:r>
              <a:rPr lang="ja-JP" altLang="en-US" b="1" dirty="0">
                <a:solidFill>
                  <a:srgbClr val="FF0000"/>
                </a:solidFill>
              </a:rPr>
              <a:t>相談支援従事者＝相談に預かる者の総称</a:t>
            </a:r>
            <a:endParaRPr lang="en-US" altLang="ja-JP" b="1" dirty="0">
              <a:solidFill>
                <a:srgbClr val="FF0000"/>
              </a:solidFill>
            </a:endParaRPr>
          </a:p>
          <a:p>
            <a:pPr>
              <a:lnSpc>
                <a:spcPct val="100000"/>
              </a:lnSpc>
              <a:spcBef>
                <a:spcPts val="0"/>
              </a:spcBef>
            </a:pPr>
            <a:r>
              <a:rPr lang="ja-JP" altLang="en-US" sz="2200" b="1" dirty="0">
                <a:solidFill>
                  <a:srgbClr val="FF0000"/>
                </a:solidFill>
              </a:rPr>
              <a:t>相談支援専門員・サービス管理責任者・児童発達支援管理責任者</a:t>
            </a:r>
          </a:p>
        </p:txBody>
      </p:sp>
      <p:sp>
        <p:nvSpPr>
          <p:cNvPr id="11" name="コンテンツ プレースホルダー 2">
            <a:extLst>
              <a:ext uri="{FF2B5EF4-FFF2-40B4-BE49-F238E27FC236}">
                <a16:creationId xmlns:a16="http://schemas.microsoft.com/office/drawing/2014/main" id="{73F84FF7-ECC1-F922-3D91-BDED87A1B282}"/>
              </a:ext>
            </a:extLst>
          </p:cNvPr>
          <p:cNvSpPr txBox="1">
            <a:spLocks/>
          </p:cNvSpPr>
          <p:nvPr/>
        </p:nvSpPr>
        <p:spPr>
          <a:xfrm>
            <a:off x="124287" y="1953222"/>
            <a:ext cx="8832922" cy="97212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Font typeface="Arial" panose="020B0604020202020204" pitchFamily="34" charset="0"/>
              <a:buNone/>
            </a:pPr>
            <a:r>
              <a:rPr lang="ja-JP" altLang="en-US" sz="2400" b="1" dirty="0">
                <a:latin typeface="+mn-ea"/>
              </a:rPr>
              <a:t>相談支援従事者に求められるもの</a:t>
            </a:r>
            <a:endParaRPr lang="en-US" altLang="ja-JP" sz="2400" b="1" dirty="0">
              <a:latin typeface="+mn-ea"/>
            </a:endParaRPr>
          </a:p>
          <a:p>
            <a:pPr marL="0" indent="0" algn="just">
              <a:buFont typeface="Arial" panose="020B0604020202020204" pitchFamily="34" charset="0"/>
              <a:buNone/>
            </a:pPr>
            <a:r>
              <a:rPr lang="ja-JP" altLang="en-US" sz="2000" b="1" dirty="0">
                <a:latin typeface="+mn-ea"/>
              </a:rPr>
              <a:t>　・利用者支援　・計画立案　・多機関連携</a:t>
            </a:r>
            <a:r>
              <a:rPr lang="ja-JP" altLang="en-US" sz="2000" dirty="0">
                <a:latin typeface="+mn-ea"/>
              </a:rPr>
              <a:t>　</a:t>
            </a:r>
            <a:r>
              <a:rPr lang="ja-JP" altLang="en-US" sz="2000" b="1" dirty="0">
                <a:latin typeface="+mn-ea"/>
              </a:rPr>
              <a:t>・地域づくり　・人材育成</a:t>
            </a:r>
            <a:endParaRPr lang="en-US" altLang="ja-JP" sz="2000" b="1" dirty="0">
              <a:latin typeface="+mn-ea"/>
            </a:endParaRPr>
          </a:p>
        </p:txBody>
      </p:sp>
      <p:pic>
        <p:nvPicPr>
          <p:cNvPr id="4" name="図 3">
            <a:extLst>
              <a:ext uri="{FF2B5EF4-FFF2-40B4-BE49-F238E27FC236}">
                <a16:creationId xmlns:a16="http://schemas.microsoft.com/office/drawing/2014/main" id="{C6FE76EF-09E0-CA85-51F8-91A9AB6854BA}"/>
              </a:ext>
            </a:extLst>
          </p:cNvPr>
          <p:cNvPicPr>
            <a:picLocks noChangeAspect="1"/>
          </p:cNvPicPr>
          <p:nvPr/>
        </p:nvPicPr>
        <p:blipFill rotWithShape="1">
          <a:blip r:embed="rId3"/>
          <a:srcRect l="12752" t="5841" r="13028" b="7686"/>
          <a:stretch/>
        </p:blipFill>
        <p:spPr>
          <a:xfrm>
            <a:off x="142401" y="3415697"/>
            <a:ext cx="4429599" cy="2903009"/>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EB07B287-DBD9-1CE8-D834-182ACBF30324}"/>
              </a:ext>
            </a:extLst>
          </p:cNvPr>
          <p:cNvPicPr>
            <a:picLocks noChangeAspect="1"/>
          </p:cNvPicPr>
          <p:nvPr/>
        </p:nvPicPr>
        <p:blipFill rotWithShape="1">
          <a:blip r:embed="rId4"/>
          <a:srcRect l="13945" t="4070" r="13028" b="7686"/>
          <a:stretch/>
        </p:blipFill>
        <p:spPr>
          <a:xfrm>
            <a:off x="4712994" y="3415697"/>
            <a:ext cx="4262329" cy="2897134"/>
          </a:xfrm>
          <a:prstGeom prst="rect">
            <a:avLst/>
          </a:prstGeom>
          <a:effectLst>
            <a:outerShdw blurRad="50800" dist="38100" dir="2700000" algn="tl" rotWithShape="0">
              <a:prstClr val="black">
                <a:alpha val="40000"/>
              </a:prstClr>
            </a:outerShdw>
          </a:effectLst>
        </p:spPr>
      </p:pic>
      <p:sp>
        <p:nvSpPr>
          <p:cNvPr id="9" name="字幕 2">
            <a:extLst>
              <a:ext uri="{FF2B5EF4-FFF2-40B4-BE49-F238E27FC236}">
                <a16:creationId xmlns:a16="http://schemas.microsoft.com/office/drawing/2014/main" id="{EB9EC023-33AD-6E57-41AF-77D8C993642E}"/>
              </a:ext>
            </a:extLst>
          </p:cNvPr>
          <p:cNvSpPr>
            <a:spLocks noGrp="1"/>
          </p:cNvSpPr>
          <p:nvPr>
            <p:ph type="subTitle" idx="1"/>
          </p:nvPr>
        </p:nvSpPr>
        <p:spPr>
          <a:xfrm>
            <a:off x="331299" y="3193193"/>
            <a:ext cx="4144161" cy="398878"/>
          </a:xfrm>
        </p:spPr>
        <p:txBody>
          <a:bodyPr anchor="ctr">
            <a:normAutofit/>
          </a:bodyPr>
          <a:lstStyle/>
          <a:p>
            <a:r>
              <a:rPr kumimoji="1" lang="ja-JP" altLang="en-US" sz="1800" b="1" dirty="0"/>
              <a:t>相談支援専門員に求められるもの</a:t>
            </a:r>
            <a:endParaRPr kumimoji="1" lang="en-US" altLang="ja-JP" sz="1800" b="1" dirty="0"/>
          </a:p>
        </p:txBody>
      </p:sp>
      <p:sp>
        <p:nvSpPr>
          <p:cNvPr id="12" name="字幕 2">
            <a:extLst>
              <a:ext uri="{FF2B5EF4-FFF2-40B4-BE49-F238E27FC236}">
                <a16:creationId xmlns:a16="http://schemas.microsoft.com/office/drawing/2014/main" id="{468ECE62-F8C5-FF99-28DC-A9DFDE88D702}"/>
              </a:ext>
            </a:extLst>
          </p:cNvPr>
          <p:cNvSpPr txBox="1">
            <a:spLocks/>
          </p:cNvSpPr>
          <p:nvPr/>
        </p:nvSpPr>
        <p:spPr>
          <a:xfrm>
            <a:off x="4759174" y="3193193"/>
            <a:ext cx="4144161" cy="39887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b="1" dirty="0"/>
              <a:t>サービス管理責任者に求められるもの</a:t>
            </a:r>
            <a:endParaRPr lang="en-US" altLang="ja-JP" sz="1800" b="1" dirty="0"/>
          </a:p>
        </p:txBody>
      </p:sp>
    </p:spTree>
    <p:extLst>
      <p:ext uri="{BB962C8B-B14F-4D97-AF65-F5344CB8AC3E}">
        <p14:creationId xmlns:p14="http://schemas.microsoft.com/office/powerpoint/2010/main" val="89012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5B2D1-5501-FF29-97B2-A15CDE400ED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12A6D653-728E-3CEA-CC0E-25A00D3071A7}"/>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DE2F2EDC-EB6A-A50C-5731-97A6DA0753D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15</a:t>
            </a:fld>
            <a:endParaRPr kumimoji="1" lang="ja-JP" altLang="en-US" dirty="0"/>
          </a:p>
        </p:txBody>
      </p:sp>
      <p:cxnSp>
        <p:nvCxnSpPr>
          <p:cNvPr id="22" name="直線コネクタ 21">
            <a:extLst>
              <a:ext uri="{FF2B5EF4-FFF2-40B4-BE49-F238E27FC236}">
                <a16:creationId xmlns:a16="http://schemas.microsoft.com/office/drawing/2014/main" id="{86A6B103-4CE6-89CA-DBA6-D58186AF2546}"/>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69054AEE-E40D-40F4-AD9F-71D3166BA725}"/>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相談支援従事者に求められるもの</a:t>
            </a:r>
          </a:p>
        </p:txBody>
      </p:sp>
      <p:sp>
        <p:nvSpPr>
          <p:cNvPr id="2" name="タイトル 1">
            <a:extLst>
              <a:ext uri="{FF2B5EF4-FFF2-40B4-BE49-F238E27FC236}">
                <a16:creationId xmlns:a16="http://schemas.microsoft.com/office/drawing/2014/main" id="{4DE4D9F9-C637-1FE5-D2BE-8C1F010AC073}"/>
              </a:ext>
            </a:extLst>
          </p:cNvPr>
          <p:cNvSpPr>
            <a:spLocks noGrp="1"/>
          </p:cNvSpPr>
          <p:nvPr>
            <p:ph type="ctrTitle"/>
          </p:nvPr>
        </p:nvSpPr>
        <p:spPr>
          <a:xfrm>
            <a:off x="133166" y="479480"/>
            <a:ext cx="4928362"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ja-JP" altLang="en-US" sz="1600" b="1" dirty="0">
                <a:latin typeface="+mn-ea"/>
                <a:ea typeface="+mn-ea"/>
              </a:rPr>
              <a:t>福島県障がい者相談支援従事者人材育成ビジョン</a:t>
            </a:r>
          </a:p>
        </p:txBody>
      </p:sp>
      <p:sp>
        <p:nvSpPr>
          <p:cNvPr id="8" name="コンテンツ プレースホルダー 2">
            <a:extLst>
              <a:ext uri="{FF2B5EF4-FFF2-40B4-BE49-F238E27FC236}">
                <a16:creationId xmlns:a16="http://schemas.microsoft.com/office/drawing/2014/main" id="{D38FE8AD-F594-6414-8361-1531E748DA8A}"/>
              </a:ext>
            </a:extLst>
          </p:cNvPr>
          <p:cNvSpPr txBox="1">
            <a:spLocks/>
          </p:cNvSpPr>
          <p:nvPr/>
        </p:nvSpPr>
        <p:spPr>
          <a:xfrm>
            <a:off x="142401" y="1032012"/>
            <a:ext cx="8842158" cy="889152"/>
          </a:xfrm>
          <a:prstGeom prst="rect">
            <a:avLst/>
          </a:prstGeom>
          <a:noFill/>
          <a:ln w="19050">
            <a:noFill/>
            <a:prstDash val="sysDash"/>
          </a:ln>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pPr>
            <a:r>
              <a:rPr lang="ja-JP" altLang="en-US" b="1" dirty="0"/>
              <a:t>相談支援従事者＝相談に預かる者の総称</a:t>
            </a:r>
            <a:endParaRPr lang="en-US" altLang="ja-JP" b="1" dirty="0"/>
          </a:p>
          <a:p>
            <a:pPr>
              <a:lnSpc>
                <a:spcPct val="100000"/>
              </a:lnSpc>
              <a:spcBef>
                <a:spcPts val="0"/>
              </a:spcBef>
            </a:pPr>
            <a:r>
              <a:rPr lang="ja-JP" altLang="en-US" sz="2200" b="1" dirty="0"/>
              <a:t>相談支援専門員・サービス管理責任者・児童発達支援管理責任者</a:t>
            </a:r>
          </a:p>
        </p:txBody>
      </p:sp>
      <p:sp>
        <p:nvSpPr>
          <p:cNvPr id="11" name="コンテンツ プレースホルダー 2">
            <a:extLst>
              <a:ext uri="{FF2B5EF4-FFF2-40B4-BE49-F238E27FC236}">
                <a16:creationId xmlns:a16="http://schemas.microsoft.com/office/drawing/2014/main" id="{4A2CCA5F-9866-BFCB-F346-2BE0892A44A8}"/>
              </a:ext>
            </a:extLst>
          </p:cNvPr>
          <p:cNvSpPr txBox="1">
            <a:spLocks/>
          </p:cNvSpPr>
          <p:nvPr/>
        </p:nvSpPr>
        <p:spPr>
          <a:xfrm>
            <a:off x="124287" y="1953222"/>
            <a:ext cx="8832922" cy="97212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Font typeface="Arial" panose="020B0604020202020204" pitchFamily="34" charset="0"/>
              <a:buNone/>
            </a:pPr>
            <a:r>
              <a:rPr lang="ja-JP" altLang="en-US" sz="2400" b="1" dirty="0">
                <a:solidFill>
                  <a:srgbClr val="FF0000"/>
                </a:solidFill>
                <a:latin typeface="+mn-ea"/>
              </a:rPr>
              <a:t>相談支援従事者に求められるもの</a:t>
            </a:r>
            <a:endParaRPr lang="en-US" altLang="ja-JP" sz="2400" b="1" dirty="0">
              <a:solidFill>
                <a:srgbClr val="FF0000"/>
              </a:solidFill>
              <a:latin typeface="+mn-ea"/>
            </a:endParaRPr>
          </a:p>
          <a:p>
            <a:pPr marL="0" indent="0" algn="just">
              <a:buFont typeface="Arial" panose="020B0604020202020204" pitchFamily="34" charset="0"/>
              <a:buNone/>
            </a:pPr>
            <a:r>
              <a:rPr lang="ja-JP" altLang="en-US" sz="2000" b="1" dirty="0">
                <a:solidFill>
                  <a:srgbClr val="FF0000"/>
                </a:solidFill>
                <a:latin typeface="+mn-ea"/>
              </a:rPr>
              <a:t>　・利用者支援　・計画立案　・多機関連携</a:t>
            </a:r>
            <a:r>
              <a:rPr lang="ja-JP" altLang="en-US" sz="2000" dirty="0">
                <a:solidFill>
                  <a:srgbClr val="FF0000"/>
                </a:solidFill>
                <a:latin typeface="+mn-ea"/>
              </a:rPr>
              <a:t>　</a:t>
            </a:r>
            <a:r>
              <a:rPr lang="ja-JP" altLang="en-US" sz="2000" b="1" dirty="0">
                <a:solidFill>
                  <a:srgbClr val="FF0000"/>
                </a:solidFill>
                <a:latin typeface="+mn-ea"/>
              </a:rPr>
              <a:t>・地域づくり　・人材育成</a:t>
            </a:r>
            <a:endParaRPr lang="en-US" altLang="ja-JP" sz="2000" b="1" dirty="0">
              <a:solidFill>
                <a:srgbClr val="FF0000"/>
              </a:solidFill>
              <a:latin typeface="+mn-ea"/>
            </a:endParaRPr>
          </a:p>
        </p:txBody>
      </p:sp>
      <p:pic>
        <p:nvPicPr>
          <p:cNvPr id="4" name="図 3">
            <a:extLst>
              <a:ext uri="{FF2B5EF4-FFF2-40B4-BE49-F238E27FC236}">
                <a16:creationId xmlns:a16="http://schemas.microsoft.com/office/drawing/2014/main" id="{6F4D1BDB-4DFD-0B13-5C09-AE757559281E}"/>
              </a:ext>
            </a:extLst>
          </p:cNvPr>
          <p:cNvPicPr>
            <a:picLocks noChangeAspect="1"/>
          </p:cNvPicPr>
          <p:nvPr/>
        </p:nvPicPr>
        <p:blipFill rotWithShape="1">
          <a:blip r:embed="rId3"/>
          <a:srcRect l="12752" t="5841" r="13028" b="7686"/>
          <a:stretch/>
        </p:blipFill>
        <p:spPr>
          <a:xfrm>
            <a:off x="142401" y="3415697"/>
            <a:ext cx="4429599" cy="2903009"/>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9FF862E1-9D5B-0CBD-FE97-DE05B4C8880F}"/>
              </a:ext>
            </a:extLst>
          </p:cNvPr>
          <p:cNvPicPr>
            <a:picLocks noChangeAspect="1"/>
          </p:cNvPicPr>
          <p:nvPr/>
        </p:nvPicPr>
        <p:blipFill rotWithShape="1">
          <a:blip r:embed="rId4"/>
          <a:srcRect l="13945" t="4070" r="13028" b="7686"/>
          <a:stretch/>
        </p:blipFill>
        <p:spPr>
          <a:xfrm>
            <a:off x="4712994" y="3415697"/>
            <a:ext cx="4262329" cy="2897134"/>
          </a:xfrm>
          <a:prstGeom prst="rect">
            <a:avLst/>
          </a:prstGeom>
          <a:effectLst>
            <a:outerShdw blurRad="50800" dist="38100" dir="2700000" algn="tl" rotWithShape="0">
              <a:prstClr val="black">
                <a:alpha val="40000"/>
              </a:prstClr>
            </a:outerShdw>
          </a:effectLst>
        </p:spPr>
      </p:pic>
      <p:sp>
        <p:nvSpPr>
          <p:cNvPr id="9" name="字幕 2">
            <a:extLst>
              <a:ext uri="{FF2B5EF4-FFF2-40B4-BE49-F238E27FC236}">
                <a16:creationId xmlns:a16="http://schemas.microsoft.com/office/drawing/2014/main" id="{A3143125-4F3F-93C4-A9B9-00935756E142}"/>
              </a:ext>
            </a:extLst>
          </p:cNvPr>
          <p:cNvSpPr>
            <a:spLocks noGrp="1"/>
          </p:cNvSpPr>
          <p:nvPr>
            <p:ph type="subTitle" idx="1"/>
          </p:nvPr>
        </p:nvSpPr>
        <p:spPr>
          <a:xfrm>
            <a:off x="331299" y="3193193"/>
            <a:ext cx="4144161" cy="398878"/>
          </a:xfrm>
        </p:spPr>
        <p:txBody>
          <a:bodyPr anchor="ctr">
            <a:normAutofit/>
          </a:bodyPr>
          <a:lstStyle/>
          <a:p>
            <a:r>
              <a:rPr kumimoji="1" lang="ja-JP" altLang="en-US" sz="1800" b="1" dirty="0"/>
              <a:t>相談支援専門員に求められるもの</a:t>
            </a:r>
            <a:endParaRPr kumimoji="1" lang="en-US" altLang="ja-JP" sz="1800" b="1" dirty="0"/>
          </a:p>
        </p:txBody>
      </p:sp>
      <p:sp>
        <p:nvSpPr>
          <p:cNvPr id="12" name="字幕 2">
            <a:extLst>
              <a:ext uri="{FF2B5EF4-FFF2-40B4-BE49-F238E27FC236}">
                <a16:creationId xmlns:a16="http://schemas.microsoft.com/office/drawing/2014/main" id="{10AF8397-DB4C-D3C9-E40C-92A93AE2B59D}"/>
              </a:ext>
            </a:extLst>
          </p:cNvPr>
          <p:cNvSpPr txBox="1">
            <a:spLocks/>
          </p:cNvSpPr>
          <p:nvPr/>
        </p:nvSpPr>
        <p:spPr>
          <a:xfrm>
            <a:off x="4759174" y="3193193"/>
            <a:ext cx="4144161" cy="39887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b="1" dirty="0"/>
              <a:t>サービス管理責任者に求められるもの</a:t>
            </a:r>
            <a:endParaRPr lang="en-US" altLang="ja-JP" sz="1800" b="1" dirty="0"/>
          </a:p>
        </p:txBody>
      </p:sp>
    </p:spTree>
    <p:extLst>
      <p:ext uri="{BB962C8B-B14F-4D97-AF65-F5344CB8AC3E}">
        <p14:creationId xmlns:p14="http://schemas.microsoft.com/office/powerpoint/2010/main" val="146628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09C15-5077-DF22-52BA-F6C0CD1291C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758E1FF7-6371-B071-E7A1-493A3F6A4A15}"/>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B13022D4-A2E0-F6A4-333F-DD05C2DCBBC0}"/>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16</a:t>
            </a:fld>
            <a:endParaRPr kumimoji="1" lang="ja-JP" altLang="en-US" dirty="0"/>
          </a:p>
        </p:txBody>
      </p:sp>
      <p:cxnSp>
        <p:nvCxnSpPr>
          <p:cNvPr id="22" name="直線コネクタ 21">
            <a:extLst>
              <a:ext uri="{FF2B5EF4-FFF2-40B4-BE49-F238E27FC236}">
                <a16:creationId xmlns:a16="http://schemas.microsoft.com/office/drawing/2014/main" id="{27C4A0BA-B926-8FB9-50D9-5A564F5C46D8}"/>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4446A92F-C0BD-AC5A-FBAA-79B24D18C78B}"/>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相談支援従事者に求められるもの</a:t>
            </a:r>
          </a:p>
        </p:txBody>
      </p:sp>
      <p:sp>
        <p:nvSpPr>
          <p:cNvPr id="2" name="タイトル 1">
            <a:extLst>
              <a:ext uri="{FF2B5EF4-FFF2-40B4-BE49-F238E27FC236}">
                <a16:creationId xmlns:a16="http://schemas.microsoft.com/office/drawing/2014/main" id="{9F827999-F6E7-273C-9CEE-F9FAC863C0F0}"/>
              </a:ext>
            </a:extLst>
          </p:cNvPr>
          <p:cNvSpPr>
            <a:spLocks noGrp="1"/>
          </p:cNvSpPr>
          <p:nvPr>
            <p:ph type="ctrTitle"/>
          </p:nvPr>
        </p:nvSpPr>
        <p:spPr>
          <a:xfrm>
            <a:off x="133166" y="479480"/>
            <a:ext cx="4928362"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ja-JP" altLang="en-US" sz="1600" b="1" dirty="0">
                <a:latin typeface="+mn-ea"/>
                <a:ea typeface="+mn-ea"/>
              </a:rPr>
              <a:t>福島県障がい者相談支援従事者人材育成ビジョン</a:t>
            </a:r>
          </a:p>
        </p:txBody>
      </p:sp>
      <p:pic>
        <p:nvPicPr>
          <p:cNvPr id="13" name="図 12">
            <a:extLst>
              <a:ext uri="{FF2B5EF4-FFF2-40B4-BE49-F238E27FC236}">
                <a16:creationId xmlns:a16="http://schemas.microsoft.com/office/drawing/2014/main" id="{8399A828-A918-02F8-BB41-141B6E18FC52}"/>
              </a:ext>
            </a:extLst>
          </p:cNvPr>
          <p:cNvPicPr>
            <a:picLocks noChangeAspect="1"/>
          </p:cNvPicPr>
          <p:nvPr/>
        </p:nvPicPr>
        <p:blipFill>
          <a:blip r:embed="rId3"/>
          <a:stretch>
            <a:fillRect/>
          </a:stretch>
        </p:blipFill>
        <p:spPr>
          <a:xfrm>
            <a:off x="4865341" y="1781027"/>
            <a:ext cx="4136616" cy="4117685"/>
          </a:xfrm>
          <a:prstGeom prst="rect">
            <a:avLst/>
          </a:prstGeom>
        </p:spPr>
      </p:pic>
      <p:graphicFrame>
        <p:nvGraphicFramePr>
          <p:cNvPr id="14" name="表 13">
            <a:extLst>
              <a:ext uri="{FF2B5EF4-FFF2-40B4-BE49-F238E27FC236}">
                <a16:creationId xmlns:a16="http://schemas.microsoft.com/office/drawing/2014/main" id="{BEF3C6B5-5CBD-3FC8-9B62-12308000666B}"/>
              </a:ext>
            </a:extLst>
          </p:cNvPr>
          <p:cNvGraphicFramePr>
            <a:graphicFrameLocks noGrp="1"/>
          </p:cNvGraphicFramePr>
          <p:nvPr>
            <p:extLst>
              <p:ext uri="{D42A27DB-BD31-4B8C-83A1-F6EECF244321}">
                <p14:modId xmlns:p14="http://schemas.microsoft.com/office/powerpoint/2010/main" val="2863857684"/>
              </p:ext>
            </p:extLst>
          </p:nvPr>
        </p:nvGraphicFramePr>
        <p:xfrm>
          <a:off x="150921" y="1060307"/>
          <a:ext cx="4705542" cy="5318210"/>
        </p:xfrm>
        <a:graphic>
          <a:graphicData uri="http://schemas.openxmlformats.org/drawingml/2006/table">
            <a:tbl>
              <a:tblPr firstRow="1" bandRow="1">
                <a:tableStyleId>{5C22544A-7EE6-4342-B048-85BDC9FD1C3A}</a:tableStyleId>
              </a:tblPr>
              <a:tblGrid>
                <a:gridCol w="661879">
                  <a:extLst>
                    <a:ext uri="{9D8B030D-6E8A-4147-A177-3AD203B41FA5}">
                      <a16:colId xmlns:a16="http://schemas.microsoft.com/office/drawing/2014/main" val="2748719103"/>
                    </a:ext>
                  </a:extLst>
                </a:gridCol>
                <a:gridCol w="4043663">
                  <a:extLst>
                    <a:ext uri="{9D8B030D-6E8A-4147-A177-3AD203B41FA5}">
                      <a16:colId xmlns:a16="http://schemas.microsoft.com/office/drawing/2014/main" val="803790474"/>
                    </a:ext>
                  </a:extLst>
                </a:gridCol>
              </a:tblGrid>
              <a:tr h="446466">
                <a:tc gridSpan="2">
                  <a:txBody>
                    <a:bodyPr/>
                    <a:lstStyle/>
                    <a:p>
                      <a:pPr algn="ctr"/>
                      <a:r>
                        <a:rPr kumimoji="1" lang="ja-JP" altLang="en-US" dirty="0">
                          <a:solidFill>
                            <a:schemeClr val="bg1"/>
                          </a:solidFill>
                        </a:rPr>
                        <a:t>支援の三重構造</a:t>
                      </a:r>
                    </a:p>
                  </a:txBody>
                  <a:tcPr anchor="ctr"/>
                </a:tc>
                <a:tc hMerge="1">
                  <a:txBody>
                    <a:bodyPr/>
                    <a:lstStyle/>
                    <a:p>
                      <a:endParaRPr kumimoji="1" lang="ja-JP" altLang="en-US" dirty="0"/>
                    </a:p>
                  </a:txBody>
                  <a:tcPr anchor="ctr"/>
                </a:tc>
                <a:extLst>
                  <a:ext uri="{0D108BD9-81ED-4DB2-BD59-A6C34878D82A}">
                    <a16:rowId xmlns:a16="http://schemas.microsoft.com/office/drawing/2014/main" val="3969841795"/>
                  </a:ext>
                </a:extLst>
              </a:tr>
              <a:tr h="1429021">
                <a:tc>
                  <a:txBody>
                    <a:bodyPr/>
                    <a:lstStyle/>
                    <a:p>
                      <a:pPr algn="ctr"/>
                      <a:r>
                        <a:rPr kumimoji="1" lang="ja-JP" altLang="en-US" b="1" dirty="0"/>
                        <a:t>一般的支援</a:t>
                      </a:r>
                    </a:p>
                  </a:txBody>
                  <a:tcPr vert="eaVert" anchor="ctr"/>
                </a:tc>
                <a:tc>
                  <a:txBody>
                    <a:bodyPr/>
                    <a:lstStyle/>
                    <a:p>
                      <a:r>
                        <a:rPr kumimoji="1" lang="ja-JP" altLang="en-US" sz="1600" b="1" dirty="0"/>
                        <a:t>相談内容を聴いて案内する支援。</a:t>
                      </a:r>
                    </a:p>
                    <a:p>
                      <a:r>
                        <a:rPr kumimoji="1" lang="ja-JP" altLang="en-US" sz="1600" b="1" dirty="0"/>
                        <a:t>⇒サービス等の内容を知っていれば誰でもできる支援。</a:t>
                      </a:r>
                    </a:p>
                  </a:txBody>
                  <a:tcPr anchor="ctr"/>
                </a:tc>
                <a:extLst>
                  <a:ext uri="{0D108BD9-81ED-4DB2-BD59-A6C34878D82A}">
                    <a16:rowId xmlns:a16="http://schemas.microsoft.com/office/drawing/2014/main" val="1504602989"/>
                  </a:ext>
                </a:extLst>
              </a:tr>
              <a:tr h="1884438">
                <a:tc>
                  <a:txBody>
                    <a:bodyPr/>
                    <a:lstStyle/>
                    <a:p>
                      <a:pPr algn="ctr"/>
                      <a:r>
                        <a:rPr kumimoji="1" lang="ja-JP" altLang="en-US" b="1" dirty="0"/>
                        <a:t>専門的支援</a:t>
                      </a:r>
                    </a:p>
                  </a:txBody>
                  <a:tcPr vert="eaVert" anchor="ctr"/>
                </a:tc>
                <a:tc>
                  <a:txBody>
                    <a:bodyPr/>
                    <a:lstStyle/>
                    <a:p>
                      <a:r>
                        <a:rPr kumimoji="1" lang="ja-JP" altLang="en-US" sz="1600" b="1" dirty="0"/>
                        <a:t>相談内容を聴いて、それから話を掘り下げ、本当に必要な支援を相談者と一緒に考える。　</a:t>
                      </a:r>
                    </a:p>
                    <a:p>
                      <a:r>
                        <a:rPr kumimoji="1" lang="ja-JP" altLang="en-US" sz="1600" b="1" dirty="0"/>
                        <a:t>（相談者が望んでいないことでも、様々な角度から必要と思われることは一緒に検討する。）</a:t>
                      </a:r>
                    </a:p>
                    <a:p>
                      <a:r>
                        <a:rPr kumimoji="1" lang="ja-JP" altLang="en-US" sz="1600" b="1" dirty="0"/>
                        <a:t>⇒相談支援従事者が行なうべき支援。</a:t>
                      </a:r>
                    </a:p>
                  </a:txBody>
                  <a:tcPr anchor="ctr"/>
                </a:tc>
                <a:extLst>
                  <a:ext uri="{0D108BD9-81ED-4DB2-BD59-A6C34878D82A}">
                    <a16:rowId xmlns:a16="http://schemas.microsoft.com/office/drawing/2014/main" val="4093029912"/>
                  </a:ext>
                </a:extLst>
              </a:tr>
              <a:tr h="1558285">
                <a:tc>
                  <a:txBody>
                    <a:bodyPr/>
                    <a:lstStyle/>
                    <a:p>
                      <a:pPr algn="ctr"/>
                      <a:r>
                        <a:rPr kumimoji="1" lang="ja-JP" altLang="en-US" b="1" dirty="0"/>
                        <a:t>特別集中支援</a:t>
                      </a:r>
                    </a:p>
                  </a:txBody>
                  <a:tcPr vert="eaVert" anchor="ctr"/>
                </a:tc>
                <a:tc>
                  <a:txBody>
                    <a:bodyPr/>
                    <a:lstStyle/>
                    <a:p>
                      <a:r>
                        <a:rPr kumimoji="1" lang="ja-JP" altLang="en-US" sz="1600" b="1" dirty="0"/>
                        <a:t>困難事例における対応など。ある期間で様々な専門家の介入が必要な支援。</a:t>
                      </a:r>
                    </a:p>
                  </a:txBody>
                  <a:tcPr anchor="ctr"/>
                </a:tc>
                <a:extLst>
                  <a:ext uri="{0D108BD9-81ED-4DB2-BD59-A6C34878D82A}">
                    <a16:rowId xmlns:a16="http://schemas.microsoft.com/office/drawing/2014/main" val="2669558743"/>
                  </a:ext>
                </a:extLst>
              </a:tr>
            </a:tbl>
          </a:graphicData>
        </a:graphic>
      </p:graphicFrame>
    </p:spTree>
    <p:extLst>
      <p:ext uri="{BB962C8B-B14F-4D97-AF65-F5344CB8AC3E}">
        <p14:creationId xmlns:p14="http://schemas.microsoft.com/office/powerpoint/2010/main" val="222164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70911-2CA2-55EA-7221-3261083416A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E7CE024D-09CA-6B69-28FE-CB6F971EE140}"/>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CEB59ED2-1D08-9AAA-F132-63E73351A32F}"/>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17</a:t>
            </a:fld>
            <a:endParaRPr kumimoji="1" lang="ja-JP" altLang="en-US" dirty="0"/>
          </a:p>
        </p:txBody>
      </p:sp>
      <p:cxnSp>
        <p:nvCxnSpPr>
          <p:cNvPr id="22" name="直線コネクタ 21">
            <a:extLst>
              <a:ext uri="{FF2B5EF4-FFF2-40B4-BE49-F238E27FC236}">
                <a16:creationId xmlns:a16="http://schemas.microsoft.com/office/drawing/2014/main" id="{A34A074E-1CF0-E855-CD19-FD191C81BF51}"/>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61C34C90-0527-D009-759D-BA7B994690AA}"/>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相談支援従事者に求められるもの</a:t>
            </a:r>
          </a:p>
        </p:txBody>
      </p:sp>
      <p:sp>
        <p:nvSpPr>
          <p:cNvPr id="2" name="タイトル 1">
            <a:extLst>
              <a:ext uri="{FF2B5EF4-FFF2-40B4-BE49-F238E27FC236}">
                <a16:creationId xmlns:a16="http://schemas.microsoft.com/office/drawing/2014/main" id="{0CD093F5-B65F-C2BD-C7EA-A4DF723BA07E}"/>
              </a:ext>
            </a:extLst>
          </p:cNvPr>
          <p:cNvSpPr>
            <a:spLocks noGrp="1"/>
          </p:cNvSpPr>
          <p:nvPr>
            <p:ph type="ctrTitle"/>
          </p:nvPr>
        </p:nvSpPr>
        <p:spPr>
          <a:xfrm>
            <a:off x="133166" y="479480"/>
            <a:ext cx="4928362"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ja-JP" altLang="en-US" sz="1600" b="1" dirty="0">
                <a:latin typeface="+mn-ea"/>
                <a:ea typeface="+mn-ea"/>
              </a:rPr>
              <a:t>福島県障がい者相談支援従事者人材育成ビジョン</a:t>
            </a:r>
          </a:p>
        </p:txBody>
      </p:sp>
      <p:pic>
        <p:nvPicPr>
          <p:cNvPr id="13" name="図 12">
            <a:extLst>
              <a:ext uri="{FF2B5EF4-FFF2-40B4-BE49-F238E27FC236}">
                <a16:creationId xmlns:a16="http://schemas.microsoft.com/office/drawing/2014/main" id="{76D5E0F6-5004-8BBD-DF4F-F8748D007C36}"/>
              </a:ext>
            </a:extLst>
          </p:cNvPr>
          <p:cNvPicPr>
            <a:picLocks noChangeAspect="1"/>
          </p:cNvPicPr>
          <p:nvPr/>
        </p:nvPicPr>
        <p:blipFill>
          <a:blip r:embed="rId3"/>
          <a:stretch>
            <a:fillRect/>
          </a:stretch>
        </p:blipFill>
        <p:spPr>
          <a:xfrm>
            <a:off x="4865341" y="1781027"/>
            <a:ext cx="4136616" cy="4117685"/>
          </a:xfrm>
          <a:prstGeom prst="rect">
            <a:avLst/>
          </a:prstGeom>
        </p:spPr>
      </p:pic>
      <p:graphicFrame>
        <p:nvGraphicFramePr>
          <p:cNvPr id="14" name="表 13">
            <a:extLst>
              <a:ext uri="{FF2B5EF4-FFF2-40B4-BE49-F238E27FC236}">
                <a16:creationId xmlns:a16="http://schemas.microsoft.com/office/drawing/2014/main" id="{F73F4A5F-7322-7A62-2D9D-09BBE7DCD7AF}"/>
              </a:ext>
            </a:extLst>
          </p:cNvPr>
          <p:cNvGraphicFramePr>
            <a:graphicFrameLocks noGrp="1"/>
          </p:cNvGraphicFramePr>
          <p:nvPr>
            <p:extLst>
              <p:ext uri="{D42A27DB-BD31-4B8C-83A1-F6EECF244321}">
                <p14:modId xmlns:p14="http://schemas.microsoft.com/office/powerpoint/2010/main" val="1524576935"/>
              </p:ext>
            </p:extLst>
          </p:nvPr>
        </p:nvGraphicFramePr>
        <p:xfrm>
          <a:off x="150921" y="1060307"/>
          <a:ext cx="4705542" cy="5318210"/>
        </p:xfrm>
        <a:graphic>
          <a:graphicData uri="http://schemas.openxmlformats.org/drawingml/2006/table">
            <a:tbl>
              <a:tblPr firstRow="1" bandRow="1">
                <a:tableStyleId>{5C22544A-7EE6-4342-B048-85BDC9FD1C3A}</a:tableStyleId>
              </a:tblPr>
              <a:tblGrid>
                <a:gridCol w="661879">
                  <a:extLst>
                    <a:ext uri="{9D8B030D-6E8A-4147-A177-3AD203B41FA5}">
                      <a16:colId xmlns:a16="http://schemas.microsoft.com/office/drawing/2014/main" val="2748719103"/>
                    </a:ext>
                  </a:extLst>
                </a:gridCol>
                <a:gridCol w="4043663">
                  <a:extLst>
                    <a:ext uri="{9D8B030D-6E8A-4147-A177-3AD203B41FA5}">
                      <a16:colId xmlns:a16="http://schemas.microsoft.com/office/drawing/2014/main" val="803790474"/>
                    </a:ext>
                  </a:extLst>
                </a:gridCol>
              </a:tblGrid>
              <a:tr h="446466">
                <a:tc gridSpan="2">
                  <a:txBody>
                    <a:bodyPr/>
                    <a:lstStyle/>
                    <a:p>
                      <a:pPr algn="ctr"/>
                      <a:r>
                        <a:rPr kumimoji="1" lang="ja-JP" altLang="en-US" dirty="0">
                          <a:solidFill>
                            <a:schemeClr val="bg1"/>
                          </a:solidFill>
                        </a:rPr>
                        <a:t>支援の三重構造</a:t>
                      </a:r>
                    </a:p>
                  </a:txBody>
                  <a:tcPr anchor="ctr"/>
                </a:tc>
                <a:tc hMerge="1">
                  <a:txBody>
                    <a:bodyPr/>
                    <a:lstStyle/>
                    <a:p>
                      <a:endParaRPr kumimoji="1" lang="ja-JP" altLang="en-US" dirty="0"/>
                    </a:p>
                  </a:txBody>
                  <a:tcPr anchor="ctr"/>
                </a:tc>
                <a:extLst>
                  <a:ext uri="{0D108BD9-81ED-4DB2-BD59-A6C34878D82A}">
                    <a16:rowId xmlns:a16="http://schemas.microsoft.com/office/drawing/2014/main" val="3969841795"/>
                  </a:ext>
                </a:extLst>
              </a:tr>
              <a:tr h="1429021">
                <a:tc>
                  <a:txBody>
                    <a:bodyPr/>
                    <a:lstStyle/>
                    <a:p>
                      <a:pPr algn="ctr"/>
                      <a:r>
                        <a:rPr kumimoji="1" lang="ja-JP" altLang="en-US" b="1" dirty="0"/>
                        <a:t>一般的支援</a:t>
                      </a:r>
                    </a:p>
                  </a:txBody>
                  <a:tcPr vert="eaVert" anchor="ctr"/>
                </a:tc>
                <a:tc>
                  <a:txBody>
                    <a:bodyPr/>
                    <a:lstStyle/>
                    <a:p>
                      <a:r>
                        <a:rPr kumimoji="1" lang="ja-JP" altLang="en-US" sz="1600" b="1" dirty="0"/>
                        <a:t>相談内容を聴いて案内する支援。</a:t>
                      </a:r>
                    </a:p>
                    <a:p>
                      <a:r>
                        <a:rPr kumimoji="1" lang="ja-JP" altLang="en-US" sz="1600" b="1" dirty="0"/>
                        <a:t>⇒サービス等の内容を知っていれば誰でもできる支援。</a:t>
                      </a:r>
                    </a:p>
                  </a:txBody>
                  <a:tcPr anchor="ctr"/>
                </a:tc>
                <a:extLst>
                  <a:ext uri="{0D108BD9-81ED-4DB2-BD59-A6C34878D82A}">
                    <a16:rowId xmlns:a16="http://schemas.microsoft.com/office/drawing/2014/main" val="1504602989"/>
                  </a:ext>
                </a:extLst>
              </a:tr>
              <a:tr h="1884438">
                <a:tc>
                  <a:txBody>
                    <a:bodyPr/>
                    <a:lstStyle/>
                    <a:p>
                      <a:pPr algn="ctr"/>
                      <a:r>
                        <a:rPr kumimoji="1" lang="ja-JP" altLang="en-US" b="1" dirty="0">
                          <a:solidFill>
                            <a:srgbClr val="FF0000"/>
                          </a:solidFill>
                        </a:rPr>
                        <a:t>専門的支援</a:t>
                      </a:r>
                    </a:p>
                  </a:txBody>
                  <a:tcPr vert="eaVert" anchor="ctr"/>
                </a:tc>
                <a:tc>
                  <a:txBody>
                    <a:bodyPr/>
                    <a:lstStyle/>
                    <a:p>
                      <a:r>
                        <a:rPr kumimoji="1" lang="ja-JP" altLang="en-US" sz="1600" b="1" dirty="0">
                          <a:solidFill>
                            <a:srgbClr val="FF0000"/>
                          </a:solidFill>
                        </a:rPr>
                        <a:t>相談内容を聴いて、それから話を掘り下げ、本当に必要な支援を相談者と一緒に考える。　</a:t>
                      </a:r>
                    </a:p>
                    <a:p>
                      <a:r>
                        <a:rPr kumimoji="1" lang="ja-JP" altLang="en-US" sz="1600" b="1" dirty="0">
                          <a:solidFill>
                            <a:srgbClr val="FF0000"/>
                          </a:solidFill>
                        </a:rPr>
                        <a:t>（相談者が望んでいないことでも、様々な角度から必要と思われることは一緒に検討する。）</a:t>
                      </a:r>
                    </a:p>
                    <a:p>
                      <a:r>
                        <a:rPr kumimoji="1" lang="ja-JP" altLang="en-US" sz="1600" b="1" dirty="0">
                          <a:solidFill>
                            <a:srgbClr val="FF0000"/>
                          </a:solidFill>
                        </a:rPr>
                        <a:t>⇒相談支援従事者が行なうべき支援。</a:t>
                      </a:r>
                    </a:p>
                  </a:txBody>
                  <a:tcPr anchor="ctr"/>
                </a:tc>
                <a:extLst>
                  <a:ext uri="{0D108BD9-81ED-4DB2-BD59-A6C34878D82A}">
                    <a16:rowId xmlns:a16="http://schemas.microsoft.com/office/drawing/2014/main" val="4093029912"/>
                  </a:ext>
                </a:extLst>
              </a:tr>
              <a:tr h="1558285">
                <a:tc>
                  <a:txBody>
                    <a:bodyPr/>
                    <a:lstStyle/>
                    <a:p>
                      <a:pPr algn="ctr"/>
                      <a:r>
                        <a:rPr kumimoji="1" lang="ja-JP" altLang="en-US" b="1" dirty="0"/>
                        <a:t>特別集中支援</a:t>
                      </a:r>
                    </a:p>
                  </a:txBody>
                  <a:tcPr vert="eaVert" anchor="ctr"/>
                </a:tc>
                <a:tc>
                  <a:txBody>
                    <a:bodyPr/>
                    <a:lstStyle/>
                    <a:p>
                      <a:r>
                        <a:rPr kumimoji="1" lang="ja-JP" altLang="en-US" sz="1600" b="1" dirty="0"/>
                        <a:t>困難事例における対応など。ある期間で様々な専門家の介入が必要な支援。</a:t>
                      </a:r>
                    </a:p>
                  </a:txBody>
                  <a:tcPr anchor="ctr"/>
                </a:tc>
                <a:extLst>
                  <a:ext uri="{0D108BD9-81ED-4DB2-BD59-A6C34878D82A}">
                    <a16:rowId xmlns:a16="http://schemas.microsoft.com/office/drawing/2014/main" val="2669558743"/>
                  </a:ext>
                </a:extLst>
              </a:tr>
            </a:tbl>
          </a:graphicData>
        </a:graphic>
      </p:graphicFrame>
    </p:spTree>
    <p:extLst>
      <p:ext uri="{BB962C8B-B14F-4D97-AF65-F5344CB8AC3E}">
        <p14:creationId xmlns:p14="http://schemas.microsoft.com/office/powerpoint/2010/main" val="197858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0C8A0-D646-C4D5-D0EA-F1726172F649}"/>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A3D0125-AAA8-DAF4-2B43-1D6CAEAA42D9}"/>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A789B7A-F480-5B90-D36D-836422AC3B0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18</a:t>
            </a:fld>
            <a:endParaRPr kumimoji="1" lang="ja-JP" altLang="en-US" dirty="0"/>
          </a:p>
        </p:txBody>
      </p:sp>
      <p:cxnSp>
        <p:nvCxnSpPr>
          <p:cNvPr id="22" name="直線コネクタ 21">
            <a:extLst>
              <a:ext uri="{FF2B5EF4-FFF2-40B4-BE49-F238E27FC236}">
                <a16:creationId xmlns:a16="http://schemas.microsoft.com/office/drawing/2014/main" id="{64EA4C0F-F289-CD49-0162-E442C9D7D2DF}"/>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9130FCA5-1D18-14E4-6F1E-A7300C81850A}"/>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相談支援従事者に求められるもの</a:t>
            </a:r>
          </a:p>
        </p:txBody>
      </p:sp>
      <p:sp>
        <p:nvSpPr>
          <p:cNvPr id="2" name="タイトル 1">
            <a:extLst>
              <a:ext uri="{FF2B5EF4-FFF2-40B4-BE49-F238E27FC236}">
                <a16:creationId xmlns:a16="http://schemas.microsoft.com/office/drawing/2014/main" id="{29512CD4-F873-62E7-48A5-AE16966B83D7}"/>
              </a:ext>
            </a:extLst>
          </p:cNvPr>
          <p:cNvSpPr>
            <a:spLocks noGrp="1"/>
          </p:cNvSpPr>
          <p:nvPr>
            <p:ph type="ctrTitle"/>
          </p:nvPr>
        </p:nvSpPr>
        <p:spPr>
          <a:xfrm>
            <a:off x="133166" y="479480"/>
            <a:ext cx="4928362"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ja-JP" altLang="en-US" sz="1600" b="1" dirty="0">
                <a:latin typeface="+mn-ea"/>
                <a:ea typeface="+mn-ea"/>
              </a:rPr>
              <a:t>福島県障がい者相談支援従事者人材育成ビジョン</a:t>
            </a:r>
          </a:p>
        </p:txBody>
      </p:sp>
      <p:pic>
        <p:nvPicPr>
          <p:cNvPr id="13" name="図 12">
            <a:extLst>
              <a:ext uri="{FF2B5EF4-FFF2-40B4-BE49-F238E27FC236}">
                <a16:creationId xmlns:a16="http://schemas.microsoft.com/office/drawing/2014/main" id="{5BA18ED8-C2CA-F012-4EAF-A8FC58927B9B}"/>
              </a:ext>
            </a:extLst>
          </p:cNvPr>
          <p:cNvPicPr>
            <a:picLocks noChangeAspect="1"/>
          </p:cNvPicPr>
          <p:nvPr/>
        </p:nvPicPr>
        <p:blipFill>
          <a:blip r:embed="rId3"/>
          <a:stretch>
            <a:fillRect/>
          </a:stretch>
        </p:blipFill>
        <p:spPr>
          <a:xfrm>
            <a:off x="4865341" y="1781027"/>
            <a:ext cx="4136616" cy="4117685"/>
          </a:xfrm>
          <a:prstGeom prst="rect">
            <a:avLst/>
          </a:prstGeom>
        </p:spPr>
      </p:pic>
      <p:graphicFrame>
        <p:nvGraphicFramePr>
          <p:cNvPr id="14" name="表 13">
            <a:extLst>
              <a:ext uri="{FF2B5EF4-FFF2-40B4-BE49-F238E27FC236}">
                <a16:creationId xmlns:a16="http://schemas.microsoft.com/office/drawing/2014/main" id="{563FEB3D-21F6-99BB-8252-7BD9DF8BA394}"/>
              </a:ext>
            </a:extLst>
          </p:cNvPr>
          <p:cNvGraphicFramePr>
            <a:graphicFrameLocks noGrp="1"/>
          </p:cNvGraphicFramePr>
          <p:nvPr>
            <p:extLst>
              <p:ext uri="{D42A27DB-BD31-4B8C-83A1-F6EECF244321}">
                <p14:modId xmlns:p14="http://schemas.microsoft.com/office/powerpoint/2010/main" val="3683279471"/>
              </p:ext>
            </p:extLst>
          </p:nvPr>
        </p:nvGraphicFramePr>
        <p:xfrm>
          <a:off x="150921" y="1060307"/>
          <a:ext cx="4705542" cy="5318210"/>
        </p:xfrm>
        <a:graphic>
          <a:graphicData uri="http://schemas.openxmlformats.org/drawingml/2006/table">
            <a:tbl>
              <a:tblPr firstRow="1" bandRow="1">
                <a:tableStyleId>{5C22544A-7EE6-4342-B048-85BDC9FD1C3A}</a:tableStyleId>
              </a:tblPr>
              <a:tblGrid>
                <a:gridCol w="661879">
                  <a:extLst>
                    <a:ext uri="{9D8B030D-6E8A-4147-A177-3AD203B41FA5}">
                      <a16:colId xmlns:a16="http://schemas.microsoft.com/office/drawing/2014/main" val="2748719103"/>
                    </a:ext>
                  </a:extLst>
                </a:gridCol>
                <a:gridCol w="4043663">
                  <a:extLst>
                    <a:ext uri="{9D8B030D-6E8A-4147-A177-3AD203B41FA5}">
                      <a16:colId xmlns:a16="http://schemas.microsoft.com/office/drawing/2014/main" val="803790474"/>
                    </a:ext>
                  </a:extLst>
                </a:gridCol>
              </a:tblGrid>
              <a:tr h="446466">
                <a:tc gridSpan="2">
                  <a:txBody>
                    <a:bodyPr/>
                    <a:lstStyle/>
                    <a:p>
                      <a:pPr algn="ctr"/>
                      <a:r>
                        <a:rPr kumimoji="1" lang="ja-JP" altLang="en-US" dirty="0">
                          <a:solidFill>
                            <a:schemeClr val="bg1"/>
                          </a:solidFill>
                        </a:rPr>
                        <a:t>支援の三重構造</a:t>
                      </a:r>
                    </a:p>
                  </a:txBody>
                  <a:tcPr anchor="ctr"/>
                </a:tc>
                <a:tc hMerge="1">
                  <a:txBody>
                    <a:bodyPr/>
                    <a:lstStyle/>
                    <a:p>
                      <a:endParaRPr kumimoji="1" lang="ja-JP" altLang="en-US" dirty="0"/>
                    </a:p>
                  </a:txBody>
                  <a:tcPr anchor="ctr"/>
                </a:tc>
                <a:extLst>
                  <a:ext uri="{0D108BD9-81ED-4DB2-BD59-A6C34878D82A}">
                    <a16:rowId xmlns:a16="http://schemas.microsoft.com/office/drawing/2014/main" val="3969841795"/>
                  </a:ext>
                </a:extLst>
              </a:tr>
              <a:tr h="1429021">
                <a:tc>
                  <a:txBody>
                    <a:bodyPr/>
                    <a:lstStyle/>
                    <a:p>
                      <a:pPr algn="ctr"/>
                      <a:r>
                        <a:rPr kumimoji="1" lang="ja-JP" altLang="en-US" b="1" dirty="0"/>
                        <a:t>一般的支援</a:t>
                      </a:r>
                    </a:p>
                  </a:txBody>
                  <a:tcPr vert="eaVert" anchor="ctr"/>
                </a:tc>
                <a:tc>
                  <a:txBody>
                    <a:bodyPr/>
                    <a:lstStyle/>
                    <a:p>
                      <a:r>
                        <a:rPr kumimoji="1" lang="ja-JP" altLang="en-US" sz="1600" b="1" dirty="0"/>
                        <a:t>相談内容を聴いて案内する支援。</a:t>
                      </a:r>
                    </a:p>
                    <a:p>
                      <a:r>
                        <a:rPr kumimoji="1" lang="ja-JP" altLang="en-US" sz="1600" b="1" dirty="0"/>
                        <a:t>⇒サービス等の内容を知っていれば誰でもできる支援。</a:t>
                      </a:r>
                    </a:p>
                  </a:txBody>
                  <a:tcPr anchor="ctr"/>
                </a:tc>
                <a:extLst>
                  <a:ext uri="{0D108BD9-81ED-4DB2-BD59-A6C34878D82A}">
                    <a16:rowId xmlns:a16="http://schemas.microsoft.com/office/drawing/2014/main" val="1504602989"/>
                  </a:ext>
                </a:extLst>
              </a:tr>
              <a:tr h="1884438">
                <a:tc>
                  <a:txBody>
                    <a:bodyPr/>
                    <a:lstStyle/>
                    <a:p>
                      <a:pPr algn="ctr"/>
                      <a:r>
                        <a:rPr kumimoji="1" lang="ja-JP" altLang="en-US" b="1" dirty="0"/>
                        <a:t>専門的支援</a:t>
                      </a:r>
                    </a:p>
                  </a:txBody>
                  <a:tcPr vert="eaVert" anchor="ctr"/>
                </a:tc>
                <a:tc>
                  <a:txBody>
                    <a:bodyPr/>
                    <a:lstStyle/>
                    <a:p>
                      <a:r>
                        <a:rPr kumimoji="1" lang="ja-JP" altLang="en-US" sz="1600" b="1" dirty="0"/>
                        <a:t>相談内容を聴いて、それから話を掘り下げ、本当に必要な支援を相談者と一緒に考える。　</a:t>
                      </a:r>
                    </a:p>
                    <a:p>
                      <a:r>
                        <a:rPr kumimoji="1" lang="ja-JP" altLang="en-US" sz="1600" b="1" dirty="0"/>
                        <a:t>（相談者が望んでいないことでも、様々な角度から必要と思われることは一緒に検討する。）</a:t>
                      </a:r>
                    </a:p>
                    <a:p>
                      <a:r>
                        <a:rPr kumimoji="1" lang="ja-JP" altLang="en-US" sz="1600" b="1" dirty="0"/>
                        <a:t>⇒相談支援従事者が行なうべき支援。</a:t>
                      </a:r>
                    </a:p>
                  </a:txBody>
                  <a:tcPr anchor="ctr"/>
                </a:tc>
                <a:extLst>
                  <a:ext uri="{0D108BD9-81ED-4DB2-BD59-A6C34878D82A}">
                    <a16:rowId xmlns:a16="http://schemas.microsoft.com/office/drawing/2014/main" val="4093029912"/>
                  </a:ext>
                </a:extLst>
              </a:tr>
              <a:tr h="1558285">
                <a:tc>
                  <a:txBody>
                    <a:bodyPr/>
                    <a:lstStyle/>
                    <a:p>
                      <a:pPr algn="ctr"/>
                      <a:r>
                        <a:rPr kumimoji="1" lang="ja-JP" altLang="en-US" b="1" dirty="0">
                          <a:solidFill>
                            <a:srgbClr val="FF0000"/>
                          </a:solidFill>
                        </a:rPr>
                        <a:t>特別集中支援</a:t>
                      </a:r>
                    </a:p>
                  </a:txBody>
                  <a:tcPr vert="eaVert" anchor="ctr"/>
                </a:tc>
                <a:tc>
                  <a:txBody>
                    <a:bodyPr/>
                    <a:lstStyle/>
                    <a:p>
                      <a:r>
                        <a:rPr kumimoji="1" lang="ja-JP" altLang="en-US" sz="2000" b="1" dirty="0">
                          <a:solidFill>
                            <a:srgbClr val="FF0000"/>
                          </a:solidFill>
                        </a:rPr>
                        <a:t>困難事例における対応など。ある期間で様々な専門家の介入が必要な支援。</a:t>
                      </a:r>
                    </a:p>
                  </a:txBody>
                  <a:tcPr anchor="ctr"/>
                </a:tc>
                <a:extLst>
                  <a:ext uri="{0D108BD9-81ED-4DB2-BD59-A6C34878D82A}">
                    <a16:rowId xmlns:a16="http://schemas.microsoft.com/office/drawing/2014/main" val="2669558743"/>
                  </a:ext>
                </a:extLst>
              </a:tr>
            </a:tbl>
          </a:graphicData>
        </a:graphic>
      </p:graphicFrame>
    </p:spTree>
    <p:extLst>
      <p:ext uri="{BB962C8B-B14F-4D97-AF65-F5344CB8AC3E}">
        <p14:creationId xmlns:p14="http://schemas.microsoft.com/office/powerpoint/2010/main" val="414079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19</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矢印: 下 3">
            <a:extLst>
              <a:ext uri="{FF2B5EF4-FFF2-40B4-BE49-F238E27FC236}">
                <a16:creationId xmlns:a16="http://schemas.microsoft.com/office/drawing/2014/main" id="{51CD9D73-03CB-2DEA-84AE-DDC46C352909}"/>
              </a:ext>
            </a:extLst>
          </p:cNvPr>
          <p:cNvSpPr/>
          <p:nvPr/>
        </p:nvSpPr>
        <p:spPr>
          <a:xfrm rot="16200000">
            <a:off x="3291880" y="1992355"/>
            <a:ext cx="545006" cy="38150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字幕 2">
            <a:extLst>
              <a:ext uri="{FF2B5EF4-FFF2-40B4-BE49-F238E27FC236}">
                <a16:creationId xmlns:a16="http://schemas.microsoft.com/office/drawing/2014/main" id="{6A170476-D157-7CCC-4E9B-22CBE602C806}"/>
              </a:ext>
            </a:extLst>
          </p:cNvPr>
          <p:cNvSpPr txBox="1">
            <a:spLocks/>
          </p:cNvSpPr>
          <p:nvPr/>
        </p:nvSpPr>
        <p:spPr>
          <a:xfrm>
            <a:off x="124287" y="3783305"/>
            <a:ext cx="8842158" cy="2622172"/>
          </a:xfrm>
          <a:prstGeom prst="rect">
            <a:avLst/>
          </a:prstGeom>
          <a:ln>
            <a:noFill/>
          </a:ln>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600"/>
              </a:spcBef>
            </a:pPr>
            <a:r>
              <a:rPr lang="ja-JP" altLang="en-US" sz="2000" b="1" dirty="0">
                <a:latin typeface="+mn-ea"/>
              </a:rPr>
              <a:t>相談支援専門員は、障害児者の自立の促進と共生社会の実現に向けた支援を実施することが望まれている。そのためには、ソーシャルワークの担い手としてスキル・知識を高めつつ、インフォーマルサービスを含めた社会資源の改善及び開発、地域のつながりや支援者・住民等との関係構築、生きがいや希望を見出す等の支援を行うことが求められている。また将来的には、社会経済や雇用情勢なども含め、幅広い見識を有するソーシャルワーカーとしての活躍が期待される。</a:t>
            </a:r>
          </a:p>
        </p:txBody>
      </p:sp>
      <p:sp>
        <p:nvSpPr>
          <p:cNvPr id="12" name="タイトル 1">
            <a:extLst>
              <a:ext uri="{FF2B5EF4-FFF2-40B4-BE49-F238E27FC236}">
                <a16:creationId xmlns:a16="http://schemas.microsoft.com/office/drawing/2014/main" id="{AC7FE433-6C6F-3228-3AC5-CDC0C432144B}"/>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「相談支援の質の向上に向けた検討会」における議論のとりまとめ</a:t>
            </a:r>
            <a:r>
              <a:rPr lang="en-US" altLang="ja-JP" sz="1100" b="1" dirty="0"/>
              <a:t>』</a:t>
            </a:r>
            <a:r>
              <a:rPr lang="ja-JP" altLang="en-US" sz="1100" b="1" dirty="0"/>
              <a:t>より</a:t>
            </a:r>
          </a:p>
        </p:txBody>
      </p:sp>
      <p:sp>
        <p:nvSpPr>
          <p:cNvPr id="8" name="字幕 2">
            <a:extLst>
              <a:ext uri="{FF2B5EF4-FFF2-40B4-BE49-F238E27FC236}">
                <a16:creationId xmlns:a16="http://schemas.microsoft.com/office/drawing/2014/main" id="{CBA33D57-2B8E-BEFF-6C92-080F14263A67}"/>
              </a:ext>
            </a:extLst>
          </p:cNvPr>
          <p:cNvSpPr txBox="1">
            <a:spLocks/>
          </p:cNvSpPr>
          <p:nvPr/>
        </p:nvSpPr>
        <p:spPr>
          <a:xfrm>
            <a:off x="426128" y="1257380"/>
            <a:ext cx="2840856" cy="1851456"/>
          </a:xfrm>
          <a:prstGeom prst="rect">
            <a:avLst/>
          </a:prstGeom>
          <a:solidFill>
            <a:schemeClr val="accent6">
              <a:lumMod val="20000"/>
              <a:lumOff val="80000"/>
            </a:schemeClr>
          </a:solidFill>
          <a:ln w="19050">
            <a:noFill/>
            <a:prstDash val="sysDash"/>
          </a:ln>
          <a:effectLst>
            <a:outerShdw blurRad="50800" dist="38100" dir="2700000" algn="tl" rotWithShape="0">
              <a:prstClr val="black">
                <a:alpha val="40000"/>
              </a:prstClr>
            </a:outerShdw>
          </a:effectLst>
        </p:spPr>
        <p:txBody>
          <a:bodyPr vert="horz" lIns="91440" tIns="90000" rIns="91440" bIns="9000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600"/>
              </a:spcBef>
            </a:pPr>
            <a:r>
              <a:rPr lang="ja-JP" altLang="en-US" sz="2000" b="1" dirty="0">
                <a:latin typeface="+mn-ea"/>
              </a:rPr>
              <a:t>障害のある人が</a:t>
            </a:r>
          </a:p>
          <a:p>
            <a:pPr>
              <a:lnSpc>
                <a:spcPct val="100000"/>
              </a:lnSpc>
              <a:spcBef>
                <a:spcPts val="600"/>
              </a:spcBef>
            </a:pPr>
            <a:r>
              <a:rPr lang="ja-JP" altLang="en-US" sz="2000" b="1" dirty="0">
                <a:latin typeface="+mn-ea"/>
              </a:rPr>
              <a:t>その人らしく</a:t>
            </a:r>
          </a:p>
          <a:p>
            <a:pPr>
              <a:lnSpc>
                <a:spcPct val="100000"/>
              </a:lnSpc>
              <a:spcBef>
                <a:spcPts val="600"/>
              </a:spcBef>
            </a:pPr>
            <a:r>
              <a:rPr lang="ja-JP" altLang="en-US" sz="2000" b="1" dirty="0">
                <a:latin typeface="+mn-ea"/>
              </a:rPr>
              <a:t>地域で暮らすことが</a:t>
            </a:r>
          </a:p>
          <a:p>
            <a:pPr>
              <a:lnSpc>
                <a:spcPct val="100000"/>
              </a:lnSpc>
              <a:spcBef>
                <a:spcPts val="600"/>
              </a:spcBef>
            </a:pPr>
            <a:r>
              <a:rPr lang="ja-JP" altLang="en-US" sz="2000" b="1" dirty="0">
                <a:latin typeface="+mn-ea"/>
              </a:rPr>
              <a:t>できること</a:t>
            </a:r>
            <a:endParaRPr lang="en-US" altLang="ja-JP" sz="2000" b="1" dirty="0">
              <a:latin typeface="+mn-ea"/>
            </a:endParaRPr>
          </a:p>
        </p:txBody>
      </p:sp>
      <p:sp>
        <p:nvSpPr>
          <p:cNvPr id="9" name="四角形: 角を丸くする 8">
            <a:extLst>
              <a:ext uri="{FF2B5EF4-FFF2-40B4-BE49-F238E27FC236}">
                <a16:creationId xmlns:a16="http://schemas.microsoft.com/office/drawing/2014/main" id="{758C90F4-2641-3A02-F2D7-56407FAFEE9F}"/>
              </a:ext>
            </a:extLst>
          </p:cNvPr>
          <p:cNvSpPr/>
          <p:nvPr/>
        </p:nvSpPr>
        <p:spPr>
          <a:xfrm>
            <a:off x="3781770" y="1256466"/>
            <a:ext cx="2752195" cy="1851455"/>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spcBef>
                <a:spcPts val="600"/>
              </a:spcBef>
            </a:pPr>
            <a:r>
              <a:rPr kumimoji="1" lang="ja-JP" altLang="en-US" sz="2000" b="1" dirty="0">
                <a:solidFill>
                  <a:schemeClr val="tx1"/>
                </a:solidFill>
              </a:rPr>
              <a:t>地域を基盤とした</a:t>
            </a:r>
            <a:endParaRPr kumimoji="1" lang="en-US" altLang="ja-JP" sz="2000" b="1" dirty="0">
              <a:solidFill>
                <a:schemeClr val="tx1"/>
              </a:solidFill>
            </a:endParaRPr>
          </a:p>
          <a:p>
            <a:pPr algn="ctr">
              <a:spcBef>
                <a:spcPts val="600"/>
              </a:spcBef>
            </a:pPr>
            <a:r>
              <a:rPr kumimoji="1" lang="ja-JP" altLang="en-US" sz="2000" b="1" dirty="0">
                <a:solidFill>
                  <a:schemeClr val="tx1"/>
                </a:solidFill>
              </a:rPr>
              <a:t>ソーシャルワーク</a:t>
            </a:r>
          </a:p>
        </p:txBody>
      </p:sp>
      <p:sp>
        <p:nvSpPr>
          <p:cNvPr id="15" name="字幕 2">
            <a:extLst>
              <a:ext uri="{FF2B5EF4-FFF2-40B4-BE49-F238E27FC236}">
                <a16:creationId xmlns:a16="http://schemas.microsoft.com/office/drawing/2014/main" id="{0E44A43A-D819-42CE-8C3A-16E9C3A06DB4}"/>
              </a:ext>
            </a:extLst>
          </p:cNvPr>
          <p:cNvSpPr txBox="1">
            <a:spLocks/>
          </p:cNvSpPr>
          <p:nvPr/>
        </p:nvSpPr>
        <p:spPr>
          <a:xfrm>
            <a:off x="6661736" y="1256466"/>
            <a:ext cx="1833357" cy="838111"/>
          </a:xfrm>
          <a:prstGeom prst="rect">
            <a:avLst/>
          </a:prstGeom>
          <a:solidFill>
            <a:schemeClr val="accent5">
              <a:lumMod val="20000"/>
              <a:lumOff val="80000"/>
            </a:schemeClr>
          </a:solidFill>
          <a:ln w="19050">
            <a:noFill/>
            <a:prstDash val="sysDash"/>
          </a:ln>
          <a:effectLst>
            <a:outerShdw blurRad="50800" dist="38100" dir="2700000" algn="tl" rotWithShape="0">
              <a:prstClr val="black">
                <a:alpha val="40000"/>
              </a:prstClr>
            </a:outerShdw>
          </a:effectLst>
        </p:spPr>
        <p:txBody>
          <a:bodyPr vert="horz" lIns="91440" tIns="90000" rIns="91440" bIns="9000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600"/>
              </a:spcBef>
            </a:pPr>
            <a:r>
              <a:rPr lang="ja-JP" altLang="en-US" sz="2000" b="1" dirty="0">
                <a:latin typeface="+mn-ea"/>
              </a:rPr>
              <a:t>個別の支援</a:t>
            </a:r>
            <a:endParaRPr lang="en-US" altLang="ja-JP" sz="2000" b="1" dirty="0">
              <a:latin typeface="+mn-ea"/>
            </a:endParaRPr>
          </a:p>
        </p:txBody>
      </p:sp>
      <p:sp>
        <p:nvSpPr>
          <p:cNvPr id="16" name="字幕 2">
            <a:extLst>
              <a:ext uri="{FF2B5EF4-FFF2-40B4-BE49-F238E27FC236}">
                <a16:creationId xmlns:a16="http://schemas.microsoft.com/office/drawing/2014/main" id="{2E01C828-E010-6154-9463-B858BE6168EB}"/>
              </a:ext>
            </a:extLst>
          </p:cNvPr>
          <p:cNvSpPr txBox="1">
            <a:spLocks/>
          </p:cNvSpPr>
          <p:nvPr/>
        </p:nvSpPr>
        <p:spPr>
          <a:xfrm>
            <a:off x="6661736" y="2262161"/>
            <a:ext cx="1833357" cy="838111"/>
          </a:xfrm>
          <a:prstGeom prst="rect">
            <a:avLst/>
          </a:prstGeom>
          <a:solidFill>
            <a:schemeClr val="accent5">
              <a:lumMod val="20000"/>
              <a:lumOff val="80000"/>
            </a:schemeClr>
          </a:solidFill>
          <a:ln w="19050">
            <a:noFill/>
            <a:prstDash val="sysDash"/>
          </a:ln>
          <a:effectLst>
            <a:outerShdw blurRad="50800" dist="38100" dir="2700000" algn="tl" rotWithShape="0">
              <a:prstClr val="black">
                <a:alpha val="40000"/>
              </a:prstClr>
            </a:outerShdw>
          </a:effectLst>
        </p:spPr>
        <p:txBody>
          <a:bodyPr vert="horz" lIns="91440" tIns="90000" rIns="91440" bIns="9000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600"/>
              </a:spcBef>
            </a:pPr>
            <a:r>
              <a:rPr lang="ja-JP" altLang="en-US" sz="2000" b="1" dirty="0">
                <a:latin typeface="+mn-ea"/>
              </a:rPr>
              <a:t>地域づくり</a:t>
            </a:r>
            <a:endParaRPr lang="en-US" altLang="ja-JP" sz="2000" b="1" dirty="0">
              <a:latin typeface="+mn-ea"/>
            </a:endParaRPr>
          </a:p>
        </p:txBody>
      </p:sp>
      <p:sp>
        <p:nvSpPr>
          <p:cNvPr id="17" name="吹き出し: 四角形 16">
            <a:extLst>
              <a:ext uri="{FF2B5EF4-FFF2-40B4-BE49-F238E27FC236}">
                <a16:creationId xmlns:a16="http://schemas.microsoft.com/office/drawing/2014/main" id="{D7FD16F8-0EC2-E859-9300-D3B2D610FFBC}"/>
              </a:ext>
            </a:extLst>
          </p:cNvPr>
          <p:cNvSpPr/>
          <p:nvPr/>
        </p:nvSpPr>
        <p:spPr>
          <a:xfrm>
            <a:off x="4075220" y="734244"/>
            <a:ext cx="4181013" cy="453220"/>
          </a:xfrm>
          <a:prstGeom prst="wedgeRectCallout">
            <a:avLst>
              <a:gd name="adj1" fmla="val -34881"/>
              <a:gd name="adj2" fmla="val 96900"/>
            </a:avLst>
          </a:prstGeom>
          <a:no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どういった姿勢で臨めばいいのか？</a:t>
            </a:r>
          </a:p>
        </p:txBody>
      </p:sp>
      <p:sp>
        <p:nvSpPr>
          <p:cNvPr id="18" name="吹き出し: 四角形 17">
            <a:extLst>
              <a:ext uri="{FF2B5EF4-FFF2-40B4-BE49-F238E27FC236}">
                <a16:creationId xmlns:a16="http://schemas.microsoft.com/office/drawing/2014/main" id="{3C952950-4200-D75F-6F3A-F8E249656433}"/>
              </a:ext>
            </a:extLst>
          </p:cNvPr>
          <p:cNvSpPr/>
          <p:nvPr/>
        </p:nvSpPr>
        <p:spPr>
          <a:xfrm>
            <a:off x="3397401" y="3172838"/>
            <a:ext cx="4181013" cy="453220"/>
          </a:xfrm>
          <a:prstGeom prst="wedgeRectCallout">
            <a:avLst>
              <a:gd name="adj1" fmla="val -7065"/>
              <a:gd name="adj2" fmla="val -83309"/>
            </a:avLst>
          </a:prstGeom>
          <a:no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なぜこうした仕事（活動）が必要なのか？</a:t>
            </a:r>
          </a:p>
        </p:txBody>
      </p:sp>
      <p:sp>
        <p:nvSpPr>
          <p:cNvPr id="13" name="タイトル 1">
            <a:extLst>
              <a:ext uri="{FF2B5EF4-FFF2-40B4-BE49-F238E27FC236}">
                <a16:creationId xmlns:a16="http://schemas.microsoft.com/office/drawing/2014/main" id="{D81828B5-F74E-AE15-77FD-A9E36DA92662}"/>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相談支援従事者に求められるもの</a:t>
            </a:r>
          </a:p>
        </p:txBody>
      </p:sp>
    </p:spTree>
    <p:extLst>
      <p:ext uri="{BB962C8B-B14F-4D97-AF65-F5344CB8AC3E}">
        <p14:creationId xmlns:p14="http://schemas.microsoft.com/office/powerpoint/2010/main" val="355542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1606A-70D4-4CB0-53E7-607B383A3D64}"/>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0C8AF9A8-0663-2BA1-D87E-8B407B4505A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CA5C23AB-2A53-9CB7-851B-A301952C5E4E}"/>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a:t>
            </a:fld>
            <a:endParaRPr kumimoji="1" lang="ja-JP" altLang="en-US" dirty="0"/>
          </a:p>
        </p:txBody>
      </p:sp>
      <p:cxnSp>
        <p:nvCxnSpPr>
          <p:cNvPr id="22" name="直線コネクタ 21">
            <a:extLst>
              <a:ext uri="{FF2B5EF4-FFF2-40B4-BE49-F238E27FC236}">
                <a16:creationId xmlns:a16="http://schemas.microsoft.com/office/drawing/2014/main" id="{15713A10-84FF-ECEC-E57B-046C83A77748}"/>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2AC746EB-B6A7-193A-67BA-B057AE203F4A}"/>
              </a:ext>
            </a:extLst>
          </p:cNvPr>
          <p:cNvSpPr txBox="1">
            <a:spLocks/>
          </p:cNvSpPr>
          <p:nvPr/>
        </p:nvSpPr>
        <p:spPr>
          <a:xfrm>
            <a:off x="3533313" y="74791"/>
            <a:ext cx="5442010" cy="306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1400" b="1" dirty="0"/>
              <a:t>目　次</a:t>
            </a:r>
          </a:p>
        </p:txBody>
      </p:sp>
      <p:sp>
        <p:nvSpPr>
          <p:cNvPr id="8" name="字幕 2">
            <a:extLst>
              <a:ext uri="{FF2B5EF4-FFF2-40B4-BE49-F238E27FC236}">
                <a16:creationId xmlns:a16="http://schemas.microsoft.com/office/drawing/2014/main" id="{3A68EBB1-CDBD-098C-267C-80B599A59A09}"/>
              </a:ext>
            </a:extLst>
          </p:cNvPr>
          <p:cNvSpPr>
            <a:spLocks noGrp="1"/>
          </p:cNvSpPr>
          <p:nvPr>
            <p:ph type="subTitle" idx="1"/>
          </p:nvPr>
        </p:nvSpPr>
        <p:spPr>
          <a:xfrm>
            <a:off x="177554" y="659977"/>
            <a:ext cx="8753381" cy="2721437"/>
          </a:xfrm>
        </p:spPr>
        <p:txBody>
          <a:bodyPr anchor="ctr">
            <a:normAutofit/>
          </a:bodyPr>
          <a:lstStyle/>
          <a:p>
            <a:pPr algn="just">
              <a:lnSpc>
                <a:spcPct val="100000"/>
              </a:lnSpc>
            </a:pPr>
            <a:r>
              <a:rPr kumimoji="1" lang="en-US" altLang="ja-JP" sz="2800" b="1" dirty="0">
                <a:latin typeface="+mn-ea"/>
              </a:rPr>
              <a:t>1</a:t>
            </a:r>
            <a:r>
              <a:rPr kumimoji="1" lang="ja-JP" altLang="en-US" sz="2800" b="1" dirty="0">
                <a:latin typeface="+mn-ea"/>
              </a:rPr>
              <a:t>　自らの人材育成に関する取り組みのふりかえり</a:t>
            </a:r>
            <a:endParaRPr kumimoji="1" lang="en-US" altLang="ja-JP" sz="2800" b="1" dirty="0">
              <a:latin typeface="+mn-ea"/>
            </a:endParaRPr>
          </a:p>
          <a:p>
            <a:pPr algn="just">
              <a:lnSpc>
                <a:spcPct val="100000"/>
              </a:lnSpc>
            </a:pPr>
            <a:r>
              <a:rPr kumimoji="1" lang="en-US" altLang="ja-JP" sz="2800" b="1" dirty="0">
                <a:latin typeface="+mn-ea"/>
              </a:rPr>
              <a:t>2</a:t>
            </a:r>
            <a:r>
              <a:rPr kumimoji="1" lang="ja-JP" altLang="en-US" sz="2800" b="1" dirty="0">
                <a:latin typeface="+mn-ea"/>
              </a:rPr>
              <a:t>　相談支援専門員を育成することとは</a:t>
            </a:r>
          </a:p>
          <a:p>
            <a:pPr algn="just">
              <a:lnSpc>
                <a:spcPct val="100000"/>
              </a:lnSpc>
            </a:pPr>
            <a:r>
              <a:rPr lang="en-US" altLang="ja-JP" sz="2800" b="1" dirty="0">
                <a:latin typeface="+mn-ea"/>
              </a:rPr>
              <a:t>3</a:t>
            </a:r>
            <a:r>
              <a:rPr lang="ja-JP" altLang="en-US" sz="2800" b="1" dirty="0">
                <a:latin typeface="+mn-ea"/>
              </a:rPr>
              <a:t>　主任相談支援専門員の人材育成における役割</a:t>
            </a:r>
            <a:endParaRPr lang="en-US" altLang="ja-JP" sz="2800" b="1" dirty="0">
              <a:latin typeface="+mn-ea"/>
            </a:endParaRPr>
          </a:p>
          <a:p>
            <a:pPr algn="just">
              <a:lnSpc>
                <a:spcPct val="100000"/>
              </a:lnSpc>
            </a:pPr>
            <a:r>
              <a:rPr lang="en-US" altLang="ja-JP" sz="2800" b="1" dirty="0">
                <a:latin typeface="+mn-ea"/>
              </a:rPr>
              <a:t>4</a:t>
            </a:r>
            <a:r>
              <a:rPr lang="ja-JP" altLang="en-US" sz="2800" b="1" dirty="0">
                <a:latin typeface="+mn-ea"/>
              </a:rPr>
              <a:t>　福島県障がい者相談支援従事者人材育成ビジョン</a:t>
            </a:r>
            <a:endParaRPr lang="en-US" altLang="ja-JP" sz="2800" b="1" dirty="0">
              <a:latin typeface="+mn-ea"/>
            </a:endParaRPr>
          </a:p>
        </p:txBody>
      </p:sp>
      <p:sp>
        <p:nvSpPr>
          <p:cNvPr id="4" name="四角形: 角を丸くする 3">
            <a:extLst>
              <a:ext uri="{FF2B5EF4-FFF2-40B4-BE49-F238E27FC236}">
                <a16:creationId xmlns:a16="http://schemas.microsoft.com/office/drawing/2014/main" id="{4700D701-C658-ACCF-94CA-7C3A0CCFB957}"/>
              </a:ext>
            </a:extLst>
          </p:cNvPr>
          <p:cNvSpPr/>
          <p:nvPr/>
        </p:nvSpPr>
        <p:spPr>
          <a:xfrm>
            <a:off x="213064" y="3424619"/>
            <a:ext cx="8717871" cy="2721438"/>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b="1" dirty="0">
                <a:solidFill>
                  <a:srgbClr val="FF0000"/>
                </a:solidFill>
              </a:rPr>
              <a:t>○福島県障がい者相談支援従事者人材育成ビジョン</a:t>
            </a:r>
            <a:endParaRPr kumimoji="1" lang="en-US" altLang="ja-JP" sz="2400" b="1" dirty="0">
              <a:solidFill>
                <a:srgbClr val="FF0000"/>
              </a:solidFill>
            </a:endParaRPr>
          </a:p>
          <a:p>
            <a:pPr algn="just"/>
            <a:r>
              <a:rPr kumimoji="1" lang="ja-JP" altLang="en-US" sz="2400" b="1" dirty="0">
                <a:solidFill>
                  <a:srgbClr val="FF0000"/>
                </a:solidFill>
              </a:rPr>
              <a:t>○相談支援専門員に求められるレベルと想定される研修</a:t>
            </a:r>
          </a:p>
          <a:p>
            <a:pPr algn="just"/>
            <a:endParaRPr kumimoji="1" lang="en-US" altLang="ja-JP" sz="2400" b="1" dirty="0">
              <a:solidFill>
                <a:srgbClr val="FF0000"/>
              </a:solidFill>
            </a:endParaRPr>
          </a:p>
          <a:p>
            <a:pPr algn="just"/>
            <a:r>
              <a:rPr kumimoji="1" lang="ja-JP" altLang="en-US" sz="2400" b="1" dirty="0">
                <a:solidFill>
                  <a:srgbClr val="FF0000"/>
                </a:solidFill>
              </a:rPr>
              <a:t>＊上記を準備して、本研修を受講してください。</a:t>
            </a:r>
          </a:p>
        </p:txBody>
      </p:sp>
    </p:spTree>
    <p:extLst>
      <p:ext uri="{BB962C8B-B14F-4D97-AF65-F5344CB8AC3E}">
        <p14:creationId xmlns:p14="http://schemas.microsoft.com/office/powerpoint/2010/main" val="235489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20</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矢印: 下 3">
            <a:extLst>
              <a:ext uri="{FF2B5EF4-FFF2-40B4-BE49-F238E27FC236}">
                <a16:creationId xmlns:a16="http://schemas.microsoft.com/office/drawing/2014/main" id="{51CD9D73-03CB-2DEA-84AE-DDC46C352909}"/>
              </a:ext>
            </a:extLst>
          </p:cNvPr>
          <p:cNvSpPr/>
          <p:nvPr/>
        </p:nvSpPr>
        <p:spPr>
          <a:xfrm rot="16200000">
            <a:off x="3291880" y="1992355"/>
            <a:ext cx="545006" cy="38150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字幕 2">
            <a:extLst>
              <a:ext uri="{FF2B5EF4-FFF2-40B4-BE49-F238E27FC236}">
                <a16:creationId xmlns:a16="http://schemas.microsoft.com/office/drawing/2014/main" id="{6A170476-D157-7CCC-4E9B-22CBE602C806}"/>
              </a:ext>
            </a:extLst>
          </p:cNvPr>
          <p:cNvSpPr txBox="1">
            <a:spLocks/>
          </p:cNvSpPr>
          <p:nvPr/>
        </p:nvSpPr>
        <p:spPr>
          <a:xfrm>
            <a:off x="124287" y="3783305"/>
            <a:ext cx="8842158" cy="2622172"/>
          </a:xfrm>
          <a:prstGeom prst="rect">
            <a:avLst/>
          </a:prstGeom>
          <a:ln>
            <a:noFill/>
          </a:ln>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600"/>
              </a:spcBef>
            </a:pPr>
            <a:r>
              <a:rPr lang="ja-JP" altLang="en-US" sz="2000" b="1" dirty="0">
                <a:latin typeface="+mn-ea"/>
              </a:rPr>
              <a:t>相談支援専門員は、</a:t>
            </a:r>
            <a:r>
              <a:rPr lang="ja-JP" altLang="en-US" b="1" u="sng" dirty="0">
                <a:solidFill>
                  <a:srgbClr val="FF0000"/>
                </a:solidFill>
                <a:latin typeface="+mn-ea"/>
              </a:rPr>
              <a:t>障害児者の自立の促進と共生社会の実現に向けた支援を実施すること</a:t>
            </a:r>
            <a:r>
              <a:rPr lang="ja-JP" altLang="en-US" sz="2000" b="1" dirty="0">
                <a:latin typeface="+mn-ea"/>
              </a:rPr>
              <a:t>が望まれている。そのためには、ソーシャルワークの担い手としてスキル・知識を高めつつ、インフォーマルサービスを含めた社会資源の改善及び開発、地域のつながりや支援者・住民等との関係構築、生きがいや希望を見出す等の支援を行うことが求められている。また将来的には、社会経済や雇用情勢なども含め、</a:t>
            </a:r>
            <a:r>
              <a:rPr lang="ja-JP" altLang="en-US" sz="2800" b="1" u="sng" dirty="0">
                <a:solidFill>
                  <a:srgbClr val="FF0000"/>
                </a:solidFill>
                <a:latin typeface="+mn-ea"/>
              </a:rPr>
              <a:t>幅広い見識を有するソーシャルワーカー</a:t>
            </a:r>
            <a:r>
              <a:rPr lang="ja-JP" altLang="en-US" sz="2000" b="1" dirty="0">
                <a:latin typeface="+mn-ea"/>
              </a:rPr>
              <a:t>としての活躍が期待される。</a:t>
            </a:r>
          </a:p>
        </p:txBody>
      </p:sp>
      <p:sp>
        <p:nvSpPr>
          <p:cNvPr id="12" name="タイトル 1">
            <a:extLst>
              <a:ext uri="{FF2B5EF4-FFF2-40B4-BE49-F238E27FC236}">
                <a16:creationId xmlns:a16="http://schemas.microsoft.com/office/drawing/2014/main" id="{AC7FE433-6C6F-3228-3AC5-CDC0C432144B}"/>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「相談支援の質の向上に向けた検討会」における議論のとりまとめ</a:t>
            </a:r>
            <a:r>
              <a:rPr lang="en-US" altLang="ja-JP" sz="1100" b="1" dirty="0"/>
              <a:t>』</a:t>
            </a:r>
            <a:r>
              <a:rPr lang="ja-JP" altLang="en-US" sz="1100" b="1" dirty="0"/>
              <a:t>より</a:t>
            </a:r>
          </a:p>
        </p:txBody>
      </p:sp>
      <p:sp>
        <p:nvSpPr>
          <p:cNvPr id="8" name="字幕 2">
            <a:extLst>
              <a:ext uri="{FF2B5EF4-FFF2-40B4-BE49-F238E27FC236}">
                <a16:creationId xmlns:a16="http://schemas.microsoft.com/office/drawing/2014/main" id="{CBA33D57-2B8E-BEFF-6C92-080F14263A67}"/>
              </a:ext>
            </a:extLst>
          </p:cNvPr>
          <p:cNvSpPr txBox="1">
            <a:spLocks/>
          </p:cNvSpPr>
          <p:nvPr/>
        </p:nvSpPr>
        <p:spPr>
          <a:xfrm>
            <a:off x="426128" y="1257380"/>
            <a:ext cx="2840856" cy="1851456"/>
          </a:xfrm>
          <a:prstGeom prst="rect">
            <a:avLst/>
          </a:prstGeom>
          <a:solidFill>
            <a:schemeClr val="accent6">
              <a:lumMod val="20000"/>
              <a:lumOff val="80000"/>
            </a:schemeClr>
          </a:solidFill>
          <a:ln w="19050">
            <a:noFill/>
            <a:prstDash val="sysDash"/>
          </a:ln>
          <a:effectLst>
            <a:outerShdw blurRad="50800" dist="38100" dir="2700000" algn="tl" rotWithShape="0">
              <a:prstClr val="black">
                <a:alpha val="40000"/>
              </a:prstClr>
            </a:outerShdw>
          </a:effectLst>
        </p:spPr>
        <p:txBody>
          <a:bodyPr vert="horz" lIns="91440" tIns="90000" rIns="91440" bIns="9000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600"/>
              </a:spcBef>
            </a:pPr>
            <a:r>
              <a:rPr lang="ja-JP" altLang="en-US" sz="2000" b="1" dirty="0">
                <a:latin typeface="+mn-ea"/>
              </a:rPr>
              <a:t>障害のある人が</a:t>
            </a:r>
          </a:p>
          <a:p>
            <a:pPr>
              <a:lnSpc>
                <a:spcPct val="100000"/>
              </a:lnSpc>
              <a:spcBef>
                <a:spcPts val="600"/>
              </a:spcBef>
            </a:pPr>
            <a:r>
              <a:rPr lang="ja-JP" altLang="en-US" sz="2000" b="1" dirty="0">
                <a:latin typeface="+mn-ea"/>
              </a:rPr>
              <a:t>その人らしく</a:t>
            </a:r>
          </a:p>
          <a:p>
            <a:pPr>
              <a:lnSpc>
                <a:spcPct val="100000"/>
              </a:lnSpc>
              <a:spcBef>
                <a:spcPts val="600"/>
              </a:spcBef>
            </a:pPr>
            <a:r>
              <a:rPr lang="ja-JP" altLang="en-US" sz="2000" b="1" dirty="0">
                <a:latin typeface="+mn-ea"/>
              </a:rPr>
              <a:t>地域で暮らすことが</a:t>
            </a:r>
          </a:p>
          <a:p>
            <a:pPr>
              <a:lnSpc>
                <a:spcPct val="100000"/>
              </a:lnSpc>
              <a:spcBef>
                <a:spcPts val="600"/>
              </a:spcBef>
            </a:pPr>
            <a:r>
              <a:rPr lang="ja-JP" altLang="en-US" sz="2000" b="1" dirty="0">
                <a:latin typeface="+mn-ea"/>
              </a:rPr>
              <a:t>できること</a:t>
            </a:r>
            <a:endParaRPr lang="en-US" altLang="ja-JP" sz="2000" b="1" dirty="0">
              <a:latin typeface="+mn-ea"/>
            </a:endParaRPr>
          </a:p>
        </p:txBody>
      </p:sp>
      <p:sp>
        <p:nvSpPr>
          <p:cNvPr id="9" name="四角形: 角を丸くする 8">
            <a:extLst>
              <a:ext uri="{FF2B5EF4-FFF2-40B4-BE49-F238E27FC236}">
                <a16:creationId xmlns:a16="http://schemas.microsoft.com/office/drawing/2014/main" id="{758C90F4-2641-3A02-F2D7-56407FAFEE9F}"/>
              </a:ext>
            </a:extLst>
          </p:cNvPr>
          <p:cNvSpPr/>
          <p:nvPr/>
        </p:nvSpPr>
        <p:spPr>
          <a:xfrm>
            <a:off x="3781770" y="1256466"/>
            <a:ext cx="2752195" cy="1851455"/>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spcBef>
                <a:spcPts val="600"/>
              </a:spcBef>
            </a:pPr>
            <a:r>
              <a:rPr kumimoji="1" lang="ja-JP" altLang="en-US" sz="2000" b="1" dirty="0">
                <a:solidFill>
                  <a:schemeClr val="tx1"/>
                </a:solidFill>
              </a:rPr>
              <a:t>地域を基盤とした</a:t>
            </a:r>
            <a:endParaRPr kumimoji="1" lang="en-US" altLang="ja-JP" sz="2000" b="1" dirty="0">
              <a:solidFill>
                <a:schemeClr val="tx1"/>
              </a:solidFill>
            </a:endParaRPr>
          </a:p>
          <a:p>
            <a:pPr algn="ctr">
              <a:spcBef>
                <a:spcPts val="600"/>
              </a:spcBef>
            </a:pPr>
            <a:r>
              <a:rPr kumimoji="1" lang="ja-JP" altLang="en-US" sz="2000" b="1" dirty="0">
                <a:solidFill>
                  <a:schemeClr val="tx1"/>
                </a:solidFill>
              </a:rPr>
              <a:t>ソーシャルワーク</a:t>
            </a:r>
          </a:p>
        </p:txBody>
      </p:sp>
      <p:sp>
        <p:nvSpPr>
          <p:cNvPr id="15" name="字幕 2">
            <a:extLst>
              <a:ext uri="{FF2B5EF4-FFF2-40B4-BE49-F238E27FC236}">
                <a16:creationId xmlns:a16="http://schemas.microsoft.com/office/drawing/2014/main" id="{0E44A43A-D819-42CE-8C3A-16E9C3A06DB4}"/>
              </a:ext>
            </a:extLst>
          </p:cNvPr>
          <p:cNvSpPr txBox="1">
            <a:spLocks/>
          </p:cNvSpPr>
          <p:nvPr/>
        </p:nvSpPr>
        <p:spPr>
          <a:xfrm>
            <a:off x="6661736" y="1256466"/>
            <a:ext cx="1833357" cy="838111"/>
          </a:xfrm>
          <a:prstGeom prst="rect">
            <a:avLst/>
          </a:prstGeom>
          <a:solidFill>
            <a:schemeClr val="accent5">
              <a:lumMod val="20000"/>
              <a:lumOff val="80000"/>
            </a:schemeClr>
          </a:solidFill>
          <a:ln w="19050">
            <a:noFill/>
            <a:prstDash val="sysDash"/>
          </a:ln>
          <a:effectLst>
            <a:outerShdw blurRad="50800" dist="38100" dir="2700000" algn="tl" rotWithShape="0">
              <a:prstClr val="black">
                <a:alpha val="40000"/>
              </a:prstClr>
            </a:outerShdw>
          </a:effectLst>
        </p:spPr>
        <p:txBody>
          <a:bodyPr vert="horz" lIns="91440" tIns="90000" rIns="91440" bIns="9000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600"/>
              </a:spcBef>
            </a:pPr>
            <a:r>
              <a:rPr lang="ja-JP" altLang="en-US" sz="2000" b="1" dirty="0">
                <a:latin typeface="+mn-ea"/>
              </a:rPr>
              <a:t>個別の支援</a:t>
            </a:r>
            <a:endParaRPr lang="en-US" altLang="ja-JP" sz="2000" b="1" dirty="0">
              <a:latin typeface="+mn-ea"/>
            </a:endParaRPr>
          </a:p>
        </p:txBody>
      </p:sp>
      <p:sp>
        <p:nvSpPr>
          <p:cNvPr id="16" name="字幕 2">
            <a:extLst>
              <a:ext uri="{FF2B5EF4-FFF2-40B4-BE49-F238E27FC236}">
                <a16:creationId xmlns:a16="http://schemas.microsoft.com/office/drawing/2014/main" id="{2E01C828-E010-6154-9463-B858BE6168EB}"/>
              </a:ext>
            </a:extLst>
          </p:cNvPr>
          <p:cNvSpPr txBox="1">
            <a:spLocks/>
          </p:cNvSpPr>
          <p:nvPr/>
        </p:nvSpPr>
        <p:spPr>
          <a:xfrm>
            <a:off x="6661736" y="2262161"/>
            <a:ext cx="1833357" cy="838111"/>
          </a:xfrm>
          <a:prstGeom prst="rect">
            <a:avLst/>
          </a:prstGeom>
          <a:solidFill>
            <a:schemeClr val="accent5">
              <a:lumMod val="20000"/>
              <a:lumOff val="80000"/>
            </a:schemeClr>
          </a:solidFill>
          <a:ln w="19050">
            <a:noFill/>
            <a:prstDash val="sysDash"/>
          </a:ln>
          <a:effectLst>
            <a:outerShdw blurRad="50800" dist="38100" dir="2700000" algn="tl" rotWithShape="0">
              <a:prstClr val="black">
                <a:alpha val="40000"/>
              </a:prstClr>
            </a:outerShdw>
          </a:effectLst>
        </p:spPr>
        <p:txBody>
          <a:bodyPr vert="horz" lIns="91440" tIns="90000" rIns="91440" bIns="9000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600"/>
              </a:spcBef>
            </a:pPr>
            <a:r>
              <a:rPr lang="ja-JP" altLang="en-US" sz="2000" b="1" dirty="0">
                <a:latin typeface="+mn-ea"/>
              </a:rPr>
              <a:t>地域づくり</a:t>
            </a:r>
            <a:endParaRPr lang="en-US" altLang="ja-JP" sz="2000" b="1" dirty="0">
              <a:latin typeface="+mn-ea"/>
            </a:endParaRPr>
          </a:p>
        </p:txBody>
      </p:sp>
      <p:sp>
        <p:nvSpPr>
          <p:cNvPr id="17" name="吹き出し: 四角形 16">
            <a:extLst>
              <a:ext uri="{FF2B5EF4-FFF2-40B4-BE49-F238E27FC236}">
                <a16:creationId xmlns:a16="http://schemas.microsoft.com/office/drawing/2014/main" id="{D7FD16F8-0EC2-E859-9300-D3B2D610FFBC}"/>
              </a:ext>
            </a:extLst>
          </p:cNvPr>
          <p:cNvSpPr/>
          <p:nvPr/>
        </p:nvSpPr>
        <p:spPr>
          <a:xfrm>
            <a:off x="4075220" y="734244"/>
            <a:ext cx="4181013" cy="453220"/>
          </a:xfrm>
          <a:prstGeom prst="wedgeRectCallout">
            <a:avLst>
              <a:gd name="adj1" fmla="val -34881"/>
              <a:gd name="adj2" fmla="val 96900"/>
            </a:avLst>
          </a:prstGeom>
          <a:no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どういった姿勢で臨めばいいのか？</a:t>
            </a:r>
          </a:p>
        </p:txBody>
      </p:sp>
      <p:sp>
        <p:nvSpPr>
          <p:cNvPr id="18" name="吹き出し: 四角形 17">
            <a:extLst>
              <a:ext uri="{FF2B5EF4-FFF2-40B4-BE49-F238E27FC236}">
                <a16:creationId xmlns:a16="http://schemas.microsoft.com/office/drawing/2014/main" id="{3C952950-4200-D75F-6F3A-F8E249656433}"/>
              </a:ext>
            </a:extLst>
          </p:cNvPr>
          <p:cNvSpPr/>
          <p:nvPr/>
        </p:nvSpPr>
        <p:spPr>
          <a:xfrm>
            <a:off x="3397401" y="3172838"/>
            <a:ext cx="4181013" cy="453220"/>
          </a:xfrm>
          <a:prstGeom prst="wedgeRectCallout">
            <a:avLst>
              <a:gd name="adj1" fmla="val -7065"/>
              <a:gd name="adj2" fmla="val -83309"/>
            </a:avLst>
          </a:prstGeom>
          <a:no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なぜこうした仕事（活動）が必要なのか？</a:t>
            </a:r>
          </a:p>
        </p:txBody>
      </p:sp>
      <p:sp>
        <p:nvSpPr>
          <p:cNvPr id="2" name="タイトル 1">
            <a:extLst>
              <a:ext uri="{FF2B5EF4-FFF2-40B4-BE49-F238E27FC236}">
                <a16:creationId xmlns:a16="http://schemas.microsoft.com/office/drawing/2014/main" id="{78C2FA00-882A-ADB9-4347-A1FD51EB6887}"/>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相談支援従事者に求められるもの</a:t>
            </a:r>
          </a:p>
        </p:txBody>
      </p:sp>
    </p:spTree>
    <p:extLst>
      <p:ext uri="{BB962C8B-B14F-4D97-AF65-F5344CB8AC3E}">
        <p14:creationId xmlns:p14="http://schemas.microsoft.com/office/powerpoint/2010/main" val="128169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21</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字幕 2">
            <a:extLst>
              <a:ext uri="{FF2B5EF4-FFF2-40B4-BE49-F238E27FC236}">
                <a16:creationId xmlns:a16="http://schemas.microsoft.com/office/drawing/2014/main" id="{6A170476-D157-7CCC-4E9B-22CBE602C806}"/>
              </a:ext>
            </a:extLst>
          </p:cNvPr>
          <p:cNvSpPr txBox="1">
            <a:spLocks/>
          </p:cNvSpPr>
          <p:nvPr/>
        </p:nvSpPr>
        <p:spPr>
          <a:xfrm>
            <a:off x="561137" y="772366"/>
            <a:ext cx="7995092" cy="781225"/>
          </a:xfrm>
          <a:prstGeom prst="rect">
            <a:avLst/>
          </a:prstGeom>
          <a:ln>
            <a:noFill/>
          </a:ln>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2800" b="1" dirty="0">
                <a:latin typeface="+mn-ea"/>
              </a:rPr>
              <a:t>相談支援専門員＝ソーシャルワーカー</a:t>
            </a:r>
            <a:endParaRPr lang="en-US" altLang="ja-JP" sz="2800" b="1" dirty="0">
              <a:latin typeface="+mn-ea"/>
            </a:endParaRPr>
          </a:p>
        </p:txBody>
      </p:sp>
      <p:sp>
        <p:nvSpPr>
          <p:cNvPr id="8" name="字幕 2">
            <a:extLst>
              <a:ext uri="{FF2B5EF4-FFF2-40B4-BE49-F238E27FC236}">
                <a16:creationId xmlns:a16="http://schemas.microsoft.com/office/drawing/2014/main" id="{79671146-7553-F422-666C-0305E183908B}"/>
              </a:ext>
            </a:extLst>
          </p:cNvPr>
          <p:cNvSpPr>
            <a:spLocks noGrp="1"/>
          </p:cNvSpPr>
          <p:nvPr>
            <p:ph type="subTitle" idx="1"/>
          </p:nvPr>
        </p:nvSpPr>
        <p:spPr>
          <a:xfrm>
            <a:off x="294302" y="1422187"/>
            <a:ext cx="8546518" cy="3229710"/>
          </a:xfrm>
          <a:ln w="19050">
            <a:noFill/>
            <a:prstDash val="sysDash"/>
          </a:ln>
          <a:effectLst/>
        </p:spPr>
        <p:txBody>
          <a:bodyPr tIns="90000" bIns="90000" anchor="ctr">
            <a:normAutofit/>
          </a:bodyPr>
          <a:lstStyle/>
          <a:p>
            <a:pPr algn="just">
              <a:lnSpc>
                <a:spcPct val="100000"/>
              </a:lnSpc>
              <a:spcBef>
                <a:spcPts val="600"/>
              </a:spcBef>
            </a:pPr>
            <a:r>
              <a:rPr kumimoji="1" lang="ja-JP" altLang="en-US" sz="2000" b="1" dirty="0">
                <a:latin typeface="+mn-ea"/>
              </a:rPr>
              <a:t>ソーシャルワークは、社会変革と社会開発、社会的結束、および人々のエンパワメントと解放を促進する、実践に基づいた専門職であり学問である。</a:t>
            </a:r>
          </a:p>
          <a:p>
            <a:pPr algn="just">
              <a:lnSpc>
                <a:spcPct val="100000"/>
              </a:lnSpc>
              <a:spcBef>
                <a:spcPts val="600"/>
              </a:spcBef>
            </a:pPr>
            <a:r>
              <a:rPr kumimoji="1" lang="ja-JP" altLang="en-US" sz="2000" b="1" dirty="0">
                <a:latin typeface="+mn-ea"/>
              </a:rPr>
              <a:t>社会正義、人権、集団的責任、および多様性尊重の諸原理は、ソーシャルワークの中核をなす。</a:t>
            </a:r>
          </a:p>
          <a:p>
            <a:pPr algn="just">
              <a:lnSpc>
                <a:spcPct val="100000"/>
              </a:lnSpc>
              <a:spcBef>
                <a:spcPts val="600"/>
              </a:spcBef>
            </a:pPr>
            <a:r>
              <a:rPr kumimoji="1" lang="ja-JP" altLang="en-US" sz="2000" b="1" dirty="0">
                <a:latin typeface="+mn-ea"/>
              </a:rPr>
              <a:t>ソーシャルワークの理論、社会科学、人文学および地域・民族固有の知を基盤として、ソーシャルワークは、生活課題に取り組みウェルビーイングを高めるよう、人々やさまざまな構造に働きかける。</a:t>
            </a:r>
            <a:endParaRPr kumimoji="1" lang="en-US" altLang="ja-JP" sz="2000" b="1" dirty="0">
              <a:latin typeface="+mn-ea"/>
            </a:endParaRPr>
          </a:p>
          <a:p>
            <a:pPr algn="r">
              <a:lnSpc>
                <a:spcPct val="100000"/>
              </a:lnSpc>
              <a:spcBef>
                <a:spcPts val="600"/>
              </a:spcBef>
            </a:pPr>
            <a:r>
              <a:rPr kumimoji="1" lang="en-US" altLang="ja-JP" sz="1400" b="1" dirty="0">
                <a:latin typeface="+mn-ea"/>
              </a:rPr>
              <a:t>2014</a:t>
            </a:r>
            <a:r>
              <a:rPr kumimoji="1" lang="ja-JP" altLang="en-US" sz="1400" b="1" dirty="0">
                <a:latin typeface="+mn-ea"/>
              </a:rPr>
              <a:t>年版「ソーシャルワーク専門職のグローバル定義」</a:t>
            </a:r>
          </a:p>
        </p:txBody>
      </p:sp>
      <p:sp>
        <p:nvSpPr>
          <p:cNvPr id="2" name="タイトル 1">
            <a:extLst>
              <a:ext uri="{FF2B5EF4-FFF2-40B4-BE49-F238E27FC236}">
                <a16:creationId xmlns:a16="http://schemas.microsoft.com/office/drawing/2014/main" id="{B27D98BF-8022-CF02-815F-D1B0CF3CDF54}"/>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相談支援専門員の役割</a:t>
            </a:r>
          </a:p>
        </p:txBody>
      </p:sp>
    </p:spTree>
    <p:extLst>
      <p:ext uri="{BB962C8B-B14F-4D97-AF65-F5344CB8AC3E}">
        <p14:creationId xmlns:p14="http://schemas.microsoft.com/office/powerpoint/2010/main" val="63739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22</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字幕 2">
            <a:extLst>
              <a:ext uri="{FF2B5EF4-FFF2-40B4-BE49-F238E27FC236}">
                <a16:creationId xmlns:a16="http://schemas.microsoft.com/office/drawing/2014/main" id="{6A170476-D157-7CCC-4E9B-22CBE602C806}"/>
              </a:ext>
            </a:extLst>
          </p:cNvPr>
          <p:cNvSpPr txBox="1">
            <a:spLocks/>
          </p:cNvSpPr>
          <p:nvPr/>
        </p:nvSpPr>
        <p:spPr>
          <a:xfrm>
            <a:off x="561137" y="772366"/>
            <a:ext cx="7995092" cy="781225"/>
          </a:xfrm>
          <a:prstGeom prst="rect">
            <a:avLst/>
          </a:prstGeom>
          <a:ln>
            <a:noFill/>
          </a:ln>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3200" b="1" u="sng" dirty="0">
                <a:solidFill>
                  <a:srgbClr val="FF0000"/>
                </a:solidFill>
                <a:latin typeface="+mn-ea"/>
              </a:rPr>
              <a:t>相談支援専門員＝ソーシャルワーカー</a:t>
            </a:r>
            <a:endParaRPr lang="en-US" altLang="ja-JP" sz="3200" b="1" u="sng" dirty="0">
              <a:solidFill>
                <a:srgbClr val="FF0000"/>
              </a:solidFill>
              <a:latin typeface="+mn-ea"/>
            </a:endParaRPr>
          </a:p>
        </p:txBody>
      </p:sp>
      <p:sp>
        <p:nvSpPr>
          <p:cNvPr id="8" name="字幕 2">
            <a:extLst>
              <a:ext uri="{FF2B5EF4-FFF2-40B4-BE49-F238E27FC236}">
                <a16:creationId xmlns:a16="http://schemas.microsoft.com/office/drawing/2014/main" id="{79671146-7553-F422-666C-0305E183908B}"/>
              </a:ext>
            </a:extLst>
          </p:cNvPr>
          <p:cNvSpPr>
            <a:spLocks noGrp="1"/>
          </p:cNvSpPr>
          <p:nvPr>
            <p:ph type="subTitle" idx="1"/>
          </p:nvPr>
        </p:nvSpPr>
        <p:spPr>
          <a:xfrm>
            <a:off x="294302" y="1422187"/>
            <a:ext cx="8546518" cy="3229710"/>
          </a:xfrm>
          <a:ln w="19050">
            <a:noFill/>
            <a:prstDash val="sysDash"/>
          </a:ln>
          <a:effectLst/>
        </p:spPr>
        <p:txBody>
          <a:bodyPr tIns="90000" bIns="90000" anchor="ctr">
            <a:normAutofit/>
          </a:bodyPr>
          <a:lstStyle/>
          <a:p>
            <a:pPr algn="just">
              <a:lnSpc>
                <a:spcPct val="100000"/>
              </a:lnSpc>
              <a:spcBef>
                <a:spcPts val="600"/>
              </a:spcBef>
            </a:pPr>
            <a:r>
              <a:rPr kumimoji="1" lang="ja-JP" altLang="en-US" sz="2000" b="1" dirty="0">
                <a:latin typeface="+mn-ea"/>
              </a:rPr>
              <a:t>ソーシャルワークは、社会変革と社会開発、社会的結束、および人々のエンパワメントと解放を促進する、実践に基づいた専門職であり学問である。</a:t>
            </a:r>
          </a:p>
          <a:p>
            <a:pPr algn="just">
              <a:lnSpc>
                <a:spcPct val="100000"/>
              </a:lnSpc>
              <a:spcBef>
                <a:spcPts val="600"/>
              </a:spcBef>
            </a:pPr>
            <a:r>
              <a:rPr kumimoji="1" lang="ja-JP" altLang="en-US" sz="2000" b="1" dirty="0">
                <a:latin typeface="+mn-ea"/>
              </a:rPr>
              <a:t>社会正義、人権、集団的責任、および多様性尊重の諸原理は、ソーシャルワークの中核をなす。</a:t>
            </a:r>
          </a:p>
          <a:p>
            <a:pPr algn="just">
              <a:lnSpc>
                <a:spcPct val="100000"/>
              </a:lnSpc>
              <a:spcBef>
                <a:spcPts val="600"/>
              </a:spcBef>
            </a:pPr>
            <a:r>
              <a:rPr kumimoji="1" lang="ja-JP" altLang="en-US" sz="2000" b="1" dirty="0">
                <a:latin typeface="+mn-ea"/>
              </a:rPr>
              <a:t>ソーシャルワークの理論、社会科学、人文学および地域・民族固有の知を基盤として、</a:t>
            </a:r>
            <a:r>
              <a:rPr kumimoji="1" lang="ja-JP" altLang="en-US" sz="2000" b="1" u="sng" dirty="0">
                <a:solidFill>
                  <a:srgbClr val="FF0000"/>
                </a:solidFill>
                <a:latin typeface="+mn-ea"/>
              </a:rPr>
              <a:t>ソーシャルワークは、生活課題に取り組みウェルビーイングを高めるよう、人々やさまざまな構造に働きかける。</a:t>
            </a:r>
            <a:endParaRPr kumimoji="1" lang="en-US" altLang="ja-JP" sz="2000" b="1" u="sng" dirty="0">
              <a:solidFill>
                <a:srgbClr val="FF0000"/>
              </a:solidFill>
              <a:latin typeface="+mn-ea"/>
            </a:endParaRPr>
          </a:p>
          <a:p>
            <a:pPr algn="r">
              <a:lnSpc>
                <a:spcPct val="100000"/>
              </a:lnSpc>
              <a:spcBef>
                <a:spcPts val="600"/>
              </a:spcBef>
            </a:pPr>
            <a:r>
              <a:rPr kumimoji="1" lang="en-US" altLang="ja-JP" sz="1400" b="1" dirty="0">
                <a:latin typeface="+mn-ea"/>
              </a:rPr>
              <a:t>2014</a:t>
            </a:r>
            <a:r>
              <a:rPr kumimoji="1" lang="ja-JP" altLang="en-US" sz="1400" b="1" dirty="0">
                <a:latin typeface="+mn-ea"/>
              </a:rPr>
              <a:t>年版「ソーシャルワーク専門職のグローバル定義」</a:t>
            </a:r>
          </a:p>
        </p:txBody>
      </p:sp>
      <p:sp>
        <p:nvSpPr>
          <p:cNvPr id="9" name="矢印: 下 8">
            <a:extLst>
              <a:ext uri="{FF2B5EF4-FFF2-40B4-BE49-F238E27FC236}">
                <a16:creationId xmlns:a16="http://schemas.microsoft.com/office/drawing/2014/main" id="{FBD0AAC0-628A-C519-DB0C-A73CB51636A0}"/>
              </a:ext>
            </a:extLst>
          </p:cNvPr>
          <p:cNvSpPr/>
          <p:nvPr/>
        </p:nvSpPr>
        <p:spPr>
          <a:xfrm rot="16200000">
            <a:off x="4290622" y="5386093"/>
            <a:ext cx="545006" cy="3815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字幕 2">
            <a:extLst>
              <a:ext uri="{FF2B5EF4-FFF2-40B4-BE49-F238E27FC236}">
                <a16:creationId xmlns:a16="http://schemas.microsoft.com/office/drawing/2014/main" id="{4324FE26-969E-F345-7F0B-B784CFC12BA5}"/>
              </a:ext>
            </a:extLst>
          </p:cNvPr>
          <p:cNvSpPr txBox="1">
            <a:spLocks/>
          </p:cNvSpPr>
          <p:nvPr/>
        </p:nvSpPr>
        <p:spPr>
          <a:xfrm>
            <a:off x="485099" y="4651897"/>
            <a:ext cx="3757370" cy="1703675"/>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b="1" u="sng" dirty="0">
                <a:latin typeface="+mn-ea"/>
              </a:rPr>
              <a:t>「ケースワーク」</a:t>
            </a:r>
          </a:p>
          <a:p>
            <a:pPr>
              <a:lnSpc>
                <a:spcPct val="100000"/>
              </a:lnSpc>
            </a:pPr>
            <a:r>
              <a:rPr lang="ja-JP" altLang="en-US" b="1" u="sng" dirty="0">
                <a:latin typeface="+mn-ea"/>
              </a:rPr>
              <a:t>「チームアプローチ」</a:t>
            </a:r>
          </a:p>
          <a:p>
            <a:pPr>
              <a:lnSpc>
                <a:spcPct val="100000"/>
              </a:lnSpc>
            </a:pPr>
            <a:r>
              <a:rPr lang="ja-JP" altLang="en-US" b="1" u="sng" dirty="0">
                <a:latin typeface="+mn-ea"/>
              </a:rPr>
              <a:t>「コミュニティワーク」</a:t>
            </a:r>
          </a:p>
        </p:txBody>
      </p:sp>
      <p:sp>
        <p:nvSpPr>
          <p:cNvPr id="14" name="四角形: 角を丸くする 13">
            <a:extLst>
              <a:ext uri="{FF2B5EF4-FFF2-40B4-BE49-F238E27FC236}">
                <a16:creationId xmlns:a16="http://schemas.microsoft.com/office/drawing/2014/main" id="{46B5C4E2-A187-3C4B-FC31-41BBED84741A}"/>
              </a:ext>
            </a:extLst>
          </p:cNvPr>
          <p:cNvSpPr/>
          <p:nvPr/>
        </p:nvSpPr>
        <p:spPr>
          <a:xfrm>
            <a:off x="4829453" y="4651897"/>
            <a:ext cx="3814220" cy="1579813"/>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000" b="1" dirty="0">
                <a:solidFill>
                  <a:schemeClr val="tx1"/>
                </a:solidFill>
              </a:rPr>
              <a:t>これらの理論を理解し、援助技術を駆使して、社会に働きかける役割である。</a:t>
            </a:r>
          </a:p>
        </p:txBody>
      </p:sp>
      <p:sp>
        <p:nvSpPr>
          <p:cNvPr id="4" name="タイトル 1">
            <a:extLst>
              <a:ext uri="{FF2B5EF4-FFF2-40B4-BE49-F238E27FC236}">
                <a16:creationId xmlns:a16="http://schemas.microsoft.com/office/drawing/2014/main" id="{76D377E1-AC38-4597-D9C5-F686D82A4035}"/>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相談支援専門員の役割</a:t>
            </a:r>
          </a:p>
        </p:txBody>
      </p:sp>
    </p:spTree>
    <p:extLst>
      <p:ext uri="{BB962C8B-B14F-4D97-AF65-F5344CB8AC3E}">
        <p14:creationId xmlns:p14="http://schemas.microsoft.com/office/powerpoint/2010/main" val="419823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6BE5D-ECE1-18A4-C981-2320B808CE51}"/>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91841DA7-E1E1-8EA1-EA8D-C3F36265AEAF}"/>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EF40E2F-4310-552D-0B6B-DD437B7D8044}"/>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23</a:t>
            </a:fld>
            <a:endParaRPr kumimoji="1" lang="ja-JP" altLang="en-US" dirty="0"/>
          </a:p>
        </p:txBody>
      </p:sp>
      <p:cxnSp>
        <p:nvCxnSpPr>
          <p:cNvPr id="22" name="直線コネクタ 21">
            <a:extLst>
              <a:ext uri="{FF2B5EF4-FFF2-40B4-BE49-F238E27FC236}">
                <a16:creationId xmlns:a16="http://schemas.microsoft.com/office/drawing/2014/main" id="{4AE3FC7E-A8E1-FDFE-1C67-82108CAD2A7D}"/>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四角形: 角を丸くする 3">
            <a:extLst>
              <a:ext uri="{FF2B5EF4-FFF2-40B4-BE49-F238E27FC236}">
                <a16:creationId xmlns:a16="http://schemas.microsoft.com/office/drawing/2014/main" id="{DC9CB3E8-4D00-4F65-A816-8022B3DDA944}"/>
              </a:ext>
            </a:extLst>
          </p:cNvPr>
          <p:cNvSpPr/>
          <p:nvPr/>
        </p:nvSpPr>
        <p:spPr>
          <a:xfrm>
            <a:off x="3329124" y="1552625"/>
            <a:ext cx="2695635" cy="1046010"/>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コミュニティワーク</a:t>
            </a:r>
            <a:endParaRPr kumimoji="1" lang="en-US" altLang="ja-JP" sz="2000" b="1" dirty="0">
              <a:solidFill>
                <a:schemeClr val="tx1"/>
              </a:solidFill>
            </a:endParaRPr>
          </a:p>
          <a:p>
            <a:pPr algn="ctr"/>
            <a:r>
              <a:rPr kumimoji="1" lang="ja-JP" altLang="en-US" sz="1600" b="1" dirty="0">
                <a:solidFill>
                  <a:schemeClr val="tx1"/>
                </a:solidFill>
              </a:rPr>
              <a:t>自立支援協議会等</a:t>
            </a:r>
          </a:p>
        </p:txBody>
      </p:sp>
      <p:sp>
        <p:nvSpPr>
          <p:cNvPr id="12" name="四角形: 角を丸くする 11">
            <a:extLst>
              <a:ext uri="{FF2B5EF4-FFF2-40B4-BE49-F238E27FC236}">
                <a16:creationId xmlns:a16="http://schemas.microsoft.com/office/drawing/2014/main" id="{16D50BEB-6524-0654-703D-D98BF0ED2C07}"/>
              </a:ext>
            </a:extLst>
          </p:cNvPr>
          <p:cNvSpPr/>
          <p:nvPr/>
        </p:nvSpPr>
        <p:spPr>
          <a:xfrm>
            <a:off x="3329123" y="3143993"/>
            <a:ext cx="2695635" cy="1046010"/>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チームアプローチ</a:t>
            </a:r>
            <a:endParaRPr kumimoji="1" lang="en-US" altLang="ja-JP" sz="2000" b="1" dirty="0">
              <a:solidFill>
                <a:schemeClr val="tx1"/>
              </a:solidFill>
            </a:endParaRPr>
          </a:p>
          <a:p>
            <a:pPr algn="ctr"/>
            <a:r>
              <a:rPr kumimoji="1" lang="ja-JP" altLang="en-US" sz="1600" b="1" dirty="0">
                <a:solidFill>
                  <a:schemeClr val="tx1"/>
                </a:solidFill>
              </a:rPr>
              <a:t>サービス担当者会議等</a:t>
            </a:r>
          </a:p>
        </p:txBody>
      </p:sp>
      <p:sp>
        <p:nvSpPr>
          <p:cNvPr id="15" name="四角形: 角を丸くする 14">
            <a:extLst>
              <a:ext uri="{FF2B5EF4-FFF2-40B4-BE49-F238E27FC236}">
                <a16:creationId xmlns:a16="http://schemas.microsoft.com/office/drawing/2014/main" id="{52E3A316-D37F-47FA-A9DB-51B7CDAAA7EF}"/>
              </a:ext>
            </a:extLst>
          </p:cNvPr>
          <p:cNvSpPr/>
          <p:nvPr/>
        </p:nvSpPr>
        <p:spPr>
          <a:xfrm>
            <a:off x="3329123" y="4548929"/>
            <a:ext cx="2695635" cy="1046010"/>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ケースワーク</a:t>
            </a:r>
            <a:endParaRPr kumimoji="1" lang="en-US" altLang="ja-JP" sz="2000" b="1" dirty="0">
              <a:solidFill>
                <a:schemeClr val="tx1"/>
              </a:solidFill>
            </a:endParaRPr>
          </a:p>
          <a:p>
            <a:pPr algn="ctr"/>
            <a:r>
              <a:rPr kumimoji="1" lang="ja-JP" altLang="en-US" sz="1600" b="1">
                <a:solidFill>
                  <a:schemeClr val="tx1"/>
                </a:solidFill>
              </a:rPr>
              <a:t>個別支援会議</a:t>
            </a:r>
            <a:r>
              <a:rPr kumimoji="1" lang="ja-JP" altLang="en-US" sz="1600" b="1" dirty="0">
                <a:solidFill>
                  <a:schemeClr val="tx1"/>
                </a:solidFill>
              </a:rPr>
              <a:t>等</a:t>
            </a:r>
          </a:p>
        </p:txBody>
      </p:sp>
      <p:sp>
        <p:nvSpPr>
          <p:cNvPr id="16" name="楕円 15">
            <a:extLst>
              <a:ext uri="{FF2B5EF4-FFF2-40B4-BE49-F238E27FC236}">
                <a16:creationId xmlns:a16="http://schemas.microsoft.com/office/drawing/2014/main" id="{920316FA-BD51-0BBA-76CC-0DCFDB726C31}"/>
              </a:ext>
            </a:extLst>
          </p:cNvPr>
          <p:cNvSpPr/>
          <p:nvPr/>
        </p:nvSpPr>
        <p:spPr>
          <a:xfrm>
            <a:off x="763475" y="1191146"/>
            <a:ext cx="2246052" cy="172201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solidFill>
                  <a:schemeClr val="tx1"/>
                </a:solidFill>
              </a:rPr>
              <a:t>地域・まち</a:t>
            </a:r>
            <a:endParaRPr kumimoji="1" lang="en-US" altLang="ja-JP" b="1" dirty="0">
              <a:solidFill>
                <a:schemeClr val="tx1"/>
              </a:solidFill>
            </a:endParaRPr>
          </a:p>
          <a:p>
            <a:pPr algn="ctr"/>
            <a:r>
              <a:rPr kumimoji="1" lang="ja-JP" altLang="en-US" b="1" dirty="0">
                <a:solidFill>
                  <a:schemeClr val="tx1"/>
                </a:solidFill>
              </a:rPr>
              <a:t>コミュニティ</a:t>
            </a:r>
          </a:p>
        </p:txBody>
      </p:sp>
      <p:sp>
        <p:nvSpPr>
          <p:cNvPr id="17" name="楕円 16">
            <a:extLst>
              <a:ext uri="{FF2B5EF4-FFF2-40B4-BE49-F238E27FC236}">
                <a16:creationId xmlns:a16="http://schemas.microsoft.com/office/drawing/2014/main" id="{B23B1AF7-4120-F23B-9E8D-3C61FEFEAC34}"/>
              </a:ext>
            </a:extLst>
          </p:cNvPr>
          <p:cNvSpPr/>
          <p:nvPr/>
        </p:nvSpPr>
        <p:spPr>
          <a:xfrm>
            <a:off x="923274" y="2971959"/>
            <a:ext cx="1926454" cy="14659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solidFill>
                  <a:schemeClr val="tx1"/>
                </a:solidFill>
              </a:rPr>
              <a:t>関係機関</a:t>
            </a:r>
            <a:endParaRPr kumimoji="1" lang="en-US" altLang="ja-JP" b="1" dirty="0">
              <a:solidFill>
                <a:schemeClr val="tx1"/>
              </a:solidFill>
            </a:endParaRPr>
          </a:p>
          <a:p>
            <a:pPr algn="ctr"/>
            <a:r>
              <a:rPr kumimoji="1" lang="ja-JP" altLang="en-US" b="1" dirty="0">
                <a:solidFill>
                  <a:schemeClr val="tx1"/>
                </a:solidFill>
              </a:rPr>
              <a:t>多職種連携</a:t>
            </a:r>
          </a:p>
        </p:txBody>
      </p:sp>
      <p:sp>
        <p:nvSpPr>
          <p:cNvPr id="18" name="楕円 17">
            <a:extLst>
              <a:ext uri="{FF2B5EF4-FFF2-40B4-BE49-F238E27FC236}">
                <a16:creationId xmlns:a16="http://schemas.microsoft.com/office/drawing/2014/main" id="{7D9DA561-F9C5-08DB-54CA-68CD1EE51D81}"/>
              </a:ext>
            </a:extLst>
          </p:cNvPr>
          <p:cNvSpPr/>
          <p:nvPr/>
        </p:nvSpPr>
        <p:spPr>
          <a:xfrm>
            <a:off x="1078634" y="4493821"/>
            <a:ext cx="1651246" cy="11810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solidFill>
                  <a:schemeClr val="tx1"/>
                </a:solidFill>
              </a:rPr>
              <a:t>事業所</a:t>
            </a:r>
            <a:endParaRPr kumimoji="1" lang="en-US" altLang="ja-JP" b="1" dirty="0">
              <a:solidFill>
                <a:schemeClr val="tx1"/>
              </a:solidFill>
            </a:endParaRPr>
          </a:p>
          <a:p>
            <a:pPr algn="ctr"/>
            <a:r>
              <a:rPr kumimoji="1" lang="ja-JP" altLang="en-US" b="1" dirty="0">
                <a:solidFill>
                  <a:schemeClr val="tx1"/>
                </a:solidFill>
              </a:rPr>
              <a:t>組織</a:t>
            </a:r>
            <a:endParaRPr kumimoji="1" lang="en-US" altLang="ja-JP" b="1" dirty="0">
              <a:solidFill>
                <a:schemeClr val="tx1"/>
              </a:solidFill>
            </a:endParaRPr>
          </a:p>
          <a:p>
            <a:pPr algn="ctr"/>
            <a:r>
              <a:rPr kumimoji="1" lang="ja-JP" altLang="en-US" b="1" dirty="0">
                <a:solidFill>
                  <a:schemeClr val="tx1"/>
                </a:solidFill>
              </a:rPr>
              <a:t>支援者</a:t>
            </a:r>
          </a:p>
        </p:txBody>
      </p:sp>
      <p:cxnSp>
        <p:nvCxnSpPr>
          <p:cNvPr id="25" name="直線矢印コネクタ 24">
            <a:extLst>
              <a:ext uri="{FF2B5EF4-FFF2-40B4-BE49-F238E27FC236}">
                <a16:creationId xmlns:a16="http://schemas.microsoft.com/office/drawing/2014/main" id="{5F98C5E4-813A-68B9-99A9-0B83CB301374}"/>
              </a:ext>
            </a:extLst>
          </p:cNvPr>
          <p:cNvCxnSpPr>
            <a:cxnSpLocks/>
          </p:cNvCxnSpPr>
          <p:nvPr/>
        </p:nvCxnSpPr>
        <p:spPr>
          <a:xfrm>
            <a:off x="2965136" y="2052155"/>
            <a:ext cx="337351"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08CE400C-A49B-2DCB-23E0-C665E0577281}"/>
              </a:ext>
            </a:extLst>
          </p:cNvPr>
          <p:cNvCxnSpPr>
            <a:cxnSpLocks/>
          </p:cNvCxnSpPr>
          <p:nvPr/>
        </p:nvCxnSpPr>
        <p:spPr>
          <a:xfrm>
            <a:off x="2876360" y="3683233"/>
            <a:ext cx="337351"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F725DD4F-FAC3-1E66-641D-1535FF1A4F9F}"/>
              </a:ext>
            </a:extLst>
          </p:cNvPr>
          <p:cNvCxnSpPr>
            <a:cxnSpLocks/>
          </p:cNvCxnSpPr>
          <p:nvPr/>
        </p:nvCxnSpPr>
        <p:spPr>
          <a:xfrm>
            <a:off x="2840850" y="4702487"/>
            <a:ext cx="337351"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四角形: 角を丸くする 28">
            <a:extLst>
              <a:ext uri="{FF2B5EF4-FFF2-40B4-BE49-F238E27FC236}">
                <a16:creationId xmlns:a16="http://schemas.microsoft.com/office/drawing/2014/main" id="{212C28B3-9D7E-2F36-9692-F02200FF8AEE}"/>
              </a:ext>
            </a:extLst>
          </p:cNvPr>
          <p:cNvSpPr/>
          <p:nvPr/>
        </p:nvSpPr>
        <p:spPr>
          <a:xfrm>
            <a:off x="6146521" y="1210515"/>
            <a:ext cx="2695635" cy="1647641"/>
          </a:xfrm>
          <a:prstGeom prst="roundRect">
            <a:avLst/>
          </a:prstGeom>
          <a:noFill/>
          <a:ln>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市町村</a:t>
            </a:r>
            <a:r>
              <a:rPr kumimoji="1" lang="en-US" altLang="ja-JP" sz="1600" b="1" dirty="0">
                <a:solidFill>
                  <a:schemeClr val="tx1"/>
                </a:solidFill>
              </a:rPr>
              <a:t>/</a:t>
            </a:r>
            <a:r>
              <a:rPr kumimoji="1" lang="ja-JP" altLang="en-US" sz="1600" b="1" dirty="0">
                <a:solidFill>
                  <a:schemeClr val="tx1"/>
                </a:solidFill>
              </a:rPr>
              <a:t>中学校区</a:t>
            </a:r>
            <a:r>
              <a:rPr kumimoji="1" lang="en-US" altLang="ja-JP" sz="1600" b="1" dirty="0">
                <a:solidFill>
                  <a:schemeClr val="tx1"/>
                </a:solidFill>
              </a:rPr>
              <a:t>/</a:t>
            </a:r>
            <a:r>
              <a:rPr kumimoji="1" lang="ja-JP" altLang="en-US" sz="1600" b="1" dirty="0">
                <a:solidFill>
                  <a:schemeClr val="tx1"/>
                </a:solidFill>
              </a:rPr>
              <a:t>行政区</a:t>
            </a:r>
            <a:endParaRPr kumimoji="1" lang="en-US" altLang="ja-JP" sz="1600" b="1" dirty="0">
              <a:solidFill>
                <a:schemeClr val="tx1"/>
              </a:solidFill>
            </a:endParaRPr>
          </a:p>
          <a:p>
            <a:pPr algn="ctr"/>
            <a:r>
              <a:rPr kumimoji="1" lang="ja-JP" altLang="en-US" sz="1600" b="1" dirty="0">
                <a:solidFill>
                  <a:schemeClr val="tx1"/>
                </a:solidFill>
              </a:rPr>
              <a:t>地区社協</a:t>
            </a:r>
            <a:r>
              <a:rPr kumimoji="1" lang="en-US" altLang="ja-JP" sz="1600" b="1" dirty="0">
                <a:solidFill>
                  <a:schemeClr val="tx1"/>
                </a:solidFill>
              </a:rPr>
              <a:t>/</a:t>
            </a:r>
            <a:r>
              <a:rPr kumimoji="1" lang="ja-JP" altLang="en-US" sz="1600" b="1" dirty="0">
                <a:solidFill>
                  <a:schemeClr val="tx1"/>
                </a:solidFill>
              </a:rPr>
              <a:t>町内会</a:t>
            </a:r>
            <a:endParaRPr kumimoji="1" lang="en-US" altLang="ja-JP" sz="1600" b="1" dirty="0">
              <a:solidFill>
                <a:schemeClr val="tx1"/>
              </a:solidFill>
            </a:endParaRPr>
          </a:p>
          <a:p>
            <a:pPr algn="ctr"/>
            <a:endParaRPr kumimoji="1" lang="en-US" altLang="ja-JP" sz="1600" b="1" dirty="0">
              <a:solidFill>
                <a:schemeClr val="tx1"/>
              </a:solidFill>
            </a:endParaRPr>
          </a:p>
          <a:p>
            <a:pPr algn="ctr"/>
            <a:r>
              <a:rPr kumimoji="1" lang="ja-JP" altLang="en-US" sz="1600" b="1" dirty="0">
                <a:solidFill>
                  <a:schemeClr val="tx1"/>
                </a:solidFill>
              </a:rPr>
              <a:t>＊住民主体の集まりなど</a:t>
            </a:r>
          </a:p>
        </p:txBody>
      </p:sp>
      <p:sp>
        <p:nvSpPr>
          <p:cNvPr id="30" name="四角形: 角を丸くする 29">
            <a:extLst>
              <a:ext uri="{FF2B5EF4-FFF2-40B4-BE49-F238E27FC236}">
                <a16:creationId xmlns:a16="http://schemas.microsoft.com/office/drawing/2014/main" id="{9B5682FA-5CDC-7E9E-FABC-86DD11A26613}"/>
              </a:ext>
            </a:extLst>
          </p:cNvPr>
          <p:cNvSpPr/>
          <p:nvPr/>
        </p:nvSpPr>
        <p:spPr>
          <a:xfrm>
            <a:off x="6146521" y="2913165"/>
            <a:ext cx="2695635" cy="1647641"/>
          </a:xfrm>
          <a:prstGeom prst="roundRect">
            <a:avLst/>
          </a:prstGeom>
          <a:noFill/>
          <a:ln>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医療　介護　福祉　行政</a:t>
            </a:r>
            <a:endParaRPr kumimoji="1" lang="en-US" altLang="ja-JP" sz="1600" b="1" dirty="0">
              <a:solidFill>
                <a:schemeClr val="tx1"/>
              </a:solidFill>
            </a:endParaRPr>
          </a:p>
          <a:p>
            <a:pPr algn="ctr"/>
            <a:r>
              <a:rPr kumimoji="1" lang="ja-JP" altLang="en-US" sz="1600" b="1" dirty="0">
                <a:solidFill>
                  <a:schemeClr val="tx1"/>
                </a:solidFill>
              </a:rPr>
              <a:t>ボランティア　町内会</a:t>
            </a:r>
            <a:endParaRPr kumimoji="1" lang="en-US" altLang="ja-JP" sz="1600" b="1" dirty="0">
              <a:solidFill>
                <a:schemeClr val="tx1"/>
              </a:solidFill>
            </a:endParaRPr>
          </a:p>
          <a:p>
            <a:pPr algn="ctr"/>
            <a:r>
              <a:rPr kumimoji="1" lang="ja-JP" altLang="en-US" sz="1600" b="1" dirty="0">
                <a:solidFill>
                  <a:schemeClr val="tx1"/>
                </a:solidFill>
              </a:rPr>
              <a:t>サークル　民生委員</a:t>
            </a:r>
            <a:endParaRPr kumimoji="1" lang="en-US" altLang="ja-JP" sz="1600" b="1" dirty="0">
              <a:solidFill>
                <a:schemeClr val="tx1"/>
              </a:solidFill>
            </a:endParaRPr>
          </a:p>
          <a:p>
            <a:pPr algn="ctr"/>
            <a:endParaRPr kumimoji="1" lang="en-US" altLang="ja-JP" sz="1400" b="1" dirty="0">
              <a:solidFill>
                <a:schemeClr val="tx1"/>
              </a:solidFill>
            </a:endParaRPr>
          </a:p>
          <a:p>
            <a:pPr algn="ctr"/>
            <a:r>
              <a:rPr kumimoji="1" lang="ja-JP" altLang="en-US" sz="1400" b="1" dirty="0">
                <a:solidFill>
                  <a:schemeClr val="tx1"/>
                </a:solidFill>
              </a:rPr>
              <a:t>＊その時々に必要な連携先</a:t>
            </a:r>
          </a:p>
        </p:txBody>
      </p:sp>
      <p:sp>
        <p:nvSpPr>
          <p:cNvPr id="34" name="タイトル 1">
            <a:extLst>
              <a:ext uri="{FF2B5EF4-FFF2-40B4-BE49-F238E27FC236}">
                <a16:creationId xmlns:a16="http://schemas.microsoft.com/office/drawing/2014/main" id="{7E6AC786-5157-3686-B755-4457DF1D445E}"/>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現任研修編　</a:t>
            </a:r>
            <a:r>
              <a:rPr lang="en-US" altLang="ja-JP" sz="1100" b="1" dirty="0"/>
              <a:t>〈</a:t>
            </a:r>
            <a:r>
              <a:rPr lang="ja-JP" altLang="en-US" sz="1100" b="1" dirty="0"/>
              <a:t>日本相談支援専門員協会監修　小澤温編集</a:t>
            </a:r>
            <a:r>
              <a:rPr lang="en-US" altLang="ja-JP" sz="1100" b="1" dirty="0"/>
              <a:t>〉』</a:t>
            </a:r>
            <a:r>
              <a:rPr lang="ja-JP" altLang="en-US" sz="1100" b="1" dirty="0"/>
              <a:t>　（一部修正）より</a:t>
            </a:r>
          </a:p>
        </p:txBody>
      </p:sp>
      <p:sp>
        <p:nvSpPr>
          <p:cNvPr id="2" name="タイトル 1">
            <a:extLst>
              <a:ext uri="{FF2B5EF4-FFF2-40B4-BE49-F238E27FC236}">
                <a16:creationId xmlns:a16="http://schemas.microsoft.com/office/drawing/2014/main" id="{85D8A916-6439-C498-5D1F-A2E309B9315D}"/>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相談支援専門員の役割</a:t>
            </a:r>
          </a:p>
        </p:txBody>
      </p:sp>
      <p:sp>
        <p:nvSpPr>
          <p:cNvPr id="9" name="タイトル 1">
            <a:extLst>
              <a:ext uri="{FF2B5EF4-FFF2-40B4-BE49-F238E27FC236}">
                <a16:creationId xmlns:a16="http://schemas.microsoft.com/office/drawing/2014/main" id="{A7EDDD18-A0A6-9B3C-F6FF-B4DB3539AB76}"/>
              </a:ext>
            </a:extLst>
          </p:cNvPr>
          <p:cNvSpPr>
            <a:spLocks noGrp="1"/>
          </p:cNvSpPr>
          <p:nvPr>
            <p:ph type="ctrTitle"/>
          </p:nvPr>
        </p:nvSpPr>
        <p:spPr>
          <a:xfrm>
            <a:off x="133165" y="479480"/>
            <a:ext cx="5722690"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ja-JP" altLang="en-US" sz="1600" b="1" dirty="0">
                <a:latin typeface="+mn-ea"/>
                <a:ea typeface="+mn-ea"/>
              </a:rPr>
              <a:t>相談支援専門員に求められるレベルと想定される研修</a:t>
            </a:r>
          </a:p>
        </p:txBody>
      </p:sp>
    </p:spTree>
    <p:extLst>
      <p:ext uri="{BB962C8B-B14F-4D97-AF65-F5344CB8AC3E}">
        <p14:creationId xmlns:p14="http://schemas.microsoft.com/office/powerpoint/2010/main" val="252283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24</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四角形: 角を丸くする 3">
            <a:extLst>
              <a:ext uri="{FF2B5EF4-FFF2-40B4-BE49-F238E27FC236}">
                <a16:creationId xmlns:a16="http://schemas.microsoft.com/office/drawing/2014/main" id="{BFAEF550-9BE3-B3C9-FADD-0A64AD4417BF}"/>
              </a:ext>
            </a:extLst>
          </p:cNvPr>
          <p:cNvSpPr/>
          <p:nvPr/>
        </p:nvSpPr>
        <p:spPr>
          <a:xfrm>
            <a:off x="3329124" y="1552625"/>
            <a:ext cx="2695635" cy="1046010"/>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コミュニティワーク</a:t>
            </a:r>
            <a:endParaRPr kumimoji="1" lang="en-US" altLang="ja-JP" sz="2000" b="1" dirty="0">
              <a:solidFill>
                <a:schemeClr val="tx1"/>
              </a:solidFill>
            </a:endParaRPr>
          </a:p>
          <a:p>
            <a:pPr algn="ctr"/>
            <a:r>
              <a:rPr kumimoji="1" lang="ja-JP" altLang="en-US" sz="1600" b="1" dirty="0">
                <a:solidFill>
                  <a:schemeClr val="tx1"/>
                </a:solidFill>
              </a:rPr>
              <a:t>自立支援協議会等</a:t>
            </a:r>
          </a:p>
        </p:txBody>
      </p:sp>
      <p:sp>
        <p:nvSpPr>
          <p:cNvPr id="12" name="四角形: 角を丸くする 11">
            <a:extLst>
              <a:ext uri="{FF2B5EF4-FFF2-40B4-BE49-F238E27FC236}">
                <a16:creationId xmlns:a16="http://schemas.microsoft.com/office/drawing/2014/main" id="{C2B1A3F6-A46F-4C20-0FC1-80C7F5AB5A77}"/>
              </a:ext>
            </a:extLst>
          </p:cNvPr>
          <p:cNvSpPr/>
          <p:nvPr/>
        </p:nvSpPr>
        <p:spPr>
          <a:xfrm>
            <a:off x="3329123" y="3143993"/>
            <a:ext cx="2695635" cy="1046010"/>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チームアプローチ</a:t>
            </a:r>
            <a:endParaRPr kumimoji="1" lang="en-US" altLang="ja-JP" sz="2000" b="1" dirty="0">
              <a:solidFill>
                <a:schemeClr val="tx1"/>
              </a:solidFill>
            </a:endParaRPr>
          </a:p>
          <a:p>
            <a:pPr algn="ctr"/>
            <a:r>
              <a:rPr kumimoji="1" lang="ja-JP" altLang="en-US" sz="1600" b="1" dirty="0">
                <a:solidFill>
                  <a:schemeClr val="tx1"/>
                </a:solidFill>
              </a:rPr>
              <a:t>サービス担当者会議等</a:t>
            </a:r>
          </a:p>
        </p:txBody>
      </p:sp>
      <p:sp>
        <p:nvSpPr>
          <p:cNvPr id="15" name="四角形: 角を丸くする 14">
            <a:extLst>
              <a:ext uri="{FF2B5EF4-FFF2-40B4-BE49-F238E27FC236}">
                <a16:creationId xmlns:a16="http://schemas.microsoft.com/office/drawing/2014/main" id="{37E37EB7-14C7-5C49-C7FE-277F68D22E86}"/>
              </a:ext>
            </a:extLst>
          </p:cNvPr>
          <p:cNvSpPr/>
          <p:nvPr/>
        </p:nvSpPr>
        <p:spPr>
          <a:xfrm>
            <a:off x="3329123" y="4548929"/>
            <a:ext cx="2695635" cy="1046010"/>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ケースワーク</a:t>
            </a:r>
            <a:endParaRPr kumimoji="1" lang="en-US" altLang="ja-JP" sz="2000" b="1" dirty="0">
              <a:solidFill>
                <a:schemeClr val="tx1"/>
              </a:solidFill>
            </a:endParaRPr>
          </a:p>
          <a:p>
            <a:pPr algn="ctr"/>
            <a:r>
              <a:rPr kumimoji="1" lang="ja-JP" altLang="en-US" sz="1600" b="1">
                <a:solidFill>
                  <a:schemeClr val="tx1"/>
                </a:solidFill>
              </a:rPr>
              <a:t>個別支援会議</a:t>
            </a:r>
            <a:r>
              <a:rPr kumimoji="1" lang="ja-JP" altLang="en-US" sz="1600" b="1" dirty="0">
                <a:solidFill>
                  <a:schemeClr val="tx1"/>
                </a:solidFill>
              </a:rPr>
              <a:t>等</a:t>
            </a:r>
          </a:p>
        </p:txBody>
      </p:sp>
      <p:sp>
        <p:nvSpPr>
          <p:cNvPr id="16" name="楕円 15">
            <a:extLst>
              <a:ext uri="{FF2B5EF4-FFF2-40B4-BE49-F238E27FC236}">
                <a16:creationId xmlns:a16="http://schemas.microsoft.com/office/drawing/2014/main" id="{82EFA2A9-28FF-5A0B-8EF6-F291695413B2}"/>
              </a:ext>
            </a:extLst>
          </p:cNvPr>
          <p:cNvSpPr/>
          <p:nvPr/>
        </p:nvSpPr>
        <p:spPr>
          <a:xfrm>
            <a:off x="763475" y="1191146"/>
            <a:ext cx="2246052" cy="172201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solidFill>
                  <a:schemeClr val="tx1"/>
                </a:solidFill>
              </a:rPr>
              <a:t>地域・まち</a:t>
            </a:r>
            <a:endParaRPr kumimoji="1" lang="en-US" altLang="ja-JP" b="1" dirty="0">
              <a:solidFill>
                <a:schemeClr val="tx1"/>
              </a:solidFill>
            </a:endParaRPr>
          </a:p>
          <a:p>
            <a:pPr algn="ctr"/>
            <a:r>
              <a:rPr kumimoji="1" lang="ja-JP" altLang="en-US" b="1" dirty="0">
                <a:solidFill>
                  <a:schemeClr val="tx1"/>
                </a:solidFill>
              </a:rPr>
              <a:t>コミュニティ</a:t>
            </a:r>
          </a:p>
        </p:txBody>
      </p:sp>
      <p:sp>
        <p:nvSpPr>
          <p:cNvPr id="17" name="楕円 16">
            <a:extLst>
              <a:ext uri="{FF2B5EF4-FFF2-40B4-BE49-F238E27FC236}">
                <a16:creationId xmlns:a16="http://schemas.microsoft.com/office/drawing/2014/main" id="{293F0206-13A1-195E-1287-C4551555A254}"/>
              </a:ext>
            </a:extLst>
          </p:cNvPr>
          <p:cNvSpPr/>
          <p:nvPr/>
        </p:nvSpPr>
        <p:spPr>
          <a:xfrm>
            <a:off x="923274" y="2971959"/>
            <a:ext cx="1926454" cy="14659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solidFill>
                  <a:schemeClr val="tx1"/>
                </a:solidFill>
              </a:rPr>
              <a:t>関係機関</a:t>
            </a:r>
            <a:endParaRPr kumimoji="1" lang="en-US" altLang="ja-JP" b="1" dirty="0">
              <a:solidFill>
                <a:schemeClr val="tx1"/>
              </a:solidFill>
            </a:endParaRPr>
          </a:p>
          <a:p>
            <a:pPr algn="ctr"/>
            <a:r>
              <a:rPr kumimoji="1" lang="ja-JP" altLang="en-US" b="1" dirty="0">
                <a:solidFill>
                  <a:schemeClr val="tx1"/>
                </a:solidFill>
              </a:rPr>
              <a:t>多職種連携</a:t>
            </a:r>
          </a:p>
        </p:txBody>
      </p:sp>
      <p:sp>
        <p:nvSpPr>
          <p:cNvPr id="18" name="楕円 17">
            <a:extLst>
              <a:ext uri="{FF2B5EF4-FFF2-40B4-BE49-F238E27FC236}">
                <a16:creationId xmlns:a16="http://schemas.microsoft.com/office/drawing/2014/main" id="{6E2BEF8C-CE79-C011-E78F-20A81BD9C5C6}"/>
              </a:ext>
            </a:extLst>
          </p:cNvPr>
          <p:cNvSpPr/>
          <p:nvPr/>
        </p:nvSpPr>
        <p:spPr>
          <a:xfrm>
            <a:off x="1078634" y="4493821"/>
            <a:ext cx="1651246" cy="11810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solidFill>
                  <a:schemeClr val="tx1"/>
                </a:solidFill>
              </a:rPr>
              <a:t>事業所</a:t>
            </a:r>
            <a:endParaRPr kumimoji="1" lang="en-US" altLang="ja-JP" b="1" dirty="0">
              <a:solidFill>
                <a:schemeClr val="tx1"/>
              </a:solidFill>
            </a:endParaRPr>
          </a:p>
          <a:p>
            <a:pPr algn="ctr"/>
            <a:r>
              <a:rPr kumimoji="1" lang="ja-JP" altLang="en-US" b="1" dirty="0">
                <a:solidFill>
                  <a:schemeClr val="tx1"/>
                </a:solidFill>
              </a:rPr>
              <a:t>組織</a:t>
            </a:r>
            <a:endParaRPr kumimoji="1" lang="en-US" altLang="ja-JP" b="1" dirty="0">
              <a:solidFill>
                <a:schemeClr val="tx1"/>
              </a:solidFill>
            </a:endParaRPr>
          </a:p>
          <a:p>
            <a:pPr algn="ctr"/>
            <a:r>
              <a:rPr kumimoji="1" lang="ja-JP" altLang="en-US" b="1" dirty="0">
                <a:solidFill>
                  <a:schemeClr val="tx1"/>
                </a:solidFill>
              </a:rPr>
              <a:t>支援者</a:t>
            </a:r>
          </a:p>
        </p:txBody>
      </p:sp>
      <p:cxnSp>
        <p:nvCxnSpPr>
          <p:cNvPr id="25" name="直線矢印コネクタ 24">
            <a:extLst>
              <a:ext uri="{FF2B5EF4-FFF2-40B4-BE49-F238E27FC236}">
                <a16:creationId xmlns:a16="http://schemas.microsoft.com/office/drawing/2014/main" id="{3902C9BE-458E-8C11-1A3B-9892603AACA7}"/>
              </a:ext>
            </a:extLst>
          </p:cNvPr>
          <p:cNvCxnSpPr>
            <a:cxnSpLocks/>
          </p:cNvCxnSpPr>
          <p:nvPr/>
        </p:nvCxnSpPr>
        <p:spPr>
          <a:xfrm>
            <a:off x="2965136" y="2052155"/>
            <a:ext cx="337351"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B63CF577-454B-E1FD-618A-D69FAB35A104}"/>
              </a:ext>
            </a:extLst>
          </p:cNvPr>
          <p:cNvCxnSpPr>
            <a:cxnSpLocks/>
          </p:cNvCxnSpPr>
          <p:nvPr/>
        </p:nvCxnSpPr>
        <p:spPr>
          <a:xfrm>
            <a:off x="2876360" y="3683233"/>
            <a:ext cx="337351"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01124D26-6835-6B74-8FBB-939FA4F788D7}"/>
              </a:ext>
            </a:extLst>
          </p:cNvPr>
          <p:cNvCxnSpPr>
            <a:cxnSpLocks/>
          </p:cNvCxnSpPr>
          <p:nvPr/>
        </p:nvCxnSpPr>
        <p:spPr>
          <a:xfrm>
            <a:off x="2840850" y="4702487"/>
            <a:ext cx="337351"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四角形: 角を丸くする 28">
            <a:extLst>
              <a:ext uri="{FF2B5EF4-FFF2-40B4-BE49-F238E27FC236}">
                <a16:creationId xmlns:a16="http://schemas.microsoft.com/office/drawing/2014/main" id="{923BE676-ED78-C3E7-EDD4-8E7D93D5617E}"/>
              </a:ext>
            </a:extLst>
          </p:cNvPr>
          <p:cNvSpPr/>
          <p:nvPr/>
        </p:nvSpPr>
        <p:spPr>
          <a:xfrm>
            <a:off x="6146521" y="1210515"/>
            <a:ext cx="2695635" cy="1647641"/>
          </a:xfrm>
          <a:prstGeom prst="roundRect">
            <a:avLst/>
          </a:prstGeom>
          <a:noFill/>
          <a:ln>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市町村</a:t>
            </a:r>
            <a:r>
              <a:rPr kumimoji="1" lang="en-US" altLang="ja-JP" sz="1600" b="1" dirty="0">
                <a:solidFill>
                  <a:schemeClr val="tx1"/>
                </a:solidFill>
              </a:rPr>
              <a:t>/</a:t>
            </a:r>
            <a:r>
              <a:rPr kumimoji="1" lang="ja-JP" altLang="en-US" sz="1600" b="1" dirty="0">
                <a:solidFill>
                  <a:schemeClr val="tx1"/>
                </a:solidFill>
              </a:rPr>
              <a:t>中学校区</a:t>
            </a:r>
            <a:r>
              <a:rPr kumimoji="1" lang="en-US" altLang="ja-JP" sz="1600" b="1" dirty="0">
                <a:solidFill>
                  <a:schemeClr val="tx1"/>
                </a:solidFill>
              </a:rPr>
              <a:t>/</a:t>
            </a:r>
            <a:r>
              <a:rPr kumimoji="1" lang="ja-JP" altLang="en-US" sz="1600" b="1" dirty="0">
                <a:solidFill>
                  <a:schemeClr val="tx1"/>
                </a:solidFill>
              </a:rPr>
              <a:t>行政区</a:t>
            </a:r>
            <a:endParaRPr kumimoji="1" lang="en-US" altLang="ja-JP" sz="1600" b="1" dirty="0">
              <a:solidFill>
                <a:schemeClr val="tx1"/>
              </a:solidFill>
            </a:endParaRPr>
          </a:p>
          <a:p>
            <a:pPr algn="ctr"/>
            <a:r>
              <a:rPr kumimoji="1" lang="ja-JP" altLang="en-US" sz="1600" b="1" dirty="0">
                <a:solidFill>
                  <a:schemeClr val="tx1"/>
                </a:solidFill>
              </a:rPr>
              <a:t>地区社協</a:t>
            </a:r>
            <a:r>
              <a:rPr kumimoji="1" lang="en-US" altLang="ja-JP" sz="1600" b="1" dirty="0">
                <a:solidFill>
                  <a:schemeClr val="tx1"/>
                </a:solidFill>
              </a:rPr>
              <a:t>/</a:t>
            </a:r>
            <a:r>
              <a:rPr kumimoji="1" lang="ja-JP" altLang="en-US" sz="1600" b="1" dirty="0">
                <a:solidFill>
                  <a:schemeClr val="tx1"/>
                </a:solidFill>
              </a:rPr>
              <a:t>町内会</a:t>
            </a:r>
            <a:endParaRPr kumimoji="1" lang="en-US" altLang="ja-JP" sz="1600" b="1" dirty="0">
              <a:solidFill>
                <a:schemeClr val="tx1"/>
              </a:solidFill>
            </a:endParaRPr>
          </a:p>
          <a:p>
            <a:pPr algn="ctr"/>
            <a:endParaRPr kumimoji="1" lang="en-US" altLang="ja-JP" sz="1600" b="1" dirty="0">
              <a:solidFill>
                <a:schemeClr val="tx1"/>
              </a:solidFill>
            </a:endParaRPr>
          </a:p>
          <a:p>
            <a:pPr algn="ctr"/>
            <a:r>
              <a:rPr kumimoji="1" lang="ja-JP" altLang="en-US" sz="1600" b="1" dirty="0">
                <a:solidFill>
                  <a:schemeClr val="tx1"/>
                </a:solidFill>
              </a:rPr>
              <a:t>＊住民主体の集まりなど</a:t>
            </a:r>
          </a:p>
        </p:txBody>
      </p:sp>
      <p:sp>
        <p:nvSpPr>
          <p:cNvPr id="30" name="四角形: 角を丸くする 29">
            <a:extLst>
              <a:ext uri="{FF2B5EF4-FFF2-40B4-BE49-F238E27FC236}">
                <a16:creationId xmlns:a16="http://schemas.microsoft.com/office/drawing/2014/main" id="{B459BDCD-8418-DE61-2F62-C33DFBD453AE}"/>
              </a:ext>
            </a:extLst>
          </p:cNvPr>
          <p:cNvSpPr/>
          <p:nvPr/>
        </p:nvSpPr>
        <p:spPr>
          <a:xfrm>
            <a:off x="6146521" y="2913165"/>
            <a:ext cx="2695635" cy="1647641"/>
          </a:xfrm>
          <a:prstGeom prst="roundRect">
            <a:avLst/>
          </a:prstGeom>
          <a:noFill/>
          <a:ln>
            <a:solidFill>
              <a:schemeClr val="accent1">
                <a:shade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医療　介護　福祉　行政</a:t>
            </a:r>
            <a:endParaRPr kumimoji="1" lang="en-US" altLang="ja-JP" sz="1600" b="1" dirty="0">
              <a:solidFill>
                <a:schemeClr val="tx1"/>
              </a:solidFill>
            </a:endParaRPr>
          </a:p>
          <a:p>
            <a:pPr algn="ctr"/>
            <a:r>
              <a:rPr kumimoji="1" lang="ja-JP" altLang="en-US" sz="1600" b="1" dirty="0">
                <a:solidFill>
                  <a:schemeClr val="tx1"/>
                </a:solidFill>
              </a:rPr>
              <a:t>ボランティア　町内会</a:t>
            </a:r>
            <a:endParaRPr kumimoji="1" lang="en-US" altLang="ja-JP" sz="1600" b="1" dirty="0">
              <a:solidFill>
                <a:schemeClr val="tx1"/>
              </a:solidFill>
            </a:endParaRPr>
          </a:p>
          <a:p>
            <a:pPr algn="ctr"/>
            <a:r>
              <a:rPr kumimoji="1" lang="ja-JP" altLang="en-US" sz="1600" b="1" dirty="0">
                <a:solidFill>
                  <a:schemeClr val="tx1"/>
                </a:solidFill>
              </a:rPr>
              <a:t>サークル　民生委員</a:t>
            </a:r>
            <a:endParaRPr kumimoji="1" lang="en-US" altLang="ja-JP" sz="1600" b="1" dirty="0">
              <a:solidFill>
                <a:schemeClr val="tx1"/>
              </a:solidFill>
            </a:endParaRPr>
          </a:p>
          <a:p>
            <a:pPr algn="ctr"/>
            <a:endParaRPr kumimoji="1" lang="en-US" altLang="ja-JP" sz="1400" b="1" dirty="0">
              <a:solidFill>
                <a:schemeClr val="tx1"/>
              </a:solidFill>
            </a:endParaRPr>
          </a:p>
          <a:p>
            <a:pPr algn="ctr"/>
            <a:r>
              <a:rPr kumimoji="1" lang="ja-JP" altLang="en-US" sz="1400" b="1" dirty="0">
                <a:solidFill>
                  <a:schemeClr val="tx1"/>
                </a:solidFill>
              </a:rPr>
              <a:t>＊その時々に必要な連携先</a:t>
            </a:r>
          </a:p>
        </p:txBody>
      </p:sp>
      <p:sp>
        <p:nvSpPr>
          <p:cNvPr id="31" name="四角形: 角を丸くする 30">
            <a:extLst>
              <a:ext uri="{FF2B5EF4-FFF2-40B4-BE49-F238E27FC236}">
                <a16:creationId xmlns:a16="http://schemas.microsoft.com/office/drawing/2014/main" id="{C456D3BA-F859-BAB6-F280-DC42DB84C21F}"/>
              </a:ext>
            </a:extLst>
          </p:cNvPr>
          <p:cNvSpPr/>
          <p:nvPr/>
        </p:nvSpPr>
        <p:spPr>
          <a:xfrm>
            <a:off x="230819" y="1430324"/>
            <a:ext cx="8753383" cy="4045134"/>
          </a:xfrm>
          <a:prstGeom prst="roundRect">
            <a:avLst/>
          </a:prstGeom>
          <a:noFill/>
          <a:ln w="444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32" name="矢印: 上下 31">
            <a:extLst>
              <a:ext uri="{FF2B5EF4-FFF2-40B4-BE49-F238E27FC236}">
                <a16:creationId xmlns:a16="http://schemas.microsoft.com/office/drawing/2014/main" id="{8190080C-9142-2068-ABF7-BB3AF362D66B}"/>
              </a:ext>
            </a:extLst>
          </p:cNvPr>
          <p:cNvSpPr/>
          <p:nvPr/>
        </p:nvSpPr>
        <p:spPr>
          <a:xfrm>
            <a:off x="435006" y="1347341"/>
            <a:ext cx="328469" cy="4247598"/>
          </a:xfrm>
          <a:prstGeom prst="upDownArrow">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1">
            <a:extLst>
              <a:ext uri="{FF2B5EF4-FFF2-40B4-BE49-F238E27FC236}">
                <a16:creationId xmlns:a16="http://schemas.microsoft.com/office/drawing/2014/main" id="{9B5B1F9F-5A9B-37FD-5A13-66CD753B5790}"/>
              </a:ext>
            </a:extLst>
          </p:cNvPr>
          <p:cNvSpPr txBox="1">
            <a:spLocks/>
          </p:cNvSpPr>
          <p:nvPr/>
        </p:nvSpPr>
        <p:spPr>
          <a:xfrm>
            <a:off x="142043" y="5690891"/>
            <a:ext cx="8859914" cy="6702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rgbClr val="FF0000"/>
                </a:solidFill>
                <a:latin typeface="+mn-ea"/>
                <a:ea typeface="+mn-ea"/>
              </a:rPr>
              <a:t>相談支援専門員が日常的な業務において連携の中心となる</a:t>
            </a:r>
          </a:p>
        </p:txBody>
      </p:sp>
      <p:sp>
        <p:nvSpPr>
          <p:cNvPr id="34" name="タイトル 1">
            <a:extLst>
              <a:ext uri="{FF2B5EF4-FFF2-40B4-BE49-F238E27FC236}">
                <a16:creationId xmlns:a16="http://schemas.microsoft.com/office/drawing/2014/main" id="{B9F5D8D3-0E25-60A0-1AC8-DF92801B708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現任研修編　</a:t>
            </a:r>
            <a:r>
              <a:rPr lang="en-US" altLang="ja-JP" sz="1100" b="1" dirty="0"/>
              <a:t>〈</a:t>
            </a:r>
            <a:r>
              <a:rPr lang="ja-JP" altLang="en-US" sz="1100" b="1" dirty="0"/>
              <a:t>日本相談支援専門員協会監修　小澤温編集</a:t>
            </a:r>
            <a:r>
              <a:rPr lang="en-US" altLang="ja-JP" sz="1100" b="1" dirty="0"/>
              <a:t>〉』</a:t>
            </a:r>
            <a:r>
              <a:rPr lang="ja-JP" altLang="en-US" sz="1100" b="1" dirty="0"/>
              <a:t>　（一部修正）より</a:t>
            </a:r>
          </a:p>
        </p:txBody>
      </p:sp>
      <p:sp>
        <p:nvSpPr>
          <p:cNvPr id="2" name="タイトル 1">
            <a:extLst>
              <a:ext uri="{FF2B5EF4-FFF2-40B4-BE49-F238E27FC236}">
                <a16:creationId xmlns:a16="http://schemas.microsoft.com/office/drawing/2014/main" id="{D766CD8D-6A28-900D-9A1A-F4AE7ACBC388}"/>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相談支援専門員の役割</a:t>
            </a:r>
          </a:p>
        </p:txBody>
      </p:sp>
      <p:sp>
        <p:nvSpPr>
          <p:cNvPr id="9" name="タイトル 1">
            <a:extLst>
              <a:ext uri="{FF2B5EF4-FFF2-40B4-BE49-F238E27FC236}">
                <a16:creationId xmlns:a16="http://schemas.microsoft.com/office/drawing/2014/main" id="{76EC6AF7-F2F9-A87E-1729-CAB01307CDE9}"/>
              </a:ext>
            </a:extLst>
          </p:cNvPr>
          <p:cNvSpPr>
            <a:spLocks noGrp="1"/>
          </p:cNvSpPr>
          <p:nvPr>
            <p:ph type="ctrTitle"/>
          </p:nvPr>
        </p:nvSpPr>
        <p:spPr>
          <a:xfrm>
            <a:off x="133165" y="479480"/>
            <a:ext cx="5722690"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ja-JP" altLang="en-US" sz="1600" b="1" dirty="0">
                <a:latin typeface="+mn-ea"/>
                <a:ea typeface="+mn-ea"/>
              </a:rPr>
              <a:t>相談支援専門員に求められるレベルと想定される研修</a:t>
            </a:r>
          </a:p>
        </p:txBody>
      </p:sp>
    </p:spTree>
    <p:extLst>
      <p:ext uri="{BB962C8B-B14F-4D97-AF65-F5344CB8AC3E}">
        <p14:creationId xmlns:p14="http://schemas.microsoft.com/office/powerpoint/2010/main" val="113205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5CF43-19D1-DBC4-47A5-A28A5CDE7EE6}"/>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1D8E8105-A97F-5611-F68E-2A7043076D31}"/>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44E009FB-17C5-09C3-0C53-EC57B350AC94}"/>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25</a:t>
            </a:fld>
            <a:endParaRPr kumimoji="1" lang="ja-JP" altLang="en-US" dirty="0"/>
          </a:p>
        </p:txBody>
      </p:sp>
      <p:cxnSp>
        <p:nvCxnSpPr>
          <p:cNvPr id="22" name="直線コネクタ 21">
            <a:extLst>
              <a:ext uri="{FF2B5EF4-FFF2-40B4-BE49-F238E27FC236}">
                <a16:creationId xmlns:a16="http://schemas.microsoft.com/office/drawing/2014/main" id="{EAC47F3D-B38C-24F4-6890-353553C26F8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3" name="タイトル 1">
            <a:extLst>
              <a:ext uri="{FF2B5EF4-FFF2-40B4-BE49-F238E27FC236}">
                <a16:creationId xmlns:a16="http://schemas.microsoft.com/office/drawing/2014/main" id="{71800B82-8DF7-08DC-316C-FB2D848F3FA7}"/>
              </a:ext>
            </a:extLst>
          </p:cNvPr>
          <p:cNvSpPr txBox="1">
            <a:spLocks/>
          </p:cNvSpPr>
          <p:nvPr/>
        </p:nvSpPr>
        <p:spPr>
          <a:xfrm>
            <a:off x="5643418" y="4083764"/>
            <a:ext cx="3072212" cy="6702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latin typeface="+mn-ea"/>
                <a:ea typeface="+mn-ea"/>
              </a:rPr>
              <a:t>初期状態</a:t>
            </a:r>
          </a:p>
        </p:txBody>
      </p:sp>
      <p:sp>
        <p:nvSpPr>
          <p:cNvPr id="34" name="タイトル 1">
            <a:extLst>
              <a:ext uri="{FF2B5EF4-FFF2-40B4-BE49-F238E27FC236}">
                <a16:creationId xmlns:a16="http://schemas.microsoft.com/office/drawing/2014/main" id="{EB56B1E4-DECC-0CCD-E9D3-602EA4DD57C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現任研修編　</a:t>
            </a:r>
            <a:r>
              <a:rPr lang="en-US" altLang="ja-JP" sz="1100" b="1" dirty="0"/>
              <a:t>〈</a:t>
            </a:r>
            <a:r>
              <a:rPr lang="ja-JP" altLang="en-US" sz="1100" b="1" dirty="0"/>
              <a:t>日本相談支援専門員協会監修　小澤温編集</a:t>
            </a:r>
            <a:r>
              <a:rPr lang="en-US" altLang="ja-JP" sz="1100" b="1" dirty="0"/>
              <a:t>〉』</a:t>
            </a:r>
            <a:r>
              <a:rPr lang="ja-JP" altLang="en-US" sz="1100" b="1" dirty="0"/>
              <a:t>　（一部修正）より</a:t>
            </a:r>
          </a:p>
        </p:txBody>
      </p:sp>
      <p:sp>
        <p:nvSpPr>
          <p:cNvPr id="2" name="タイトル 1">
            <a:extLst>
              <a:ext uri="{FF2B5EF4-FFF2-40B4-BE49-F238E27FC236}">
                <a16:creationId xmlns:a16="http://schemas.microsoft.com/office/drawing/2014/main" id="{6E396EE9-D10F-9F41-27E8-BDBD0542EA8A}"/>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相談支援専門員の役割</a:t>
            </a:r>
          </a:p>
        </p:txBody>
      </p:sp>
      <p:sp>
        <p:nvSpPr>
          <p:cNvPr id="9" name="タイトル 1">
            <a:extLst>
              <a:ext uri="{FF2B5EF4-FFF2-40B4-BE49-F238E27FC236}">
                <a16:creationId xmlns:a16="http://schemas.microsoft.com/office/drawing/2014/main" id="{67793FC6-00F9-602C-AC29-A111FECBBDE5}"/>
              </a:ext>
            </a:extLst>
          </p:cNvPr>
          <p:cNvSpPr>
            <a:spLocks noGrp="1"/>
          </p:cNvSpPr>
          <p:nvPr>
            <p:ph type="ctrTitle"/>
          </p:nvPr>
        </p:nvSpPr>
        <p:spPr>
          <a:xfrm>
            <a:off x="133165" y="479480"/>
            <a:ext cx="5722690"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ja-JP" altLang="en-US" sz="1600" b="1" dirty="0">
                <a:latin typeface="+mn-ea"/>
                <a:ea typeface="+mn-ea"/>
              </a:rPr>
              <a:t>相談支援専門員に求められるレベルと想定される研修</a:t>
            </a:r>
          </a:p>
        </p:txBody>
      </p:sp>
      <p:pic>
        <p:nvPicPr>
          <p:cNvPr id="3" name="図 2">
            <a:extLst>
              <a:ext uri="{FF2B5EF4-FFF2-40B4-BE49-F238E27FC236}">
                <a16:creationId xmlns:a16="http://schemas.microsoft.com/office/drawing/2014/main" id="{4DD7E573-D0BE-E4DF-A3F9-B5B263E17A58}"/>
              </a:ext>
            </a:extLst>
          </p:cNvPr>
          <p:cNvPicPr>
            <a:picLocks noChangeAspect="1"/>
          </p:cNvPicPr>
          <p:nvPr/>
        </p:nvPicPr>
        <p:blipFill>
          <a:blip r:embed="rId3"/>
          <a:stretch>
            <a:fillRect/>
          </a:stretch>
        </p:blipFill>
        <p:spPr>
          <a:xfrm>
            <a:off x="3011860" y="2579385"/>
            <a:ext cx="3175577" cy="3175577"/>
          </a:xfrm>
          <a:prstGeom prst="rect">
            <a:avLst/>
          </a:prstGeom>
        </p:spPr>
      </p:pic>
      <p:sp>
        <p:nvSpPr>
          <p:cNvPr id="5" name="タイトル 1">
            <a:extLst>
              <a:ext uri="{FF2B5EF4-FFF2-40B4-BE49-F238E27FC236}">
                <a16:creationId xmlns:a16="http://schemas.microsoft.com/office/drawing/2014/main" id="{0055F81B-1858-5215-F4EE-3AED6BB53833}"/>
              </a:ext>
            </a:extLst>
          </p:cNvPr>
          <p:cNvSpPr txBox="1">
            <a:spLocks/>
          </p:cNvSpPr>
          <p:nvPr/>
        </p:nvSpPr>
        <p:spPr>
          <a:xfrm>
            <a:off x="124287" y="4102236"/>
            <a:ext cx="3072212" cy="6702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solidFill>
                  <a:srgbClr val="FF0000"/>
                </a:solidFill>
                <a:latin typeface="+mn-ea"/>
                <a:ea typeface="+mn-ea"/>
              </a:rPr>
              <a:t>目的達成</a:t>
            </a:r>
          </a:p>
        </p:txBody>
      </p:sp>
    </p:spTree>
    <p:extLst>
      <p:ext uri="{BB962C8B-B14F-4D97-AF65-F5344CB8AC3E}">
        <p14:creationId xmlns:p14="http://schemas.microsoft.com/office/powerpoint/2010/main" val="258980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52536-5CDE-6649-A844-161EBB6071EC}"/>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FF64CFD5-E538-1755-BCFD-6F0D86C7D065}"/>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123F4AF-7309-790A-5DD7-BBDEF19CCDDD}"/>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26</a:t>
            </a:fld>
            <a:endParaRPr kumimoji="1" lang="ja-JP" altLang="en-US" dirty="0"/>
          </a:p>
        </p:txBody>
      </p:sp>
      <p:cxnSp>
        <p:nvCxnSpPr>
          <p:cNvPr id="22" name="直線コネクタ 21">
            <a:extLst>
              <a:ext uri="{FF2B5EF4-FFF2-40B4-BE49-F238E27FC236}">
                <a16:creationId xmlns:a16="http://schemas.microsoft.com/office/drawing/2014/main" id="{92AB76C6-C107-3CD3-F18C-663314EAF8D9}"/>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3" name="タイトル 1">
            <a:extLst>
              <a:ext uri="{FF2B5EF4-FFF2-40B4-BE49-F238E27FC236}">
                <a16:creationId xmlns:a16="http://schemas.microsoft.com/office/drawing/2014/main" id="{B947E2E4-1C7D-94B2-F814-6C2C753936F6}"/>
              </a:ext>
            </a:extLst>
          </p:cNvPr>
          <p:cNvSpPr txBox="1">
            <a:spLocks/>
          </p:cNvSpPr>
          <p:nvPr/>
        </p:nvSpPr>
        <p:spPr>
          <a:xfrm>
            <a:off x="5643418" y="4083764"/>
            <a:ext cx="3072212" cy="6702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latin typeface="+mn-ea"/>
                <a:ea typeface="+mn-ea"/>
              </a:rPr>
              <a:t>初期状態</a:t>
            </a:r>
          </a:p>
        </p:txBody>
      </p:sp>
      <p:sp>
        <p:nvSpPr>
          <p:cNvPr id="34" name="タイトル 1">
            <a:extLst>
              <a:ext uri="{FF2B5EF4-FFF2-40B4-BE49-F238E27FC236}">
                <a16:creationId xmlns:a16="http://schemas.microsoft.com/office/drawing/2014/main" id="{B1699729-B7C3-A825-45D1-7229E62B21B4}"/>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現任研修編　</a:t>
            </a:r>
            <a:r>
              <a:rPr lang="en-US" altLang="ja-JP" sz="1100" b="1" dirty="0"/>
              <a:t>〈</a:t>
            </a:r>
            <a:r>
              <a:rPr lang="ja-JP" altLang="en-US" sz="1100" b="1" dirty="0"/>
              <a:t>日本相談支援専門員協会監修　小澤温編集</a:t>
            </a:r>
            <a:r>
              <a:rPr lang="en-US" altLang="ja-JP" sz="1100" b="1" dirty="0"/>
              <a:t>〉』</a:t>
            </a:r>
            <a:r>
              <a:rPr lang="ja-JP" altLang="en-US" sz="1100" b="1" dirty="0"/>
              <a:t>　（一部修正）より</a:t>
            </a:r>
          </a:p>
        </p:txBody>
      </p:sp>
      <p:sp>
        <p:nvSpPr>
          <p:cNvPr id="2" name="タイトル 1">
            <a:extLst>
              <a:ext uri="{FF2B5EF4-FFF2-40B4-BE49-F238E27FC236}">
                <a16:creationId xmlns:a16="http://schemas.microsoft.com/office/drawing/2014/main" id="{7ED25D86-DB02-9C2A-2A06-41C0954D9B78}"/>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相談支援専門員の役割</a:t>
            </a:r>
          </a:p>
        </p:txBody>
      </p:sp>
      <p:sp>
        <p:nvSpPr>
          <p:cNvPr id="9" name="タイトル 1">
            <a:extLst>
              <a:ext uri="{FF2B5EF4-FFF2-40B4-BE49-F238E27FC236}">
                <a16:creationId xmlns:a16="http://schemas.microsoft.com/office/drawing/2014/main" id="{FBD37963-C979-79BB-258F-31CD829B3471}"/>
              </a:ext>
            </a:extLst>
          </p:cNvPr>
          <p:cNvSpPr>
            <a:spLocks noGrp="1"/>
          </p:cNvSpPr>
          <p:nvPr>
            <p:ph type="ctrTitle"/>
          </p:nvPr>
        </p:nvSpPr>
        <p:spPr>
          <a:xfrm>
            <a:off x="133165" y="479480"/>
            <a:ext cx="5722690"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ja-JP" altLang="en-US" sz="1600" b="1" dirty="0">
                <a:latin typeface="+mn-ea"/>
                <a:ea typeface="+mn-ea"/>
              </a:rPr>
              <a:t>相談支援専門員に求められるレベルと想定される研修</a:t>
            </a:r>
          </a:p>
        </p:txBody>
      </p:sp>
      <p:pic>
        <p:nvPicPr>
          <p:cNvPr id="3" name="図 2">
            <a:extLst>
              <a:ext uri="{FF2B5EF4-FFF2-40B4-BE49-F238E27FC236}">
                <a16:creationId xmlns:a16="http://schemas.microsoft.com/office/drawing/2014/main" id="{CD44F03D-597E-BB3F-6157-7773895D34EB}"/>
              </a:ext>
            </a:extLst>
          </p:cNvPr>
          <p:cNvPicPr>
            <a:picLocks noChangeAspect="1"/>
          </p:cNvPicPr>
          <p:nvPr/>
        </p:nvPicPr>
        <p:blipFill>
          <a:blip r:embed="rId3"/>
          <a:stretch>
            <a:fillRect/>
          </a:stretch>
        </p:blipFill>
        <p:spPr>
          <a:xfrm>
            <a:off x="3011860" y="2579385"/>
            <a:ext cx="3175577" cy="3175577"/>
          </a:xfrm>
          <a:prstGeom prst="rect">
            <a:avLst/>
          </a:prstGeom>
        </p:spPr>
      </p:pic>
      <p:sp>
        <p:nvSpPr>
          <p:cNvPr id="5" name="タイトル 1">
            <a:extLst>
              <a:ext uri="{FF2B5EF4-FFF2-40B4-BE49-F238E27FC236}">
                <a16:creationId xmlns:a16="http://schemas.microsoft.com/office/drawing/2014/main" id="{20F6EB0B-5A44-79C8-D049-CFC662550038}"/>
              </a:ext>
            </a:extLst>
          </p:cNvPr>
          <p:cNvSpPr txBox="1">
            <a:spLocks/>
          </p:cNvSpPr>
          <p:nvPr/>
        </p:nvSpPr>
        <p:spPr>
          <a:xfrm>
            <a:off x="124287" y="4102236"/>
            <a:ext cx="3072212" cy="6702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solidFill>
                  <a:srgbClr val="FF0000"/>
                </a:solidFill>
                <a:latin typeface="+mn-ea"/>
                <a:ea typeface="+mn-ea"/>
              </a:rPr>
              <a:t>目的達成</a:t>
            </a:r>
          </a:p>
        </p:txBody>
      </p:sp>
      <p:sp>
        <p:nvSpPr>
          <p:cNvPr id="8" name="矢印: 上カーブ 7">
            <a:extLst>
              <a:ext uri="{FF2B5EF4-FFF2-40B4-BE49-F238E27FC236}">
                <a16:creationId xmlns:a16="http://schemas.microsoft.com/office/drawing/2014/main" id="{B10A3386-2CAC-C0AB-1ABB-73D17C620526}"/>
              </a:ext>
            </a:extLst>
          </p:cNvPr>
          <p:cNvSpPr/>
          <p:nvPr/>
        </p:nvSpPr>
        <p:spPr>
          <a:xfrm rot="10800000">
            <a:off x="1946599" y="2251999"/>
            <a:ext cx="5026734" cy="1391002"/>
          </a:xfrm>
          <a:prstGeom prst="curvedUpArrow">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字幕 2">
            <a:extLst>
              <a:ext uri="{FF2B5EF4-FFF2-40B4-BE49-F238E27FC236}">
                <a16:creationId xmlns:a16="http://schemas.microsoft.com/office/drawing/2014/main" id="{84F72DE1-ACF5-5133-D4ED-54C6773FAC73}"/>
              </a:ext>
            </a:extLst>
          </p:cNvPr>
          <p:cNvSpPr txBox="1">
            <a:spLocks/>
          </p:cNvSpPr>
          <p:nvPr/>
        </p:nvSpPr>
        <p:spPr>
          <a:xfrm>
            <a:off x="1946599" y="1125749"/>
            <a:ext cx="5306101" cy="93320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b="1" dirty="0">
                <a:solidFill>
                  <a:srgbClr val="FF0000"/>
                </a:solidFill>
                <a:latin typeface="+mn-ea"/>
              </a:rPr>
              <a:t>業務遂行・目標達成に必要な力</a:t>
            </a:r>
          </a:p>
          <a:p>
            <a:pPr>
              <a:lnSpc>
                <a:spcPct val="100000"/>
              </a:lnSpc>
            </a:pPr>
            <a:r>
              <a:rPr lang="ja-JP" altLang="en-US" b="1" dirty="0">
                <a:solidFill>
                  <a:srgbClr val="FF0000"/>
                </a:solidFill>
                <a:latin typeface="+mn-ea"/>
              </a:rPr>
              <a:t>（コンピテンシー）</a:t>
            </a:r>
          </a:p>
        </p:txBody>
      </p:sp>
    </p:spTree>
    <p:extLst>
      <p:ext uri="{BB962C8B-B14F-4D97-AF65-F5344CB8AC3E}">
        <p14:creationId xmlns:p14="http://schemas.microsoft.com/office/powerpoint/2010/main" val="287127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フローチャート: 論理積ゲート 17">
            <a:extLst>
              <a:ext uri="{FF2B5EF4-FFF2-40B4-BE49-F238E27FC236}">
                <a16:creationId xmlns:a16="http://schemas.microsoft.com/office/drawing/2014/main" id="{ECC5E75B-46A6-DACC-DB1B-869950287F53}"/>
              </a:ext>
            </a:extLst>
          </p:cNvPr>
          <p:cNvSpPr/>
          <p:nvPr/>
        </p:nvSpPr>
        <p:spPr>
          <a:xfrm rot="10800000">
            <a:off x="2059618" y="5447793"/>
            <a:ext cx="6640497" cy="864794"/>
          </a:xfrm>
          <a:prstGeom prst="flowChartDelay">
            <a:avLst/>
          </a:prstGeom>
          <a:solidFill>
            <a:schemeClr val="accent6">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27</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1B9E8642-0220-9387-4677-6507315631E1}"/>
              </a:ext>
            </a:extLst>
          </p:cNvPr>
          <p:cNvSpPr txBox="1">
            <a:spLocks/>
          </p:cNvSpPr>
          <p:nvPr/>
        </p:nvSpPr>
        <p:spPr>
          <a:xfrm>
            <a:off x="133165" y="85860"/>
            <a:ext cx="8859914" cy="3432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相談支援専門員に必要な力</a:t>
            </a:r>
          </a:p>
        </p:txBody>
      </p:sp>
      <p:graphicFrame>
        <p:nvGraphicFramePr>
          <p:cNvPr id="9" name="表 15">
            <a:extLst>
              <a:ext uri="{FF2B5EF4-FFF2-40B4-BE49-F238E27FC236}">
                <a16:creationId xmlns:a16="http://schemas.microsoft.com/office/drawing/2014/main" id="{21408338-A414-AE87-BF60-F2D111D14D62}"/>
              </a:ext>
            </a:extLst>
          </p:cNvPr>
          <p:cNvGraphicFramePr>
            <a:graphicFrameLocks noGrp="1"/>
          </p:cNvGraphicFramePr>
          <p:nvPr>
            <p:extLst>
              <p:ext uri="{D42A27DB-BD31-4B8C-83A1-F6EECF244321}">
                <p14:modId xmlns:p14="http://schemas.microsoft.com/office/powerpoint/2010/main" val="3309589865"/>
              </p:ext>
            </p:extLst>
          </p:nvPr>
        </p:nvGraphicFramePr>
        <p:xfrm>
          <a:off x="133165" y="566180"/>
          <a:ext cx="7004480" cy="2916747"/>
        </p:xfrm>
        <a:graphic>
          <a:graphicData uri="http://schemas.openxmlformats.org/drawingml/2006/table">
            <a:tbl>
              <a:tblPr firstRow="1" bandRow="1">
                <a:tableStyleId>{5C22544A-7EE6-4342-B048-85BDC9FD1C3A}</a:tableStyleId>
              </a:tblPr>
              <a:tblGrid>
                <a:gridCol w="1987202">
                  <a:extLst>
                    <a:ext uri="{9D8B030D-6E8A-4147-A177-3AD203B41FA5}">
                      <a16:colId xmlns:a16="http://schemas.microsoft.com/office/drawing/2014/main" val="3793016320"/>
                    </a:ext>
                  </a:extLst>
                </a:gridCol>
                <a:gridCol w="5017278">
                  <a:extLst>
                    <a:ext uri="{9D8B030D-6E8A-4147-A177-3AD203B41FA5}">
                      <a16:colId xmlns:a16="http://schemas.microsoft.com/office/drawing/2014/main" val="643240132"/>
                    </a:ext>
                  </a:extLst>
                </a:gridCol>
              </a:tblGrid>
              <a:tr h="36954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rPr>
                        <a:t>実践行動を支える３つの能力</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dirty="0">
                        <a:solidFill>
                          <a:schemeClr val="bg1"/>
                        </a:solidFill>
                      </a:endParaRPr>
                    </a:p>
                  </a:txBody>
                  <a:tcPr anchor="ctr"/>
                </a:tc>
                <a:extLst>
                  <a:ext uri="{0D108BD9-81ED-4DB2-BD59-A6C34878D82A}">
                    <a16:rowId xmlns:a16="http://schemas.microsoft.com/office/drawing/2014/main" val="1862060832"/>
                  </a:ext>
                </a:extLst>
              </a:tr>
              <a:tr h="840169">
                <a:tc>
                  <a:txBody>
                    <a:bodyPr/>
                    <a:lstStyle/>
                    <a:p>
                      <a:pPr algn="ctr"/>
                      <a:r>
                        <a:rPr kumimoji="1" lang="ja-JP" altLang="en-US" sz="2000" b="1" dirty="0">
                          <a:solidFill>
                            <a:schemeClr val="tx1"/>
                          </a:solidFill>
                        </a:rPr>
                        <a:t>①価値観・態度</a:t>
                      </a:r>
                      <a:endParaRPr kumimoji="1" lang="en-US" altLang="ja-JP" sz="2000" b="1" dirty="0">
                        <a:solidFill>
                          <a:schemeClr val="tx1"/>
                        </a:solidFill>
                      </a:endParaRPr>
                    </a:p>
                    <a:p>
                      <a:pPr algn="ctr"/>
                      <a:r>
                        <a:rPr kumimoji="1" lang="ja-JP" altLang="en-US" sz="2000" b="1" dirty="0">
                          <a:solidFill>
                            <a:schemeClr val="tx1"/>
                          </a:solidFill>
                        </a:rPr>
                        <a:t>（やる気）</a:t>
                      </a:r>
                    </a:p>
                  </a:txBody>
                  <a:tcPr anchor="ctr"/>
                </a:tc>
                <a:tc>
                  <a:txBody>
                    <a:bodyPr/>
                    <a:lstStyle/>
                    <a:p>
                      <a:pPr algn="l"/>
                      <a:r>
                        <a:rPr kumimoji="1" lang="ja-JP" altLang="en-US" sz="1400" b="1" dirty="0">
                          <a:solidFill>
                            <a:schemeClr val="tx1"/>
                          </a:solidFill>
                        </a:rPr>
                        <a:t>○支援に関する考え方・価値観・倫理観</a:t>
                      </a:r>
                      <a:endParaRPr kumimoji="1" lang="en-US" altLang="ja-JP" sz="1400" b="1" dirty="0">
                        <a:solidFill>
                          <a:schemeClr val="tx1"/>
                        </a:solidFill>
                      </a:endParaRPr>
                    </a:p>
                    <a:p>
                      <a:pPr algn="l"/>
                      <a:r>
                        <a:rPr kumimoji="1" lang="ja-JP" altLang="en-US" sz="1400" b="1" dirty="0">
                          <a:solidFill>
                            <a:schemeClr val="tx1"/>
                          </a:solidFill>
                        </a:rPr>
                        <a:t>○情緒的・主観的な思い・気持ち・意欲や意思</a:t>
                      </a:r>
                      <a:endParaRPr kumimoji="1" lang="en-US" altLang="ja-JP" sz="1400" b="1" dirty="0">
                        <a:solidFill>
                          <a:schemeClr val="tx1"/>
                        </a:solidFill>
                      </a:endParaRPr>
                    </a:p>
                    <a:p>
                      <a:pPr algn="l"/>
                      <a:r>
                        <a:rPr kumimoji="1" lang="ja-JP" altLang="en-US" sz="1400" b="1" dirty="0">
                          <a:solidFill>
                            <a:schemeClr val="tx1"/>
                          </a:solidFill>
                        </a:rPr>
                        <a:t>○職務や支援活動に価値を認め「やる気になる」こと</a:t>
                      </a:r>
                    </a:p>
                  </a:txBody>
                  <a:tcPr anchor="ctr"/>
                </a:tc>
                <a:extLst>
                  <a:ext uri="{0D108BD9-81ED-4DB2-BD59-A6C34878D82A}">
                    <a16:rowId xmlns:a16="http://schemas.microsoft.com/office/drawing/2014/main" val="4211056535"/>
                  </a:ext>
                </a:extLst>
              </a:tr>
              <a:tr h="840169">
                <a:tc>
                  <a:txBody>
                    <a:bodyPr/>
                    <a:lstStyle/>
                    <a:p>
                      <a:pPr algn="ctr"/>
                      <a:r>
                        <a:rPr kumimoji="1" lang="ja-JP" altLang="en-US" sz="2000" b="1" dirty="0">
                          <a:solidFill>
                            <a:schemeClr val="tx1"/>
                          </a:solidFill>
                        </a:rPr>
                        <a:t>②知識・情報</a:t>
                      </a:r>
                      <a:endParaRPr kumimoji="1" lang="en-US" altLang="ja-JP" sz="2000" b="1" dirty="0">
                        <a:solidFill>
                          <a:schemeClr val="tx1"/>
                        </a:solidFill>
                      </a:endParaRPr>
                    </a:p>
                    <a:p>
                      <a:pPr algn="ctr"/>
                      <a:r>
                        <a:rPr kumimoji="1" lang="ja-JP" altLang="en-US" sz="2000" b="1" dirty="0">
                          <a:solidFill>
                            <a:schemeClr val="tx1"/>
                          </a:solidFill>
                        </a:rPr>
                        <a:t>（わかる）</a:t>
                      </a:r>
                    </a:p>
                  </a:txBody>
                  <a:tcPr anchor="ctr"/>
                </a:tc>
                <a:tc>
                  <a:txBody>
                    <a:bodyPr/>
                    <a:lstStyle/>
                    <a:p>
                      <a:pPr algn="l"/>
                      <a:r>
                        <a:rPr kumimoji="1" lang="ja-JP" altLang="en-US" sz="1400" b="1" dirty="0">
                          <a:solidFill>
                            <a:schemeClr val="tx1"/>
                          </a:solidFill>
                        </a:rPr>
                        <a:t>○支援活動に関する基礎的な知識や情報</a:t>
                      </a:r>
                      <a:endParaRPr kumimoji="1" lang="en-US" altLang="ja-JP" sz="1400" b="1" dirty="0">
                        <a:solidFill>
                          <a:schemeClr val="tx1"/>
                        </a:solidFill>
                      </a:endParaRPr>
                    </a:p>
                    <a:p>
                      <a:pPr algn="l"/>
                      <a:r>
                        <a:rPr kumimoji="1" lang="ja-JP" altLang="en-US" sz="1400" b="1" dirty="0">
                          <a:solidFill>
                            <a:schemeClr val="tx1"/>
                          </a:solidFill>
                        </a:rPr>
                        <a:t>○問題解決場面で必要となる実践的な知識や情報</a:t>
                      </a:r>
                      <a:endParaRPr kumimoji="1" lang="en-US" altLang="ja-JP" sz="1400" b="1" dirty="0">
                        <a:solidFill>
                          <a:schemeClr val="tx1"/>
                        </a:solidFill>
                      </a:endParaRPr>
                    </a:p>
                    <a:p>
                      <a:pPr algn="l"/>
                      <a:r>
                        <a:rPr kumimoji="1" lang="ja-JP" altLang="en-US" sz="1400" b="1" dirty="0">
                          <a:solidFill>
                            <a:schemeClr val="tx1"/>
                          </a:solidFill>
                        </a:rPr>
                        <a:t>○職務や支援活動の意味や進め方が「わかる」こと</a:t>
                      </a:r>
                    </a:p>
                  </a:txBody>
                  <a:tcPr anchor="ctr"/>
                </a:tc>
                <a:extLst>
                  <a:ext uri="{0D108BD9-81ED-4DB2-BD59-A6C34878D82A}">
                    <a16:rowId xmlns:a16="http://schemas.microsoft.com/office/drawing/2014/main" val="3486285855"/>
                  </a:ext>
                </a:extLst>
              </a:tr>
              <a:tr h="840169">
                <a:tc>
                  <a:txBody>
                    <a:bodyPr/>
                    <a:lstStyle/>
                    <a:p>
                      <a:pPr algn="ctr"/>
                      <a:r>
                        <a:rPr kumimoji="1" lang="ja-JP" altLang="en-US" sz="2000" b="1" dirty="0">
                          <a:solidFill>
                            <a:schemeClr val="tx1"/>
                          </a:solidFill>
                        </a:rPr>
                        <a:t>③技術・技能</a:t>
                      </a:r>
                      <a:endParaRPr kumimoji="1" lang="en-US" altLang="ja-JP" sz="2000" b="1" dirty="0">
                        <a:solidFill>
                          <a:schemeClr val="tx1"/>
                        </a:solidFill>
                      </a:endParaRPr>
                    </a:p>
                    <a:p>
                      <a:pPr algn="ctr"/>
                      <a:r>
                        <a:rPr kumimoji="1" lang="ja-JP" altLang="en-US" sz="2000" b="1" dirty="0">
                          <a:solidFill>
                            <a:schemeClr val="tx1"/>
                          </a:solidFill>
                        </a:rPr>
                        <a:t>（できる）</a:t>
                      </a:r>
                    </a:p>
                  </a:txBody>
                  <a:tcPr anchor="ctr"/>
                </a:tc>
                <a:tc>
                  <a:txBody>
                    <a:bodyPr/>
                    <a:lstStyle/>
                    <a:p>
                      <a:pPr algn="l"/>
                      <a:r>
                        <a:rPr kumimoji="1" lang="ja-JP" altLang="en-US" sz="1400" b="1" dirty="0">
                          <a:solidFill>
                            <a:schemeClr val="tx1"/>
                          </a:solidFill>
                        </a:rPr>
                        <a:t>○実務的な技術・技能　問題解決に役立つノウハウや知恵</a:t>
                      </a:r>
                      <a:endParaRPr kumimoji="1" lang="en-US" altLang="ja-JP" sz="1400" b="1" dirty="0">
                        <a:solidFill>
                          <a:schemeClr val="tx1"/>
                        </a:solidFill>
                      </a:endParaRPr>
                    </a:p>
                    <a:p>
                      <a:pPr algn="l"/>
                      <a:r>
                        <a:rPr kumimoji="1" lang="ja-JP" altLang="en-US" sz="1400" b="1" dirty="0">
                          <a:solidFill>
                            <a:schemeClr val="tx1"/>
                          </a:solidFill>
                        </a:rPr>
                        <a:t>○身についている思考や行動のパターン</a:t>
                      </a:r>
                      <a:endParaRPr kumimoji="1" lang="en-US" altLang="ja-JP" sz="1400" b="1" dirty="0">
                        <a:solidFill>
                          <a:schemeClr val="tx1"/>
                        </a:solidFill>
                      </a:endParaRPr>
                    </a:p>
                    <a:p>
                      <a:pPr algn="l"/>
                      <a:r>
                        <a:rPr kumimoji="1" lang="ja-JP" altLang="en-US" sz="1400" b="1" dirty="0">
                          <a:solidFill>
                            <a:schemeClr val="tx1"/>
                          </a:solidFill>
                        </a:rPr>
                        <a:t>○職務や支援活動を一定の基準に即して「できる」こと</a:t>
                      </a:r>
                    </a:p>
                  </a:txBody>
                  <a:tcPr anchor="ctr"/>
                </a:tc>
                <a:extLst>
                  <a:ext uri="{0D108BD9-81ED-4DB2-BD59-A6C34878D82A}">
                    <a16:rowId xmlns:a16="http://schemas.microsoft.com/office/drawing/2014/main" val="122729072"/>
                  </a:ext>
                </a:extLst>
              </a:tr>
            </a:tbl>
          </a:graphicData>
        </a:graphic>
      </p:graphicFrame>
      <p:sp>
        <p:nvSpPr>
          <p:cNvPr id="10" name="タイトル 1">
            <a:extLst>
              <a:ext uri="{FF2B5EF4-FFF2-40B4-BE49-F238E27FC236}">
                <a16:creationId xmlns:a16="http://schemas.microsoft.com/office/drawing/2014/main" id="{45C310B4-B665-66E7-3EC5-91484B4EBC43}"/>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改訂　福祉の「職場研修」マニュアル　～福祉人材育成のための実践手引き～</a:t>
            </a:r>
            <a:r>
              <a:rPr lang="en-US" altLang="ja-JP" sz="1100" b="1" dirty="0"/>
              <a:t>〈</a:t>
            </a:r>
            <a:r>
              <a:rPr lang="ja-JP" altLang="en-US" sz="1100" b="1" dirty="0"/>
              <a:t>全国社会福祉協議会</a:t>
            </a:r>
            <a:r>
              <a:rPr lang="en-US" altLang="ja-JP" sz="1100" b="1" dirty="0"/>
              <a:t>〉』</a:t>
            </a:r>
            <a:r>
              <a:rPr lang="ja-JP" altLang="en-US" sz="1100" b="1" dirty="0"/>
              <a:t>（一部修正）　より</a:t>
            </a:r>
          </a:p>
        </p:txBody>
      </p:sp>
      <p:graphicFrame>
        <p:nvGraphicFramePr>
          <p:cNvPr id="13" name="図表 12">
            <a:extLst>
              <a:ext uri="{FF2B5EF4-FFF2-40B4-BE49-F238E27FC236}">
                <a16:creationId xmlns:a16="http://schemas.microsoft.com/office/drawing/2014/main" id="{5214050B-C22F-4C01-5E80-4A1FF30A4E80}"/>
              </a:ext>
            </a:extLst>
          </p:cNvPr>
          <p:cNvGraphicFramePr/>
          <p:nvPr>
            <p:extLst>
              <p:ext uri="{D42A27DB-BD31-4B8C-83A1-F6EECF244321}">
                <p14:modId xmlns:p14="http://schemas.microsoft.com/office/powerpoint/2010/main" val="687032863"/>
              </p:ext>
            </p:extLst>
          </p:nvPr>
        </p:nvGraphicFramePr>
        <p:xfrm>
          <a:off x="4651900" y="3198598"/>
          <a:ext cx="5610687" cy="3175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タイトル 1">
            <a:extLst>
              <a:ext uri="{FF2B5EF4-FFF2-40B4-BE49-F238E27FC236}">
                <a16:creationId xmlns:a16="http://schemas.microsoft.com/office/drawing/2014/main" id="{0B3AE6BF-C174-3B78-89C6-F9499F791B0A}"/>
              </a:ext>
            </a:extLst>
          </p:cNvPr>
          <p:cNvSpPr txBox="1">
            <a:spLocks/>
          </p:cNvSpPr>
          <p:nvPr/>
        </p:nvSpPr>
        <p:spPr>
          <a:xfrm>
            <a:off x="6414117" y="3901398"/>
            <a:ext cx="2086252" cy="8433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rgbClr val="FF0000"/>
                </a:solidFill>
                <a:latin typeface="+mn-ea"/>
                <a:ea typeface="+mn-ea"/>
              </a:rPr>
              <a:t>役割行動</a:t>
            </a:r>
            <a:endParaRPr lang="en-US" altLang="ja-JP" sz="1800" b="1" dirty="0">
              <a:solidFill>
                <a:srgbClr val="FF0000"/>
              </a:solidFill>
              <a:latin typeface="+mn-ea"/>
              <a:ea typeface="+mn-ea"/>
            </a:endParaRPr>
          </a:p>
          <a:p>
            <a:r>
              <a:rPr lang="ja-JP" altLang="en-US" sz="1800" b="1" dirty="0">
                <a:solidFill>
                  <a:srgbClr val="FF0000"/>
                </a:solidFill>
                <a:latin typeface="+mn-ea"/>
                <a:ea typeface="+mn-ea"/>
              </a:rPr>
              <a:t>（実践する）</a:t>
            </a:r>
          </a:p>
        </p:txBody>
      </p:sp>
      <p:sp>
        <p:nvSpPr>
          <p:cNvPr id="15" name="タイトル 1">
            <a:extLst>
              <a:ext uri="{FF2B5EF4-FFF2-40B4-BE49-F238E27FC236}">
                <a16:creationId xmlns:a16="http://schemas.microsoft.com/office/drawing/2014/main" id="{18D8BD71-B0F2-3930-5B8A-580F73D3D7BA}"/>
              </a:ext>
            </a:extLst>
          </p:cNvPr>
          <p:cNvSpPr txBox="1">
            <a:spLocks/>
          </p:cNvSpPr>
          <p:nvPr/>
        </p:nvSpPr>
        <p:spPr>
          <a:xfrm>
            <a:off x="6414117" y="4979060"/>
            <a:ext cx="2086252" cy="4532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accent5">
                    <a:lumMod val="50000"/>
                  </a:schemeClr>
                </a:solidFill>
                <a:latin typeface="+mn-ea"/>
                <a:ea typeface="+mn-ea"/>
              </a:rPr>
              <a:t>価値観・態度</a:t>
            </a:r>
          </a:p>
        </p:txBody>
      </p:sp>
      <p:sp>
        <p:nvSpPr>
          <p:cNvPr id="16" name="タイトル 1">
            <a:extLst>
              <a:ext uri="{FF2B5EF4-FFF2-40B4-BE49-F238E27FC236}">
                <a16:creationId xmlns:a16="http://schemas.microsoft.com/office/drawing/2014/main" id="{794CDCFB-0990-50D1-653C-BF7643C1B8E1}"/>
              </a:ext>
            </a:extLst>
          </p:cNvPr>
          <p:cNvSpPr txBox="1">
            <a:spLocks/>
          </p:cNvSpPr>
          <p:nvPr/>
        </p:nvSpPr>
        <p:spPr>
          <a:xfrm>
            <a:off x="5681153" y="5812454"/>
            <a:ext cx="1776090" cy="4532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accent5">
                    <a:lumMod val="50000"/>
                  </a:schemeClr>
                </a:solidFill>
                <a:latin typeface="+mn-ea"/>
                <a:ea typeface="+mn-ea"/>
              </a:rPr>
              <a:t>知識・情報</a:t>
            </a:r>
          </a:p>
        </p:txBody>
      </p:sp>
      <p:sp>
        <p:nvSpPr>
          <p:cNvPr id="17" name="タイトル 1">
            <a:extLst>
              <a:ext uri="{FF2B5EF4-FFF2-40B4-BE49-F238E27FC236}">
                <a16:creationId xmlns:a16="http://schemas.microsoft.com/office/drawing/2014/main" id="{03803271-D212-54E0-C1A8-5F8B84230142}"/>
              </a:ext>
            </a:extLst>
          </p:cNvPr>
          <p:cNvSpPr txBox="1">
            <a:spLocks/>
          </p:cNvSpPr>
          <p:nvPr/>
        </p:nvSpPr>
        <p:spPr>
          <a:xfrm>
            <a:off x="7286623" y="5811453"/>
            <a:ext cx="1776090" cy="4532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accent5">
                    <a:lumMod val="50000"/>
                  </a:schemeClr>
                </a:solidFill>
                <a:latin typeface="+mn-ea"/>
                <a:ea typeface="+mn-ea"/>
              </a:rPr>
              <a:t>技術・技能</a:t>
            </a:r>
          </a:p>
        </p:txBody>
      </p:sp>
      <p:sp>
        <p:nvSpPr>
          <p:cNvPr id="19" name="タイトル 1">
            <a:extLst>
              <a:ext uri="{FF2B5EF4-FFF2-40B4-BE49-F238E27FC236}">
                <a16:creationId xmlns:a16="http://schemas.microsoft.com/office/drawing/2014/main" id="{869B8EE3-8D87-EBE3-71A5-3EDB0133158A}"/>
              </a:ext>
            </a:extLst>
          </p:cNvPr>
          <p:cNvSpPr txBox="1">
            <a:spLocks/>
          </p:cNvSpPr>
          <p:nvPr/>
        </p:nvSpPr>
        <p:spPr>
          <a:xfrm>
            <a:off x="3524435" y="4405597"/>
            <a:ext cx="2086252" cy="190699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600"/>
              </a:spcBef>
            </a:pPr>
            <a:r>
              <a:rPr lang="ja-JP" altLang="en-US" sz="2000" b="1" u="sng" dirty="0">
                <a:solidFill>
                  <a:schemeClr val="accent6">
                    <a:lumMod val="50000"/>
                  </a:schemeClr>
                </a:solidFill>
                <a:latin typeface="+mn-ea"/>
                <a:ea typeface="+mn-ea"/>
              </a:rPr>
              <a:t>行動環境</a:t>
            </a:r>
            <a:endParaRPr lang="en-US" altLang="ja-JP" sz="2000" b="1" u="sng" dirty="0">
              <a:solidFill>
                <a:schemeClr val="accent6">
                  <a:lumMod val="50000"/>
                </a:schemeClr>
              </a:solidFill>
              <a:latin typeface="+mn-ea"/>
              <a:ea typeface="+mn-ea"/>
            </a:endParaRPr>
          </a:p>
          <a:p>
            <a:pPr>
              <a:spcBef>
                <a:spcPts val="600"/>
              </a:spcBef>
            </a:pPr>
            <a:r>
              <a:rPr lang="ja-JP" altLang="en-US" sz="1600" b="1" dirty="0">
                <a:solidFill>
                  <a:schemeClr val="accent6">
                    <a:lumMod val="50000"/>
                  </a:schemeClr>
                </a:solidFill>
                <a:latin typeface="+mn-ea"/>
                <a:ea typeface="+mn-ea"/>
              </a:rPr>
              <a:t>仕事のしくみ</a:t>
            </a:r>
            <a:endParaRPr lang="en-US" altLang="ja-JP" sz="1600" b="1" dirty="0">
              <a:solidFill>
                <a:schemeClr val="accent6">
                  <a:lumMod val="50000"/>
                </a:schemeClr>
              </a:solidFill>
              <a:latin typeface="+mn-ea"/>
              <a:ea typeface="+mn-ea"/>
            </a:endParaRPr>
          </a:p>
          <a:p>
            <a:pPr>
              <a:spcBef>
                <a:spcPts val="600"/>
              </a:spcBef>
            </a:pPr>
            <a:r>
              <a:rPr lang="ja-JP" altLang="en-US" sz="1600" b="1" dirty="0">
                <a:solidFill>
                  <a:schemeClr val="accent6">
                    <a:lumMod val="50000"/>
                  </a:schemeClr>
                </a:solidFill>
                <a:latin typeface="+mn-ea"/>
                <a:ea typeface="+mn-ea"/>
              </a:rPr>
              <a:t>組織の雰囲気</a:t>
            </a:r>
            <a:endParaRPr lang="en-US" altLang="ja-JP" sz="1600" b="1" dirty="0">
              <a:solidFill>
                <a:schemeClr val="accent6">
                  <a:lumMod val="50000"/>
                </a:schemeClr>
              </a:solidFill>
              <a:latin typeface="+mn-ea"/>
              <a:ea typeface="+mn-ea"/>
            </a:endParaRPr>
          </a:p>
          <a:p>
            <a:pPr>
              <a:spcBef>
                <a:spcPts val="600"/>
              </a:spcBef>
            </a:pPr>
            <a:r>
              <a:rPr lang="ja-JP" altLang="en-US" sz="1600" b="1" dirty="0">
                <a:solidFill>
                  <a:schemeClr val="accent6">
                    <a:lumMod val="50000"/>
                  </a:schemeClr>
                </a:solidFill>
                <a:latin typeface="+mn-ea"/>
                <a:ea typeface="+mn-ea"/>
              </a:rPr>
              <a:t>まわりとの関係</a:t>
            </a:r>
          </a:p>
        </p:txBody>
      </p:sp>
    </p:spTree>
    <p:extLst>
      <p:ext uri="{BB962C8B-B14F-4D97-AF65-F5344CB8AC3E}">
        <p14:creationId xmlns:p14="http://schemas.microsoft.com/office/powerpoint/2010/main" val="33589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1193B-6F57-94B8-DFA4-E49253BAB820}"/>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A595C17E-E430-601F-CB8A-EE31845D9836}"/>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46D1A8BB-A274-A575-BDC0-FB6A3055DE51}"/>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28</a:t>
            </a:fld>
            <a:endParaRPr kumimoji="1" lang="ja-JP" altLang="en-US" dirty="0"/>
          </a:p>
        </p:txBody>
      </p:sp>
      <p:cxnSp>
        <p:nvCxnSpPr>
          <p:cNvPr id="22" name="直線コネクタ 21">
            <a:extLst>
              <a:ext uri="{FF2B5EF4-FFF2-40B4-BE49-F238E27FC236}">
                <a16:creationId xmlns:a16="http://schemas.microsoft.com/office/drawing/2014/main" id="{7551C643-35C3-61D6-0DB9-D31E490EF046}"/>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39C65519-08F8-3377-D8FE-3CA750F68C77}"/>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　より</a:t>
            </a:r>
          </a:p>
        </p:txBody>
      </p:sp>
      <p:sp>
        <p:nvSpPr>
          <p:cNvPr id="12" name="字幕 2">
            <a:extLst>
              <a:ext uri="{FF2B5EF4-FFF2-40B4-BE49-F238E27FC236}">
                <a16:creationId xmlns:a16="http://schemas.microsoft.com/office/drawing/2014/main" id="{8531FB6F-FE7C-7F0D-44B5-13D9F23ACA6B}"/>
              </a:ext>
            </a:extLst>
          </p:cNvPr>
          <p:cNvSpPr txBox="1">
            <a:spLocks/>
          </p:cNvSpPr>
          <p:nvPr/>
        </p:nvSpPr>
        <p:spPr>
          <a:xfrm>
            <a:off x="133165" y="463888"/>
            <a:ext cx="8842158" cy="946556"/>
          </a:xfrm>
          <a:prstGeom prst="rect">
            <a:avLst/>
          </a:prstGeom>
          <a:ln>
            <a:noFill/>
          </a:ln>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spcBef>
                <a:spcPts val="600"/>
              </a:spcBef>
            </a:pPr>
            <a:r>
              <a:rPr kumimoji="1" lang="en-US" altLang="ja-JP" sz="2000" b="1" dirty="0">
                <a:solidFill>
                  <a:srgbClr val="FF0000"/>
                </a:solidFill>
              </a:rPr>
              <a:t>『</a:t>
            </a:r>
            <a:r>
              <a:rPr kumimoji="1" lang="ja-JP" altLang="en-US" sz="2000" b="1" dirty="0">
                <a:solidFill>
                  <a:srgbClr val="FF0000"/>
                </a:solidFill>
              </a:rPr>
              <a:t>相談支援専門員に望まれること</a:t>
            </a:r>
            <a:r>
              <a:rPr kumimoji="1" lang="en-US" altLang="ja-JP" sz="2000" b="1" dirty="0">
                <a:solidFill>
                  <a:srgbClr val="FF0000"/>
                </a:solidFill>
              </a:rPr>
              <a:t>』</a:t>
            </a:r>
            <a:endParaRPr kumimoji="1" lang="ja-JP" altLang="en-US" sz="2000" b="1" dirty="0">
              <a:solidFill>
                <a:srgbClr val="FF0000"/>
              </a:solidFill>
            </a:endParaRPr>
          </a:p>
          <a:p>
            <a:pPr algn="just">
              <a:spcBef>
                <a:spcPts val="600"/>
              </a:spcBef>
            </a:pPr>
            <a:r>
              <a:rPr kumimoji="1" lang="ja-JP" altLang="en-US" sz="2000" b="1" dirty="0">
                <a:solidFill>
                  <a:schemeClr val="tx1"/>
                </a:solidFill>
              </a:rPr>
              <a:t>障害児者の自立の促進と共生社会の実現に向けた支援を行うこと</a:t>
            </a:r>
            <a:endParaRPr lang="en-US" altLang="ja-JP" sz="2000" b="1" u="sng" dirty="0">
              <a:solidFill>
                <a:srgbClr val="FF0000"/>
              </a:solidFill>
              <a:latin typeface="+mn-ea"/>
            </a:endParaRPr>
          </a:p>
        </p:txBody>
      </p:sp>
      <p:graphicFrame>
        <p:nvGraphicFramePr>
          <p:cNvPr id="15" name="表 15">
            <a:extLst>
              <a:ext uri="{FF2B5EF4-FFF2-40B4-BE49-F238E27FC236}">
                <a16:creationId xmlns:a16="http://schemas.microsoft.com/office/drawing/2014/main" id="{132A81D9-A61B-3304-2B7E-C536AFE2B9C5}"/>
              </a:ext>
            </a:extLst>
          </p:cNvPr>
          <p:cNvGraphicFramePr>
            <a:graphicFrameLocks noGrp="1"/>
          </p:cNvGraphicFramePr>
          <p:nvPr/>
        </p:nvGraphicFramePr>
        <p:xfrm>
          <a:off x="168677" y="1410444"/>
          <a:ext cx="8806646" cy="2460210"/>
        </p:xfrm>
        <a:graphic>
          <a:graphicData uri="http://schemas.openxmlformats.org/drawingml/2006/table">
            <a:tbl>
              <a:tblPr firstRow="1" bandRow="1">
                <a:tableStyleId>{5C22544A-7EE6-4342-B048-85BDC9FD1C3A}</a:tableStyleId>
              </a:tblPr>
              <a:tblGrid>
                <a:gridCol w="8806646">
                  <a:extLst>
                    <a:ext uri="{9D8B030D-6E8A-4147-A177-3AD203B41FA5}">
                      <a16:colId xmlns:a16="http://schemas.microsoft.com/office/drawing/2014/main" val="3793016320"/>
                    </a:ext>
                  </a:extLst>
                </a:gridCol>
              </a:tblGrid>
              <a:tr h="492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bg1"/>
                          </a:solidFill>
                        </a:rPr>
                        <a:t>相談支援専門員に求められること</a:t>
                      </a:r>
                    </a:p>
                  </a:txBody>
                  <a:tcPr anchor="ctr"/>
                </a:tc>
                <a:extLst>
                  <a:ext uri="{0D108BD9-81ED-4DB2-BD59-A6C34878D82A}">
                    <a16:rowId xmlns:a16="http://schemas.microsoft.com/office/drawing/2014/main" val="1862060832"/>
                  </a:ext>
                </a:extLst>
              </a:tr>
              <a:tr h="492042">
                <a:tc>
                  <a:txBody>
                    <a:bodyPr/>
                    <a:lstStyle/>
                    <a:p>
                      <a:r>
                        <a:rPr kumimoji="1" lang="ja-JP" altLang="en-US" sz="1800" b="1" dirty="0">
                          <a:solidFill>
                            <a:schemeClr val="tx1"/>
                          </a:solidFill>
                        </a:rPr>
                        <a:t>①ソーシャルワークの担い手としてスキル・知識を高めること</a:t>
                      </a:r>
                      <a:endParaRPr kumimoji="1" lang="ja-JP" altLang="en-US" b="1" dirty="0">
                        <a:solidFill>
                          <a:schemeClr val="tx1"/>
                        </a:solidFill>
                      </a:endParaRPr>
                    </a:p>
                  </a:txBody>
                  <a:tcPr anchor="ctr"/>
                </a:tc>
                <a:extLst>
                  <a:ext uri="{0D108BD9-81ED-4DB2-BD59-A6C34878D82A}">
                    <a16:rowId xmlns:a16="http://schemas.microsoft.com/office/drawing/2014/main" val="4211056535"/>
                  </a:ext>
                </a:extLst>
              </a:tr>
              <a:tr h="492042">
                <a:tc>
                  <a:txBody>
                    <a:bodyPr/>
                    <a:lstStyle/>
                    <a:p>
                      <a:r>
                        <a:rPr kumimoji="1" lang="ja-JP" altLang="en-US" b="1" dirty="0">
                          <a:solidFill>
                            <a:schemeClr val="tx1"/>
                          </a:solidFill>
                        </a:rPr>
                        <a:t>②インフォーマルサービスを含めた社会資源の改善及び開発を行うこと</a:t>
                      </a:r>
                    </a:p>
                  </a:txBody>
                  <a:tcPr anchor="ctr"/>
                </a:tc>
                <a:extLst>
                  <a:ext uri="{0D108BD9-81ED-4DB2-BD59-A6C34878D82A}">
                    <a16:rowId xmlns:a16="http://schemas.microsoft.com/office/drawing/2014/main" val="3486285855"/>
                  </a:ext>
                </a:extLst>
              </a:tr>
              <a:tr h="492042">
                <a:tc>
                  <a:txBody>
                    <a:bodyPr/>
                    <a:lstStyle/>
                    <a:p>
                      <a:r>
                        <a:rPr kumimoji="1" lang="ja-JP" altLang="en-US" b="1" dirty="0">
                          <a:solidFill>
                            <a:schemeClr val="tx1"/>
                          </a:solidFill>
                        </a:rPr>
                        <a:t>③地域のつながりや支援者・住民等との関係構築を行うこと</a:t>
                      </a:r>
                    </a:p>
                  </a:txBody>
                  <a:tcPr anchor="ctr"/>
                </a:tc>
                <a:extLst>
                  <a:ext uri="{0D108BD9-81ED-4DB2-BD59-A6C34878D82A}">
                    <a16:rowId xmlns:a16="http://schemas.microsoft.com/office/drawing/2014/main" val="122729072"/>
                  </a:ext>
                </a:extLst>
              </a:tr>
              <a:tr h="492042">
                <a:tc>
                  <a:txBody>
                    <a:bodyPr/>
                    <a:lstStyle/>
                    <a:p>
                      <a:r>
                        <a:rPr kumimoji="1" lang="ja-JP" altLang="en-US" b="1" dirty="0">
                          <a:solidFill>
                            <a:schemeClr val="tx1"/>
                          </a:solidFill>
                        </a:rPr>
                        <a:t>④生きがいや希望を見出す等の支援を行うこと</a:t>
                      </a:r>
                    </a:p>
                  </a:txBody>
                  <a:tcPr anchor="ctr"/>
                </a:tc>
                <a:extLst>
                  <a:ext uri="{0D108BD9-81ED-4DB2-BD59-A6C34878D82A}">
                    <a16:rowId xmlns:a16="http://schemas.microsoft.com/office/drawing/2014/main" val="1084997978"/>
                  </a:ext>
                </a:extLst>
              </a:tr>
            </a:tbl>
          </a:graphicData>
        </a:graphic>
      </p:graphicFrame>
      <p:sp>
        <p:nvSpPr>
          <p:cNvPr id="8" name="タイトル 1">
            <a:extLst>
              <a:ext uri="{FF2B5EF4-FFF2-40B4-BE49-F238E27FC236}">
                <a16:creationId xmlns:a16="http://schemas.microsoft.com/office/drawing/2014/main" id="{CEA4F971-80C3-2D8E-D202-F59CCE073259}"/>
              </a:ext>
            </a:extLst>
          </p:cNvPr>
          <p:cNvSpPr txBox="1">
            <a:spLocks/>
          </p:cNvSpPr>
          <p:nvPr/>
        </p:nvSpPr>
        <p:spPr>
          <a:xfrm>
            <a:off x="133165" y="85860"/>
            <a:ext cx="8859914" cy="3432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相談支援専門員に必要な力</a:t>
            </a:r>
          </a:p>
        </p:txBody>
      </p:sp>
    </p:spTree>
    <p:extLst>
      <p:ext uri="{BB962C8B-B14F-4D97-AF65-F5344CB8AC3E}">
        <p14:creationId xmlns:p14="http://schemas.microsoft.com/office/powerpoint/2010/main" val="353419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29</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FC30A9FF-09AC-47AB-F9D2-5F63B943CDDA}"/>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　より</a:t>
            </a:r>
          </a:p>
        </p:txBody>
      </p:sp>
      <p:sp>
        <p:nvSpPr>
          <p:cNvPr id="12" name="字幕 2">
            <a:extLst>
              <a:ext uri="{FF2B5EF4-FFF2-40B4-BE49-F238E27FC236}">
                <a16:creationId xmlns:a16="http://schemas.microsoft.com/office/drawing/2014/main" id="{4AAE2A2E-68A5-0FD4-63A6-CB974801961D}"/>
              </a:ext>
            </a:extLst>
          </p:cNvPr>
          <p:cNvSpPr txBox="1">
            <a:spLocks/>
          </p:cNvSpPr>
          <p:nvPr/>
        </p:nvSpPr>
        <p:spPr>
          <a:xfrm>
            <a:off x="133165" y="463888"/>
            <a:ext cx="8842158" cy="946556"/>
          </a:xfrm>
          <a:prstGeom prst="rect">
            <a:avLst/>
          </a:prstGeom>
          <a:ln>
            <a:noFill/>
          </a:ln>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spcBef>
                <a:spcPts val="600"/>
              </a:spcBef>
            </a:pPr>
            <a:r>
              <a:rPr kumimoji="1" lang="en-US" altLang="ja-JP" sz="2000" b="1" dirty="0">
                <a:solidFill>
                  <a:srgbClr val="FF0000"/>
                </a:solidFill>
              </a:rPr>
              <a:t>『</a:t>
            </a:r>
            <a:r>
              <a:rPr kumimoji="1" lang="ja-JP" altLang="en-US" sz="2000" b="1" dirty="0">
                <a:solidFill>
                  <a:srgbClr val="FF0000"/>
                </a:solidFill>
              </a:rPr>
              <a:t>相談支援専門員に望まれること</a:t>
            </a:r>
            <a:r>
              <a:rPr kumimoji="1" lang="en-US" altLang="ja-JP" sz="2000" b="1" dirty="0">
                <a:solidFill>
                  <a:srgbClr val="FF0000"/>
                </a:solidFill>
              </a:rPr>
              <a:t>』</a:t>
            </a:r>
            <a:endParaRPr kumimoji="1" lang="ja-JP" altLang="en-US" sz="2000" b="1" dirty="0">
              <a:solidFill>
                <a:srgbClr val="FF0000"/>
              </a:solidFill>
            </a:endParaRPr>
          </a:p>
          <a:p>
            <a:pPr algn="just">
              <a:spcBef>
                <a:spcPts val="600"/>
              </a:spcBef>
            </a:pPr>
            <a:r>
              <a:rPr kumimoji="1" lang="ja-JP" altLang="en-US" sz="2000" b="1" dirty="0">
                <a:solidFill>
                  <a:schemeClr val="tx1"/>
                </a:solidFill>
              </a:rPr>
              <a:t>障害児者の自立の促進と共生社会の実現に向けた支援を行うこと</a:t>
            </a:r>
            <a:endParaRPr lang="en-US" altLang="ja-JP" sz="2000" b="1" u="sng" dirty="0">
              <a:solidFill>
                <a:srgbClr val="FF0000"/>
              </a:solidFill>
              <a:latin typeface="+mn-ea"/>
            </a:endParaRPr>
          </a:p>
        </p:txBody>
      </p:sp>
      <p:graphicFrame>
        <p:nvGraphicFramePr>
          <p:cNvPr id="15" name="表 15">
            <a:extLst>
              <a:ext uri="{FF2B5EF4-FFF2-40B4-BE49-F238E27FC236}">
                <a16:creationId xmlns:a16="http://schemas.microsoft.com/office/drawing/2014/main" id="{34FC42C0-5500-8DB7-D0BF-417CC9F45CB4}"/>
              </a:ext>
            </a:extLst>
          </p:cNvPr>
          <p:cNvGraphicFramePr>
            <a:graphicFrameLocks noGrp="1"/>
          </p:cNvGraphicFramePr>
          <p:nvPr>
            <p:extLst>
              <p:ext uri="{D42A27DB-BD31-4B8C-83A1-F6EECF244321}">
                <p14:modId xmlns:p14="http://schemas.microsoft.com/office/powerpoint/2010/main" val="3042764212"/>
              </p:ext>
            </p:extLst>
          </p:nvPr>
        </p:nvGraphicFramePr>
        <p:xfrm>
          <a:off x="168677" y="1410444"/>
          <a:ext cx="8806646" cy="2460210"/>
        </p:xfrm>
        <a:graphic>
          <a:graphicData uri="http://schemas.openxmlformats.org/drawingml/2006/table">
            <a:tbl>
              <a:tblPr firstRow="1" bandRow="1">
                <a:tableStyleId>{5C22544A-7EE6-4342-B048-85BDC9FD1C3A}</a:tableStyleId>
              </a:tblPr>
              <a:tblGrid>
                <a:gridCol w="8806646">
                  <a:extLst>
                    <a:ext uri="{9D8B030D-6E8A-4147-A177-3AD203B41FA5}">
                      <a16:colId xmlns:a16="http://schemas.microsoft.com/office/drawing/2014/main" val="3793016320"/>
                    </a:ext>
                  </a:extLst>
                </a:gridCol>
              </a:tblGrid>
              <a:tr h="492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bg1"/>
                          </a:solidFill>
                        </a:rPr>
                        <a:t>相談支援専門員に求められること</a:t>
                      </a:r>
                    </a:p>
                  </a:txBody>
                  <a:tcPr anchor="ctr"/>
                </a:tc>
                <a:extLst>
                  <a:ext uri="{0D108BD9-81ED-4DB2-BD59-A6C34878D82A}">
                    <a16:rowId xmlns:a16="http://schemas.microsoft.com/office/drawing/2014/main" val="1862060832"/>
                  </a:ext>
                </a:extLst>
              </a:tr>
              <a:tr h="492042">
                <a:tc>
                  <a:txBody>
                    <a:bodyPr/>
                    <a:lstStyle/>
                    <a:p>
                      <a:r>
                        <a:rPr kumimoji="1" lang="ja-JP" altLang="en-US" sz="1800" b="1" dirty="0">
                          <a:solidFill>
                            <a:schemeClr val="tx1"/>
                          </a:solidFill>
                        </a:rPr>
                        <a:t>①ソーシャルワークの担い手としてスキル・知識を高めること</a:t>
                      </a:r>
                      <a:endParaRPr kumimoji="1" lang="ja-JP" altLang="en-US" b="1" dirty="0">
                        <a:solidFill>
                          <a:schemeClr val="tx1"/>
                        </a:solidFill>
                      </a:endParaRPr>
                    </a:p>
                  </a:txBody>
                  <a:tcPr anchor="ctr"/>
                </a:tc>
                <a:extLst>
                  <a:ext uri="{0D108BD9-81ED-4DB2-BD59-A6C34878D82A}">
                    <a16:rowId xmlns:a16="http://schemas.microsoft.com/office/drawing/2014/main" val="4211056535"/>
                  </a:ext>
                </a:extLst>
              </a:tr>
              <a:tr h="492042">
                <a:tc>
                  <a:txBody>
                    <a:bodyPr/>
                    <a:lstStyle/>
                    <a:p>
                      <a:r>
                        <a:rPr kumimoji="1" lang="ja-JP" altLang="en-US" b="1" dirty="0">
                          <a:solidFill>
                            <a:schemeClr val="tx1"/>
                          </a:solidFill>
                        </a:rPr>
                        <a:t>②インフォーマルサービスを含めた社会資源の改善及び開発を行うこと</a:t>
                      </a:r>
                    </a:p>
                  </a:txBody>
                  <a:tcPr anchor="ctr"/>
                </a:tc>
                <a:extLst>
                  <a:ext uri="{0D108BD9-81ED-4DB2-BD59-A6C34878D82A}">
                    <a16:rowId xmlns:a16="http://schemas.microsoft.com/office/drawing/2014/main" val="3486285855"/>
                  </a:ext>
                </a:extLst>
              </a:tr>
              <a:tr h="492042">
                <a:tc>
                  <a:txBody>
                    <a:bodyPr/>
                    <a:lstStyle/>
                    <a:p>
                      <a:r>
                        <a:rPr kumimoji="1" lang="ja-JP" altLang="en-US" b="1" dirty="0">
                          <a:solidFill>
                            <a:schemeClr val="tx1"/>
                          </a:solidFill>
                        </a:rPr>
                        <a:t>③地域のつながりや支援者・住民等との関係構築を行うこと</a:t>
                      </a:r>
                    </a:p>
                  </a:txBody>
                  <a:tcPr anchor="ctr"/>
                </a:tc>
                <a:extLst>
                  <a:ext uri="{0D108BD9-81ED-4DB2-BD59-A6C34878D82A}">
                    <a16:rowId xmlns:a16="http://schemas.microsoft.com/office/drawing/2014/main" val="122729072"/>
                  </a:ext>
                </a:extLst>
              </a:tr>
              <a:tr h="492042">
                <a:tc>
                  <a:txBody>
                    <a:bodyPr/>
                    <a:lstStyle/>
                    <a:p>
                      <a:r>
                        <a:rPr kumimoji="1" lang="ja-JP" altLang="en-US" b="1" dirty="0">
                          <a:solidFill>
                            <a:schemeClr val="tx1"/>
                          </a:solidFill>
                        </a:rPr>
                        <a:t>④生きがいや希望を見出す等の支援を行うこと</a:t>
                      </a:r>
                    </a:p>
                  </a:txBody>
                  <a:tcPr anchor="ctr"/>
                </a:tc>
                <a:extLst>
                  <a:ext uri="{0D108BD9-81ED-4DB2-BD59-A6C34878D82A}">
                    <a16:rowId xmlns:a16="http://schemas.microsoft.com/office/drawing/2014/main" val="1084997978"/>
                  </a:ext>
                </a:extLst>
              </a:tr>
            </a:tbl>
          </a:graphicData>
        </a:graphic>
      </p:graphicFrame>
      <p:sp>
        <p:nvSpPr>
          <p:cNvPr id="16" name="矢印: 下 15">
            <a:extLst>
              <a:ext uri="{FF2B5EF4-FFF2-40B4-BE49-F238E27FC236}">
                <a16:creationId xmlns:a16="http://schemas.microsoft.com/office/drawing/2014/main" id="{DCAD90D2-71AB-DB05-8CA2-079A6FDB439E}"/>
              </a:ext>
            </a:extLst>
          </p:cNvPr>
          <p:cNvSpPr/>
          <p:nvPr/>
        </p:nvSpPr>
        <p:spPr>
          <a:xfrm>
            <a:off x="1744084" y="3954940"/>
            <a:ext cx="545006" cy="38150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B5B28310-3DEF-3251-2BF5-887141705991}"/>
              </a:ext>
            </a:extLst>
          </p:cNvPr>
          <p:cNvSpPr/>
          <p:nvPr/>
        </p:nvSpPr>
        <p:spPr>
          <a:xfrm>
            <a:off x="269043" y="4420730"/>
            <a:ext cx="3495089" cy="1909048"/>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just"/>
            <a:r>
              <a:rPr kumimoji="1" lang="ja-JP" altLang="en-US" sz="2000" b="1" dirty="0">
                <a:solidFill>
                  <a:schemeClr val="tx1"/>
                </a:solidFill>
              </a:rPr>
              <a:t>上記の理解に焦点をあてた人材育成</a:t>
            </a:r>
          </a:p>
        </p:txBody>
      </p:sp>
      <p:sp>
        <p:nvSpPr>
          <p:cNvPr id="18" name="字幕 2">
            <a:extLst>
              <a:ext uri="{FF2B5EF4-FFF2-40B4-BE49-F238E27FC236}">
                <a16:creationId xmlns:a16="http://schemas.microsoft.com/office/drawing/2014/main" id="{0714B016-1854-3A95-B0B0-7D4425AF8ED2}"/>
              </a:ext>
            </a:extLst>
          </p:cNvPr>
          <p:cNvSpPr txBox="1">
            <a:spLocks/>
          </p:cNvSpPr>
          <p:nvPr/>
        </p:nvSpPr>
        <p:spPr>
          <a:xfrm>
            <a:off x="4162147" y="4562056"/>
            <a:ext cx="4813176" cy="1626395"/>
          </a:xfrm>
          <a:prstGeom prst="rect">
            <a:avLst/>
          </a:prstGeom>
          <a:ln>
            <a:noFill/>
          </a:ln>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spcBef>
                <a:spcPts val="600"/>
              </a:spcBef>
            </a:pPr>
            <a:r>
              <a:rPr lang="ja-JP" altLang="en-US" sz="2800" b="1" dirty="0">
                <a:solidFill>
                  <a:srgbClr val="FF0000"/>
                </a:solidFill>
                <a:latin typeface="+mn-ea"/>
              </a:rPr>
              <a:t>相談支援の専門性の基盤となる能力の向上を目指した人材育成の実施</a:t>
            </a:r>
            <a:endParaRPr lang="en-US" altLang="ja-JP" sz="2800" b="1" dirty="0">
              <a:solidFill>
                <a:srgbClr val="FF0000"/>
              </a:solidFill>
              <a:latin typeface="+mn-ea"/>
            </a:endParaRPr>
          </a:p>
        </p:txBody>
      </p:sp>
      <p:sp>
        <p:nvSpPr>
          <p:cNvPr id="8" name="タイトル 1">
            <a:extLst>
              <a:ext uri="{FF2B5EF4-FFF2-40B4-BE49-F238E27FC236}">
                <a16:creationId xmlns:a16="http://schemas.microsoft.com/office/drawing/2014/main" id="{8F926302-3F50-79EA-8055-9FD61F406044}"/>
              </a:ext>
            </a:extLst>
          </p:cNvPr>
          <p:cNvSpPr txBox="1">
            <a:spLocks/>
          </p:cNvSpPr>
          <p:nvPr/>
        </p:nvSpPr>
        <p:spPr>
          <a:xfrm>
            <a:off x="133165" y="85860"/>
            <a:ext cx="8859914" cy="3432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相談支援専門員に必要な力</a:t>
            </a:r>
          </a:p>
        </p:txBody>
      </p:sp>
    </p:spTree>
    <p:extLst>
      <p:ext uri="{BB962C8B-B14F-4D97-AF65-F5344CB8AC3E}">
        <p14:creationId xmlns:p14="http://schemas.microsoft.com/office/powerpoint/2010/main" val="102341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C99E5-DA3A-24B5-AFB5-B027AEAE39B7}"/>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7015AA90-81F7-D646-BF64-D045D35C740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B8F36D8F-D229-B7C7-3461-01F49E993F1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a:t>
            </a:fld>
            <a:endParaRPr kumimoji="1" lang="ja-JP" altLang="en-US" dirty="0"/>
          </a:p>
        </p:txBody>
      </p:sp>
      <p:cxnSp>
        <p:nvCxnSpPr>
          <p:cNvPr id="22" name="直線コネクタ 21">
            <a:extLst>
              <a:ext uri="{FF2B5EF4-FFF2-40B4-BE49-F238E27FC236}">
                <a16:creationId xmlns:a16="http://schemas.microsoft.com/office/drawing/2014/main" id="{4C6D0621-4497-1578-9B7C-1323AF338671}"/>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字幕 2">
            <a:extLst>
              <a:ext uri="{FF2B5EF4-FFF2-40B4-BE49-F238E27FC236}">
                <a16:creationId xmlns:a16="http://schemas.microsoft.com/office/drawing/2014/main" id="{35A32BF0-6E30-1537-329E-C9130A9DCAD7}"/>
              </a:ext>
            </a:extLst>
          </p:cNvPr>
          <p:cNvSpPr>
            <a:spLocks noGrp="1"/>
          </p:cNvSpPr>
          <p:nvPr>
            <p:ph type="subTitle" idx="1"/>
          </p:nvPr>
        </p:nvSpPr>
        <p:spPr>
          <a:xfrm>
            <a:off x="181992" y="1874744"/>
            <a:ext cx="8753381" cy="2066637"/>
          </a:xfrm>
        </p:spPr>
        <p:txBody>
          <a:bodyPr anchor="ctr">
            <a:normAutofit/>
          </a:bodyPr>
          <a:lstStyle/>
          <a:p>
            <a:pPr>
              <a:lnSpc>
                <a:spcPct val="100000"/>
              </a:lnSpc>
            </a:pPr>
            <a:r>
              <a:rPr kumimoji="1" lang="en-US" altLang="ja-JP" sz="2800" b="1" dirty="0">
                <a:latin typeface="+mn-ea"/>
              </a:rPr>
              <a:t>1</a:t>
            </a:r>
            <a:r>
              <a:rPr kumimoji="1" lang="ja-JP" altLang="en-US" sz="2800" b="1" dirty="0">
                <a:latin typeface="+mn-ea"/>
              </a:rPr>
              <a:t>　自らの人材育成に関する取り組みのふりかえり</a:t>
            </a:r>
            <a:endParaRPr kumimoji="1" lang="en-US" altLang="ja-JP" sz="2800" b="1" dirty="0">
              <a:latin typeface="+mn-ea"/>
            </a:endParaRPr>
          </a:p>
        </p:txBody>
      </p:sp>
    </p:spTree>
    <p:extLst>
      <p:ext uri="{BB962C8B-B14F-4D97-AF65-F5344CB8AC3E}">
        <p14:creationId xmlns:p14="http://schemas.microsoft.com/office/powerpoint/2010/main" val="245576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4F56E-7DF7-386C-9166-D49A79B939D2}"/>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948E0BE7-3F9B-06F2-EA3E-90FBA092ACA5}"/>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B9BABAD-573A-7D22-A10C-F4AEE724945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30</a:t>
            </a:fld>
            <a:endParaRPr kumimoji="1" lang="ja-JP" altLang="en-US" dirty="0"/>
          </a:p>
        </p:txBody>
      </p:sp>
      <p:cxnSp>
        <p:nvCxnSpPr>
          <p:cNvPr id="22" name="直線コネクタ 21">
            <a:extLst>
              <a:ext uri="{FF2B5EF4-FFF2-40B4-BE49-F238E27FC236}">
                <a16:creationId xmlns:a16="http://schemas.microsoft.com/office/drawing/2014/main" id="{B1978B6D-1195-CBC4-8EB5-D6EF1488227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字幕 2">
            <a:extLst>
              <a:ext uri="{FF2B5EF4-FFF2-40B4-BE49-F238E27FC236}">
                <a16:creationId xmlns:a16="http://schemas.microsoft.com/office/drawing/2014/main" id="{8DE7C328-76B1-EF33-8D32-141F6A6991C3}"/>
              </a:ext>
            </a:extLst>
          </p:cNvPr>
          <p:cNvSpPr>
            <a:spLocks noGrp="1"/>
          </p:cNvSpPr>
          <p:nvPr>
            <p:ph type="subTitle" idx="1"/>
          </p:nvPr>
        </p:nvSpPr>
        <p:spPr>
          <a:xfrm>
            <a:off x="181992" y="1874744"/>
            <a:ext cx="8753381" cy="2066637"/>
          </a:xfrm>
        </p:spPr>
        <p:txBody>
          <a:bodyPr anchor="ctr">
            <a:normAutofit/>
          </a:bodyPr>
          <a:lstStyle/>
          <a:p>
            <a:pPr>
              <a:lnSpc>
                <a:spcPct val="100000"/>
              </a:lnSpc>
            </a:pPr>
            <a:r>
              <a:rPr lang="en-US" altLang="ja-JP" sz="2800" b="1" dirty="0">
                <a:latin typeface="+mn-ea"/>
              </a:rPr>
              <a:t>3</a:t>
            </a:r>
            <a:r>
              <a:rPr kumimoji="1" lang="ja-JP" altLang="en-US" sz="2800" b="1" dirty="0">
                <a:latin typeface="+mn-ea"/>
              </a:rPr>
              <a:t>　主任相談支援専門員の人材育成における役割</a:t>
            </a:r>
          </a:p>
        </p:txBody>
      </p:sp>
    </p:spTree>
    <p:extLst>
      <p:ext uri="{BB962C8B-B14F-4D97-AF65-F5344CB8AC3E}">
        <p14:creationId xmlns:p14="http://schemas.microsoft.com/office/powerpoint/2010/main" val="14631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1B8A75-4C83-4B5A-B179-321B047FFD8C}"/>
              </a:ext>
            </a:extLst>
          </p:cNvPr>
          <p:cNvSpPr>
            <a:spLocks noGrp="1"/>
          </p:cNvSpPr>
          <p:nvPr>
            <p:ph type="ctrTitle"/>
          </p:nvPr>
        </p:nvSpPr>
        <p:spPr>
          <a:xfrm>
            <a:off x="89940" y="79189"/>
            <a:ext cx="8859913" cy="329140"/>
          </a:xfrm>
        </p:spPr>
        <p:txBody>
          <a:bodyPr anchor="ctr">
            <a:normAutofit/>
          </a:bodyPr>
          <a:lstStyle/>
          <a:p>
            <a:pPr algn="l"/>
            <a:r>
              <a:rPr lang="ja-JP" altLang="en-US" sz="1600" b="1" dirty="0">
                <a:latin typeface="+mn-ea"/>
                <a:ea typeface="+mn-ea"/>
              </a:rPr>
              <a:t>主任相談支援専門員になるということ</a:t>
            </a:r>
            <a:endParaRPr kumimoji="1" lang="ja-JP" altLang="en-US" sz="1600" b="1" dirty="0">
              <a:latin typeface="+mn-ea"/>
              <a:ea typeface="+mn-ea"/>
            </a:endParaRPr>
          </a:p>
        </p:txBody>
      </p:sp>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31</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82492E9A-3D16-BC7A-69AD-FF08D7FAA87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09" b="90000" l="5936" r="89498">
                        <a14:foregroundMark x1="63014" y1="76087" x2="71233" y2="64783"/>
                        <a14:foregroundMark x1="63014" y1="13913" x2="68950" y2="73043"/>
                        <a14:foregroundMark x1="82648" y1="70870" x2="71689" y2="83043"/>
                        <a14:foregroundMark x1="50685" y1="65652" x2="55708" y2="71304"/>
                        <a14:foregroundMark x1="57991" y1="83478" x2="75799" y2="83478"/>
                        <a14:foregroundMark x1="87215" y1="68696" x2="69863" y2="88261"/>
                        <a14:foregroundMark x1="46575" y1="85652" x2="52511" y2="84783"/>
                        <a14:backgroundMark x1="49315" y1="29565" x2="50685" y2="37391"/>
                      </a14:backgroundRemoval>
                    </a14:imgEffect>
                  </a14:imgLayer>
                </a14:imgProps>
              </a:ext>
            </a:extLst>
          </a:blip>
          <a:stretch>
            <a:fillRect/>
          </a:stretch>
        </p:blipFill>
        <p:spPr>
          <a:xfrm>
            <a:off x="1214179" y="1535960"/>
            <a:ext cx="3047100" cy="3200150"/>
          </a:xfrm>
          <a:prstGeom prst="rect">
            <a:avLst/>
          </a:prstGeom>
        </p:spPr>
      </p:pic>
      <p:sp>
        <p:nvSpPr>
          <p:cNvPr id="9" name="タイトル 1">
            <a:extLst>
              <a:ext uri="{FF2B5EF4-FFF2-40B4-BE49-F238E27FC236}">
                <a16:creationId xmlns:a16="http://schemas.microsoft.com/office/drawing/2014/main" id="{DA76EF21-0C14-686E-F7AF-AE4B742083F5}"/>
              </a:ext>
            </a:extLst>
          </p:cNvPr>
          <p:cNvSpPr txBox="1">
            <a:spLocks/>
          </p:cNvSpPr>
          <p:nvPr/>
        </p:nvSpPr>
        <p:spPr>
          <a:xfrm>
            <a:off x="1214179" y="4669173"/>
            <a:ext cx="3200400" cy="4532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latin typeface="+mn-ea"/>
                <a:ea typeface="+mn-ea"/>
              </a:rPr>
              <a:t>相談支援専門員</a:t>
            </a:r>
          </a:p>
        </p:txBody>
      </p:sp>
      <p:sp>
        <p:nvSpPr>
          <p:cNvPr id="10" name="コンテンツ プレースホルダー 2">
            <a:extLst>
              <a:ext uri="{FF2B5EF4-FFF2-40B4-BE49-F238E27FC236}">
                <a16:creationId xmlns:a16="http://schemas.microsoft.com/office/drawing/2014/main" id="{F9258CEE-3582-C26B-DD70-2CDBA2922664}"/>
              </a:ext>
            </a:extLst>
          </p:cNvPr>
          <p:cNvSpPr txBox="1">
            <a:spLocks/>
          </p:cNvSpPr>
          <p:nvPr/>
        </p:nvSpPr>
        <p:spPr>
          <a:xfrm>
            <a:off x="4954638" y="1695637"/>
            <a:ext cx="3425880" cy="320014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Font typeface="Arial" panose="020B0604020202020204" pitchFamily="34" charset="0"/>
              <a:buNone/>
            </a:pPr>
            <a:r>
              <a:rPr lang="ja-JP" altLang="en-US" b="1" dirty="0">
                <a:latin typeface="+mn-ea"/>
              </a:rPr>
              <a:t>・利用者支援</a:t>
            </a:r>
            <a:r>
              <a:rPr lang="ja-JP" altLang="en-US" dirty="0">
                <a:latin typeface="+mn-ea"/>
              </a:rPr>
              <a:t>　</a:t>
            </a:r>
            <a:endParaRPr lang="en-US" altLang="ja-JP" dirty="0">
              <a:latin typeface="+mn-ea"/>
            </a:endParaRPr>
          </a:p>
          <a:p>
            <a:pPr marL="0" indent="0" algn="just">
              <a:buFont typeface="Arial" panose="020B0604020202020204" pitchFamily="34" charset="0"/>
              <a:buNone/>
            </a:pPr>
            <a:r>
              <a:rPr lang="ja-JP" altLang="en-US" b="1" dirty="0">
                <a:latin typeface="+mn-ea"/>
              </a:rPr>
              <a:t>・計画立案</a:t>
            </a:r>
            <a:endParaRPr lang="en-US" altLang="ja-JP" dirty="0">
              <a:latin typeface="+mn-ea"/>
            </a:endParaRPr>
          </a:p>
          <a:p>
            <a:pPr marL="0" indent="0" algn="just">
              <a:buFont typeface="Arial" panose="020B0604020202020204" pitchFamily="34" charset="0"/>
              <a:buNone/>
            </a:pPr>
            <a:r>
              <a:rPr lang="ja-JP" altLang="en-US" b="1" dirty="0">
                <a:latin typeface="+mn-ea"/>
              </a:rPr>
              <a:t>・多機関連携</a:t>
            </a:r>
            <a:endParaRPr lang="en-US" altLang="ja-JP" b="1" dirty="0">
              <a:latin typeface="+mn-ea"/>
            </a:endParaRPr>
          </a:p>
          <a:p>
            <a:pPr marL="0" indent="0" algn="just">
              <a:buFont typeface="Arial" panose="020B0604020202020204" pitchFamily="34" charset="0"/>
              <a:buNone/>
            </a:pPr>
            <a:r>
              <a:rPr lang="ja-JP" altLang="en-US" b="1" dirty="0">
                <a:latin typeface="+mn-ea"/>
              </a:rPr>
              <a:t>・地域づくり</a:t>
            </a:r>
            <a:endParaRPr lang="en-US" altLang="ja-JP" b="1" dirty="0">
              <a:latin typeface="+mn-ea"/>
            </a:endParaRPr>
          </a:p>
        </p:txBody>
      </p:sp>
    </p:spTree>
    <p:extLst>
      <p:ext uri="{BB962C8B-B14F-4D97-AF65-F5344CB8AC3E}">
        <p14:creationId xmlns:p14="http://schemas.microsoft.com/office/powerpoint/2010/main" val="109872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32</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82492E9A-3D16-BC7A-69AD-FF08D7FAA87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09" b="90000" l="5936" r="89498">
                        <a14:foregroundMark x1="63014" y1="76087" x2="71233" y2="64783"/>
                        <a14:foregroundMark x1="63014" y1="13913" x2="68950" y2="73043"/>
                        <a14:foregroundMark x1="82648" y1="70870" x2="71689" y2="83043"/>
                        <a14:foregroundMark x1="50685" y1="65652" x2="55708" y2="71304"/>
                        <a14:foregroundMark x1="57991" y1="83478" x2="75799" y2="83478"/>
                        <a14:foregroundMark x1="87215" y1="68696" x2="69863" y2="88261"/>
                        <a14:foregroundMark x1="46575" y1="85652" x2="52511" y2="84783"/>
                        <a14:backgroundMark x1="49315" y1="29565" x2="50685" y2="37391"/>
                      </a14:backgroundRemoval>
                    </a14:imgEffect>
                  </a14:imgLayer>
                </a14:imgProps>
              </a:ext>
            </a:extLst>
          </a:blip>
          <a:stretch>
            <a:fillRect/>
          </a:stretch>
        </p:blipFill>
        <p:spPr>
          <a:xfrm>
            <a:off x="308659" y="2303751"/>
            <a:ext cx="1516283" cy="1592443"/>
          </a:xfrm>
          <a:prstGeom prst="rect">
            <a:avLst/>
          </a:prstGeom>
        </p:spPr>
      </p:pic>
      <p:sp>
        <p:nvSpPr>
          <p:cNvPr id="9" name="タイトル 1">
            <a:extLst>
              <a:ext uri="{FF2B5EF4-FFF2-40B4-BE49-F238E27FC236}">
                <a16:creationId xmlns:a16="http://schemas.microsoft.com/office/drawing/2014/main" id="{DA76EF21-0C14-686E-F7AF-AE4B742083F5}"/>
              </a:ext>
            </a:extLst>
          </p:cNvPr>
          <p:cNvSpPr txBox="1">
            <a:spLocks/>
          </p:cNvSpPr>
          <p:nvPr/>
        </p:nvSpPr>
        <p:spPr>
          <a:xfrm>
            <a:off x="66582" y="3926153"/>
            <a:ext cx="2000435"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latin typeface="+mn-ea"/>
                <a:ea typeface="+mn-ea"/>
              </a:rPr>
              <a:t>相談支援専門員</a:t>
            </a:r>
          </a:p>
        </p:txBody>
      </p:sp>
      <p:sp>
        <p:nvSpPr>
          <p:cNvPr id="10" name="コンテンツ プレースホルダー 2">
            <a:extLst>
              <a:ext uri="{FF2B5EF4-FFF2-40B4-BE49-F238E27FC236}">
                <a16:creationId xmlns:a16="http://schemas.microsoft.com/office/drawing/2014/main" id="{F9258CEE-3582-C26B-DD70-2CDBA2922664}"/>
              </a:ext>
            </a:extLst>
          </p:cNvPr>
          <p:cNvSpPr txBox="1">
            <a:spLocks/>
          </p:cNvSpPr>
          <p:nvPr/>
        </p:nvSpPr>
        <p:spPr>
          <a:xfrm>
            <a:off x="1991557" y="2294874"/>
            <a:ext cx="2343705" cy="2063366"/>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Font typeface="Arial" panose="020B0604020202020204" pitchFamily="34" charset="0"/>
              <a:buNone/>
            </a:pPr>
            <a:r>
              <a:rPr lang="ja-JP" altLang="en-US" sz="2400" b="1" dirty="0">
                <a:latin typeface="+mn-ea"/>
              </a:rPr>
              <a:t>・利用者支援</a:t>
            </a:r>
            <a:r>
              <a:rPr lang="ja-JP" altLang="en-US" sz="2400" dirty="0">
                <a:latin typeface="+mn-ea"/>
              </a:rPr>
              <a:t>　</a:t>
            </a:r>
            <a:endParaRPr lang="en-US" altLang="ja-JP" sz="2400" dirty="0">
              <a:latin typeface="+mn-ea"/>
            </a:endParaRPr>
          </a:p>
          <a:p>
            <a:pPr marL="0" indent="0" algn="just">
              <a:buFont typeface="Arial" panose="020B0604020202020204" pitchFamily="34" charset="0"/>
              <a:buNone/>
            </a:pPr>
            <a:r>
              <a:rPr lang="ja-JP" altLang="en-US" sz="2400" b="1" dirty="0">
                <a:latin typeface="+mn-ea"/>
              </a:rPr>
              <a:t>・計画立案</a:t>
            </a:r>
            <a:endParaRPr lang="en-US" altLang="ja-JP" sz="2400" dirty="0">
              <a:latin typeface="+mn-ea"/>
            </a:endParaRPr>
          </a:p>
          <a:p>
            <a:pPr marL="0" indent="0" algn="just">
              <a:buFont typeface="Arial" panose="020B0604020202020204" pitchFamily="34" charset="0"/>
              <a:buNone/>
            </a:pPr>
            <a:r>
              <a:rPr lang="ja-JP" altLang="en-US" sz="2400" b="1" dirty="0">
                <a:latin typeface="+mn-ea"/>
              </a:rPr>
              <a:t>・多機関連携</a:t>
            </a:r>
            <a:endParaRPr lang="en-US" altLang="ja-JP" sz="2400" b="1" dirty="0">
              <a:latin typeface="+mn-ea"/>
            </a:endParaRPr>
          </a:p>
          <a:p>
            <a:pPr marL="0" indent="0" algn="just">
              <a:buFont typeface="Arial" panose="020B0604020202020204" pitchFamily="34" charset="0"/>
              <a:buNone/>
            </a:pPr>
            <a:r>
              <a:rPr lang="ja-JP" altLang="en-US" sz="2400" b="1" dirty="0">
                <a:latin typeface="+mn-ea"/>
              </a:rPr>
              <a:t>・地域づくり</a:t>
            </a:r>
            <a:endParaRPr lang="en-US" altLang="ja-JP" sz="2400" b="1" dirty="0">
              <a:latin typeface="+mn-ea"/>
            </a:endParaRPr>
          </a:p>
        </p:txBody>
      </p:sp>
      <p:sp>
        <p:nvSpPr>
          <p:cNvPr id="16" name="タイトル 1">
            <a:extLst>
              <a:ext uri="{FF2B5EF4-FFF2-40B4-BE49-F238E27FC236}">
                <a16:creationId xmlns:a16="http://schemas.microsoft.com/office/drawing/2014/main" id="{CB9B3941-E679-2D88-4EF3-F14F767118E2}"/>
              </a:ext>
            </a:extLst>
          </p:cNvPr>
          <p:cNvSpPr>
            <a:spLocks noGrp="1"/>
          </p:cNvSpPr>
          <p:nvPr>
            <p:ph type="ctrTitle"/>
          </p:nvPr>
        </p:nvSpPr>
        <p:spPr>
          <a:xfrm>
            <a:off x="89940" y="79189"/>
            <a:ext cx="8859913" cy="329140"/>
          </a:xfrm>
        </p:spPr>
        <p:txBody>
          <a:bodyPr anchor="ctr">
            <a:normAutofit/>
          </a:bodyPr>
          <a:lstStyle/>
          <a:p>
            <a:pPr algn="l"/>
            <a:r>
              <a:rPr lang="ja-JP" altLang="en-US" sz="1600" b="1" dirty="0">
                <a:latin typeface="+mn-ea"/>
                <a:ea typeface="+mn-ea"/>
              </a:rPr>
              <a:t>主任相談支援専門員になるということ</a:t>
            </a:r>
            <a:endParaRPr kumimoji="1" lang="ja-JP" altLang="en-US" sz="1600" b="1" dirty="0">
              <a:latin typeface="+mn-ea"/>
              <a:ea typeface="+mn-ea"/>
            </a:endParaRPr>
          </a:p>
        </p:txBody>
      </p:sp>
    </p:spTree>
    <p:extLst>
      <p:ext uri="{BB962C8B-B14F-4D97-AF65-F5344CB8AC3E}">
        <p14:creationId xmlns:p14="http://schemas.microsoft.com/office/powerpoint/2010/main" val="159640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6FED0-6F3B-FD9A-071A-E4A7F89A980A}"/>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621E62C7-7D70-912C-A4DC-FEFE9C5ACD5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094F9994-BD7C-9888-1833-069BB292458B}"/>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33</a:t>
            </a:fld>
            <a:endParaRPr kumimoji="1" lang="ja-JP" altLang="en-US" dirty="0"/>
          </a:p>
        </p:txBody>
      </p:sp>
      <p:cxnSp>
        <p:nvCxnSpPr>
          <p:cNvPr id="22" name="直線コネクタ 21">
            <a:extLst>
              <a:ext uri="{FF2B5EF4-FFF2-40B4-BE49-F238E27FC236}">
                <a16:creationId xmlns:a16="http://schemas.microsoft.com/office/drawing/2014/main" id="{E0641F18-989D-328E-9B24-18DFBB802F83}"/>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544E9772-5CD5-6352-2C8D-F7117E43E7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09" b="90000" l="5936" r="89498">
                        <a14:foregroundMark x1="63014" y1="76087" x2="71233" y2="64783"/>
                        <a14:foregroundMark x1="63014" y1="13913" x2="68950" y2="73043"/>
                        <a14:foregroundMark x1="82648" y1="70870" x2="71689" y2="83043"/>
                        <a14:foregroundMark x1="50685" y1="65652" x2="55708" y2="71304"/>
                        <a14:foregroundMark x1="57991" y1="83478" x2="75799" y2="83478"/>
                        <a14:foregroundMark x1="87215" y1="68696" x2="69863" y2="88261"/>
                        <a14:foregroundMark x1="46575" y1="85652" x2="52511" y2="84783"/>
                        <a14:backgroundMark x1="49315" y1="29565" x2="50685" y2="37391"/>
                      </a14:backgroundRemoval>
                    </a14:imgEffect>
                  </a14:imgLayer>
                </a14:imgProps>
              </a:ext>
            </a:extLst>
          </a:blip>
          <a:stretch>
            <a:fillRect/>
          </a:stretch>
        </p:blipFill>
        <p:spPr>
          <a:xfrm>
            <a:off x="308659" y="2303751"/>
            <a:ext cx="1516283" cy="1592443"/>
          </a:xfrm>
          <a:prstGeom prst="rect">
            <a:avLst/>
          </a:prstGeom>
        </p:spPr>
      </p:pic>
      <p:sp>
        <p:nvSpPr>
          <p:cNvPr id="9" name="タイトル 1">
            <a:extLst>
              <a:ext uri="{FF2B5EF4-FFF2-40B4-BE49-F238E27FC236}">
                <a16:creationId xmlns:a16="http://schemas.microsoft.com/office/drawing/2014/main" id="{AF8C538E-24F4-8B9B-CF3C-38974B66480A}"/>
              </a:ext>
            </a:extLst>
          </p:cNvPr>
          <p:cNvSpPr txBox="1">
            <a:spLocks/>
          </p:cNvSpPr>
          <p:nvPr/>
        </p:nvSpPr>
        <p:spPr>
          <a:xfrm>
            <a:off x="66582" y="3926153"/>
            <a:ext cx="2000435"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latin typeface="+mn-ea"/>
                <a:ea typeface="+mn-ea"/>
              </a:rPr>
              <a:t>相談支援専門員</a:t>
            </a:r>
          </a:p>
        </p:txBody>
      </p:sp>
      <p:sp>
        <p:nvSpPr>
          <p:cNvPr id="10" name="コンテンツ プレースホルダー 2">
            <a:extLst>
              <a:ext uri="{FF2B5EF4-FFF2-40B4-BE49-F238E27FC236}">
                <a16:creationId xmlns:a16="http://schemas.microsoft.com/office/drawing/2014/main" id="{4F45E2FE-8F74-2257-E5E3-0BBA33383043}"/>
              </a:ext>
            </a:extLst>
          </p:cNvPr>
          <p:cNvSpPr txBox="1">
            <a:spLocks/>
          </p:cNvSpPr>
          <p:nvPr/>
        </p:nvSpPr>
        <p:spPr>
          <a:xfrm>
            <a:off x="1991557" y="2294874"/>
            <a:ext cx="2343705" cy="2063366"/>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Font typeface="Arial" panose="020B0604020202020204" pitchFamily="34" charset="0"/>
              <a:buNone/>
            </a:pPr>
            <a:r>
              <a:rPr lang="ja-JP" altLang="en-US" sz="2400" b="1" dirty="0">
                <a:latin typeface="+mn-ea"/>
              </a:rPr>
              <a:t>・利用者支援</a:t>
            </a:r>
            <a:r>
              <a:rPr lang="ja-JP" altLang="en-US" sz="2400" dirty="0">
                <a:latin typeface="+mn-ea"/>
              </a:rPr>
              <a:t>　</a:t>
            </a:r>
            <a:endParaRPr lang="en-US" altLang="ja-JP" sz="2400" dirty="0">
              <a:latin typeface="+mn-ea"/>
            </a:endParaRPr>
          </a:p>
          <a:p>
            <a:pPr marL="0" indent="0" algn="just">
              <a:buFont typeface="Arial" panose="020B0604020202020204" pitchFamily="34" charset="0"/>
              <a:buNone/>
            </a:pPr>
            <a:r>
              <a:rPr lang="ja-JP" altLang="en-US" sz="2400" b="1" dirty="0">
                <a:latin typeface="+mn-ea"/>
              </a:rPr>
              <a:t>・計画立案</a:t>
            </a:r>
            <a:endParaRPr lang="en-US" altLang="ja-JP" sz="2400" dirty="0">
              <a:latin typeface="+mn-ea"/>
            </a:endParaRPr>
          </a:p>
          <a:p>
            <a:pPr marL="0" indent="0" algn="just">
              <a:buFont typeface="Arial" panose="020B0604020202020204" pitchFamily="34" charset="0"/>
              <a:buNone/>
            </a:pPr>
            <a:r>
              <a:rPr lang="ja-JP" altLang="en-US" sz="2400" b="1" dirty="0">
                <a:latin typeface="+mn-ea"/>
              </a:rPr>
              <a:t>・多機関連携</a:t>
            </a:r>
            <a:endParaRPr lang="en-US" altLang="ja-JP" sz="2400" b="1" dirty="0">
              <a:latin typeface="+mn-ea"/>
            </a:endParaRPr>
          </a:p>
          <a:p>
            <a:pPr marL="0" indent="0" algn="just">
              <a:buFont typeface="Arial" panose="020B0604020202020204" pitchFamily="34" charset="0"/>
              <a:buNone/>
            </a:pPr>
            <a:r>
              <a:rPr lang="ja-JP" altLang="en-US" sz="2400" b="1" dirty="0">
                <a:latin typeface="+mn-ea"/>
              </a:rPr>
              <a:t>・地域づくり</a:t>
            </a:r>
            <a:endParaRPr lang="en-US" altLang="ja-JP" sz="2400" b="1" dirty="0">
              <a:latin typeface="+mn-ea"/>
            </a:endParaRPr>
          </a:p>
        </p:txBody>
      </p:sp>
      <p:sp>
        <p:nvSpPr>
          <p:cNvPr id="11" name="矢印: 下 10">
            <a:extLst>
              <a:ext uri="{FF2B5EF4-FFF2-40B4-BE49-F238E27FC236}">
                <a16:creationId xmlns:a16="http://schemas.microsoft.com/office/drawing/2014/main" id="{D34232D7-702B-9E33-8D38-80BD7B269519}"/>
              </a:ext>
            </a:extLst>
          </p:cNvPr>
          <p:cNvSpPr/>
          <p:nvPr/>
        </p:nvSpPr>
        <p:spPr>
          <a:xfrm rot="16200000">
            <a:off x="4357199" y="3092904"/>
            <a:ext cx="545006" cy="38150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1BF8BAB8-4DCD-4348-7D26-452FE7337553}"/>
              </a:ext>
            </a:extLst>
          </p:cNvPr>
          <p:cNvSpPr txBox="1">
            <a:spLocks/>
          </p:cNvSpPr>
          <p:nvPr/>
        </p:nvSpPr>
        <p:spPr>
          <a:xfrm>
            <a:off x="4745114" y="3952785"/>
            <a:ext cx="2000435" cy="44096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主任相談支援専門員</a:t>
            </a:r>
          </a:p>
        </p:txBody>
      </p:sp>
      <p:sp>
        <p:nvSpPr>
          <p:cNvPr id="13" name="コンテンツ プレースホルダー 2">
            <a:extLst>
              <a:ext uri="{FF2B5EF4-FFF2-40B4-BE49-F238E27FC236}">
                <a16:creationId xmlns:a16="http://schemas.microsoft.com/office/drawing/2014/main" id="{7265C808-A687-7527-73E9-A01F9B06DBE4}"/>
              </a:ext>
            </a:extLst>
          </p:cNvPr>
          <p:cNvSpPr txBox="1">
            <a:spLocks/>
          </p:cNvSpPr>
          <p:nvPr/>
        </p:nvSpPr>
        <p:spPr>
          <a:xfrm>
            <a:off x="6733713" y="2330384"/>
            <a:ext cx="2343705" cy="2063366"/>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Font typeface="Arial" panose="020B0604020202020204" pitchFamily="34" charset="0"/>
              <a:buNone/>
            </a:pPr>
            <a:r>
              <a:rPr lang="ja-JP" altLang="en-US" sz="2400" b="1" dirty="0">
                <a:latin typeface="+mn-ea"/>
              </a:rPr>
              <a:t>・利用者支援</a:t>
            </a:r>
            <a:r>
              <a:rPr lang="ja-JP" altLang="en-US" sz="2400" dirty="0">
                <a:latin typeface="+mn-ea"/>
              </a:rPr>
              <a:t>　</a:t>
            </a:r>
            <a:endParaRPr lang="en-US" altLang="ja-JP" sz="2400" dirty="0">
              <a:latin typeface="+mn-ea"/>
            </a:endParaRPr>
          </a:p>
          <a:p>
            <a:pPr marL="0" indent="0" algn="just">
              <a:buFont typeface="Arial" panose="020B0604020202020204" pitchFamily="34" charset="0"/>
              <a:buNone/>
            </a:pPr>
            <a:r>
              <a:rPr lang="ja-JP" altLang="en-US" sz="2400" b="1" dirty="0">
                <a:latin typeface="+mn-ea"/>
              </a:rPr>
              <a:t>・計画立案</a:t>
            </a:r>
            <a:endParaRPr lang="en-US" altLang="ja-JP" sz="2400" dirty="0">
              <a:latin typeface="+mn-ea"/>
            </a:endParaRPr>
          </a:p>
          <a:p>
            <a:pPr marL="0" indent="0" algn="just">
              <a:buFont typeface="Arial" panose="020B0604020202020204" pitchFamily="34" charset="0"/>
              <a:buNone/>
            </a:pPr>
            <a:r>
              <a:rPr lang="ja-JP" altLang="en-US" sz="2400" b="1" dirty="0">
                <a:latin typeface="+mn-ea"/>
              </a:rPr>
              <a:t>・多機関連携</a:t>
            </a:r>
            <a:endParaRPr lang="en-US" altLang="ja-JP" sz="2400" b="1" dirty="0">
              <a:latin typeface="+mn-ea"/>
            </a:endParaRPr>
          </a:p>
          <a:p>
            <a:pPr marL="0" indent="0" algn="just">
              <a:buFont typeface="Arial" panose="020B0604020202020204" pitchFamily="34" charset="0"/>
              <a:buNone/>
            </a:pPr>
            <a:r>
              <a:rPr lang="ja-JP" altLang="en-US" sz="2400" b="1" dirty="0">
                <a:latin typeface="+mn-ea"/>
              </a:rPr>
              <a:t>・地域づくり</a:t>
            </a:r>
            <a:endParaRPr lang="en-US" altLang="ja-JP" sz="2400" b="1" dirty="0">
              <a:latin typeface="+mn-ea"/>
            </a:endParaRPr>
          </a:p>
        </p:txBody>
      </p:sp>
      <p:pic>
        <p:nvPicPr>
          <p:cNvPr id="14" name="図 13">
            <a:extLst>
              <a:ext uri="{FF2B5EF4-FFF2-40B4-BE49-F238E27FC236}">
                <a16:creationId xmlns:a16="http://schemas.microsoft.com/office/drawing/2014/main" id="{E5463357-B9EF-D4EB-CCD1-78AB8AABB58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911" b="89286" l="4464" r="95536">
                        <a14:foregroundMark x1="71875" y1="14732" x2="74554" y2="72768"/>
                        <a14:foregroundMark x1="81250" y1="57589" x2="81696" y2="77679"/>
                        <a14:foregroundMark x1="77679" y1="60714" x2="78571" y2="78571"/>
                        <a14:foregroundMark x1="54018" y1="63393" x2="56696" y2="70089"/>
                        <a14:foregroundMark x1="58036" y1="73214" x2="70089" y2="60268"/>
                        <a14:foregroundMark x1="75446" y1="75446" x2="75446" y2="82143"/>
                        <a14:foregroundMark x1="71875" y1="87054" x2="81250" y2="86607"/>
                      </a14:backgroundRemoval>
                    </a14:imgEffect>
                  </a14:imgLayer>
                </a14:imgProps>
              </a:ext>
            </a:extLst>
          </a:blip>
          <a:stretch>
            <a:fillRect/>
          </a:stretch>
        </p:blipFill>
        <p:spPr>
          <a:xfrm>
            <a:off x="4913478" y="2330383"/>
            <a:ext cx="1691935" cy="1691935"/>
          </a:xfrm>
          <a:prstGeom prst="rect">
            <a:avLst/>
          </a:prstGeom>
        </p:spPr>
      </p:pic>
      <p:sp>
        <p:nvSpPr>
          <p:cNvPr id="16" name="タイトル 1">
            <a:extLst>
              <a:ext uri="{FF2B5EF4-FFF2-40B4-BE49-F238E27FC236}">
                <a16:creationId xmlns:a16="http://schemas.microsoft.com/office/drawing/2014/main" id="{F83499C9-986C-6BBF-A883-1C6B0B81E319}"/>
              </a:ext>
            </a:extLst>
          </p:cNvPr>
          <p:cNvSpPr>
            <a:spLocks noGrp="1"/>
          </p:cNvSpPr>
          <p:nvPr>
            <p:ph type="ctrTitle"/>
          </p:nvPr>
        </p:nvSpPr>
        <p:spPr>
          <a:xfrm>
            <a:off x="89940" y="79189"/>
            <a:ext cx="8859913" cy="329140"/>
          </a:xfrm>
        </p:spPr>
        <p:txBody>
          <a:bodyPr anchor="ctr">
            <a:normAutofit/>
          </a:bodyPr>
          <a:lstStyle/>
          <a:p>
            <a:pPr algn="l"/>
            <a:r>
              <a:rPr lang="ja-JP" altLang="en-US" sz="1600" b="1" dirty="0">
                <a:latin typeface="+mn-ea"/>
                <a:ea typeface="+mn-ea"/>
              </a:rPr>
              <a:t>主任相談支援専門員になるということ</a:t>
            </a:r>
            <a:endParaRPr kumimoji="1" lang="ja-JP" altLang="en-US" sz="1600" b="1" dirty="0">
              <a:latin typeface="+mn-ea"/>
              <a:ea typeface="+mn-ea"/>
            </a:endParaRPr>
          </a:p>
        </p:txBody>
      </p:sp>
    </p:spTree>
    <p:extLst>
      <p:ext uri="{BB962C8B-B14F-4D97-AF65-F5344CB8AC3E}">
        <p14:creationId xmlns:p14="http://schemas.microsoft.com/office/powerpoint/2010/main" val="291543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54BE2-14C8-5F19-C617-A6B29B8DC0D4}"/>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62EAD2E-B526-FFA2-CF0B-990F912FD68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E05F1F6F-F4D9-220C-277C-88224B94D058}"/>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34</a:t>
            </a:fld>
            <a:endParaRPr kumimoji="1" lang="ja-JP" altLang="en-US" dirty="0"/>
          </a:p>
        </p:txBody>
      </p:sp>
      <p:cxnSp>
        <p:nvCxnSpPr>
          <p:cNvPr id="22" name="直線コネクタ 21">
            <a:extLst>
              <a:ext uri="{FF2B5EF4-FFF2-40B4-BE49-F238E27FC236}">
                <a16:creationId xmlns:a16="http://schemas.microsoft.com/office/drawing/2014/main" id="{C697B147-6667-FA3B-CB3F-DF708AC70D42}"/>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コンテンツ プレースホルダー 2">
            <a:extLst>
              <a:ext uri="{FF2B5EF4-FFF2-40B4-BE49-F238E27FC236}">
                <a16:creationId xmlns:a16="http://schemas.microsoft.com/office/drawing/2014/main" id="{C5461114-DA70-87BC-366F-24FDD9437225}"/>
              </a:ext>
            </a:extLst>
          </p:cNvPr>
          <p:cNvSpPr txBox="1">
            <a:spLocks/>
          </p:cNvSpPr>
          <p:nvPr/>
        </p:nvSpPr>
        <p:spPr>
          <a:xfrm>
            <a:off x="6733713" y="1490490"/>
            <a:ext cx="2343705" cy="717164"/>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Font typeface="Arial" panose="020B0604020202020204" pitchFamily="34" charset="0"/>
              <a:buNone/>
            </a:pPr>
            <a:r>
              <a:rPr lang="ja-JP" altLang="en-US" sz="2800" b="1" dirty="0">
                <a:solidFill>
                  <a:srgbClr val="FF0000"/>
                </a:solidFill>
                <a:latin typeface="+mn-ea"/>
              </a:rPr>
              <a:t>・人材育成</a:t>
            </a:r>
            <a:endParaRPr lang="en-US" altLang="ja-JP" sz="2800" b="1" dirty="0">
              <a:solidFill>
                <a:srgbClr val="FF0000"/>
              </a:solidFill>
              <a:latin typeface="+mn-ea"/>
            </a:endParaRPr>
          </a:p>
        </p:txBody>
      </p:sp>
      <p:pic>
        <p:nvPicPr>
          <p:cNvPr id="8" name="図 7">
            <a:extLst>
              <a:ext uri="{FF2B5EF4-FFF2-40B4-BE49-F238E27FC236}">
                <a16:creationId xmlns:a16="http://schemas.microsoft.com/office/drawing/2014/main" id="{14C5DC40-BB5B-4391-F513-1279CEE345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09" b="90000" l="5936" r="89498">
                        <a14:foregroundMark x1="63014" y1="76087" x2="71233" y2="64783"/>
                        <a14:foregroundMark x1="63014" y1="13913" x2="68950" y2="73043"/>
                        <a14:foregroundMark x1="82648" y1="70870" x2="71689" y2="83043"/>
                        <a14:foregroundMark x1="50685" y1="65652" x2="55708" y2="71304"/>
                        <a14:foregroundMark x1="57991" y1="83478" x2="75799" y2="83478"/>
                        <a14:foregroundMark x1="87215" y1="68696" x2="69863" y2="88261"/>
                        <a14:foregroundMark x1="46575" y1="85652" x2="52511" y2="84783"/>
                        <a14:backgroundMark x1="49315" y1="29565" x2="50685" y2="37391"/>
                      </a14:backgroundRemoval>
                    </a14:imgEffect>
                  </a14:imgLayer>
                </a14:imgProps>
              </a:ext>
            </a:extLst>
          </a:blip>
          <a:stretch>
            <a:fillRect/>
          </a:stretch>
        </p:blipFill>
        <p:spPr>
          <a:xfrm>
            <a:off x="308659" y="2303751"/>
            <a:ext cx="1516283" cy="1592443"/>
          </a:xfrm>
          <a:prstGeom prst="rect">
            <a:avLst/>
          </a:prstGeom>
        </p:spPr>
      </p:pic>
      <p:sp>
        <p:nvSpPr>
          <p:cNvPr id="9" name="タイトル 1">
            <a:extLst>
              <a:ext uri="{FF2B5EF4-FFF2-40B4-BE49-F238E27FC236}">
                <a16:creationId xmlns:a16="http://schemas.microsoft.com/office/drawing/2014/main" id="{5E09DEF9-BCEA-C567-BF54-82DEA22839D9}"/>
              </a:ext>
            </a:extLst>
          </p:cNvPr>
          <p:cNvSpPr txBox="1">
            <a:spLocks/>
          </p:cNvSpPr>
          <p:nvPr/>
        </p:nvSpPr>
        <p:spPr>
          <a:xfrm>
            <a:off x="66582" y="3926153"/>
            <a:ext cx="2000435"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latin typeface="+mn-ea"/>
                <a:ea typeface="+mn-ea"/>
              </a:rPr>
              <a:t>相談支援専門員</a:t>
            </a:r>
          </a:p>
        </p:txBody>
      </p:sp>
      <p:sp>
        <p:nvSpPr>
          <p:cNvPr id="10" name="コンテンツ プレースホルダー 2">
            <a:extLst>
              <a:ext uri="{FF2B5EF4-FFF2-40B4-BE49-F238E27FC236}">
                <a16:creationId xmlns:a16="http://schemas.microsoft.com/office/drawing/2014/main" id="{71AEC3E1-A49B-59BA-BBED-48D5662A6CD1}"/>
              </a:ext>
            </a:extLst>
          </p:cNvPr>
          <p:cNvSpPr txBox="1">
            <a:spLocks/>
          </p:cNvSpPr>
          <p:nvPr/>
        </p:nvSpPr>
        <p:spPr>
          <a:xfrm>
            <a:off x="1991557" y="2294874"/>
            <a:ext cx="2343705" cy="2063366"/>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Font typeface="Arial" panose="020B0604020202020204" pitchFamily="34" charset="0"/>
              <a:buNone/>
            </a:pPr>
            <a:r>
              <a:rPr lang="ja-JP" altLang="en-US" sz="2400" b="1" dirty="0">
                <a:latin typeface="+mn-ea"/>
              </a:rPr>
              <a:t>・利用者支援</a:t>
            </a:r>
            <a:r>
              <a:rPr lang="ja-JP" altLang="en-US" sz="2400" dirty="0">
                <a:latin typeface="+mn-ea"/>
              </a:rPr>
              <a:t>　</a:t>
            </a:r>
            <a:endParaRPr lang="en-US" altLang="ja-JP" sz="2400" dirty="0">
              <a:latin typeface="+mn-ea"/>
            </a:endParaRPr>
          </a:p>
          <a:p>
            <a:pPr marL="0" indent="0" algn="just">
              <a:buFont typeface="Arial" panose="020B0604020202020204" pitchFamily="34" charset="0"/>
              <a:buNone/>
            </a:pPr>
            <a:r>
              <a:rPr lang="ja-JP" altLang="en-US" sz="2400" b="1" dirty="0">
                <a:latin typeface="+mn-ea"/>
              </a:rPr>
              <a:t>・計画立案</a:t>
            </a:r>
            <a:endParaRPr lang="en-US" altLang="ja-JP" sz="2400" dirty="0">
              <a:latin typeface="+mn-ea"/>
            </a:endParaRPr>
          </a:p>
          <a:p>
            <a:pPr marL="0" indent="0" algn="just">
              <a:buFont typeface="Arial" panose="020B0604020202020204" pitchFamily="34" charset="0"/>
              <a:buNone/>
            </a:pPr>
            <a:r>
              <a:rPr lang="ja-JP" altLang="en-US" sz="2400" b="1" dirty="0">
                <a:latin typeface="+mn-ea"/>
              </a:rPr>
              <a:t>・多機関連携</a:t>
            </a:r>
            <a:endParaRPr lang="en-US" altLang="ja-JP" sz="2400" b="1" dirty="0">
              <a:latin typeface="+mn-ea"/>
            </a:endParaRPr>
          </a:p>
          <a:p>
            <a:pPr marL="0" indent="0" algn="just">
              <a:buFont typeface="Arial" panose="020B0604020202020204" pitchFamily="34" charset="0"/>
              <a:buNone/>
            </a:pPr>
            <a:r>
              <a:rPr lang="ja-JP" altLang="en-US" sz="2400" b="1" dirty="0">
                <a:latin typeface="+mn-ea"/>
              </a:rPr>
              <a:t>・地域づくり</a:t>
            </a:r>
            <a:endParaRPr lang="en-US" altLang="ja-JP" sz="2400" b="1" dirty="0">
              <a:latin typeface="+mn-ea"/>
            </a:endParaRPr>
          </a:p>
        </p:txBody>
      </p:sp>
      <p:sp>
        <p:nvSpPr>
          <p:cNvPr id="11" name="矢印: 下 10">
            <a:extLst>
              <a:ext uri="{FF2B5EF4-FFF2-40B4-BE49-F238E27FC236}">
                <a16:creationId xmlns:a16="http://schemas.microsoft.com/office/drawing/2014/main" id="{6FAF9339-5A23-1FC6-4D48-EF22E51308FC}"/>
              </a:ext>
            </a:extLst>
          </p:cNvPr>
          <p:cNvSpPr/>
          <p:nvPr/>
        </p:nvSpPr>
        <p:spPr>
          <a:xfrm rot="16200000">
            <a:off x="4357199" y="3092904"/>
            <a:ext cx="545006" cy="38150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B45C6D7C-BDFB-C91C-4A24-C5E06F5CCB09}"/>
              </a:ext>
            </a:extLst>
          </p:cNvPr>
          <p:cNvSpPr txBox="1">
            <a:spLocks/>
          </p:cNvSpPr>
          <p:nvPr/>
        </p:nvSpPr>
        <p:spPr>
          <a:xfrm>
            <a:off x="4745114" y="3952785"/>
            <a:ext cx="2000435" cy="44096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主任相談支援専門員</a:t>
            </a:r>
          </a:p>
        </p:txBody>
      </p:sp>
      <p:sp>
        <p:nvSpPr>
          <p:cNvPr id="13" name="コンテンツ プレースホルダー 2">
            <a:extLst>
              <a:ext uri="{FF2B5EF4-FFF2-40B4-BE49-F238E27FC236}">
                <a16:creationId xmlns:a16="http://schemas.microsoft.com/office/drawing/2014/main" id="{6EC16CAD-6C8E-87F8-33E1-96C83E362E32}"/>
              </a:ext>
            </a:extLst>
          </p:cNvPr>
          <p:cNvSpPr txBox="1">
            <a:spLocks/>
          </p:cNvSpPr>
          <p:nvPr/>
        </p:nvSpPr>
        <p:spPr>
          <a:xfrm>
            <a:off x="6733713" y="2330384"/>
            <a:ext cx="2343705" cy="2063366"/>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Font typeface="Arial" panose="020B0604020202020204" pitchFamily="34" charset="0"/>
              <a:buNone/>
            </a:pPr>
            <a:r>
              <a:rPr lang="ja-JP" altLang="en-US" sz="2400" b="1" dirty="0">
                <a:latin typeface="+mn-ea"/>
              </a:rPr>
              <a:t>・利用者支援</a:t>
            </a:r>
            <a:r>
              <a:rPr lang="ja-JP" altLang="en-US" sz="2400" dirty="0">
                <a:latin typeface="+mn-ea"/>
              </a:rPr>
              <a:t>　</a:t>
            </a:r>
            <a:endParaRPr lang="en-US" altLang="ja-JP" sz="2400" dirty="0">
              <a:latin typeface="+mn-ea"/>
            </a:endParaRPr>
          </a:p>
          <a:p>
            <a:pPr marL="0" indent="0" algn="just">
              <a:buFont typeface="Arial" panose="020B0604020202020204" pitchFamily="34" charset="0"/>
              <a:buNone/>
            </a:pPr>
            <a:r>
              <a:rPr lang="ja-JP" altLang="en-US" sz="2400" b="1" dirty="0">
                <a:latin typeface="+mn-ea"/>
              </a:rPr>
              <a:t>・計画立案</a:t>
            </a:r>
            <a:endParaRPr lang="en-US" altLang="ja-JP" sz="2400" dirty="0">
              <a:latin typeface="+mn-ea"/>
            </a:endParaRPr>
          </a:p>
          <a:p>
            <a:pPr marL="0" indent="0" algn="just">
              <a:buFont typeface="Arial" panose="020B0604020202020204" pitchFamily="34" charset="0"/>
              <a:buNone/>
            </a:pPr>
            <a:r>
              <a:rPr lang="ja-JP" altLang="en-US" sz="2400" b="1" dirty="0">
                <a:latin typeface="+mn-ea"/>
              </a:rPr>
              <a:t>・多機関連携</a:t>
            </a:r>
            <a:endParaRPr lang="en-US" altLang="ja-JP" sz="2400" b="1" dirty="0">
              <a:latin typeface="+mn-ea"/>
            </a:endParaRPr>
          </a:p>
          <a:p>
            <a:pPr marL="0" indent="0" algn="just">
              <a:buFont typeface="Arial" panose="020B0604020202020204" pitchFamily="34" charset="0"/>
              <a:buNone/>
            </a:pPr>
            <a:r>
              <a:rPr lang="ja-JP" altLang="en-US" sz="2400" b="1" dirty="0">
                <a:latin typeface="+mn-ea"/>
              </a:rPr>
              <a:t>・地域づくり</a:t>
            </a:r>
            <a:endParaRPr lang="en-US" altLang="ja-JP" sz="2400" b="1" dirty="0">
              <a:latin typeface="+mn-ea"/>
            </a:endParaRPr>
          </a:p>
        </p:txBody>
      </p:sp>
      <p:pic>
        <p:nvPicPr>
          <p:cNvPr id="14" name="図 13">
            <a:extLst>
              <a:ext uri="{FF2B5EF4-FFF2-40B4-BE49-F238E27FC236}">
                <a16:creationId xmlns:a16="http://schemas.microsoft.com/office/drawing/2014/main" id="{C7075A37-886D-9047-8ECF-15A0D44D1AE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911" b="89286" l="4464" r="95536">
                        <a14:foregroundMark x1="71875" y1="14732" x2="74554" y2="72768"/>
                        <a14:foregroundMark x1="81250" y1="57589" x2="81696" y2="77679"/>
                        <a14:foregroundMark x1="77679" y1="60714" x2="78571" y2="78571"/>
                        <a14:foregroundMark x1="54018" y1="63393" x2="56696" y2="70089"/>
                        <a14:foregroundMark x1="58036" y1="73214" x2="70089" y2="60268"/>
                        <a14:foregroundMark x1="75446" y1="75446" x2="75446" y2="82143"/>
                        <a14:foregroundMark x1="71875" y1="87054" x2="81250" y2="86607"/>
                      </a14:backgroundRemoval>
                    </a14:imgEffect>
                  </a14:imgLayer>
                </a14:imgProps>
              </a:ext>
            </a:extLst>
          </a:blip>
          <a:stretch>
            <a:fillRect/>
          </a:stretch>
        </p:blipFill>
        <p:spPr>
          <a:xfrm>
            <a:off x="4913478" y="2330383"/>
            <a:ext cx="1691935" cy="1691935"/>
          </a:xfrm>
          <a:prstGeom prst="rect">
            <a:avLst/>
          </a:prstGeom>
        </p:spPr>
      </p:pic>
      <p:sp>
        <p:nvSpPr>
          <p:cNvPr id="16" name="タイトル 1">
            <a:extLst>
              <a:ext uri="{FF2B5EF4-FFF2-40B4-BE49-F238E27FC236}">
                <a16:creationId xmlns:a16="http://schemas.microsoft.com/office/drawing/2014/main" id="{D4CF287A-E104-DA34-AAD6-1603533FECA5}"/>
              </a:ext>
            </a:extLst>
          </p:cNvPr>
          <p:cNvSpPr>
            <a:spLocks noGrp="1"/>
          </p:cNvSpPr>
          <p:nvPr>
            <p:ph type="ctrTitle"/>
          </p:nvPr>
        </p:nvSpPr>
        <p:spPr>
          <a:xfrm>
            <a:off x="89940" y="79189"/>
            <a:ext cx="8859913" cy="329140"/>
          </a:xfrm>
        </p:spPr>
        <p:txBody>
          <a:bodyPr anchor="ctr">
            <a:normAutofit/>
          </a:bodyPr>
          <a:lstStyle/>
          <a:p>
            <a:pPr algn="l"/>
            <a:r>
              <a:rPr lang="ja-JP" altLang="en-US" sz="1600" b="1" dirty="0">
                <a:latin typeface="+mn-ea"/>
                <a:ea typeface="+mn-ea"/>
              </a:rPr>
              <a:t>主任相談支援専門員になるということ</a:t>
            </a:r>
            <a:endParaRPr kumimoji="1" lang="ja-JP" altLang="en-US" sz="1600" b="1" dirty="0">
              <a:latin typeface="+mn-ea"/>
              <a:ea typeface="+mn-ea"/>
            </a:endParaRPr>
          </a:p>
        </p:txBody>
      </p:sp>
    </p:spTree>
    <p:extLst>
      <p:ext uri="{BB962C8B-B14F-4D97-AF65-F5344CB8AC3E}">
        <p14:creationId xmlns:p14="http://schemas.microsoft.com/office/powerpoint/2010/main" val="232046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35</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82492E9A-3D16-BC7A-69AD-FF08D7FAA87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09" b="90000" l="5936" r="89498">
                        <a14:foregroundMark x1="63014" y1="76087" x2="71233" y2="64783"/>
                        <a14:foregroundMark x1="63014" y1="13913" x2="68950" y2="73043"/>
                        <a14:foregroundMark x1="82648" y1="70870" x2="71689" y2="83043"/>
                        <a14:foregroundMark x1="50685" y1="65652" x2="55708" y2="71304"/>
                        <a14:foregroundMark x1="57991" y1="83478" x2="75799" y2="83478"/>
                        <a14:foregroundMark x1="87215" y1="68696" x2="69863" y2="88261"/>
                        <a14:foregroundMark x1="46575" y1="85652" x2="52511" y2="84783"/>
                        <a14:backgroundMark x1="49315" y1="29565" x2="50685" y2="37391"/>
                      </a14:backgroundRemoval>
                    </a14:imgEffect>
                  </a14:imgLayer>
                </a14:imgProps>
              </a:ext>
            </a:extLst>
          </a:blip>
          <a:stretch>
            <a:fillRect/>
          </a:stretch>
        </p:blipFill>
        <p:spPr>
          <a:xfrm>
            <a:off x="308659" y="2303751"/>
            <a:ext cx="1516283" cy="1592443"/>
          </a:xfrm>
          <a:prstGeom prst="rect">
            <a:avLst/>
          </a:prstGeom>
        </p:spPr>
      </p:pic>
      <p:sp>
        <p:nvSpPr>
          <p:cNvPr id="9" name="タイトル 1">
            <a:extLst>
              <a:ext uri="{FF2B5EF4-FFF2-40B4-BE49-F238E27FC236}">
                <a16:creationId xmlns:a16="http://schemas.microsoft.com/office/drawing/2014/main" id="{DA76EF21-0C14-686E-F7AF-AE4B742083F5}"/>
              </a:ext>
            </a:extLst>
          </p:cNvPr>
          <p:cNvSpPr txBox="1">
            <a:spLocks/>
          </p:cNvSpPr>
          <p:nvPr/>
        </p:nvSpPr>
        <p:spPr>
          <a:xfrm>
            <a:off x="66582" y="3926153"/>
            <a:ext cx="2000435"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latin typeface="+mn-ea"/>
                <a:ea typeface="+mn-ea"/>
              </a:rPr>
              <a:t>相談支援専門員</a:t>
            </a:r>
          </a:p>
        </p:txBody>
      </p:sp>
      <p:sp>
        <p:nvSpPr>
          <p:cNvPr id="11" name="矢印: 下 10">
            <a:extLst>
              <a:ext uri="{FF2B5EF4-FFF2-40B4-BE49-F238E27FC236}">
                <a16:creationId xmlns:a16="http://schemas.microsoft.com/office/drawing/2014/main" id="{3131977C-66DF-2ECE-27E7-97E98B588EE1}"/>
              </a:ext>
            </a:extLst>
          </p:cNvPr>
          <p:cNvSpPr/>
          <p:nvPr/>
        </p:nvSpPr>
        <p:spPr>
          <a:xfrm rot="16200000">
            <a:off x="1862986" y="3085426"/>
            <a:ext cx="545006" cy="38150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99480B7C-68A0-FC84-4C4D-2ED9BB670D38}"/>
              </a:ext>
            </a:extLst>
          </p:cNvPr>
          <p:cNvSpPr txBox="1">
            <a:spLocks/>
          </p:cNvSpPr>
          <p:nvPr/>
        </p:nvSpPr>
        <p:spPr>
          <a:xfrm>
            <a:off x="2278835" y="3897960"/>
            <a:ext cx="2000435" cy="44096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a:latin typeface="+mn-ea"/>
                <a:ea typeface="+mn-ea"/>
              </a:rPr>
              <a:t>主任相談支援専門員</a:t>
            </a:r>
          </a:p>
        </p:txBody>
      </p:sp>
      <p:pic>
        <p:nvPicPr>
          <p:cNvPr id="14" name="図 13">
            <a:extLst>
              <a:ext uri="{FF2B5EF4-FFF2-40B4-BE49-F238E27FC236}">
                <a16:creationId xmlns:a16="http://schemas.microsoft.com/office/drawing/2014/main" id="{73A7D008-1304-33A6-1DD2-279BB39EE48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911" b="89286" l="4464" r="95536">
                        <a14:foregroundMark x1="71875" y1="14732" x2="74554" y2="72768"/>
                        <a14:foregroundMark x1="81250" y1="57589" x2="81696" y2="77679"/>
                        <a14:foregroundMark x1="77679" y1="60714" x2="78571" y2="78571"/>
                        <a14:foregroundMark x1="54018" y1="63393" x2="56696" y2="70089"/>
                        <a14:foregroundMark x1="58036" y1="73214" x2="70089" y2="60268"/>
                        <a14:foregroundMark x1="75446" y1="75446" x2="75446" y2="82143"/>
                        <a14:foregroundMark x1="71875" y1="87054" x2="81250" y2="86607"/>
                      </a14:backgroundRemoval>
                    </a14:imgEffect>
                  </a14:imgLayer>
                </a14:imgProps>
              </a:ext>
            </a:extLst>
          </a:blip>
          <a:stretch>
            <a:fillRect/>
          </a:stretch>
        </p:blipFill>
        <p:spPr>
          <a:xfrm>
            <a:off x="2447199" y="2275558"/>
            <a:ext cx="1691935" cy="1691935"/>
          </a:xfrm>
          <a:prstGeom prst="rect">
            <a:avLst/>
          </a:prstGeom>
        </p:spPr>
      </p:pic>
      <p:cxnSp>
        <p:nvCxnSpPr>
          <p:cNvPr id="15" name="直線矢印コネクタ 14">
            <a:extLst>
              <a:ext uri="{FF2B5EF4-FFF2-40B4-BE49-F238E27FC236}">
                <a16:creationId xmlns:a16="http://schemas.microsoft.com/office/drawing/2014/main" id="{FA480D32-E874-2D6C-135C-BCA647301D3E}"/>
              </a:ext>
            </a:extLst>
          </p:cNvPr>
          <p:cNvCxnSpPr>
            <a:stCxn id="14" idx="3"/>
          </p:cNvCxnSpPr>
          <p:nvPr/>
        </p:nvCxnSpPr>
        <p:spPr>
          <a:xfrm flipV="1">
            <a:off x="4139134" y="1961965"/>
            <a:ext cx="708074" cy="11595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3014E6B4-A6AA-14AF-D89B-E6829443AA74}"/>
              </a:ext>
            </a:extLst>
          </p:cNvPr>
          <p:cNvCxnSpPr>
            <a:cxnSpLocks/>
          </p:cNvCxnSpPr>
          <p:nvPr/>
        </p:nvCxnSpPr>
        <p:spPr>
          <a:xfrm>
            <a:off x="4139134" y="3116907"/>
            <a:ext cx="622257" cy="1195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C2E84369-1CAC-3455-A862-8B34DD160CC1}"/>
              </a:ext>
            </a:extLst>
          </p:cNvPr>
          <p:cNvCxnSpPr>
            <a:cxnSpLocks/>
          </p:cNvCxnSpPr>
          <p:nvPr/>
        </p:nvCxnSpPr>
        <p:spPr>
          <a:xfrm>
            <a:off x="4151378" y="3116494"/>
            <a:ext cx="731338" cy="4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5C216FEE-2D46-FE30-EAFD-643591B7CA40}"/>
              </a:ext>
            </a:extLst>
          </p:cNvPr>
          <p:cNvPicPr>
            <a:picLocks noChangeAspect="1"/>
          </p:cNvPicPr>
          <p:nvPr/>
        </p:nvPicPr>
        <p:blipFill>
          <a:blip r:embed="rId7"/>
          <a:stretch>
            <a:fillRect/>
          </a:stretch>
        </p:blipFill>
        <p:spPr>
          <a:xfrm>
            <a:off x="4882716" y="1094445"/>
            <a:ext cx="1290604" cy="1314213"/>
          </a:xfrm>
          <a:prstGeom prst="rect">
            <a:avLst/>
          </a:prstGeom>
        </p:spPr>
      </p:pic>
      <p:pic>
        <p:nvPicPr>
          <p:cNvPr id="21" name="図 20">
            <a:extLst>
              <a:ext uri="{FF2B5EF4-FFF2-40B4-BE49-F238E27FC236}">
                <a16:creationId xmlns:a16="http://schemas.microsoft.com/office/drawing/2014/main" id="{8EF20BD5-803E-EB35-4159-A069A9816FC2}"/>
              </a:ext>
            </a:extLst>
          </p:cNvPr>
          <p:cNvPicPr>
            <a:picLocks noChangeAspect="1"/>
          </p:cNvPicPr>
          <p:nvPr/>
        </p:nvPicPr>
        <p:blipFill>
          <a:blip r:embed="rId7"/>
          <a:stretch>
            <a:fillRect/>
          </a:stretch>
        </p:blipFill>
        <p:spPr>
          <a:xfrm>
            <a:off x="4894960" y="2444833"/>
            <a:ext cx="1290604" cy="1314213"/>
          </a:xfrm>
          <a:prstGeom prst="rect">
            <a:avLst/>
          </a:prstGeom>
        </p:spPr>
      </p:pic>
      <p:pic>
        <p:nvPicPr>
          <p:cNvPr id="23" name="図 22">
            <a:extLst>
              <a:ext uri="{FF2B5EF4-FFF2-40B4-BE49-F238E27FC236}">
                <a16:creationId xmlns:a16="http://schemas.microsoft.com/office/drawing/2014/main" id="{6595AA05-7854-064E-A2FF-6F94AFC5705C}"/>
              </a:ext>
            </a:extLst>
          </p:cNvPr>
          <p:cNvPicPr>
            <a:picLocks noChangeAspect="1"/>
          </p:cNvPicPr>
          <p:nvPr/>
        </p:nvPicPr>
        <p:blipFill>
          <a:blip r:embed="rId7"/>
          <a:stretch>
            <a:fillRect/>
          </a:stretch>
        </p:blipFill>
        <p:spPr>
          <a:xfrm>
            <a:off x="4882716" y="3882873"/>
            <a:ext cx="1290604" cy="1314213"/>
          </a:xfrm>
          <a:prstGeom prst="rect">
            <a:avLst/>
          </a:prstGeom>
        </p:spPr>
      </p:pic>
      <p:cxnSp>
        <p:nvCxnSpPr>
          <p:cNvPr id="24" name="直線矢印コネクタ 23">
            <a:extLst>
              <a:ext uri="{FF2B5EF4-FFF2-40B4-BE49-F238E27FC236}">
                <a16:creationId xmlns:a16="http://schemas.microsoft.com/office/drawing/2014/main" id="{69C564D3-53AF-6376-295C-F0C8F762E237}"/>
              </a:ext>
            </a:extLst>
          </p:cNvPr>
          <p:cNvCxnSpPr>
            <a:cxnSpLocks/>
          </p:cNvCxnSpPr>
          <p:nvPr/>
        </p:nvCxnSpPr>
        <p:spPr>
          <a:xfrm>
            <a:off x="6043801" y="1644988"/>
            <a:ext cx="3303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65EF3DC8-0240-810D-2771-D777BD758618}"/>
              </a:ext>
            </a:extLst>
          </p:cNvPr>
          <p:cNvCxnSpPr>
            <a:cxnSpLocks/>
          </p:cNvCxnSpPr>
          <p:nvPr/>
        </p:nvCxnSpPr>
        <p:spPr>
          <a:xfrm>
            <a:off x="6043801" y="3003675"/>
            <a:ext cx="3303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21D332DB-8B10-D7F5-991C-7D1FDFDDD0E4}"/>
              </a:ext>
            </a:extLst>
          </p:cNvPr>
          <p:cNvCxnSpPr>
            <a:cxnSpLocks/>
          </p:cNvCxnSpPr>
          <p:nvPr/>
        </p:nvCxnSpPr>
        <p:spPr>
          <a:xfrm>
            <a:off x="5997400" y="4442933"/>
            <a:ext cx="3303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図 27">
            <a:extLst>
              <a:ext uri="{FF2B5EF4-FFF2-40B4-BE49-F238E27FC236}">
                <a16:creationId xmlns:a16="http://schemas.microsoft.com/office/drawing/2014/main" id="{176A1071-AF37-B7C3-4AB8-6CC77CF82159}"/>
              </a:ext>
            </a:extLst>
          </p:cNvPr>
          <p:cNvPicPr>
            <a:picLocks noChangeAspect="1"/>
          </p:cNvPicPr>
          <p:nvPr/>
        </p:nvPicPr>
        <p:blipFill>
          <a:blip r:embed="rId8"/>
          <a:stretch>
            <a:fillRect/>
          </a:stretch>
        </p:blipFill>
        <p:spPr>
          <a:xfrm>
            <a:off x="6392465" y="1094445"/>
            <a:ext cx="1142787" cy="1181113"/>
          </a:xfrm>
          <a:prstGeom prst="rect">
            <a:avLst/>
          </a:prstGeom>
        </p:spPr>
      </p:pic>
      <p:pic>
        <p:nvPicPr>
          <p:cNvPr id="29" name="図 28">
            <a:extLst>
              <a:ext uri="{FF2B5EF4-FFF2-40B4-BE49-F238E27FC236}">
                <a16:creationId xmlns:a16="http://schemas.microsoft.com/office/drawing/2014/main" id="{7F9E930C-57DB-88AF-FE1B-3140C67723AF}"/>
              </a:ext>
            </a:extLst>
          </p:cNvPr>
          <p:cNvPicPr>
            <a:picLocks noChangeAspect="1"/>
          </p:cNvPicPr>
          <p:nvPr/>
        </p:nvPicPr>
        <p:blipFill>
          <a:blip r:embed="rId8"/>
          <a:stretch>
            <a:fillRect/>
          </a:stretch>
        </p:blipFill>
        <p:spPr>
          <a:xfrm>
            <a:off x="6392465" y="2399553"/>
            <a:ext cx="1142787" cy="1181113"/>
          </a:xfrm>
          <a:prstGeom prst="rect">
            <a:avLst/>
          </a:prstGeom>
        </p:spPr>
      </p:pic>
      <p:pic>
        <p:nvPicPr>
          <p:cNvPr id="30" name="図 29">
            <a:extLst>
              <a:ext uri="{FF2B5EF4-FFF2-40B4-BE49-F238E27FC236}">
                <a16:creationId xmlns:a16="http://schemas.microsoft.com/office/drawing/2014/main" id="{4CA2F08B-596E-8EE7-9580-9C07B7C8DA47}"/>
              </a:ext>
            </a:extLst>
          </p:cNvPr>
          <p:cNvPicPr>
            <a:picLocks noChangeAspect="1"/>
          </p:cNvPicPr>
          <p:nvPr/>
        </p:nvPicPr>
        <p:blipFill>
          <a:blip r:embed="rId8"/>
          <a:stretch>
            <a:fillRect/>
          </a:stretch>
        </p:blipFill>
        <p:spPr>
          <a:xfrm>
            <a:off x="6392465" y="3882873"/>
            <a:ext cx="1142787" cy="1181113"/>
          </a:xfrm>
          <a:prstGeom prst="rect">
            <a:avLst/>
          </a:prstGeom>
        </p:spPr>
      </p:pic>
      <p:pic>
        <p:nvPicPr>
          <p:cNvPr id="31" name="図 30">
            <a:extLst>
              <a:ext uri="{FF2B5EF4-FFF2-40B4-BE49-F238E27FC236}">
                <a16:creationId xmlns:a16="http://schemas.microsoft.com/office/drawing/2014/main" id="{9199DF81-71CC-D66A-FDC3-ECDEE7CC0398}"/>
              </a:ext>
            </a:extLst>
          </p:cNvPr>
          <p:cNvPicPr>
            <a:picLocks noChangeAspect="1"/>
          </p:cNvPicPr>
          <p:nvPr/>
        </p:nvPicPr>
        <p:blipFill>
          <a:blip r:embed="rId9"/>
          <a:stretch>
            <a:fillRect/>
          </a:stretch>
        </p:blipFill>
        <p:spPr>
          <a:xfrm>
            <a:off x="7721536" y="648012"/>
            <a:ext cx="834020" cy="1655739"/>
          </a:xfrm>
          <a:prstGeom prst="rect">
            <a:avLst/>
          </a:prstGeom>
        </p:spPr>
      </p:pic>
      <p:pic>
        <p:nvPicPr>
          <p:cNvPr id="38" name="図 37">
            <a:extLst>
              <a:ext uri="{FF2B5EF4-FFF2-40B4-BE49-F238E27FC236}">
                <a16:creationId xmlns:a16="http://schemas.microsoft.com/office/drawing/2014/main" id="{AE5E3B86-FB0A-6B1D-9CA7-EF4A5F281FC6}"/>
              </a:ext>
            </a:extLst>
          </p:cNvPr>
          <p:cNvPicPr>
            <a:picLocks noChangeAspect="1"/>
          </p:cNvPicPr>
          <p:nvPr/>
        </p:nvPicPr>
        <p:blipFill>
          <a:blip r:embed="rId9"/>
          <a:stretch>
            <a:fillRect/>
          </a:stretch>
        </p:blipFill>
        <p:spPr>
          <a:xfrm>
            <a:off x="7740975" y="2344200"/>
            <a:ext cx="834020" cy="1655739"/>
          </a:xfrm>
          <a:prstGeom prst="rect">
            <a:avLst/>
          </a:prstGeom>
        </p:spPr>
      </p:pic>
      <p:pic>
        <p:nvPicPr>
          <p:cNvPr id="39" name="図 38">
            <a:extLst>
              <a:ext uri="{FF2B5EF4-FFF2-40B4-BE49-F238E27FC236}">
                <a16:creationId xmlns:a16="http://schemas.microsoft.com/office/drawing/2014/main" id="{7AEE2764-4497-47C2-152A-E5C0968DC73D}"/>
              </a:ext>
            </a:extLst>
          </p:cNvPr>
          <p:cNvPicPr>
            <a:picLocks noChangeAspect="1"/>
          </p:cNvPicPr>
          <p:nvPr/>
        </p:nvPicPr>
        <p:blipFill>
          <a:blip r:embed="rId9"/>
          <a:stretch>
            <a:fillRect/>
          </a:stretch>
        </p:blipFill>
        <p:spPr>
          <a:xfrm>
            <a:off x="7775652" y="4113038"/>
            <a:ext cx="834020" cy="1655739"/>
          </a:xfrm>
          <a:prstGeom prst="rect">
            <a:avLst/>
          </a:prstGeom>
        </p:spPr>
      </p:pic>
      <p:sp>
        <p:nvSpPr>
          <p:cNvPr id="40" name="字幕 2">
            <a:extLst>
              <a:ext uri="{FF2B5EF4-FFF2-40B4-BE49-F238E27FC236}">
                <a16:creationId xmlns:a16="http://schemas.microsoft.com/office/drawing/2014/main" id="{FC61E524-BD9C-3540-2F2B-7E0A4B13F397}"/>
              </a:ext>
            </a:extLst>
          </p:cNvPr>
          <p:cNvSpPr txBox="1">
            <a:spLocks/>
          </p:cNvSpPr>
          <p:nvPr/>
        </p:nvSpPr>
        <p:spPr>
          <a:xfrm>
            <a:off x="150920" y="5753375"/>
            <a:ext cx="8842159" cy="639215"/>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r>
              <a:rPr lang="ja-JP" altLang="en-US" sz="2800" b="1" dirty="0">
                <a:solidFill>
                  <a:srgbClr val="FF0000"/>
                </a:solidFill>
                <a:latin typeface="+mn-ea"/>
              </a:rPr>
              <a:t>相談支援専門員のスキル⤴　⇒　地域の支援力⤴⤴⤴</a:t>
            </a:r>
          </a:p>
        </p:txBody>
      </p:sp>
      <p:sp>
        <p:nvSpPr>
          <p:cNvPr id="3" name="タイトル 1">
            <a:extLst>
              <a:ext uri="{FF2B5EF4-FFF2-40B4-BE49-F238E27FC236}">
                <a16:creationId xmlns:a16="http://schemas.microsoft.com/office/drawing/2014/main" id="{CCF36826-9D7E-94FB-5345-ECA337F9FB58}"/>
              </a:ext>
            </a:extLst>
          </p:cNvPr>
          <p:cNvSpPr txBox="1">
            <a:spLocks/>
          </p:cNvSpPr>
          <p:nvPr/>
        </p:nvSpPr>
        <p:spPr>
          <a:xfrm>
            <a:off x="89940" y="79189"/>
            <a:ext cx="8859913" cy="32914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a:latin typeface="+mn-ea"/>
                <a:ea typeface="+mn-ea"/>
              </a:rPr>
              <a:t>主任相談支援専門員になるということ</a:t>
            </a:r>
            <a:endParaRPr lang="ja-JP" altLang="en-US" sz="1600" b="1" dirty="0">
              <a:latin typeface="+mn-ea"/>
              <a:ea typeface="+mn-ea"/>
            </a:endParaRPr>
          </a:p>
        </p:txBody>
      </p:sp>
    </p:spTree>
    <p:extLst>
      <p:ext uri="{BB962C8B-B14F-4D97-AF65-F5344CB8AC3E}">
        <p14:creationId xmlns:p14="http://schemas.microsoft.com/office/powerpoint/2010/main" val="16392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36</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3A616042-2859-B85A-87F6-490D0BCB166C}"/>
              </a:ext>
            </a:extLst>
          </p:cNvPr>
          <p:cNvSpPr txBox="1">
            <a:spLocks/>
          </p:cNvSpPr>
          <p:nvPr/>
        </p:nvSpPr>
        <p:spPr>
          <a:xfrm>
            <a:off x="142043" y="666324"/>
            <a:ext cx="8859914" cy="2007556"/>
          </a:xfrm>
          <a:prstGeom prst="rect">
            <a:avLst/>
          </a:prstGeom>
          <a:ln w="25400">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ct val="100000"/>
              </a:lnSpc>
              <a:spcBef>
                <a:spcPts val="600"/>
              </a:spcBef>
            </a:pPr>
            <a:r>
              <a:rPr lang="en-US" altLang="ja-JP" sz="2000" b="1" dirty="0">
                <a:latin typeface="+mn-ea"/>
                <a:ea typeface="+mn-ea"/>
              </a:rPr>
              <a:t>【</a:t>
            </a:r>
            <a:r>
              <a:rPr lang="ja-JP" altLang="en-US" sz="2000" b="1" dirty="0">
                <a:latin typeface="+mn-ea"/>
                <a:ea typeface="+mn-ea"/>
              </a:rPr>
              <a:t>背景にあるもの</a:t>
            </a:r>
            <a:r>
              <a:rPr lang="en-US" altLang="ja-JP" sz="2000" b="1" dirty="0">
                <a:latin typeface="+mn-ea"/>
                <a:ea typeface="+mn-ea"/>
              </a:rPr>
              <a:t>】</a:t>
            </a:r>
          </a:p>
          <a:p>
            <a:pPr algn="just">
              <a:lnSpc>
                <a:spcPct val="100000"/>
              </a:lnSpc>
              <a:spcBef>
                <a:spcPts val="600"/>
              </a:spcBef>
            </a:pPr>
            <a:r>
              <a:rPr lang="ja-JP" altLang="en-US" sz="2000" b="1" dirty="0">
                <a:latin typeface="+mn-ea"/>
                <a:ea typeface="+mn-ea"/>
              </a:rPr>
              <a:t>○計画相談は自立支援給付の支給決定の根拠となる公共性の高い福祉サービスである。</a:t>
            </a:r>
          </a:p>
          <a:p>
            <a:pPr algn="just">
              <a:lnSpc>
                <a:spcPct val="100000"/>
              </a:lnSpc>
              <a:spcBef>
                <a:spcPts val="600"/>
              </a:spcBef>
            </a:pPr>
            <a:r>
              <a:rPr lang="ja-JP" altLang="en-US" sz="2000" b="1" dirty="0">
                <a:latin typeface="+mn-ea"/>
                <a:ea typeface="+mn-ea"/>
              </a:rPr>
              <a:t>○地域間／地域内でバラツキがある。</a:t>
            </a:r>
          </a:p>
          <a:p>
            <a:pPr algn="just">
              <a:lnSpc>
                <a:spcPct val="100000"/>
              </a:lnSpc>
              <a:spcBef>
                <a:spcPts val="600"/>
              </a:spcBef>
            </a:pPr>
            <a:r>
              <a:rPr lang="ja-JP" altLang="en-US" sz="2000" b="1" dirty="0">
                <a:latin typeface="+mn-ea"/>
                <a:ea typeface="+mn-ea"/>
              </a:rPr>
              <a:t>○脆弱な人員体制の事業所や法人も多い。</a:t>
            </a:r>
          </a:p>
        </p:txBody>
      </p:sp>
      <p:pic>
        <p:nvPicPr>
          <p:cNvPr id="14" name="図 13">
            <a:extLst>
              <a:ext uri="{FF2B5EF4-FFF2-40B4-BE49-F238E27FC236}">
                <a16:creationId xmlns:a16="http://schemas.microsoft.com/office/drawing/2014/main" id="{3010A543-2EE1-0BEF-CB28-27B3264AA9B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05" b="91139" l="9390" r="89202">
                        <a14:foregroundMark x1="68545" y1="10970" x2="73709" y2="17300"/>
                      </a14:backgroundRemoval>
                    </a14:imgEffect>
                  </a14:imgLayer>
                </a14:imgProps>
              </a:ext>
            </a:extLst>
          </a:blip>
          <a:stretch>
            <a:fillRect/>
          </a:stretch>
        </p:blipFill>
        <p:spPr>
          <a:xfrm>
            <a:off x="7152040" y="1585585"/>
            <a:ext cx="1512565" cy="1682995"/>
          </a:xfrm>
          <a:prstGeom prst="rect">
            <a:avLst/>
          </a:prstGeom>
        </p:spPr>
      </p:pic>
      <p:sp>
        <p:nvSpPr>
          <p:cNvPr id="15" name="タイトル 1">
            <a:extLst>
              <a:ext uri="{FF2B5EF4-FFF2-40B4-BE49-F238E27FC236}">
                <a16:creationId xmlns:a16="http://schemas.microsoft.com/office/drawing/2014/main" id="{C0096B62-2968-D08D-1D8F-295B076BF2D0}"/>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令和元年度主任相談支援専門員養成研修</a:t>
            </a:r>
            <a:r>
              <a:rPr lang="en-US" altLang="ja-JP" sz="1100" b="1" dirty="0"/>
              <a:t>』</a:t>
            </a:r>
            <a:r>
              <a:rPr lang="ja-JP" altLang="en-US" sz="1100" b="1" dirty="0"/>
              <a:t>（一部修正）より</a:t>
            </a:r>
          </a:p>
        </p:txBody>
      </p:sp>
      <p:sp>
        <p:nvSpPr>
          <p:cNvPr id="3" name="タイトル 1">
            <a:extLst>
              <a:ext uri="{FF2B5EF4-FFF2-40B4-BE49-F238E27FC236}">
                <a16:creationId xmlns:a16="http://schemas.microsoft.com/office/drawing/2014/main" id="{61FC403A-AA75-8F3C-7644-14DC996E1F8C}"/>
              </a:ext>
            </a:extLst>
          </p:cNvPr>
          <p:cNvSpPr>
            <a:spLocks noGrp="1"/>
          </p:cNvSpPr>
          <p:nvPr>
            <p:ph type="ctrTitle"/>
          </p:nvPr>
        </p:nvSpPr>
        <p:spPr>
          <a:xfrm>
            <a:off x="89940" y="79189"/>
            <a:ext cx="8859913" cy="329140"/>
          </a:xfrm>
        </p:spPr>
        <p:txBody>
          <a:bodyPr anchor="ctr">
            <a:normAutofit/>
          </a:bodyPr>
          <a:lstStyle/>
          <a:p>
            <a:pPr algn="l"/>
            <a:r>
              <a:rPr lang="ja-JP" altLang="en-US" sz="1600" b="1" dirty="0">
                <a:latin typeface="+mn-ea"/>
                <a:ea typeface="+mn-ea"/>
              </a:rPr>
              <a:t>主任相談支援専門員になるということ</a:t>
            </a:r>
            <a:endParaRPr kumimoji="1" lang="ja-JP" altLang="en-US" sz="1600" b="1" dirty="0">
              <a:latin typeface="+mn-ea"/>
              <a:ea typeface="+mn-ea"/>
            </a:endParaRPr>
          </a:p>
        </p:txBody>
      </p:sp>
    </p:spTree>
    <p:extLst>
      <p:ext uri="{BB962C8B-B14F-4D97-AF65-F5344CB8AC3E}">
        <p14:creationId xmlns:p14="http://schemas.microsoft.com/office/powerpoint/2010/main" val="20033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57681-071D-F48E-F541-115E970957C8}"/>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9CC255DA-C7BB-1E2C-9A82-83420FF88FBE}"/>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21E685D-35EB-A54B-0080-912623C5095E}"/>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37</a:t>
            </a:fld>
            <a:endParaRPr kumimoji="1" lang="ja-JP" altLang="en-US" dirty="0"/>
          </a:p>
        </p:txBody>
      </p:sp>
      <p:cxnSp>
        <p:nvCxnSpPr>
          <p:cNvPr id="22" name="直線コネクタ 21">
            <a:extLst>
              <a:ext uri="{FF2B5EF4-FFF2-40B4-BE49-F238E27FC236}">
                <a16:creationId xmlns:a16="http://schemas.microsoft.com/office/drawing/2014/main" id="{ED978950-F930-88DD-7FA7-D1D54A702A66}"/>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829CF0D0-04DF-899F-C297-F955653CAEE1}"/>
              </a:ext>
            </a:extLst>
          </p:cNvPr>
          <p:cNvSpPr txBox="1">
            <a:spLocks/>
          </p:cNvSpPr>
          <p:nvPr/>
        </p:nvSpPr>
        <p:spPr>
          <a:xfrm>
            <a:off x="142043" y="666324"/>
            <a:ext cx="8859914" cy="2007556"/>
          </a:xfrm>
          <a:prstGeom prst="rect">
            <a:avLst/>
          </a:prstGeom>
          <a:ln w="25400">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ct val="100000"/>
              </a:lnSpc>
              <a:spcBef>
                <a:spcPts val="600"/>
              </a:spcBef>
            </a:pPr>
            <a:r>
              <a:rPr lang="en-US" altLang="ja-JP" sz="2000" b="1" dirty="0">
                <a:latin typeface="+mn-ea"/>
                <a:ea typeface="+mn-ea"/>
              </a:rPr>
              <a:t>【</a:t>
            </a:r>
            <a:r>
              <a:rPr lang="ja-JP" altLang="en-US" sz="2000" b="1" dirty="0">
                <a:latin typeface="+mn-ea"/>
                <a:ea typeface="+mn-ea"/>
              </a:rPr>
              <a:t>背景にあるもの</a:t>
            </a:r>
            <a:r>
              <a:rPr lang="en-US" altLang="ja-JP" sz="2000" b="1" dirty="0">
                <a:latin typeface="+mn-ea"/>
                <a:ea typeface="+mn-ea"/>
              </a:rPr>
              <a:t>】</a:t>
            </a:r>
          </a:p>
          <a:p>
            <a:pPr algn="just">
              <a:lnSpc>
                <a:spcPct val="100000"/>
              </a:lnSpc>
              <a:spcBef>
                <a:spcPts val="600"/>
              </a:spcBef>
            </a:pPr>
            <a:r>
              <a:rPr lang="ja-JP" altLang="en-US" sz="2000" b="1" dirty="0">
                <a:latin typeface="+mn-ea"/>
                <a:ea typeface="+mn-ea"/>
              </a:rPr>
              <a:t>○計画相談は自立支援給付の支給決定の根拠となる公共性の高い福祉サービスである。</a:t>
            </a:r>
          </a:p>
          <a:p>
            <a:pPr algn="just">
              <a:lnSpc>
                <a:spcPct val="100000"/>
              </a:lnSpc>
              <a:spcBef>
                <a:spcPts val="600"/>
              </a:spcBef>
            </a:pPr>
            <a:r>
              <a:rPr lang="ja-JP" altLang="en-US" sz="2000" b="1" dirty="0">
                <a:latin typeface="+mn-ea"/>
                <a:ea typeface="+mn-ea"/>
              </a:rPr>
              <a:t>○地域間／地域内でバラツキがある。</a:t>
            </a:r>
          </a:p>
          <a:p>
            <a:pPr algn="just">
              <a:lnSpc>
                <a:spcPct val="100000"/>
              </a:lnSpc>
              <a:spcBef>
                <a:spcPts val="600"/>
              </a:spcBef>
            </a:pPr>
            <a:r>
              <a:rPr lang="ja-JP" altLang="en-US" sz="2000" b="1" dirty="0">
                <a:latin typeface="+mn-ea"/>
                <a:ea typeface="+mn-ea"/>
              </a:rPr>
              <a:t>○脆弱な人員体制の事業所や法人も多い。</a:t>
            </a:r>
          </a:p>
        </p:txBody>
      </p:sp>
      <p:sp>
        <p:nvSpPr>
          <p:cNvPr id="11" name="矢印: 下 10">
            <a:extLst>
              <a:ext uri="{FF2B5EF4-FFF2-40B4-BE49-F238E27FC236}">
                <a16:creationId xmlns:a16="http://schemas.microsoft.com/office/drawing/2014/main" id="{57AFF073-9F5A-ECD9-B89E-8FF175E1CF51}"/>
              </a:ext>
            </a:extLst>
          </p:cNvPr>
          <p:cNvSpPr/>
          <p:nvPr/>
        </p:nvSpPr>
        <p:spPr>
          <a:xfrm>
            <a:off x="4295058" y="2797304"/>
            <a:ext cx="545006" cy="38150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9BB141AC-FAF6-9880-ABA1-69D35BBB1F41}"/>
              </a:ext>
            </a:extLst>
          </p:cNvPr>
          <p:cNvSpPr txBox="1">
            <a:spLocks/>
          </p:cNvSpPr>
          <p:nvPr/>
        </p:nvSpPr>
        <p:spPr>
          <a:xfrm>
            <a:off x="470517" y="3213133"/>
            <a:ext cx="8194088" cy="1696216"/>
          </a:xfrm>
          <a:prstGeom prst="rect">
            <a:avLst/>
          </a:prstGeom>
          <a:ln w="25400">
            <a:solidFill>
              <a:schemeClr val="accent1">
                <a:lumMod val="75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ct val="100000"/>
              </a:lnSpc>
              <a:spcBef>
                <a:spcPts val="600"/>
              </a:spcBef>
            </a:pPr>
            <a:r>
              <a:rPr lang="en-US" altLang="ja-JP" sz="2000" b="1" dirty="0">
                <a:latin typeface="+mn-ea"/>
                <a:ea typeface="+mn-ea"/>
              </a:rPr>
              <a:t>【</a:t>
            </a:r>
            <a:r>
              <a:rPr lang="ja-JP" altLang="en-US" sz="2000" b="1" dirty="0">
                <a:latin typeface="+mn-ea"/>
                <a:ea typeface="+mn-ea"/>
              </a:rPr>
              <a:t>対応策として</a:t>
            </a:r>
            <a:r>
              <a:rPr lang="en-US" altLang="ja-JP" sz="2000" b="1" dirty="0">
                <a:latin typeface="+mn-ea"/>
                <a:ea typeface="+mn-ea"/>
              </a:rPr>
              <a:t>】</a:t>
            </a:r>
          </a:p>
          <a:p>
            <a:pPr algn="just">
              <a:lnSpc>
                <a:spcPct val="100000"/>
              </a:lnSpc>
              <a:spcBef>
                <a:spcPts val="600"/>
              </a:spcBef>
            </a:pPr>
            <a:r>
              <a:rPr lang="ja-JP" altLang="en-US" sz="2000" b="1" dirty="0">
                <a:latin typeface="+mn-ea"/>
                <a:ea typeface="+mn-ea"/>
              </a:rPr>
              <a:t>　地域間／地域内のバラツキを小さくし、最低限の質の担保を図る。</a:t>
            </a:r>
          </a:p>
          <a:p>
            <a:pPr algn="just">
              <a:lnSpc>
                <a:spcPct val="100000"/>
              </a:lnSpc>
              <a:spcBef>
                <a:spcPts val="600"/>
              </a:spcBef>
            </a:pPr>
            <a:r>
              <a:rPr lang="ja-JP" altLang="en-US" sz="2000" b="1" dirty="0">
                <a:latin typeface="+mn-ea"/>
                <a:ea typeface="+mn-ea"/>
              </a:rPr>
              <a:t>　　　　→ 相談支援の役割と業務の共有</a:t>
            </a:r>
          </a:p>
          <a:p>
            <a:pPr algn="just">
              <a:lnSpc>
                <a:spcPct val="100000"/>
              </a:lnSpc>
              <a:spcBef>
                <a:spcPts val="600"/>
              </a:spcBef>
            </a:pPr>
            <a:r>
              <a:rPr lang="ja-JP" altLang="en-US" sz="2000" b="1" dirty="0">
                <a:latin typeface="+mn-ea"/>
                <a:ea typeface="+mn-ea"/>
              </a:rPr>
              <a:t>　　　　→ 事業所／法人を超えた地域での人材育成</a:t>
            </a:r>
          </a:p>
        </p:txBody>
      </p:sp>
      <p:pic>
        <p:nvPicPr>
          <p:cNvPr id="14" name="図 13">
            <a:extLst>
              <a:ext uri="{FF2B5EF4-FFF2-40B4-BE49-F238E27FC236}">
                <a16:creationId xmlns:a16="http://schemas.microsoft.com/office/drawing/2014/main" id="{4C1638CC-E21D-B076-23BD-313523F8558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05" b="91139" l="9390" r="89202">
                        <a14:foregroundMark x1="68545" y1="10970" x2="73709" y2="17300"/>
                      </a14:backgroundRemoval>
                    </a14:imgEffect>
                  </a14:imgLayer>
                </a14:imgProps>
              </a:ext>
            </a:extLst>
          </a:blip>
          <a:stretch>
            <a:fillRect/>
          </a:stretch>
        </p:blipFill>
        <p:spPr>
          <a:xfrm>
            <a:off x="7152040" y="1585585"/>
            <a:ext cx="1512565" cy="1682995"/>
          </a:xfrm>
          <a:prstGeom prst="rect">
            <a:avLst/>
          </a:prstGeom>
        </p:spPr>
      </p:pic>
      <p:sp>
        <p:nvSpPr>
          <p:cNvPr id="15" name="タイトル 1">
            <a:extLst>
              <a:ext uri="{FF2B5EF4-FFF2-40B4-BE49-F238E27FC236}">
                <a16:creationId xmlns:a16="http://schemas.microsoft.com/office/drawing/2014/main" id="{069E6175-0DE5-9E9C-A57E-9C071A0E076C}"/>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令和元年度主任相談支援専門員養成研修</a:t>
            </a:r>
            <a:r>
              <a:rPr lang="en-US" altLang="ja-JP" sz="1100" b="1" dirty="0"/>
              <a:t>』</a:t>
            </a:r>
            <a:r>
              <a:rPr lang="ja-JP" altLang="en-US" sz="1100" b="1" dirty="0"/>
              <a:t>（一部修正）より</a:t>
            </a:r>
          </a:p>
        </p:txBody>
      </p:sp>
      <p:sp>
        <p:nvSpPr>
          <p:cNvPr id="3" name="タイトル 1">
            <a:extLst>
              <a:ext uri="{FF2B5EF4-FFF2-40B4-BE49-F238E27FC236}">
                <a16:creationId xmlns:a16="http://schemas.microsoft.com/office/drawing/2014/main" id="{12F1E0D5-5BAC-4FAB-74D4-1FDD94DD6E33}"/>
              </a:ext>
            </a:extLst>
          </p:cNvPr>
          <p:cNvSpPr>
            <a:spLocks noGrp="1"/>
          </p:cNvSpPr>
          <p:nvPr>
            <p:ph type="ctrTitle"/>
          </p:nvPr>
        </p:nvSpPr>
        <p:spPr>
          <a:xfrm>
            <a:off x="89940" y="79189"/>
            <a:ext cx="8859913" cy="329140"/>
          </a:xfrm>
        </p:spPr>
        <p:txBody>
          <a:bodyPr anchor="ctr">
            <a:normAutofit/>
          </a:bodyPr>
          <a:lstStyle/>
          <a:p>
            <a:pPr algn="l"/>
            <a:r>
              <a:rPr lang="ja-JP" altLang="en-US" sz="1600" b="1" dirty="0">
                <a:latin typeface="+mn-ea"/>
                <a:ea typeface="+mn-ea"/>
              </a:rPr>
              <a:t>主任相談支援専門員になるということ</a:t>
            </a:r>
            <a:endParaRPr kumimoji="1" lang="ja-JP" altLang="en-US" sz="1600" b="1" dirty="0">
              <a:latin typeface="+mn-ea"/>
              <a:ea typeface="+mn-ea"/>
            </a:endParaRPr>
          </a:p>
        </p:txBody>
      </p:sp>
    </p:spTree>
    <p:extLst>
      <p:ext uri="{BB962C8B-B14F-4D97-AF65-F5344CB8AC3E}">
        <p14:creationId xmlns:p14="http://schemas.microsoft.com/office/powerpoint/2010/main" val="234864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1C27D-0FF7-22A2-8D6F-4E337FAAE9A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DAA2185-BDD7-B4CF-FFB3-C54217A106B2}"/>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C203F38D-1635-ED0F-D6BA-C7E6355D6169}"/>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38</a:t>
            </a:fld>
            <a:endParaRPr kumimoji="1" lang="ja-JP" altLang="en-US" dirty="0"/>
          </a:p>
        </p:txBody>
      </p:sp>
      <p:cxnSp>
        <p:nvCxnSpPr>
          <p:cNvPr id="22" name="直線コネクタ 21">
            <a:extLst>
              <a:ext uri="{FF2B5EF4-FFF2-40B4-BE49-F238E27FC236}">
                <a16:creationId xmlns:a16="http://schemas.microsoft.com/office/drawing/2014/main" id="{78331270-F826-A53B-D1D1-BD2BA1D1C916}"/>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3EA7AF59-9264-F0C6-9548-0AF40BF87D5A}"/>
              </a:ext>
            </a:extLst>
          </p:cNvPr>
          <p:cNvSpPr txBox="1">
            <a:spLocks/>
          </p:cNvSpPr>
          <p:nvPr/>
        </p:nvSpPr>
        <p:spPr>
          <a:xfrm>
            <a:off x="142043" y="666324"/>
            <a:ext cx="8859914" cy="2007556"/>
          </a:xfrm>
          <a:prstGeom prst="rect">
            <a:avLst/>
          </a:prstGeom>
          <a:ln w="25400">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ct val="100000"/>
              </a:lnSpc>
              <a:spcBef>
                <a:spcPts val="600"/>
              </a:spcBef>
            </a:pPr>
            <a:r>
              <a:rPr lang="en-US" altLang="ja-JP" sz="2000" b="1" dirty="0">
                <a:latin typeface="+mn-ea"/>
                <a:ea typeface="+mn-ea"/>
              </a:rPr>
              <a:t>【</a:t>
            </a:r>
            <a:r>
              <a:rPr lang="ja-JP" altLang="en-US" sz="2000" b="1" dirty="0">
                <a:latin typeface="+mn-ea"/>
                <a:ea typeface="+mn-ea"/>
              </a:rPr>
              <a:t>背景にあるもの</a:t>
            </a:r>
            <a:r>
              <a:rPr lang="en-US" altLang="ja-JP" sz="2000" b="1" dirty="0">
                <a:latin typeface="+mn-ea"/>
                <a:ea typeface="+mn-ea"/>
              </a:rPr>
              <a:t>】</a:t>
            </a:r>
          </a:p>
          <a:p>
            <a:pPr algn="just">
              <a:lnSpc>
                <a:spcPct val="100000"/>
              </a:lnSpc>
              <a:spcBef>
                <a:spcPts val="600"/>
              </a:spcBef>
            </a:pPr>
            <a:r>
              <a:rPr lang="ja-JP" altLang="en-US" sz="2000" b="1" dirty="0">
                <a:latin typeface="+mn-ea"/>
                <a:ea typeface="+mn-ea"/>
              </a:rPr>
              <a:t>○計画相談は自立支援給付の支給決定の根拠となる公共性の高い福祉サービスである。</a:t>
            </a:r>
          </a:p>
          <a:p>
            <a:pPr algn="just">
              <a:lnSpc>
                <a:spcPct val="100000"/>
              </a:lnSpc>
              <a:spcBef>
                <a:spcPts val="600"/>
              </a:spcBef>
            </a:pPr>
            <a:r>
              <a:rPr lang="ja-JP" altLang="en-US" sz="2000" b="1" dirty="0">
                <a:latin typeface="+mn-ea"/>
                <a:ea typeface="+mn-ea"/>
              </a:rPr>
              <a:t>○地域間／地域内でバラツキがある。</a:t>
            </a:r>
          </a:p>
          <a:p>
            <a:pPr algn="just">
              <a:lnSpc>
                <a:spcPct val="100000"/>
              </a:lnSpc>
              <a:spcBef>
                <a:spcPts val="600"/>
              </a:spcBef>
            </a:pPr>
            <a:r>
              <a:rPr lang="ja-JP" altLang="en-US" sz="2000" b="1" dirty="0">
                <a:latin typeface="+mn-ea"/>
                <a:ea typeface="+mn-ea"/>
              </a:rPr>
              <a:t>○脆弱な人員体制の事業所や法人も多い。</a:t>
            </a:r>
          </a:p>
        </p:txBody>
      </p:sp>
      <p:sp>
        <p:nvSpPr>
          <p:cNvPr id="11" name="矢印: 下 10">
            <a:extLst>
              <a:ext uri="{FF2B5EF4-FFF2-40B4-BE49-F238E27FC236}">
                <a16:creationId xmlns:a16="http://schemas.microsoft.com/office/drawing/2014/main" id="{F175402D-8BFC-FB8C-93DE-EB0F51AA59CA}"/>
              </a:ext>
            </a:extLst>
          </p:cNvPr>
          <p:cNvSpPr/>
          <p:nvPr/>
        </p:nvSpPr>
        <p:spPr>
          <a:xfrm>
            <a:off x="4295058" y="2797304"/>
            <a:ext cx="545006" cy="381505"/>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3CC8AFAB-40B7-623F-6554-9C5913794563}"/>
              </a:ext>
            </a:extLst>
          </p:cNvPr>
          <p:cNvSpPr txBox="1">
            <a:spLocks/>
          </p:cNvSpPr>
          <p:nvPr/>
        </p:nvSpPr>
        <p:spPr>
          <a:xfrm>
            <a:off x="470517" y="3213133"/>
            <a:ext cx="8194088" cy="1696216"/>
          </a:xfrm>
          <a:prstGeom prst="rect">
            <a:avLst/>
          </a:prstGeom>
          <a:ln w="25400">
            <a:solidFill>
              <a:schemeClr val="accent1">
                <a:lumMod val="75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lnSpc>
                <a:spcPct val="100000"/>
              </a:lnSpc>
              <a:spcBef>
                <a:spcPts val="600"/>
              </a:spcBef>
            </a:pPr>
            <a:r>
              <a:rPr lang="en-US" altLang="ja-JP" sz="2000" b="1" dirty="0">
                <a:latin typeface="+mn-ea"/>
                <a:ea typeface="+mn-ea"/>
              </a:rPr>
              <a:t>【</a:t>
            </a:r>
            <a:r>
              <a:rPr lang="ja-JP" altLang="en-US" sz="2000" b="1" dirty="0">
                <a:latin typeface="+mn-ea"/>
                <a:ea typeface="+mn-ea"/>
              </a:rPr>
              <a:t>対応策として</a:t>
            </a:r>
            <a:r>
              <a:rPr lang="en-US" altLang="ja-JP" sz="2000" b="1" dirty="0">
                <a:latin typeface="+mn-ea"/>
                <a:ea typeface="+mn-ea"/>
              </a:rPr>
              <a:t>】</a:t>
            </a:r>
          </a:p>
          <a:p>
            <a:pPr algn="just">
              <a:lnSpc>
                <a:spcPct val="100000"/>
              </a:lnSpc>
              <a:spcBef>
                <a:spcPts val="600"/>
              </a:spcBef>
            </a:pPr>
            <a:r>
              <a:rPr lang="ja-JP" altLang="en-US" sz="2000" b="1" dirty="0">
                <a:latin typeface="+mn-ea"/>
                <a:ea typeface="+mn-ea"/>
              </a:rPr>
              <a:t>　地域間／地域内のバラツキを小さくし、最低限の質の担保を図る。</a:t>
            </a:r>
          </a:p>
          <a:p>
            <a:pPr algn="just">
              <a:lnSpc>
                <a:spcPct val="100000"/>
              </a:lnSpc>
              <a:spcBef>
                <a:spcPts val="600"/>
              </a:spcBef>
            </a:pPr>
            <a:r>
              <a:rPr lang="ja-JP" altLang="en-US" sz="2000" b="1" dirty="0">
                <a:latin typeface="+mn-ea"/>
                <a:ea typeface="+mn-ea"/>
              </a:rPr>
              <a:t>　　　　→ 相談支援の役割と業務の共有</a:t>
            </a:r>
          </a:p>
          <a:p>
            <a:pPr algn="just">
              <a:lnSpc>
                <a:spcPct val="100000"/>
              </a:lnSpc>
              <a:spcBef>
                <a:spcPts val="600"/>
              </a:spcBef>
            </a:pPr>
            <a:r>
              <a:rPr lang="ja-JP" altLang="en-US" sz="2000" b="1" dirty="0">
                <a:latin typeface="+mn-ea"/>
                <a:ea typeface="+mn-ea"/>
              </a:rPr>
              <a:t>　　　　→ 事業所／法人を超えた地域での人材育成</a:t>
            </a:r>
          </a:p>
        </p:txBody>
      </p:sp>
      <p:sp>
        <p:nvSpPr>
          <p:cNvPr id="13" name="楕円 12">
            <a:extLst>
              <a:ext uri="{FF2B5EF4-FFF2-40B4-BE49-F238E27FC236}">
                <a16:creationId xmlns:a16="http://schemas.microsoft.com/office/drawing/2014/main" id="{AD66229E-3C7E-BCAB-B7E7-8EB1CD8F0ADF}"/>
              </a:ext>
            </a:extLst>
          </p:cNvPr>
          <p:cNvSpPr/>
          <p:nvPr/>
        </p:nvSpPr>
        <p:spPr>
          <a:xfrm>
            <a:off x="1053360" y="4843017"/>
            <a:ext cx="7028402" cy="1563447"/>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2800" b="1" dirty="0">
                <a:solidFill>
                  <a:srgbClr val="FF0000"/>
                </a:solidFill>
              </a:rPr>
              <a:t>① 実地教育（ＯＪＴ）の実施</a:t>
            </a:r>
          </a:p>
          <a:p>
            <a:pPr algn="ctr"/>
            <a:r>
              <a:rPr kumimoji="1" lang="ja-JP" altLang="en-US" sz="2800" b="1" dirty="0">
                <a:solidFill>
                  <a:srgbClr val="FF0000"/>
                </a:solidFill>
              </a:rPr>
              <a:t>② 研修の企画・運営への参画</a:t>
            </a:r>
          </a:p>
        </p:txBody>
      </p:sp>
      <p:pic>
        <p:nvPicPr>
          <p:cNvPr id="14" name="図 13">
            <a:extLst>
              <a:ext uri="{FF2B5EF4-FFF2-40B4-BE49-F238E27FC236}">
                <a16:creationId xmlns:a16="http://schemas.microsoft.com/office/drawing/2014/main" id="{1630D328-8971-8195-96FB-5418B1639D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05" b="91139" l="9390" r="89202">
                        <a14:foregroundMark x1="68545" y1="10970" x2="73709" y2="17300"/>
                      </a14:backgroundRemoval>
                    </a14:imgEffect>
                  </a14:imgLayer>
                </a14:imgProps>
              </a:ext>
            </a:extLst>
          </a:blip>
          <a:stretch>
            <a:fillRect/>
          </a:stretch>
        </p:blipFill>
        <p:spPr>
          <a:xfrm>
            <a:off x="7152040" y="1585585"/>
            <a:ext cx="1512565" cy="1682995"/>
          </a:xfrm>
          <a:prstGeom prst="rect">
            <a:avLst/>
          </a:prstGeom>
        </p:spPr>
      </p:pic>
      <p:sp>
        <p:nvSpPr>
          <p:cNvPr id="15" name="タイトル 1">
            <a:extLst>
              <a:ext uri="{FF2B5EF4-FFF2-40B4-BE49-F238E27FC236}">
                <a16:creationId xmlns:a16="http://schemas.microsoft.com/office/drawing/2014/main" id="{5C47A796-524D-0E92-AA8D-1F8B30C7A267}"/>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令和元年度主任相談支援専門員養成研修</a:t>
            </a:r>
            <a:r>
              <a:rPr lang="en-US" altLang="ja-JP" sz="1100" b="1" dirty="0"/>
              <a:t>』</a:t>
            </a:r>
            <a:r>
              <a:rPr lang="ja-JP" altLang="en-US" sz="1100" b="1" dirty="0"/>
              <a:t>（一部修正）より</a:t>
            </a:r>
          </a:p>
        </p:txBody>
      </p:sp>
      <p:sp>
        <p:nvSpPr>
          <p:cNvPr id="3" name="タイトル 1">
            <a:extLst>
              <a:ext uri="{FF2B5EF4-FFF2-40B4-BE49-F238E27FC236}">
                <a16:creationId xmlns:a16="http://schemas.microsoft.com/office/drawing/2014/main" id="{01F81EEC-68BA-0BB5-5CCD-46DF75210722}"/>
              </a:ext>
            </a:extLst>
          </p:cNvPr>
          <p:cNvSpPr>
            <a:spLocks noGrp="1"/>
          </p:cNvSpPr>
          <p:nvPr>
            <p:ph type="ctrTitle"/>
          </p:nvPr>
        </p:nvSpPr>
        <p:spPr>
          <a:xfrm>
            <a:off x="89940" y="79189"/>
            <a:ext cx="8859913" cy="329140"/>
          </a:xfrm>
        </p:spPr>
        <p:txBody>
          <a:bodyPr anchor="ctr">
            <a:normAutofit/>
          </a:bodyPr>
          <a:lstStyle/>
          <a:p>
            <a:pPr algn="l"/>
            <a:r>
              <a:rPr lang="ja-JP" altLang="en-US" sz="1600" b="1" dirty="0">
                <a:latin typeface="+mn-ea"/>
                <a:ea typeface="+mn-ea"/>
              </a:rPr>
              <a:t>主任相談支援専門員になるということ</a:t>
            </a:r>
            <a:endParaRPr kumimoji="1" lang="ja-JP" altLang="en-US" sz="1600" b="1" dirty="0">
              <a:latin typeface="+mn-ea"/>
              <a:ea typeface="+mn-ea"/>
            </a:endParaRPr>
          </a:p>
        </p:txBody>
      </p:sp>
    </p:spTree>
    <p:extLst>
      <p:ext uri="{BB962C8B-B14F-4D97-AF65-F5344CB8AC3E}">
        <p14:creationId xmlns:p14="http://schemas.microsoft.com/office/powerpoint/2010/main" val="372493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39</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FC30A9FF-09AC-47AB-F9D2-5F63B943CDDA}"/>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　より</a:t>
            </a:r>
          </a:p>
        </p:txBody>
      </p:sp>
      <p:graphicFrame>
        <p:nvGraphicFramePr>
          <p:cNvPr id="15" name="表 15">
            <a:extLst>
              <a:ext uri="{FF2B5EF4-FFF2-40B4-BE49-F238E27FC236}">
                <a16:creationId xmlns:a16="http://schemas.microsoft.com/office/drawing/2014/main" id="{34FC42C0-5500-8DB7-D0BF-417CC9F45CB4}"/>
              </a:ext>
            </a:extLst>
          </p:cNvPr>
          <p:cNvGraphicFramePr>
            <a:graphicFrameLocks noGrp="1"/>
          </p:cNvGraphicFramePr>
          <p:nvPr>
            <p:extLst>
              <p:ext uri="{D42A27DB-BD31-4B8C-83A1-F6EECF244321}">
                <p14:modId xmlns:p14="http://schemas.microsoft.com/office/powerpoint/2010/main" val="2755101793"/>
              </p:ext>
            </p:extLst>
          </p:nvPr>
        </p:nvGraphicFramePr>
        <p:xfrm>
          <a:off x="168677" y="536957"/>
          <a:ext cx="8806646" cy="5759819"/>
        </p:xfrm>
        <a:graphic>
          <a:graphicData uri="http://schemas.openxmlformats.org/drawingml/2006/table">
            <a:tbl>
              <a:tblPr firstRow="1" bandRow="1">
                <a:tableStyleId>{5C22544A-7EE6-4342-B048-85BDC9FD1C3A}</a:tableStyleId>
              </a:tblPr>
              <a:tblGrid>
                <a:gridCol w="3897296">
                  <a:extLst>
                    <a:ext uri="{9D8B030D-6E8A-4147-A177-3AD203B41FA5}">
                      <a16:colId xmlns:a16="http://schemas.microsoft.com/office/drawing/2014/main" val="3793016320"/>
                    </a:ext>
                  </a:extLst>
                </a:gridCol>
                <a:gridCol w="4909350">
                  <a:extLst>
                    <a:ext uri="{9D8B030D-6E8A-4147-A177-3AD203B41FA5}">
                      <a16:colId xmlns:a16="http://schemas.microsoft.com/office/drawing/2014/main" val="643240132"/>
                    </a:ext>
                  </a:extLst>
                </a:gridCol>
              </a:tblGrid>
              <a:tr h="6071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rPr>
                        <a:t>主任相談支援専門員に求められる「態度・価値観」に関する能力</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dirty="0">
                        <a:solidFill>
                          <a:schemeClr val="bg1"/>
                        </a:solidFill>
                      </a:endParaRPr>
                    </a:p>
                  </a:txBody>
                  <a:tcPr anchor="ctr"/>
                </a:tc>
                <a:extLst>
                  <a:ext uri="{0D108BD9-81ED-4DB2-BD59-A6C34878D82A}">
                    <a16:rowId xmlns:a16="http://schemas.microsoft.com/office/drawing/2014/main" val="1862060832"/>
                  </a:ext>
                </a:extLst>
              </a:tr>
              <a:tr h="1778202">
                <a:tc>
                  <a:txBody>
                    <a:bodyPr/>
                    <a:lstStyle/>
                    <a:p>
                      <a:r>
                        <a:rPr kumimoji="1" lang="ja-JP" altLang="en-US" sz="1800" b="1" dirty="0">
                          <a:solidFill>
                            <a:schemeClr val="tx1"/>
                          </a:solidFill>
                        </a:rPr>
                        <a:t>①地域の相談員を尊重する</a:t>
                      </a:r>
                      <a:endParaRPr kumimoji="1" lang="ja-JP" altLang="en-US" b="1" dirty="0">
                        <a:solidFill>
                          <a:schemeClr val="tx1"/>
                        </a:solidFill>
                      </a:endParaRPr>
                    </a:p>
                  </a:txBody>
                  <a:tcPr anchor="ctr"/>
                </a:tc>
                <a:tc>
                  <a:txBody>
                    <a:bodyPr/>
                    <a:lstStyle/>
                    <a:p>
                      <a:r>
                        <a:rPr kumimoji="1" lang="ja-JP" altLang="en-US" sz="1600" b="1" dirty="0">
                          <a:solidFill>
                            <a:schemeClr val="tx1"/>
                          </a:solidFill>
                        </a:rPr>
                        <a:t>○地域の相談員に対して、敬意を持った姿勢で接することができる。</a:t>
                      </a:r>
                      <a:endParaRPr kumimoji="1" lang="en-US" altLang="ja-JP" sz="1600" b="1" dirty="0">
                        <a:solidFill>
                          <a:schemeClr val="tx1"/>
                        </a:solidFill>
                      </a:endParaRPr>
                    </a:p>
                    <a:p>
                      <a:r>
                        <a:rPr kumimoji="1" lang="ja-JP" altLang="en-US" sz="1600" b="1" dirty="0">
                          <a:solidFill>
                            <a:schemeClr val="tx1"/>
                          </a:solidFill>
                        </a:rPr>
                        <a:t>○地域の相談員に対して、共感する姿勢を持つことができる。</a:t>
                      </a:r>
                    </a:p>
                  </a:txBody>
                  <a:tcPr anchor="ctr"/>
                </a:tc>
                <a:extLst>
                  <a:ext uri="{0D108BD9-81ED-4DB2-BD59-A6C34878D82A}">
                    <a16:rowId xmlns:a16="http://schemas.microsoft.com/office/drawing/2014/main" val="4211056535"/>
                  </a:ext>
                </a:extLst>
              </a:tr>
              <a:tr h="1997752">
                <a:tc>
                  <a:txBody>
                    <a:bodyPr/>
                    <a:lstStyle/>
                    <a:p>
                      <a:r>
                        <a:rPr kumimoji="1" lang="ja-JP" altLang="en-US" b="1" dirty="0">
                          <a:solidFill>
                            <a:schemeClr val="tx1"/>
                          </a:solidFill>
                        </a:rPr>
                        <a:t>②地域の相談員の状況を理解する</a:t>
                      </a:r>
                    </a:p>
                  </a:txBody>
                  <a:tcPr anchor="ctr"/>
                </a:tc>
                <a:tc>
                  <a:txBody>
                    <a:bodyPr/>
                    <a:lstStyle/>
                    <a:p>
                      <a:r>
                        <a:rPr kumimoji="1" lang="ja-JP" altLang="en-US" sz="1600" b="1" dirty="0">
                          <a:solidFill>
                            <a:schemeClr val="tx1"/>
                          </a:solidFill>
                        </a:rPr>
                        <a:t>○地域の相談員の業務量を理解する姿勢を持つことができる。</a:t>
                      </a:r>
                      <a:endParaRPr kumimoji="1" lang="en-US" altLang="ja-JP" sz="1600" b="1" dirty="0">
                        <a:solidFill>
                          <a:schemeClr val="tx1"/>
                        </a:solidFill>
                      </a:endParaRPr>
                    </a:p>
                    <a:p>
                      <a:r>
                        <a:rPr kumimoji="1" lang="ja-JP" altLang="en-US" sz="1600" b="1" dirty="0">
                          <a:solidFill>
                            <a:schemeClr val="tx1"/>
                          </a:solidFill>
                        </a:rPr>
                        <a:t>○地域の相談員の所属する法人や事業所の視点を含めて理解する姿勢を持つことができる。</a:t>
                      </a:r>
                    </a:p>
                    <a:p>
                      <a:r>
                        <a:rPr kumimoji="1" lang="ja-JP" altLang="en-US" sz="1600" b="1" dirty="0">
                          <a:solidFill>
                            <a:schemeClr val="tx1"/>
                          </a:solidFill>
                        </a:rPr>
                        <a:t>○地域の相談員の経歴を理解する姿勢を持つことができる。</a:t>
                      </a:r>
                    </a:p>
                  </a:txBody>
                  <a:tcPr anchor="ctr"/>
                </a:tc>
                <a:extLst>
                  <a:ext uri="{0D108BD9-81ED-4DB2-BD59-A6C34878D82A}">
                    <a16:rowId xmlns:a16="http://schemas.microsoft.com/office/drawing/2014/main" val="3486285855"/>
                  </a:ext>
                </a:extLst>
              </a:tr>
              <a:tr h="1376675">
                <a:tc>
                  <a:txBody>
                    <a:bodyPr/>
                    <a:lstStyle/>
                    <a:p>
                      <a:r>
                        <a:rPr kumimoji="1" lang="ja-JP" altLang="en-US" b="1" dirty="0">
                          <a:solidFill>
                            <a:schemeClr val="tx1"/>
                          </a:solidFill>
                        </a:rPr>
                        <a:t>③メンターとしての役割を意識する</a:t>
                      </a:r>
                    </a:p>
                  </a:txBody>
                  <a:tcPr anchor="ctr"/>
                </a:tc>
                <a:tc>
                  <a:txBody>
                    <a:bodyPr/>
                    <a:lstStyle/>
                    <a:p>
                      <a:r>
                        <a:rPr kumimoji="1" lang="ja-JP" altLang="en-US" sz="1600" b="1" dirty="0">
                          <a:solidFill>
                            <a:schemeClr val="tx1"/>
                          </a:solidFill>
                        </a:rPr>
                        <a:t>○困ったことを相談できる関係性の構築を意識できる。</a:t>
                      </a:r>
                      <a:endParaRPr kumimoji="1" lang="en-US" altLang="ja-JP" sz="1600" b="1" dirty="0">
                        <a:solidFill>
                          <a:schemeClr val="tx1"/>
                        </a:solidFill>
                      </a:endParaRPr>
                    </a:p>
                    <a:p>
                      <a:r>
                        <a:rPr kumimoji="1" lang="ja-JP" altLang="en-US" sz="1600" b="1" dirty="0">
                          <a:solidFill>
                            <a:schemeClr val="tx1"/>
                          </a:solidFill>
                        </a:rPr>
                        <a:t>○今、困っていることを理解して話を聞く姿勢を持つことができる。</a:t>
                      </a:r>
                    </a:p>
                  </a:txBody>
                  <a:tcPr anchor="ctr"/>
                </a:tc>
                <a:extLst>
                  <a:ext uri="{0D108BD9-81ED-4DB2-BD59-A6C34878D82A}">
                    <a16:rowId xmlns:a16="http://schemas.microsoft.com/office/drawing/2014/main" val="122729072"/>
                  </a:ext>
                </a:extLst>
              </a:tr>
            </a:tbl>
          </a:graphicData>
        </a:graphic>
      </p:graphicFrame>
      <p:sp>
        <p:nvSpPr>
          <p:cNvPr id="8" name="タイトル 1">
            <a:extLst>
              <a:ext uri="{FF2B5EF4-FFF2-40B4-BE49-F238E27FC236}">
                <a16:creationId xmlns:a16="http://schemas.microsoft.com/office/drawing/2014/main" id="{D20AFA67-497E-B3C2-656C-0546708962EB}"/>
              </a:ext>
            </a:extLst>
          </p:cNvPr>
          <p:cNvSpPr txBox="1">
            <a:spLocks/>
          </p:cNvSpPr>
          <p:nvPr/>
        </p:nvSpPr>
        <p:spPr>
          <a:xfrm>
            <a:off x="133165" y="85860"/>
            <a:ext cx="8859914" cy="3432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主任相談支援専門員に求められるもの</a:t>
            </a:r>
          </a:p>
        </p:txBody>
      </p:sp>
    </p:spTree>
    <p:extLst>
      <p:ext uri="{BB962C8B-B14F-4D97-AF65-F5344CB8AC3E}">
        <p14:creationId xmlns:p14="http://schemas.microsoft.com/office/powerpoint/2010/main" val="245774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F7FA5-C69D-369A-A3E9-33F7BEFE6CBC}"/>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555F029C-2F3E-18D2-5720-D3AAADDDD0C5}"/>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AE78FE7-AD3A-0085-B188-8CE94DD0FB21}"/>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a:t>
            </a:fld>
            <a:endParaRPr kumimoji="1" lang="ja-JP" altLang="en-US" dirty="0"/>
          </a:p>
        </p:txBody>
      </p:sp>
      <p:cxnSp>
        <p:nvCxnSpPr>
          <p:cNvPr id="22" name="直線コネクタ 21">
            <a:extLst>
              <a:ext uri="{FF2B5EF4-FFF2-40B4-BE49-F238E27FC236}">
                <a16:creationId xmlns:a16="http://schemas.microsoft.com/office/drawing/2014/main" id="{CDCDF009-34F3-CC21-48D3-4980BE3A12C7}"/>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タイトル 1">
            <a:extLst>
              <a:ext uri="{FF2B5EF4-FFF2-40B4-BE49-F238E27FC236}">
                <a16:creationId xmlns:a16="http://schemas.microsoft.com/office/drawing/2014/main" id="{9B93B24E-D967-3C8E-59BD-8265D3B04A20}"/>
              </a:ext>
            </a:extLst>
          </p:cNvPr>
          <p:cNvSpPr txBox="1">
            <a:spLocks/>
          </p:cNvSpPr>
          <p:nvPr/>
        </p:nvSpPr>
        <p:spPr>
          <a:xfrm>
            <a:off x="133165" y="7479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1600" b="1" dirty="0">
                <a:latin typeface="+mn-ea"/>
                <a:ea typeface="+mn-ea"/>
              </a:rPr>
              <a:t>ご自身の人材育成に関する取り組み</a:t>
            </a:r>
          </a:p>
        </p:txBody>
      </p:sp>
      <p:sp>
        <p:nvSpPr>
          <p:cNvPr id="2" name="タイトル 1">
            <a:extLst>
              <a:ext uri="{FF2B5EF4-FFF2-40B4-BE49-F238E27FC236}">
                <a16:creationId xmlns:a16="http://schemas.microsoft.com/office/drawing/2014/main" id="{0C286BFD-5A78-C601-9691-B86FC9D88123}"/>
              </a:ext>
            </a:extLst>
          </p:cNvPr>
          <p:cNvSpPr>
            <a:spLocks noGrp="1"/>
          </p:cNvSpPr>
          <p:nvPr>
            <p:ph type="ctrTitle"/>
          </p:nvPr>
        </p:nvSpPr>
        <p:spPr>
          <a:xfrm>
            <a:off x="133165" y="479480"/>
            <a:ext cx="7301295"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ja-JP" altLang="en-US" sz="1600" b="1" dirty="0">
                <a:latin typeface="+mn-ea"/>
                <a:ea typeface="+mn-ea"/>
              </a:rPr>
              <a:t>福島県障がい者相談支援従事者主任相談支援専門員養成研修チェックリスト</a:t>
            </a:r>
          </a:p>
        </p:txBody>
      </p:sp>
      <p:graphicFrame>
        <p:nvGraphicFramePr>
          <p:cNvPr id="5" name="表 4">
            <a:extLst>
              <a:ext uri="{FF2B5EF4-FFF2-40B4-BE49-F238E27FC236}">
                <a16:creationId xmlns:a16="http://schemas.microsoft.com/office/drawing/2014/main" id="{A8B72117-3EE2-2519-1568-1B63BD2E1114}"/>
              </a:ext>
            </a:extLst>
          </p:cNvPr>
          <p:cNvGraphicFramePr>
            <a:graphicFrameLocks noGrp="1"/>
          </p:cNvGraphicFramePr>
          <p:nvPr>
            <p:extLst>
              <p:ext uri="{D42A27DB-BD31-4B8C-83A1-F6EECF244321}">
                <p14:modId xmlns:p14="http://schemas.microsoft.com/office/powerpoint/2010/main" val="420301927"/>
              </p:ext>
            </p:extLst>
          </p:nvPr>
        </p:nvGraphicFramePr>
        <p:xfrm>
          <a:off x="179344" y="1560938"/>
          <a:ext cx="8752217" cy="2299850"/>
        </p:xfrm>
        <a:graphic>
          <a:graphicData uri="http://schemas.openxmlformats.org/drawingml/2006/table">
            <a:tbl>
              <a:tblPr firstRow="1" bandRow="1">
                <a:tableStyleId>{5C22544A-7EE6-4342-B048-85BDC9FD1C3A}</a:tableStyleId>
              </a:tblPr>
              <a:tblGrid>
                <a:gridCol w="7200509">
                  <a:extLst>
                    <a:ext uri="{9D8B030D-6E8A-4147-A177-3AD203B41FA5}">
                      <a16:colId xmlns:a16="http://schemas.microsoft.com/office/drawing/2014/main" val="3354707104"/>
                    </a:ext>
                  </a:extLst>
                </a:gridCol>
                <a:gridCol w="1551708">
                  <a:extLst>
                    <a:ext uri="{9D8B030D-6E8A-4147-A177-3AD203B41FA5}">
                      <a16:colId xmlns:a16="http://schemas.microsoft.com/office/drawing/2014/main" val="2407236766"/>
                    </a:ext>
                  </a:extLst>
                </a:gridCol>
              </a:tblGrid>
              <a:tr h="373871">
                <a:tc>
                  <a:txBody>
                    <a:bodyPr/>
                    <a:lstStyle/>
                    <a:p>
                      <a:pPr algn="ctr"/>
                      <a:r>
                        <a:rPr kumimoji="1" lang="ja-JP" altLang="en-US" dirty="0">
                          <a:solidFill>
                            <a:schemeClr val="bg1"/>
                          </a:solidFill>
                        </a:rPr>
                        <a:t>項　目</a:t>
                      </a:r>
                    </a:p>
                  </a:txBody>
                  <a:tcPr anchor="ctr"/>
                </a:tc>
                <a:tc>
                  <a:txBody>
                    <a:bodyPr/>
                    <a:lstStyle/>
                    <a:p>
                      <a:pPr algn="ctr"/>
                      <a:r>
                        <a:rPr kumimoji="1" lang="ja-JP" altLang="en-US" dirty="0">
                          <a:solidFill>
                            <a:schemeClr val="bg1"/>
                          </a:solidFill>
                        </a:rPr>
                        <a:t>役割等</a:t>
                      </a:r>
                    </a:p>
                  </a:txBody>
                  <a:tcPr anchor="ctr"/>
                </a:tc>
                <a:extLst>
                  <a:ext uri="{0D108BD9-81ED-4DB2-BD59-A6C34878D82A}">
                    <a16:rowId xmlns:a16="http://schemas.microsoft.com/office/drawing/2014/main" val="2335955774"/>
                  </a:ext>
                </a:extLst>
              </a:tr>
              <a:tr h="641993">
                <a:tc>
                  <a:txBody>
                    <a:bodyPr/>
                    <a:lstStyle/>
                    <a:p>
                      <a:r>
                        <a:rPr kumimoji="1" lang="ja-JP" altLang="en-US" sz="1600" b="1" dirty="0">
                          <a:solidFill>
                            <a:schemeClr val="tx1"/>
                          </a:solidFill>
                        </a:rPr>
                        <a:t>（</a:t>
                      </a:r>
                      <a:r>
                        <a:rPr kumimoji="1" lang="en-US" altLang="ja-JP" sz="1600" b="1" dirty="0">
                          <a:solidFill>
                            <a:schemeClr val="tx1"/>
                          </a:solidFill>
                        </a:rPr>
                        <a:t>1</a:t>
                      </a:r>
                      <a:r>
                        <a:rPr kumimoji="1" lang="ja-JP" altLang="en-US" sz="1600" b="1" dirty="0">
                          <a:solidFill>
                            <a:schemeClr val="tx1"/>
                          </a:solidFill>
                        </a:rPr>
                        <a:t>）都道府県に実施する障がい者相談支援従事者研修（相談支援専門員・サービス管理責任者等法定研修）への参画状況</a:t>
                      </a:r>
                    </a:p>
                  </a:txBody>
                  <a:tcPr anchor="ctr"/>
                </a:tc>
                <a:tc>
                  <a:txBody>
                    <a:bodyPr/>
                    <a:lstStyle/>
                    <a:p>
                      <a:endParaRPr kumimoji="1" lang="ja-JP" altLang="en-US" b="1">
                        <a:solidFill>
                          <a:schemeClr val="tx1"/>
                        </a:solidFill>
                      </a:endParaRPr>
                    </a:p>
                  </a:txBody>
                  <a:tcPr anchor="ctr"/>
                </a:tc>
                <a:extLst>
                  <a:ext uri="{0D108BD9-81ED-4DB2-BD59-A6C34878D82A}">
                    <a16:rowId xmlns:a16="http://schemas.microsoft.com/office/drawing/2014/main" val="4201520453"/>
                  </a:ext>
                </a:extLst>
              </a:tr>
              <a:tr h="641993">
                <a:tc>
                  <a:txBody>
                    <a:bodyPr/>
                    <a:lstStyle/>
                    <a:p>
                      <a:r>
                        <a:rPr kumimoji="1" lang="ja-JP" altLang="en-US" sz="1600" b="1" dirty="0">
                          <a:solidFill>
                            <a:schemeClr val="tx1"/>
                          </a:solidFill>
                        </a:rPr>
                        <a:t>（</a:t>
                      </a:r>
                      <a:r>
                        <a:rPr kumimoji="1" lang="en-US" altLang="ja-JP" sz="1600" b="1" dirty="0">
                          <a:solidFill>
                            <a:schemeClr val="tx1"/>
                          </a:solidFill>
                        </a:rPr>
                        <a:t>2</a:t>
                      </a:r>
                      <a:r>
                        <a:rPr kumimoji="1" lang="ja-JP" altLang="en-US" sz="1600" b="1" dirty="0">
                          <a:solidFill>
                            <a:schemeClr val="tx1"/>
                          </a:solidFill>
                        </a:rPr>
                        <a:t>）障がい保健福祉圏域で実施する障害福祉等に関する研修への参画状況</a:t>
                      </a:r>
                    </a:p>
                  </a:txBody>
                  <a:tcPr anchor="ctr"/>
                </a:tc>
                <a:tc>
                  <a:txBody>
                    <a:bodyPr/>
                    <a:lstStyle/>
                    <a:p>
                      <a:endParaRPr kumimoji="1" lang="ja-JP" altLang="en-US" b="1" dirty="0">
                        <a:solidFill>
                          <a:schemeClr val="tx1"/>
                        </a:solidFill>
                      </a:endParaRPr>
                    </a:p>
                  </a:txBody>
                  <a:tcPr anchor="ctr"/>
                </a:tc>
                <a:extLst>
                  <a:ext uri="{0D108BD9-81ED-4DB2-BD59-A6C34878D82A}">
                    <a16:rowId xmlns:a16="http://schemas.microsoft.com/office/drawing/2014/main" val="244277596"/>
                  </a:ext>
                </a:extLst>
              </a:tr>
              <a:tr h="641993">
                <a:tc>
                  <a:txBody>
                    <a:bodyPr/>
                    <a:lstStyle/>
                    <a:p>
                      <a:r>
                        <a:rPr kumimoji="1" lang="ja-JP" altLang="en-US" sz="1600" b="1" dirty="0">
                          <a:solidFill>
                            <a:schemeClr val="tx1"/>
                          </a:solidFill>
                        </a:rPr>
                        <a:t>（</a:t>
                      </a:r>
                      <a:r>
                        <a:rPr kumimoji="1" lang="en-US" altLang="ja-JP" sz="1600" b="1" dirty="0">
                          <a:solidFill>
                            <a:schemeClr val="tx1"/>
                          </a:solidFill>
                        </a:rPr>
                        <a:t>3</a:t>
                      </a:r>
                      <a:r>
                        <a:rPr kumimoji="1" lang="ja-JP" altLang="en-US" sz="1600" b="1" dirty="0">
                          <a:solidFill>
                            <a:schemeClr val="tx1"/>
                          </a:solidFill>
                        </a:rPr>
                        <a:t>）市町村で実施する障害福祉等に関する研修への参画状況</a:t>
                      </a:r>
                    </a:p>
                  </a:txBody>
                  <a:tcPr anchor="ctr"/>
                </a:tc>
                <a:tc>
                  <a:txBody>
                    <a:bodyPr/>
                    <a:lstStyle/>
                    <a:p>
                      <a:endParaRPr kumimoji="1" lang="ja-JP" altLang="en-US" b="1" dirty="0">
                        <a:solidFill>
                          <a:schemeClr val="tx1"/>
                        </a:solidFill>
                      </a:endParaRPr>
                    </a:p>
                  </a:txBody>
                  <a:tcPr anchor="ctr"/>
                </a:tc>
                <a:extLst>
                  <a:ext uri="{0D108BD9-81ED-4DB2-BD59-A6C34878D82A}">
                    <a16:rowId xmlns:a16="http://schemas.microsoft.com/office/drawing/2014/main" val="2657710078"/>
                  </a:ext>
                </a:extLst>
              </a:tr>
            </a:tbl>
          </a:graphicData>
        </a:graphic>
      </p:graphicFrame>
      <p:sp>
        <p:nvSpPr>
          <p:cNvPr id="8" name="タイトル 1">
            <a:extLst>
              <a:ext uri="{FF2B5EF4-FFF2-40B4-BE49-F238E27FC236}">
                <a16:creationId xmlns:a16="http://schemas.microsoft.com/office/drawing/2014/main" id="{F7DBACF1-D60B-7DA1-FE5C-92CA7E31E530}"/>
              </a:ext>
            </a:extLst>
          </p:cNvPr>
          <p:cNvSpPr txBox="1">
            <a:spLocks/>
          </p:cNvSpPr>
          <p:nvPr/>
        </p:nvSpPr>
        <p:spPr>
          <a:xfrm>
            <a:off x="134373" y="1232387"/>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800" b="1" dirty="0">
                <a:latin typeface="+mn-ea"/>
                <a:ea typeface="+mn-ea"/>
              </a:rPr>
              <a:t>1</a:t>
            </a:r>
            <a:r>
              <a:rPr lang="ja-JP" altLang="en-US" sz="1800" b="1" dirty="0">
                <a:latin typeface="+mn-ea"/>
                <a:ea typeface="+mn-ea"/>
              </a:rPr>
              <a:t>　研修への参画状況について</a:t>
            </a:r>
          </a:p>
        </p:txBody>
      </p:sp>
      <p:graphicFrame>
        <p:nvGraphicFramePr>
          <p:cNvPr id="9" name="表 8">
            <a:extLst>
              <a:ext uri="{FF2B5EF4-FFF2-40B4-BE49-F238E27FC236}">
                <a16:creationId xmlns:a16="http://schemas.microsoft.com/office/drawing/2014/main" id="{C559A3DB-FACE-22D2-062B-62F175ABA687}"/>
              </a:ext>
            </a:extLst>
          </p:cNvPr>
          <p:cNvGraphicFramePr>
            <a:graphicFrameLocks noGrp="1"/>
          </p:cNvGraphicFramePr>
          <p:nvPr>
            <p:extLst>
              <p:ext uri="{D42A27DB-BD31-4B8C-83A1-F6EECF244321}">
                <p14:modId xmlns:p14="http://schemas.microsoft.com/office/powerpoint/2010/main" val="781860947"/>
              </p:ext>
            </p:extLst>
          </p:nvPr>
        </p:nvGraphicFramePr>
        <p:xfrm>
          <a:off x="204770" y="4697502"/>
          <a:ext cx="8752217" cy="1015864"/>
        </p:xfrm>
        <a:graphic>
          <a:graphicData uri="http://schemas.openxmlformats.org/drawingml/2006/table">
            <a:tbl>
              <a:tblPr firstRow="1" bandRow="1">
                <a:tableStyleId>{5C22544A-7EE6-4342-B048-85BDC9FD1C3A}</a:tableStyleId>
              </a:tblPr>
              <a:tblGrid>
                <a:gridCol w="5595666">
                  <a:extLst>
                    <a:ext uri="{9D8B030D-6E8A-4147-A177-3AD203B41FA5}">
                      <a16:colId xmlns:a16="http://schemas.microsoft.com/office/drawing/2014/main" val="3354707104"/>
                    </a:ext>
                  </a:extLst>
                </a:gridCol>
                <a:gridCol w="3156551">
                  <a:extLst>
                    <a:ext uri="{9D8B030D-6E8A-4147-A177-3AD203B41FA5}">
                      <a16:colId xmlns:a16="http://schemas.microsoft.com/office/drawing/2014/main" val="2407236766"/>
                    </a:ext>
                  </a:extLst>
                </a:gridCol>
              </a:tblGrid>
              <a:tr h="373871">
                <a:tc>
                  <a:txBody>
                    <a:bodyPr/>
                    <a:lstStyle/>
                    <a:p>
                      <a:pPr algn="ctr"/>
                      <a:r>
                        <a:rPr kumimoji="1" lang="ja-JP" altLang="en-US" dirty="0">
                          <a:solidFill>
                            <a:schemeClr val="bg1"/>
                          </a:solidFill>
                        </a:rPr>
                        <a:t>項　目</a:t>
                      </a:r>
                    </a:p>
                  </a:txBody>
                  <a:tcPr anchor="ctr"/>
                </a:tc>
                <a:tc>
                  <a:txBody>
                    <a:bodyPr/>
                    <a:lstStyle/>
                    <a:p>
                      <a:pPr algn="ctr"/>
                      <a:r>
                        <a:rPr kumimoji="1" lang="ja-JP" altLang="en-US" dirty="0">
                          <a:solidFill>
                            <a:schemeClr val="bg1"/>
                          </a:solidFill>
                        </a:rPr>
                        <a:t>実施内容等</a:t>
                      </a:r>
                    </a:p>
                  </a:txBody>
                  <a:tcPr anchor="ctr"/>
                </a:tc>
                <a:extLst>
                  <a:ext uri="{0D108BD9-81ED-4DB2-BD59-A6C34878D82A}">
                    <a16:rowId xmlns:a16="http://schemas.microsoft.com/office/drawing/2014/main" val="2335955774"/>
                  </a:ext>
                </a:extLst>
              </a:tr>
              <a:tr h="641993">
                <a:tc>
                  <a:txBody>
                    <a:bodyPr/>
                    <a:lstStyle/>
                    <a:p>
                      <a:r>
                        <a:rPr kumimoji="1" lang="ja-JP" altLang="en-US" sz="1600" b="1" dirty="0">
                          <a:solidFill>
                            <a:schemeClr val="tx1"/>
                          </a:solidFill>
                        </a:rPr>
                        <a:t>（</a:t>
                      </a:r>
                      <a:r>
                        <a:rPr kumimoji="1" lang="en-US" altLang="ja-JP" sz="1600" b="1" dirty="0">
                          <a:solidFill>
                            <a:schemeClr val="tx1"/>
                          </a:solidFill>
                        </a:rPr>
                        <a:t>1</a:t>
                      </a:r>
                      <a:r>
                        <a:rPr kumimoji="1" lang="ja-JP" altLang="en-US" sz="1600" b="1" dirty="0">
                          <a:solidFill>
                            <a:schemeClr val="tx1"/>
                          </a:solidFill>
                        </a:rPr>
                        <a:t>）自活動地域において相談支援に関して行っているスーパーバイズ</a:t>
                      </a:r>
                    </a:p>
                  </a:txBody>
                  <a:tcPr anchor="ctr"/>
                </a:tc>
                <a:tc>
                  <a:txBody>
                    <a:bodyPr/>
                    <a:lstStyle/>
                    <a:p>
                      <a:endParaRPr kumimoji="1" lang="ja-JP" altLang="en-US" b="1" dirty="0">
                        <a:solidFill>
                          <a:schemeClr val="tx1"/>
                        </a:solidFill>
                      </a:endParaRPr>
                    </a:p>
                  </a:txBody>
                  <a:tcPr anchor="ctr"/>
                </a:tc>
                <a:extLst>
                  <a:ext uri="{0D108BD9-81ED-4DB2-BD59-A6C34878D82A}">
                    <a16:rowId xmlns:a16="http://schemas.microsoft.com/office/drawing/2014/main" val="4201520453"/>
                  </a:ext>
                </a:extLst>
              </a:tr>
            </a:tbl>
          </a:graphicData>
        </a:graphic>
      </p:graphicFrame>
      <p:sp>
        <p:nvSpPr>
          <p:cNvPr id="10" name="タイトル 1">
            <a:extLst>
              <a:ext uri="{FF2B5EF4-FFF2-40B4-BE49-F238E27FC236}">
                <a16:creationId xmlns:a16="http://schemas.microsoft.com/office/drawing/2014/main" id="{D3719A14-EC03-8A63-93B6-271AF6C625B9}"/>
              </a:ext>
            </a:extLst>
          </p:cNvPr>
          <p:cNvSpPr txBox="1">
            <a:spLocks/>
          </p:cNvSpPr>
          <p:nvPr/>
        </p:nvSpPr>
        <p:spPr>
          <a:xfrm>
            <a:off x="159799" y="4368951"/>
            <a:ext cx="8842158" cy="3069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en-US" altLang="ja-JP" sz="1800" b="1" dirty="0">
                <a:latin typeface="+mn-ea"/>
                <a:ea typeface="+mn-ea"/>
              </a:rPr>
              <a:t>3</a:t>
            </a:r>
            <a:r>
              <a:rPr lang="ja-JP" altLang="en-US" sz="1800" b="1" dirty="0">
                <a:latin typeface="+mn-ea"/>
                <a:ea typeface="+mn-ea"/>
              </a:rPr>
              <a:t>　相談支援に関する指導的役割ついて</a:t>
            </a:r>
          </a:p>
        </p:txBody>
      </p:sp>
    </p:spTree>
    <p:extLst>
      <p:ext uri="{BB962C8B-B14F-4D97-AF65-F5344CB8AC3E}">
        <p14:creationId xmlns:p14="http://schemas.microsoft.com/office/powerpoint/2010/main" val="389915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40</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FC30A9FF-09AC-47AB-F9D2-5F63B943CDDA}"/>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　より</a:t>
            </a:r>
          </a:p>
        </p:txBody>
      </p:sp>
      <p:graphicFrame>
        <p:nvGraphicFramePr>
          <p:cNvPr id="15" name="表 15">
            <a:extLst>
              <a:ext uri="{FF2B5EF4-FFF2-40B4-BE49-F238E27FC236}">
                <a16:creationId xmlns:a16="http://schemas.microsoft.com/office/drawing/2014/main" id="{34FC42C0-5500-8DB7-D0BF-417CC9F45CB4}"/>
              </a:ext>
            </a:extLst>
          </p:cNvPr>
          <p:cNvGraphicFramePr>
            <a:graphicFrameLocks noGrp="1"/>
          </p:cNvGraphicFramePr>
          <p:nvPr>
            <p:extLst>
              <p:ext uri="{D42A27DB-BD31-4B8C-83A1-F6EECF244321}">
                <p14:modId xmlns:p14="http://schemas.microsoft.com/office/powerpoint/2010/main" val="140112374"/>
              </p:ext>
            </p:extLst>
          </p:nvPr>
        </p:nvGraphicFramePr>
        <p:xfrm>
          <a:off x="168677" y="535716"/>
          <a:ext cx="8806646" cy="5802323"/>
        </p:xfrm>
        <a:graphic>
          <a:graphicData uri="http://schemas.openxmlformats.org/drawingml/2006/table">
            <a:tbl>
              <a:tblPr firstRow="1" bandRow="1">
                <a:tableStyleId>{5C22544A-7EE6-4342-B048-85BDC9FD1C3A}</a:tableStyleId>
              </a:tblPr>
              <a:tblGrid>
                <a:gridCol w="3080550">
                  <a:extLst>
                    <a:ext uri="{9D8B030D-6E8A-4147-A177-3AD203B41FA5}">
                      <a16:colId xmlns:a16="http://schemas.microsoft.com/office/drawing/2014/main" val="3793016320"/>
                    </a:ext>
                  </a:extLst>
                </a:gridCol>
                <a:gridCol w="5726096">
                  <a:extLst>
                    <a:ext uri="{9D8B030D-6E8A-4147-A177-3AD203B41FA5}">
                      <a16:colId xmlns:a16="http://schemas.microsoft.com/office/drawing/2014/main" val="643240132"/>
                    </a:ext>
                  </a:extLst>
                </a:gridCol>
              </a:tblGrid>
              <a:tr h="4307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rPr>
                        <a:t>主任相談支援専門員に求められる「知識・技術」に関する能力</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dirty="0">
                        <a:solidFill>
                          <a:schemeClr val="bg1"/>
                        </a:solidFill>
                      </a:endParaRPr>
                    </a:p>
                  </a:txBody>
                  <a:tcPr anchor="ctr"/>
                </a:tc>
                <a:extLst>
                  <a:ext uri="{0D108BD9-81ED-4DB2-BD59-A6C34878D82A}">
                    <a16:rowId xmlns:a16="http://schemas.microsoft.com/office/drawing/2014/main" val="1862060832"/>
                  </a:ext>
                </a:extLst>
              </a:tr>
              <a:tr h="762422">
                <a:tc>
                  <a:txBody>
                    <a:bodyPr/>
                    <a:lstStyle/>
                    <a:p>
                      <a:r>
                        <a:rPr kumimoji="1" lang="ja-JP" altLang="en-US" sz="1600" b="1" dirty="0">
                          <a:solidFill>
                            <a:schemeClr val="tx1"/>
                          </a:solidFill>
                        </a:rPr>
                        <a:t>①ミクロ・メゾ・マクロの相談支援の知識と技術</a:t>
                      </a:r>
                    </a:p>
                  </a:txBody>
                  <a:tcPr anchor="ctr"/>
                </a:tc>
                <a:tc>
                  <a:txBody>
                    <a:bodyPr/>
                    <a:lstStyle/>
                    <a:p>
                      <a:r>
                        <a:rPr kumimoji="1" lang="ja-JP" altLang="en-US" sz="1400" b="1" dirty="0">
                          <a:solidFill>
                            <a:schemeClr val="tx1"/>
                          </a:solidFill>
                        </a:rPr>
                        <a:t>○意思決定支援を実践できる。</a:t>
                      </a:r>
                      <a:endParaRPr kumimoji="1" lang="en-US" altLang="ja-JP" sz="1400" b="1" dirty="0">
                        <a:solidFill>
                          <a:schemeClr val="tx1"/>
                        </a:solidFill>
                      </a:endParaRPr>
                    </a:p>
                    <a:p>
                      <a:r>
                        <a:rPr kumimoji="1" lang="ja-JP" altLang="en-US" sz="1400" b="1" dirty="0">
                          <a:solidFill>
                            <a:schemeClr val="tx1"/>
                          </a:solidFill>
                        </a:rPr>
                        <a:t>○フォーマル・インフォーマルな資源を活用できる。</a:t>
                      </a:r>
                      <a:endParaRPr kumimoji="1" lang="en-US" altLang="ja-JP" sz="1400" b="1" dirty="0">
                        <a:solidFill>
                          <a:schemeClr val="tx1"/>
                        </a:solidFill>
                      </a:endParaRPr>
                    </a:p>
                    <a:p>
                      <a:r>
                        <a:rPr kumimoji="1" lang="ja-JP" altLang="en-US" sz="1400" b="1" dirty="0">
                          <a:solidFill>
                            <a:schemeClr val="tx1"/>
                          </a:solidFill>
                        </a:rPr>
                        <a:t>○協議会等を活用して、社会資源の開発等ができる。</a:t>
                      </a:r>
                    </a:p>
                  </a:txBody>
                  <a:tcPr anchor="ctr"/>
                </a:tc>
                <a:extLst>
                  <a:ext uri="{0D108BD9-81ED-4DB2-BD59-A6C34878D82A}">
                    <a16:rowId xmlns:a16="http://schemas.microsoft.com/office/drawing/2014/main" val="4211056535"/>
                  </a:ext>
                </a:extLst>
              </a:tr>
              <a:tr h="762422">
                <a:tc>
                  <a:txBody>
                    <a:bodyPr/>
                    <a:lstStyle/>
                    <a:p>
                      <a:r>
                        <a:rPr kumimoji="1" lang="ja-JP" altLang="en-US" sz="1600" b="1" dirty="0">
                          <a:solidFill>
                            <a:schemeClr val="tx1"/>
                          </a:solidFill>
                        </a:rPr>
                        <a:t>②地域の特性の知識</a:t>
                      </a:r>
                    </a:p>
                  </a:txBody>
                  <a:tcPr anchor="ctr"/>
                </a:tc>
                <a:tc>
                  <a:txBody>
                    <a:bodyPr/>
                    <a:lstStyle/>
                    <a:p>
                      <a:r>
                        <a:rPr kumimoji="1" lang="ja-JP" altLang="en-US" sz="1400" b="1" dirty="0">
                          <a:solidFill>
                            <a:schemeClr val="tx1"/>
                          </a:solidFill>
                        </a:rPr>
                        <a:t>○地域のフォーマル・インフォーマルな資源を活用できる。</a:t>
                      </a:r>
                      <a:endParaRPr kumimoji="1" lang="en-US" altLang="ja-JP" sz="1400" b="1" dirty="0">
                        <a:solidFill>
                          <a:schemeClr val="tx1"/>
                        </a:solidFill>
                      </a:endParaRPr>
                    </a:p>
                    <a:p>
                      <a:r>
                        <a:rPr kumimoji="1" lang="ja-JP" altLang="en-US" sz="1400" b="1" dirty="0">
                          <a:solidFill>
                            <a:schemeClr val="tx1"/>
                          </a:solidFill>
                        </a:rPr>
                        <a:t>○地域の相談支援体制における主要な機関について把握している。</a:t>
                      </a:r>
                      <a:endParaRPr kumimoji="1" lang="en-US" altLang="ja-JP" sz="1400" b="1" dirty="0">
                        <a:solidFill>
                          <a:schemeClr val="tx1"/>
                        </a:solidFill>
                      </a:endParaRPr>
                    </a:p>
                    <a:p>
                      <a:r>
                        <a:rPr kumimoji="1" lang="ja-JP" altLang="en-US" sz="1400" b="1" dirty="0">
                          <a:solidFill>
                            <a:schemeClr val="tx1"/>
                          </a:solidFill>
                        </a:rPr>
                        <a:t>○地域の人口や資源数等を把握している。</a:t>
                      </a:r>
                    </a:p>
                  </a:txBody>
                  <a:tcPr anchor="ctr"/>
                </a:tc>
                <a:extLst>
                  <a:ext uri="{0D108BD9-81ED-4DB2-BD59-A6C34878D82A}">
                    <a16:rowId xmlns:a16="http://schemas.microsoft.com/office/drawing/2014/main" val="3486285855"/>
                  </a:ext>
                </a:extLst>
              </a:tr>
              <a:tr h="762422">
                <a:tc>
                  <a:txBody>
                    <a:bodyPr/>
                    <a:lstStyle/>
                    <a:p>
                      <a:r>
                        <a:rPr kumimoji="1" lang="ja-JP" altLang="en-US" sz="1600" b="1" dirty="0">
                          <a:solidFill>
                            <a:schemeClr val="tx1"/>
                          </a:solidFill>
                        </a:rPr>
                        <a:t>③事業所運営の知識</a:t>
                      </a:r>
                    </a:p>
                  </a:txBody>
                  <a:tcPr anchor="ctr"/>
                </a:tc>
                <a:tc>
                  <a:txBody>
                    <a:bodyPr/>
                    <a:lstStyle/>
                    <a:p>
                      <a:r>
                        <a:rPr kumimoji="1" lang="ja-JP" altLang="en-US" sz="1400" b="1" dirty="0">
                          <a:solidFill>
                            <a:schemeClr val="tx1"/>
                          </a:solidFill>
                        </a:rPr>
                        <a:t>○人事管理、経営管理の知識がある。</a:t>
                      </a:r>
                      <a:endParaRPr kumimoji="1" lang="en-US" altLang="ja-JP" sz="1400" b="1" dirty="0">
                        <a:solidFill>
                          <a:schemeClr val="tx1"/>
                        </a:solidFill>
                      </a:endParaRPr>
                    </a:p>
                    <a:p>
                      <a:r>
                        <a:rPr kumimoji="1" lang="ja-JP" altLang="en-US" sz="1400" b="1" dirty="0">
                          <a:solidFill>
                            <a:schemeClr val="tx1"/>
                          </a:solidFill>
                        </a:rPr>
                        <a:t>○相談支援事業におけるリスクマネジメントに関する知識がある。</a:t>
                      </a:r>
                      <a:endParaRPr kumimoji="1" lang="en-US" altLang="ja-JP" sz="1400" b="1" dirty="0">
                        <a:solidFill>
                          <a:schemeClr val="tx1"/>
                        </a:solidFill>
                      </a:endParaRPr>
                    </a:p>
                    <a:p>
                      <a:r>
                        <a:rPr kumimoji="1" lang="ja-JP" altLang="en-US" sz="1400" b="1" dirty="0">
                          <a:solidFill>
                            <a:schemeClr val="tx1"/>
                          </a:solidFill>
                        </a:rPr>
                        <a:t>○コンサルテーションを行うことができる。</a:t>
                      </a:r>
                    </a:p>
                  </a:txBody>
                  <a:tcPr anchor="ctr"/>
                </a:tc>
                <a:extLst>
                  <a:ext uri="{0D108BD9-81ED-4DB2-BD59-A6C34878D82A}">
                    <a16:rowId xmlns:a16="http://schemas.microsoft.com/office/drawing/2014/main" val="122729072"/>
                  </a:ext>
                </a:extLst>
              </a:tr>
              <a:tr h="699821">
                <a:tc>
                  <a:txBody>
                    <a:bodyPr/>
                    <a:lstStyle/>
                    <a:p>
                      <a:r>
                        <a:rPr kumimoji="1" lang="ja-JP" altLang="en-US" sz="1600" b="1" dirty="0">
                          <a:solidFill>
                            <a:schemeClr val="tx1"/>
                          </a:solidFill>
                        </a:rPr>
                        <a:t>④スーパービジョンの知識と技術</a:t>
                      </a:r>
                    </a:p>
                  </a:txBody>
                  <a:tcPr anchor="ctr"/>
                </a:tc>
                <a:tc>
                  <a:txBody>
                    <a:bodyPr/>
                    <a:lstStyle/>
                    <a:p>
                      <a:r>
                        <a:rPr kumimoji="1" lang="ja-JP" altLang="en-US" sz="1400" b="1" dirty="0">
                          <a:solidFill>
                            <a:schemeClr val="tx1"/>
                          </a:solidFill>
                        </a:rPr>
                        <a:t>○スーパービジョンの知識がある。</a:t>
                      </a:r>
                      <a:endParaRPr kumimoji="1" lang="en-US" altLang="ja-JP" sz="1400" b="1" dirty="0">
                        <a:solidFill>
                          <a:schemeClr val="tx1"/>
                        </a:solidFill>
                      </a:endParaRPr>
                    </a:p>
                    <a:p>
                      <a:r>
                        <a:rPr kumimoji="1" lang="ja-JP" altLang="en-US" sz="1400" b="1" dirty="0">
                          <a:solidFill>
                            <a:schemeClr val="tx1"/>
                          </a:solidFill>
                        </a:rPr>
                        <a:t>○スーパーバイザー、スーパーバイジーの経験がある。</a:t>
                      </a:r>
                    </a:p>
                  </a:txBody>
                  <a:tcPr anchor="ctr"/>
                </a:tc>
                <a:extLst>
                  <a:ext uri="{0D108BD9-81ED-4DB2-BD59-A6C34878D82A}">
                    <a16:rowId xmlns:a16="http://schemas.microsoft.com/office/drawing/2014/main" val="3148330096"/>
                  </a:ext>
                </a:extLst>
              </a:tr>
              <a:tr h="984795">
                <a:tc>
                  <a:txBody>
                    <a:bodyPr/>
                    <a:lstStyle/>
                    <a:p>
                      <a:r>
                        <a:rPr kumimoji="1" lang="ja-JP" altLang="en-US" sz="1600" b="1" dirty="0">
                          <a:solidFill>
                            <a:schemeClr val="tx1"/>
                          </a:solidFill>
                        </a:rPr>
                        <a:t>⑤個別での対応の知識と技術</a:t>
                      </a:r>
                    </a:p>
                  </a:txBody>
                  <a:tcPr anchor="ctr"/>
                </a:tc>
                <a:tc>
                  <a:txBody>
                    <a:bodyPr/>
                    <a:lstStyle/>
                    <a:p>
                      <a:r>
                        <a:rPr kumimoji="1" lang="ja-JP" altLang="en-US" sz="1400" b="1" dirty="0">
                          <a:solidFill>
                            <a:schemeClr val="tx1"/>
                          </a:solidFill>
                        </a:rPr>
                        <a:t>○地域の相談員の状況や能力に応じたフィードバックを行うことができる。</a:t>
                      </a:r>
                      <a:endParaRPr kumimoji="1" lang="en-US" altLang="ja-JP" sz="1400" b="1" dirty="0">
                        <a:solidFill>
                          <a:schemeClr val="tx1"/>
                        </a:solidFill>
                      </a:endParaRPr>
                    </a:p>
                    <a:p>
                      <a:r>
                        <a:rPr kumimoji="1" lang="ja-JP" altLang="en-US" sz="1400" b="1" dirty="0">
                          <a:solidFill>
                            <a:schemeClr val="tx1"/>
                          </a:solidFill>
                        </a:rPr>
                        <a:t>○進捗のモニタリングができる。</a:t>
                      </a:r>
                      <a:endParaRPr kumimoji="1" lang="en-US" altLang="ja-JP" sz="1400" b="1" dirty="0">
                        <a:solidFill>
                          <a:schemeClr val="tx1"/>
                        </a:solidFill>
                      </a:endParaRPr>
                    </a:p>
                    <a:p>
                      <a:r>
                        <a:rPr kumimoji="1" lang="ja-JP" altLang="en-US" sz="1400" b="1" dirty="0">
                          <a:solidFill>
                            <a:schemeClr val="tx1"/>
                          </a:solidFill>
                        </a:rPr>
                        <a:t>○地域の相談員の課題や特性をアセスメントできる。</a:t>
                      </a:r>
                    </a:p>
                  </a:txBody>
                  <a:tcPr anchor="ctr"/>
                </a:tc>
                <a:extLst>
                  <a:ext uri="{0D108BD9-81ED-4DB2-BD59-A6C34878D82A}">
                    <a16:rowId xmlns:a16="http://schemas.microsoft.com/office/drawing/2014/main" val="1868429653"/>
                  </a:ext>
                </a:extLst>
              </a:tr>
              <a:tr h="699821">
                <a:tc>
                  <a:txBody>
                    <a:bodyPr/>
                    <a:lstStyle/>
                    <a:p>
                      <a:r>
                        <a:rPr kumimoji="1" lang="ja-JP" altLang="en-US" sz="1600" b="1" dirty="0">
                          <a:solidFill>
                            <a:schemeClr val="tx1"/>
                          </a:solidFill>
                        </a:rPr>
                        <a:t>⑥集団での対応の知識と技術</a:t>
                      </a:r>
                    </a:p>
                  </a:txBody>
                  <a:tcPr anchor="ctr"/>
                </a:tc>
                <a:tc>
                  <a:txBody>
                    <a:bodyPr/>
                    <a:lstStyle/>
                    <a:p>
                      <a:r>
                        <a:rPr kumimoji="1" lang="ja-JP" altLang="en-US" sz="1400" b="1" dirty="0">
                          <a:solidFill>
                            <a:schemeClr val="tx1"/>
                          </a:solidFill>
                        </a:rPr>
                        <a:t>○地域の相談員の特性や課題を把握する機会を設けることができる。</a:t>
                      </a:r>
                      <a:endParaRPr kumimoji="1" lang="en-US" altLang="ja-JP" sz="1400" b="1" dirty="0">
                        <a:solidFill>
                          <a:schemeClr val="tx1"/>
                        </a:solidFill>
                      </a:endParaRPr>
                    </a:p>
                    <a:p>
                      <a:r>
                        <a:rPr kumimoji="1" lang="ja-JP" altLang="en-US" sz="1400" b="1" dirty="0">
                          <a:solidFill>
                            <a:schemeClr val="tx1"/>
                          </a:solidFill>
                        </a:rPr>
                        <a:t>○ファシリテーションを行うことができる。</a:t>
                      </a:r>
                    </a:p>
                  </a:txBody>
                  <a:tcPr anchor="ctr"/>
                </a:tc>
                <a:extLst>
                  <a:ext uri="{0D108BD9-81ED-4DB2-BD59-A6C34878D82A}">
                    <a16:rowId xmlns:a16="http://schemas.microsoft.com/office/drawing/2014/main" val="3665177570"/>
                  </a:ext>
                </a:extLst>
              </a:tr>
              <a:tr h="699821">
                <a:tc>
                  <a:txBody>
                    <a:bodyPr/>
                    <a:lstStyle/>
                    <a:p>
                      <a:r>
                        <a:rPr kumimoji="1" lang="ja-JP" altLang="en-US" sz="1600" b="1" dirty="0">
                          <a:solidFill>
                            <a:schemeClr val="tx1"/>
                          </a:solidFill>
                        </a:rPr>
                        <a:t>⑦人材育成の研修の企画</a:t>
                      </a:r>
                    </a:p>
                  </a:txBody>
                  <a:tcPr anchor="ctr"/>
                </a:tc>
                <a:tc>
                  <a:txBody>
                    <a:bodyPr/>
                    <a:lstStyle/>
                    <a:p>
                      <a:r>
                        <a:rPr kumimoji="1" lang="ja-JP" altLang="en-US" sz="1400" b="1" dirty="0">
                          <a:solidFill>
                            <a:schemeClr val="tx1"/>
                          </a:solidFill>
                        </a:rPr>
                        <a:t>○人材育成に関する研修等の企画ができる。</a:t>
                      </a:r>
                    </a:p>
                  </a:txBody>
                  <a:tcPr anchor="ctr"/>
                </a:tc>
                <a:extLst>
                  <a:ext uri="{0D108BD9-81ED-4DB2-BD59-A6C34878D82A}">
                    <a16:rowId xmlns:a16="http://schemas.microsoft.com/office/drawing/2014/main" val="3622600546"/>
                  </a:ext>
                </a:extLst>
              </a:tr>
            </a:tbl>
          </a:graphicData>
        </a:graphic>
      </p:graphicFrame>
      <p:sp>
        <p:nvSpPr>
          <p:cNvPr id="8" name="タイトル 1">
            <a:extLst>
              <a:ext uri="{FF2B5EF4-FFF2-40B4-BE49-F238E27FC236}">
                <a16:creationId xmlns:a16="http://schemas.microsoft.com/office/drawing/2014/main" id="{11BF8235-C069-BFAF-DF1A-FA0B5BC877C3}"/>
              </a:ext>
            </a:extLst>
          </p:cNvPr>
          <p:cNvSpPr txBox="1">
            <a:spLocks/>
          </p:cNvSpPr>
          <p:nvPr/>
        </p:nvSpPr>
        <p:spPr>
          <a:xfrm>
            <a:off x="133165" y="85860"/>
            <a:ext cx="8859914" cy="3432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主任相談支援専門員に求められるもの</a:t>
            </a:r>
          </a:p>
        </p:txBody>
      </p:sp>
    </p:spTree>
    <p:extLst>
      <p:ext uri="{BB962C8B-B14F-4D97-AF65-F5344CB8AC3E}">
        <p14:creationId xmlns:p14="http://schemas.microsoft.com/office/powerpoint/2010/main" val="159218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41</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タイトル 1">
            <a:extLst>
              <a:ext uri="{FF2B5EF4-FFF2-40B4-BE49-F238E27FC236}">
                <a16:creationId xmlns:a16="http://schemas.microsoft.com/office/drawing/2014/main" id="{08BB6113-B3C2-567E-BEE0-2261075E4ADD}"/>
              </a:ext>
            </a:extLst>
          </p:cNvPr>
          <p:cNvSpPr>
            <a:spLocks noGrp="1"/>
          </p:cNvSpPr>
          <p:nvPr>
            <p:ph type="ctrTitle"/>
          </p:nvPr>
        </p:nvSpPr>
        <p:spPr>
          <a:xfrm>
            <a:off x="226342" y="498099"/>
            <a:ext cx="2729242"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en-US" altLang="ja-JP" sz="1800" b="1" dirty="0">
                <a:latin typeface="+mn-ea"/>
                <a:ea typeface="+mn-ea"/>
              </a:rPr>
              <a:t>『</a:t>
            </a:r>
            <a:r>
              <a:rPr kumimoji="1" lang="ja-JP" altLang="en-US" sz="1800" b="1" dirty="0">
                <a:latin typeface="+mn-ea"/>
                <a:ea typeface="+mn-ea"/>
              </a:rPr>
              <a:t>ティーチング技法</a:t>
            </a:r>
            <a:r>
              <a:rPr kumimoji="1" lang="en-US" altLang="ja-JP" sz="1800" b="1" dirty="0">
                <a:latin typeface="+mn-ea"/>
                <a:ea typeface="+mn-ea"/>
              </a:rPr>
              <a:t>』</a:t>
            </a:r>
            <a:endParaRPr kumimoji="1" lang="ja-JP" altLang="en-US" sz="1800" b="1" dirty="0">
              <a:latin typeface="+mn-ea"/>
              <a:ea typeface="+mn-ea"/>
            </a:endParaRPr>
          </a:p>
        </p:txBody>
      </p:sp>
      <p:sp>
        <p:nvSpPr>
          <p:cNvPr id="9" name="タイトル 1">
            <a:extLst>
              <a:ext uri="{FF2B5EF4-FFF2-40B4-BE49-F238E27FC236}">
                <a16:creationId xmlns:a16="http://schemas.microsoft.com/office/drawing/2014/main" id="{04268F15-7523-B75A-D227-66B804D1A971}"/>
              </a:ext>
            </a:extLst>
          </p:cNvPr>
          <p:cNvSpPr txBox="1">
            <a:spLocks/>
          </p:cNvSpPr>
          <p:nvPr/>
        </p:nvSpPr>
        <p:spPr>
          <a:xfrm>
            <a:off x="538363" y="6438550"/>
            <a:ext cx="5309156" cy="3355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改訂　福祉職員キャリアパス対応生涯研修課程テキスト</a:t>
            </a:r>
            <a:r>
              <a:rPr lang="en-US" altLang="ja-JP" sz="1100" b="1" dirty="0"/>
              <a:t>』</a:t>
            </a:r>
            <a:r>
              <a:rPr lang="ja-JP" altLang="en-US" sz="1100" b="1" dirty="0"/>
              <a:t>（一部加筆）　より</a:t>
            </a:r>
          </a:p>
        </p:txBody>
      </p:sp>
      <p:sp>
        <p:nvSpPr>
          <p:cNvPr id="10" name="タイトル 1">
            <a:extLst>
              <a:ext uri="{FF2B5EF4-FFF2-40B4-BE49-F238E27FC236}">
                <a16:creationId xmlns:a16="http://schemas.microsoft.com/office/drawing/2014/main" id="{B2416354-4745-D71C-090C-FBED9B8F3EC8}"/>
              </a:ext>
            </a:extLst>
          </p:cNvPr>
          <p:cNvSpPr txBox="1">
            <a:spLocks/>
          </p:cNvSpPr>
          <p:nvPr/>
        </p:nvSpPr>
        <p:spPr>
          <a:xfrm>
            <a:off x="124287" y="20408"/>
            <a:ext cx="8313489" cy="4057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人材育成に必要な技法</a:t>
            </a:r>
          </a:p>
        </p:txBody>
      </p:sp>
      <p:graphicFrame>
        <p:nvGraphicFramePr>
          <p:cNvPr id="11" name="表 4">
            <a:extLst>
              <a:ext uri="{FF2B5EF4-FFF2-40B4-BE49-F238E27FC236}">
                <a16:creationId xmlns:a16="http://schemas.microsoft.com/office/drawing/2014/main" id="{1C407620-F0BB-A9D0-306B-6C0CBF6A8DC9}"/>
              </a:ext>
            </a:extLst>
          </p:cNvPr>
          <p:cNvGraphicFramePr>
            <a:graphicFrameLocks noGrp="1"/>
          </p:cNvGraphicFramePr>
          <p:nvPr>
            <p:extLst>
              <p:ext uri="{D42A27DB-BD31-4B8C-83A1-F6EECF244321}">
                <p14:modId xmlns:p14="http://schemas.microsoft.com/office/powerpoint/2010/main" val="1151903557"/>
              </p:ext>
            </p:extLst>
          </p:nvPr>
        </p:nvGraphicFramePr>
        <p:xfrm>
          <a:off x="180162" y="1040703"/>
          <a:ext cx="8748981" cy="5315646"/>
        </p:xfrm>
        <a:graphic>
          <a:graphicData uri="http://schemas.openxmlformats.org/drawingml/2006/table">
            <a:tbl>
              <a:tblPr firstRow="1" bandRow="1">
                <a:tableStyleId>{5C22544A-7EE6-4342-B048-85BDC9FD1C3A}</a:tableStyleId>
              </a:tblPr>
              <a:tblGrid>
                <a:gridCol w="2602183">
                  <a:extLst>
                    <a:ext uri="{9D8B030D-6E8A-4147-A177-3AD203B41FA5}">
                      <a16:colId xmlns:a16="http://schemas.microsoft.com/office/drawing/2014/main" val="1215746139"/>
                    </a:ext>
                  </a:extLst>
                </a:gridCol>
                <a:gridCol w="6146798">
                  <a:extLst>
                    <a:ext uri="{9D8B030D-6E8A-4147-A177-3AD203B41FA5}">
                      <a16:colId xmlns:a16="http://schemas.microsoft.com/office/drawing/2014/main" val="2407921807"/>
                    </a:ext>
                  </a:extLst>
                </a:gridCol>
              </a:tblGrid>
              <a:tr h="511517">
                <a:tc>
                  <a:txBody>
                    <a:bodyPr/>
                    <a:lstStyle/>
                    <a:p>
                      <a:pPr algn="ctr"/>
                      <a:r>
                        <a:rPr kumimoji="1" lang="ja-JP" altLang="en-US" dirty="0">
                          <a:solidFill>
                            <a:schemeClr val="bg1"/>
                          </a:solidFill>
                        </a:rPr>
                        <a:t>段　階</a:t>
                      </a:r>
                    </a:p>
                  </a:txBody>
                  <a:tcPr anchor="ctr"/>
                </a:tc>
                <a:tc>
                  <a:txBody>
                    <a:bodyPr/>
                    <a:lstStyle/>
                    <a:p>
                      <a:pPr algn="ctr"/>
                      <a:r>
                        <a:rPr kumimoji="1" lang="ja-JP" altLang="en-US" dirty="0">
                          <a:solidFill>
                            <a:schemeClr val="bg1"/>
                          </a:solidFill>
                        </a:rPr>
                        <a:t>内　容</a:t>
                      </a:r>
                    </a:p>
                  </a:txBody>
                  <a:tcPr anchor="ctr"/>
                </a:tc>
                <a:extLst>
                  <a:ext uri="{0D108BD9-81ED-4DB2-BD59-A6C34878D82A}">
                    <a16:rowId xmlns:a16="http://schemas.microsoft.com/office/drawing/2014/main" val="1023861586"/>
                  </a:ext>
                </a:extLst>
              </a:tr>
              <a:tr h="1190217">
                <a:tc>
                  <a:txBody>
                    <a:bodyPr/>
                    <a:lstStyle/>
                    <a:p>
                      <a:pPr algn="ctr">
                        <a:lnSpc>
                          <a:spcPct val="150000"/>
                        </a:lnSpc>
                      </a:pPr>
                      <a:r>
                        <a:rPr kumimoji="1" lang="ja-JP" altLang="en-US" b="1" dirty="0">
                          <a:solidFill>
                            <a:schemeClr val="tx1"/>
                          </a:solidFill>
                        </a:rPr>
                        <a:t>第一段階</a:t>
                      </a:r>
                      <a:endParaRPr kumimoji="1" lang="en-US" altLang="ja-JP" b="1" dirty="0">
                        <a:solidFill>
                          <a:schemeClr val="tx1"/>
                        </a:solidFill>
                      </a:endParaRPr>
                    </a:p>
                    <a:p>
                      <a:pPr algn="ctr">
                        <a:lnSpc>
                          <a:spcPct val="150000"/>
                        </a:lnSpc>
                      </a:pPr>
                      <a:r>
                        <a:rPr kumimoji="1" lang="ja-JP" altLang="en-US" sz="1400" b="1" dirty="0">
                          <a:solidFill>
                            <a:schemeClr val="tx1"/>
                          </a:solidFill>
                        </a:rPr>
                        <a:t>「習う準備をする」</a:t>
                      </a:r>
                    </a:p>
                  </a:txBody>
                  <a:tcPr anchor="ctr"/>
                </a:tc>
                <a:tc>
                  <a:txBody>
                    <a:bodyPr/>
                    <a:lstStyle/>
                    <a:p>
                      <a:r>
                        <a:rPr kumimoji="1" lang="ja-JP" altLang="en-US" sz="1600" b="1" dirty="0">
                          <a:solidFill>
                            <a:schemeClr val="tx1"/>
                          </a:solidFill>
                        </a:rPr>
                        <a:t>①気楽にさせる。　</a:t>
                      </a:r>
                      <a:endParaRPr kumimoji="1" lang="en-US" altLang="ja-JP" sz="1600" b="1" dirty="0">
                        <a:solidFill>
                          <a:schemeClr val="tx1"/>
                        </a:solidFill>
                      </a:endParaRPr>
                    </a:p>
                    <a:p>
                      <a:r>
                        <a:rPr kumimoji="1" lang="ja-JP" altLang="en-US" sz="1600" b="1" dirty="0">
                          <a:solidFill>
                            <a:schemeClr val="tx1"/>
                          </a:solidFill>
                        </a:rPr>
                        <a:t>②何の仕事をやるかを伝える。</a:t>
                      </a:r>
                      <a:endParaRPr kumimoji="1" lang="en-US" altLang="ja-JP" sz="1600" b="1" dirty="0">
                        <a:solidFill>
                          <a:schemeClr val="tx1"/>
                        </a:solidFill>
                      </a:endParaRPr>
                    </a:p>
                    <a:p>
                      <a:r>
                        <a:rPr kumimoji="1" lang="ja-JP" altLang="en-US" sz="1600" b="1" dirty="0">
                          <a:solidFill>
                            <a:schemeClr val="tx1"/>
                          </a:solidFill>
                        </a:rPr>
                        <a:t>③その仕事についてどこまで知っているかを確認する。</a:t>
                      </a:r>
                      <a:endParaRPr kumimoji="1" lang="en-US" altLang="ja-JP" sz="1600" b="1" dirty="0">
                        <a:solidFill>
                          <a:schemeClr val="tx1"/>
                        </a:solidFill>
                      </a:endParaRPr>
                    </a:p>
                    <a:p>
                      <a:r>
                        <a:rPr kumimoji="1" lang="ja-JP" altLang="en-US" sz="1600" b="1" dirty="0">
                          <a:solidFill>
                            <a:schemeClr val="tx1"/>
                          </a:solidFill>
                        </a:rPr>
                        <a:t>④仕事を覚えたい気持ちにさせる。　</a:t>
                      </a:r>
                    </a:p>
                  </a:txBody>
                  <a:tcPr anchor="ctr"/>
                </a:tc>
                <a:extLst>
                  <a:ext uri="{0D108BD9-81ED-4DB2-BD59-A6C34878D82A}">
                    <a16:rowId xmlns:a16="http://schemas.microsoft.com/office/drawing/2014/main" val="1621642851"/>
                  </a:ext>
                </a:extLst>
              </a:tr>
              <a:tr h="1139802">
                <a:tc>
                  <a:txBody>
                    <a:bodyPr/>
                    <a:lstStyle/>
                    <a:p>
                      <a:pPr algn="ctr">
                        <a:lnSpc>
                          <a:spcPct val="150000"/>
                        </a:lnSpc>
                      </a:pPr>
                      <a:r>
                        <a:rPr kumimoji="1" lang="ja-JP" altLang="en-US" b="1" dirty="0">
                          <a:solidFill>
                            <a:schemeClr val="tx1"/>
                          </a:solidFill>
                        </a:rPr>
                        <a:t>第二段階</a:t>
                      </a:r>
                      <a:endParaRPr kumimoji="1" lang="en-US" altLang="ja-JP" b="1" dirty="0">
                        <a:solidFill>
                          <a:schemeClr val="tx1"/>
                        </a:solidFill>
                      </a:endParaRPr>
                    </a:p>
                    <a:p>
                      <a:pPr algn="ctr">
                        <a:lnSpc>
                          <a:spcPct val="150000"/>
                        </a:lnSpc>
                      </a:pPr>
                      <a:r>
                        <a:rPr kumimoji="1" lang="ja-JP" altLang="en-US" sz="1400" b="1" dirty="0">
                          <a:solidFill>
                            <a:schemeClr val="tx1"/>
                          </a:solidFill>
                        </a:rPr>
                        <a:t>「仕事の内容を説明する」</a:t>
                      </a:r>
                    </a:p>
                  </a:txBody>
                  <a:tcPr anchor="ctr"/>
                </a:tc>
                <a:tc>
                  <a:txBody>
                    <a:bodyPr/>
                    <a:lstStyle/>
                    <a:p>
                      <a:r>
                        <a:rPr kumimoji="1" lang="ja-JP" altLang="en-US" sz="1600" b="1" dirty="0">
                          <a:solidFill>
                            <a:schemeClr val="tx1"/>
                          </a:solidFill>
                        </a:rPr>
                        <a:t>①ステップを伝えて、やってみせる。</a:t>
                      </a:r>
                      <a:endParaRPr kumimoji="1" lang="en-US" altLang="ja-JP" sz="1600" b="1" dirty="0">
                        <a:solidFill>
                          <a:schemeClr val="tx1"/>
                        </a:solidFill>
                      </a:endParaRPr>
                    </a:p>
                    <a:p>
                      <a:r>
                        <a:rPr kumimoji="1" lang="ja-JP" altLang="en-US" sz="1600" b="1" dirty="0">
                          <a:solidFill>
                            <a:schemeClr val="tx1"/>
                          </a:solidFill>
                        </a:rPr>
                        <a:t>②ポイントを強調する。</a:t>
                      </a:r>
                      <a:endParaRPr kumimoji="1" lang="en-US" altLang="ja-JP" sz="1600" b="1" dirty="0">
                        <a:solidFill>
                          <a:schemeClr val="tx1"/>
                        </a:solidFill>
                      </a:endParaRPr>
                    </a:p>
                    <a:p>
                      <a:r>
                        <a:rPr kumimoji="1" lang="ja-JP" altLang="en-US" sz="1600" b="1" dirty="0">
                          <a:solidFill>
                            <a:schemeClr val="tx1"/>
                          </a:solidFill>
                        </a:rPr>
                        <a:t>③はっきりと、抜かりなく、根気よく伝える。</a:t>
                      </a:r>
                      <a:endParaRPr kumimoji="1" lang="en-US" altLang="ja-JP" sz="1600" b="1" dirty="0">
                        <a:solidFill>
                          <a:schemeClr val="tx1"/>
                        </a:solidFill>
                      </a:endParaRPr>
                    </a:p>
                    <a:p>
                      <a:r>
                        <a:rPr kumimoji="1" lang="ja-JP" altLang="en-US" sz="1600" b="1" dirty="0">
                          <a:solidFill>
                            <a:schemeClr val="tx1"/>
                          </a:solidFill>
                        </a:rPr>
                        <a:t>④理解できる能力以上は強いない。</a:t>
                      </a:r>
                    </a:p>
                  </a:txBody>
                  <a:tcPr anchor="ctr"/>
                </a:tc>
                <a:extLst>
                  <a:ext uri="{0D108BD9-81ED-4DB2-BD59-A6C34878D82A}">
                    <a16:rowId xmlns:a16="http://schemas.microsoft.com/office/drawing/2014/main" val="3435607592"/>
                  </a:ext>
                </a:extLst>
              </a:tr>
              <a:tr h="1334308">
                <a:tc>
                  <a:txBody>
                    <a:bodyPr/>
                    <a:lstStyle/>
                    <a:p>
                      <a:pPr algn="ctr">
                        <a:lnSpc>
                          <a:spcPct val="150000"/>
                        </a:lnSpc>
                      </a:pPr>
                      <a:r>
                        <a:rPr kumimoji="1" lang="ja-JP" altLang="en-US" b="1" dirty="0">
                          <a:solidFill>
                            <a:schemeClr val="tx1"/>
                          </a:solidFill>
                        </a:rPr>
                        <a:t>第三段階</a:t>
                      </a:r>
                      <a:endParaRPr kumimoji="1" lang="en-US" altLang="ja-JP" b="1" dirty="0">
                        <a:solidFill>
                          <a:schemeClr val="tx1"/>
                        </a:solidFill>
                      </a:endParaRPr>
                    </a:p>
                    <a:p>
                      <a:pPr algn="ctr">
                        <a:lnSpc>
                          <a:spcPct val="150000"/>
                        </a:lnSpc>
                      </a:pPr>
                      <a:r>
                        <a:rPr kumimoji="1" lang="ja-JP" altLang="en-US" sz="1400" b="1" dirty="0">
                          <a:solidFill>
                            <a:schemeClr val="tx1"/>
                          </a:solidFill>
                        </a:rPr>
                        <a:t>「実際にやらせてみる」</a:t>
                      </a:r>
                    </a:p>
                  </a:txBody>
                  <a:tcPr anchor="ctr"/>
                </a:tc>
                <a:tc>
                  <a:txBody>
                    <a:bodyPr/>
                    <a:lstStyle/>
                    <a:p>
                      <a:r>
                        <a:rPr kumimoji="1" lang="ja-JP" altLang="en-US" sz="1600" b="1" dirty="0">
                          <a:solidFill>
                            <a:schemeClr val="tx1"/>
                          </a:solidFill>
                        </a:rPr>
                        <a:t>①やらせてみて、間違いを直す。</a:t>
                      </a:r>
                      <a:endParaRPr kumimoji="1" lang="en-US" altLang="ja-JP" sz="1600" b="1" dirty="0">
                        <a:solidFill>
                          <a:schemeClr val="tx1"/>
                        </a:solidFill>
                      </a:endParaRPr>
                    </a:p>
                    <a:p>
                      <a:r>
                        <a:rPr kumimoji="1" lang="ja-JP" altLang="en-US" sz="1600" b="1" dirty="0">
                          <a:solidFill>
                            <a:schemeClr val="tx1"/>
                          </a:solidFill>
                        </a:rPr>
                        <a:t>②やらせながら説明する。</a:t>
                      </a:r>
                      <a:endParaRPr kumimoji="1" lang="en-US" altLang="ja-JP" sz="1600" b="1" dirty="0">
                        <a:solidFill>
                          <a:schemeClr val="tx1"/>
                        </a:solidFill>
                      </a:endParaRPr>
                    </a:p>
                    <a:p>
                      <a:r>
                        <a:rPr kumimoji="1" lang="ja-JP" altLang="en-US" sz="1600" b="1" dirty="0">
                          <a:solidFill>
                            <a:schemeClr val="tx1"/>
                          </a:solidFill>
                        </a:rPr>
                        <a:t>③もう一度やらせながらポイントを言う。</a:t>
                      </a:r>
                      <a:endParaRPr kumimoji="1" lang="en-US" altLang="ja-JP" sz="1600" b="1" dirty="0">
                        <a:solidFill>
                          <a:schemeClr val="tx1"/>
                        </a:solidFill>
                      </a:endParaRPr>
                    </a:p>
                    <a:p>
                      <a:r>
                        <a:rPr kumimoji="1" lang="ja-JP" altLang="en-US" sz="1600" b="1" dirty="0">
                          <a:solidFill>
                            <a:schemeClr val="tx1"/>
                          </a:solidFill>
                        </a:rPr>
                        <a:t>④理解しているかを確認する。</a:t>
                      </a:r>
                    </a:p>
                  </a:txBody>
                  <a:tcPr anchor="ctr"/>
                </a:tc>
                <a:extLst>
                  <a:ext uri="{0D108BD9-81ED-4DB2-BD59-A6C34878D82A}">
                    <a16:rowId xmlns:a16="http://schemas.microsoft.com/office/drawing/2014/main" val="403841164"/>
                  </a:ext>
                </a:extLst>
              </a:tr>
              <a:tr h="1139802">
                <a:tc>
                  <a:txBody>
                    <a:bodyPr/>
                    <a:lstStyle/>
                    <a:p>
                      <a:pPr algn="ctr">
                        <a:lnSpc>
                          <a:spcPct val="150000"/>
                        </a:lnSpc>
                      </a:pPr>
                      <a:r>
                        <a:rPr kumimoji="1" lang="ja-JP" altLang="en-US" b="1" dirty="0">
                          <a:solidFill>
                            <a:schemeClr val="tx1"/>
                          </a:solidFill>
                        </a:rPr>
                        <a:t>第四段階</a:t>
                      </a:r>
                      <a:endParaRPr kumimoji="1" lang="en-US" altLang="ja-JP" b="1" dirty="0">
                        <a:solidFill>
                          <a:schemeClr val="tx1"/>
                        </a:solidFill>
                      </a:endParaRPr>
                    </a:p>
                    <a:p>
                      <a:pPr algn="ctr">
                        <a:lnSpc>
                          <a:spcPct val="150000"/>
                        </a:lnSpc>
                      </a:pPr>
                      <a:r>
                        <a:rPr kumimoji="1" lang="ja-JP" altLang="en-US" sz="1600" b="1" dirty="0">
                          <a:solidFill>
                            <a:schemeClr val="tx1"/>
                          </a:solidFill>
                        </a:rPr>
                        <a:t>「教えた後を見る」</a:t>
                      </a:r>
                    </a:p>
                  </a:txBody>
                  <a:tcPr anchor="ctr"/>
                </a:tc>
                <a:tc>
                  <a:txBody>
                    <a:bodyPr/>
                    <a:lstStyle/>
                    <a:p>
                      <a:r>
                        <a:rPr kumimoji="1" lang="ja-JP" altLang="en-US" sz="1600" b="1" dirty="0">
                          <a:solidFill>
                            <a:schemeClr val="tx1"/>
                          </a:solidFill>
                        </a:rPr>
                        <a:t>①仕事に一人で就かせる。</a:t>
                      </a:r>
                      <a:endParaRPr kumimoji="1" lang="en-US" altLang="ja-JP" sz="1600" b="1" dirty="0">
                        <a:solidFill>
                          <a:schemeClr val="tx1"/>
                        </a:solidFill>
                      </a:endParaRPr>
                    </a:p>
                    <a:p>
                      <a:r>
                        <a:rPr kumimoji="1" lang="ja-JP" altLang="en-US" sz="1600" b="1" dirty="0">
                          <a:solidFill>
                            <a:schemeClr val="tx1"/>
                          </a:solidFill>
                        </a:rPr>
                        <a:t>②わからないときに聞くようにする。</a:t>
                      </a:r>
                      <a:endParaRPr kumimoji="1" lang="en-US" altLang="ja-JP" sz="1600" b="1" dirty="0">
                        <a:solidFill>
                          <a:schemeClr val="tx1"/>
                        </a:solidFill>
                      </a:endParaRPr>
                    </a:p>
                    <a:p>
                      <a:r>
                        <a:rPr kumimoji="1" lang="ja-JP" altLang="en-US" sz="1600" b="1" dirty="0">
                          <a:solidFill>
                            <a:schemeClr val="tx1"/>
                          </a:solidFill>
                        </a:rPr>
                        <a:t>③質問できるようにする。</a:t>
                      </a:r>
                      <a:endParaRPr kumimoji="1" lang="en-US" altLang="ja-JP" sz="1600" b="1" dirty="0">
                        <a:solidFill>
                          <a:schemeClr val="tx1"/>
                        </a:solidFill>
                      </a:endParaRPr>
                    </a:p>
                    <a:p>
                      <a:r>
                        <a:rPr kumimoji="1" lang="ja-JP" altLang="en-US" sz="1600" b="1" dirty="0">
                          <a:solidFill>
                            <a:schemeClr val="tx1"/>
                          </a:solidFill>
                        </a:rPr>
                        <a:t>④徐々に指導を減らしていく。</a:t>
                      </a:r>
                    </a:p>
                  </a:txBody>
                  <a:tcPr anchor="ctr"/>
                </a:tc>
                <a:extLst>
                  <a:ext uri="{0D108BD9-81ED-4DB2-BD59-A6C34878D82A}">
                    <a16:rowId xmlns:a16="http://schemas.microsoft.com/office/drawing/2014/main" val="1875938131"/>
                  </a:ext>
                </a:extLst>
              </a:tr>
            </a:tbl>
          </a:graphicData>
        </a:graphic>
      </p:graphicFrame>
      <p:pic>
        <p:nvPicPr>
          <p:cNvPr id="13" name="図 12">
            <a:extLst>
              <a:ext uri="{FF2B5EF4-FFF2-40B4-BE49-F238E27FC236}">
                <a16:creationId xmlns:a16="http://schemas.microsoft.com/office/drawing/2014/main" id="{76921DD5-173B-03B7-F06A-CADC207562D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256" b="97209" l="9362" r="97447">
                        <a14:foregroundMark x1="34894" y1="39070" x2="29787" y2="84651"/>
                        <a14:foregroundMark x1="16596" y1="88372" x2="74468" y2="85581"/>
                        <a14:foregroundMark x1="13191" y1="88837" x2="74468" y2="90233"/>
                        <a14:foregroundMark x1="12340" y1="81860" x2="12340" y2="87907"/>
                        <a14:backgroundMark x1="52340" y1="47442" x2="51489" y2="60465"/>
                      </a14:backgroundRemoval>
                    </a14:imgEffect>
                  </a14:imgLayer>
                </a14:imgProps>
              </a:ext>
            </a:extLst>
          </a:blip>
          <a:stretch>
            <a:fillRect/>
          </a:stretch>
        </p:blipFill>
        <p:spPr>
          <a:xfrm>
            <a:off x="6471220" y="4242740"/>
            <a:ext cx="2238375" cy="2047875"/>
          </a:xfrm>
          <a:prstGeom prst="rect">
            <a:avLst/>
          </a:prstGeom>
        </p:spPr>
      </p:pic>
    </p:spTree>
    <p:extLst>
      <p:ext uri="{BB962C8B-B14F-4D97-AF65-F5344CB8AC3E}">
        <p14:creationId xmlns:p14="http://schemas.microsoft.com/office/powerpoint/2010/main" val="333682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42</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64AC0DF9-4338-AB83-18EC-9389A8DF66AD}"/>
              </a:ext>
            </a:extLst>
          </p:cNvPr>
          <p:cNvSpPr>
            <a:spLocks noGrp="1"/>
          </p:cNvSpPr>
          <p:nvPr>
            <p:ph type="ctrTitle"/>
          </p:nvPr>
        </p:nvSpPr>
        <p:spPr>
          <a:xfrm>
            <a:off x="133165" y="475905"/>
            <a:ext cx="2729242" cy="453219"/>
          </a:xfrm>
          <a:solidFill>
            <a:schemeClr val="accent4">
              <a:lumMod val="20000"/>
              <a:lumOff val="80000"/>
            </a:schemeClr>
          </a:solidFill>
          <a:effectLst>
            <a:outerShdw blurRad="50800" dist="38100" dir="2700000" algn="tl" rotWithShape="0">
              <a:prstClr val="black">
                <a:alpha val="40000"/>
              </a:prstClr>
            </a:outerShdw>
          </a:effectLst>
        </p:spPr>
        <p:txBody>
          <a:bodyPr anchor="ctr">
            <a:normAutofit/>
          </a:bodyPr>
          <a:lstStyle/>
          <a:p>
            <a:r>
              <a:rPr kumimoji="1" lang="en-US" altLang="ja-JP" sz="1800" b="1" dirty="0">
                <a:latin typeface="+mn-ea"/>
                <a:ea typeface="+mn-ea"/>
              </a:rPr>
              <a:t>『</a:t>
            </a:r>
            <a:r>
              <a:rPr kumimoji="1" lang="ja-JP" altLang="en-US" sz="1800" b="1" dirty="0">
                <a:latin typeface="+mn-ea"/>
                <a:ea typeface="+mn-ea"/>
              </a:rPr>
              <a:t>コーチング技法</a:t>
            </a:r>
            <a:r>
              <a:rPr kumimoji="1" lang="en-US" altLang="ja-JP" sz="1800" b="1" dirty="0">
                <a:latin typeface="+mn-ea"/>
                <a:ea typeface="+mn-ea"/>
              </a:rPr>
              <a:t>』</a:t>
            </a:r>
            <a:endParaRPr kumimoji="1" lang="ja-JP" altLang="en-US" sz="1800" b="1" dirty="0">
              <a:latin typeface="+mn-ea"/>
              <a:ea typeface="+mn-ea"/>
            </a:endParaRPr>
          </a:p>
        </p:txBody>
      </p:sp>
      <p:sp>
        <p:nvSpPr>
          <p:cNvPr id="5" name="タイトル 1">
            <a:extLst>
              <a:ext uri="{FF2B5EF4-FFF2-40B4-BE49-F238E27FC236}">
                <a16:creationId xmlns:a16="http://schemas.microsoft.com/office/drawing/2014/main" id="{9FC196E6-F45C-5A31-FF0A-9D6E5E72BF5F}"/>
              </a:ext>
            </a:extLst>
          </p:cNvPr>
          <p:cNvSpPr txBox="1">
            <a:spLocks/>
          </p:cNvSpPr>
          <p:nvPr/>
        </p:nvSpPr>
        <p:spPr>
          <a:xfrm>
            <a:off x="538363" y="6438550"/>
            <a:ext cx="5309156" cy="3355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改訂　福祉職員キャリアパス対応生涯研修課程テキスト</a:t>
            </a:r>
            <a:r>
              <a:rPr lang="en-US" altLang="ja-JP" sz="1100" b="1" dirty="0"/>
              <a:t>』</a:t>
            </a:r>
            <a:r>
              <a:rPr lang="ja-JP" altLang="en-US" sz="1100" b="1" dirty="0"/>
              <a:t>（一部加筆）　より</a:t>
            </a:r>
          </a:p>
        </p:txBody>
      </p:sp>
      <p:graphicFrame>
        <p:nvGraphicFramePr>
          <p:cNvPr id="8" name="表 4">
            <a:extLst>
              <a:ext uri="{FF2B5EF4-FFF2-40B4-BE49-F238E27FC236}">
                <a16:creationId xmlns:a16="http://schemas.microsoft.com/office/drawing/2014/main" id="{201957A1-CFCC-0290-8EB7-975A02BD2A50}"/>
              </a:ext>
            </a:extLst>
          </p:cNvPr>
          <p:cNvGraphicFramePr>
            <a:graphicFrameLocks noGrp="1"/>
          </p:cNvGraphicFramePr>
          <p:nvPr>
            <p:extLst>
              <p:ext uri="{D42A27DB-BD31-4B8C-83A1-F6EECF244321}">
                <p14:modId xmlns:p14="http://schemas.microsoft.com/office/powerpoint/2010/main" val="3579993426"/>
              </p:ext>
            </p:extLst>
          </p:nvPr>
        </p:nvGraphicFramePr>
        <p:xfrm>
          <a:off x="133165" y="1089676"/>
          <a:ext cx="8842158" cy="5046184"/>
        </p:xfrm>
        <a:graphic>
          <a:graphicData uri="http://schemas.openxmlformats.org/drawingml/2006/table">
            <a:tbl>
              <a:tblPr firstRow="1" bandRow="1">
                <a:tableStyleId>{5C22544A-7EE6-4342-B048-85BDC9FD1C3A}</a:tableStyleId>
              </a:tblPr>
              <a:tblGrid>
                <a:gridCol w="2295895">
                  <a:extLst>
                    <a:ext uri="{9D8B030D-6E8A-4147-A177-3AD203B41FA5}">
                      <a16:colId xmlns:a16="http://schemas.microsoft.com/office/drawing/2014/main" val="1215746139"/>
                    </a:ext>
                  </a:extLst>
                </a:gridCol>
                <a:gridCol w="6546263">
                  <a:extLst>
                    <a:ext uri="{9D8B030D-6E8A-4147-A177-3AD203B41FA5}">
                      <a16:colId xmlns:a16="http://schemas.microsoft.com/office/drawing/2014/main" val="2407921807"/>
                    </a:ext>
                  </a:extLst>
                </a:gridCol>
              </a:tblGrid>
              <a:tr h="600577">
                <a:tc>
                  <a:txBody>
                    <a:bodyPr/>
                    <a:lstStyle/>
                    <a:p>
                      <a:pPr algn="ctr"/>
                      <a:endParaRPr kumimoji="1" lang="ja-JP" altLang="en-US" dirty="0">
                        <a:solidFill>
                          <a:schemeClr val="bg1"/>
                        </a:solidFill>
                      </a:endParaRPr>
                    </a:p>
                  </a:txBody>
                  <a:tcPr anchor="ctr"/>
                </a:tc>
                <a:tc>
                  <a:txBody>
                    <a:bodyPr/>
                    <a:lstStyle/>
                    <a:p>
                      <a:pPr algn="ctr"/>
                      <a:r>
                        <a:rPr kumimoji="1" lang="ja-JP" altLang="en-US" dirty="0">
                          <a:solidFill>
                            <a:schemeClr val="bg1"/>
                          </a:solidFill>
                        </a:rPr>
                        <a:t>内　容</a:t>
                      </a:r>
                    </a:p>
                  </a:txBody>
                  <a:tcPr anchor="ctr"/>
                </a:tc>
                <a:extLst>
                  <a:ext uri="{0D108BD9-81ED-4DB2-BD59-A6C34878D82A}">
                    <a16:rowId xmlns:a16="http://schemas.microsoft.com/office/drawing/2014/main" val="1023861586"/>
                  </a:ext>
                </a:extLst>
              </a:tr>
              <a:tr h="2045184">
                <a:tc>
                  <a:txBody>
                    <a:bodyPr/>
                    <a:lstStyle/>
                    <a:p>
                      <a:pPr algn="ctr">
                        <a:lnSpc>
                          <a:spcPct val="150000"/>
                        </a:lnSpc>
                      </a:pPr>
                      <a:r>
                        <a:rPr kumimoji="1" lang="ja-JP" altLang="en-US" sz="1800" b="1" dirty="0">
                          <a:solidFill>
                            <a:schemeClr val="tx1"/>
                          </a:solidFill>
                        </a:rPr>
                        <a:t>基本姿勢</a:t>
                      </a:r>
                      <a:endParaRPr kumimoji="1" lang="en-US" altLang="ja-JP" sz="1800" b="1" dirty="0">
                        <a:solidFill>
                          <a:schemeClr val="tx1"/>
                        </a:solidFill>
                      </a:endParaRPr>
                    </a:p>
                    <a:p>
                      <a:pPr algn="ctr">
                        <a:lnSpc>
                          <a:spcPct val="150000"/>
                        </a:lnSpc>
                      </a:pPr>
                      <a:r>
                        <a:rPr kumimoji="1" lang="ja-JP" altLang="en-US" sz="1800" b="1" dirty="0">
                          <a:solidFill>
                            <a:schemeClr val="tx1"/>
                          </a:solidFill>
                        </a:rPr>
                        <a:t>「関心と観察」</a:t>
                      </a:r>
                    </a:p>
                  </a:txBody>
                  <a:tcPr anchor="ctr"/>
                </a:tc>
                <a:tc>
                  <a:txBody>
                    <a:bodyPr/>
                    <a:lstStyle/>
                    <a:p>
                      <a:r>
                        <a:rPr kumimoji="1" lang="ja-JP" altLang="en-US" sz="1800" b="1" dirty="0">
                          <a:solidFill>
                            <a:schemeClr val="tx1"/>
                          </a:solidFill>
                        </a:rPr>
                        <a:t>①メンバーの成長を願い、常に積極的な関心をもつ。</a:t>
                      </a:r>
                      <a:endParaRPr kumimoji="1" lang="en-US" altLang="ja-JP" sz="1800" b="1" dirty="0">
                        <a:solidFill>
                          <a:schemeClr val="tx1"/>
                        </a:solidFill>
                      </a:endParaRPr>
                    </a:p>
                    <a:p>
                      <a:r>
                        <a:rPr kumimoji="1" lang="ja-JP" altLang="en-US" sz="1800" b="1" dirty="0">
                          <a:solidFill>
                            <a:schemeClr val="tx1"/>
                          </a:solidFill>
                        </a:rPr>
                        <a:t>②メンバーの自主性や自発性を尊重し、気づきを促す。</a:t>
                      </a:r>
                      <a:endParaRPr kumimoji="1" lang="en-US" altLang="ja-JP" sz="1800" b="1" dirty="0">
                        <a:solidFill>
                          <a:schemeClr val="tx1"/>
                        </a:solidFill>
                      </a:endParaRPr>
                    </a:p>
                    <a:p>
                      <a:r>
                        <a:rPr kumimoji="1" lang="ja-JP" altLang="en-US" sz="1800" b="1" dirty="0">
                          <a:solidFill>
                            <a:schemeClr val="tx1"/>
                          </a:solidFill>
                        </a:rPr>
                        <a:t>③メンバーの持ち味や存在能力に着目する</a:t>
                      </a:r>
                      <a:endParaRPr kumimoji="1" lang="en-US" altLang="ja-JP" sz="1800" b="1" dirty="0">
                        <a:solidFill>
                          <a:schemeClr val="tx1"/>
                        </a:solidFill>
                      </a:endParaRPr>
                    </a:p>
                  </a:txBody>
                  <a:tcPr anchor="ctr"/>
                </a:tc>
                <a:extLst>
                  <a:ext uri="{0D108BD9-81ED-4DB2-BD59-A6C34878D82A}">
                    <a16:rowId xmlns:a16="http://schemas.microsoft.com/office/drawing/2014/main" val="1621642851"/>
                  </a:ext>
                </a:extLst>
              </a:tr>
              <a:tr h="2400423">
                <a:tc>
                  <a:txBody>
                    <a:bodyPr/>
                    <a:lstStyle/>
                    <a:p>
                      <a:pPr algn="ctr">
                        <a:lnSpc>
                          <a:spcPct val="150000"/>
                        </a:lnSpc>
                      </a:pPr>
                      <a:r>
                        <a:rPr kumimoji="1" lang="ja-JP" altLang="en-US" sz="1800" b="1" dirty="0">
                          <a:solidFill>
                            <a:schemeClr val="tx1"/>
                          </a:solidFill>
                        </a:rPr>
                        <a:t>基本技法</a:t>
                      </a:r>
                    </a:p>
                  </a:txBody>
                  <a:tcPr anchor="ctr"/>
                </a:tc>
                <a:tc>
                  <a:txBody>
                    <a:bodyPr/>
                    <a:lstStyle/>
                    <a:p>
                      <a:r>
                        <a:rPr kumimoji="1" lang="ja-JP" altLang="en-US" sz="1800" b="1" dirty="0">
                          <a:solidFill>
                            <a:schemeClr val="tx1"/>
                          </a:solidFill>
                        </a:rPr>
                        <a:t>①積極的傾聴：メンバーの意思や気持ちを受け止める。</a:t>
                      </a:r>
                      <a:endParaRPr kumimoji="1" lang="en-US" altLang="ja-JP" sz="1800" b="1" dirty="0">
                        <a:solidFill>
                          <a:schemeClr val="tx1"/>
                        </a:solidFill>
                      </a:endParaRPr>
                    </a:p>
                    <a:p>
                      <a:r>
                        <a:rPr kumimoji="1" lang="ja-JP" altLang="en-US" sz="1800" b="1" dirty="0">
                          <a:solidFill>
                            <a:schemeClr val="tx1"/>
                          </a:solidFill>
                        </a:rPr>
                        <a:t>②効果的な質問：効果的に質問し、自覚と意識化を図る。</a:t>
                      </a:r>
                      <a:endParaRPr kumimoji="1" lang="en-US" altLang="ja-JP" sz="1800" b="1" dirty="0">
                        <a:solidFill>
                          <a:schemeClr val="tx1"/>
                        </a:solidFill>
                      </a:endParaRPr>
                    </a:p>
                    <a:p>
                      <a:r>
                        <a:rPr kumimoji="1" lang="ja-JP" altLang="en-US" sz="1800" b="1" dirty="0">
                          <a:solidFill>
                            <a:schemeClr val="tx1"/>
                          </a:solidFill>
                        </a:rPr>
                        <a:t>　順調なとき⇒「成功の方程式」を導き出す。</a:t>
                      </a:r>
                      <a:endParaRPr kumimoji="1" lang="en-US" altLang="ja-JP" sz="1800" b="1" dirty="0">
                        <a:solidFill>
                          <a:schemeClr val="tx1"/>
                        </a:solidFill>
                      </a:endParaRPr>
                    </a:p>
                    <a:p>
                      <a:r>
                        <a:rPr kumimoji="1" lang="ja-JP" altLang="en-US" sz="1800" b="1" dirty="0">
                          <a:solidFill>
                            <a:schemeClr val="tx1"/>
                          </a:solidFill>
                        </a:rPr>
                        <a:t>　悩み・不安・迷い⇒そのことを明確にする。</a:t>
                      </a:r>
                      <a:endParaRPr kumimoji="1" lang="en-US" altLang="ja-JP" sz="1800" b="1" dirty="0">
                        <a:solidFill>
                          <a:schemeClr val="tx1"/>
                        </a:solidFill>
                      </a:endParaRPr>
                    </a:p>
                    <a:p>
                      <a:r>
                        <a:rPr kumimoji="1" lang="ja-JP" altLang="en-US" sz="1800" b="1" dirty="0">
                          <a:solidFill>
                            <a:schemeClr val="tx1"/>
                          </a:solidFill>
                        </a:rPr>
                        <a:t>③課題の整理と助言</a:t>
                      </a:r>
                      <a:endParaRPr kumimoji="1" lang="en-US" altLang="ja-JP" sz="1800" b="1" dirty="0">
                        <a:solidFill>
                          <a:schemeClr val="tx1"/>
                        </a:solidFill>
                      </a:endParaRPr>
                    </a:p>
                    <a:p>
                      <a:r>
                        <a:rPr kumimoji="1" lang="ja-JP" altLang="en-US" sz="1800" b="1" dirty="0">
                          <a:solidFill>
                            <a:schemeClr val="tx1"/>
                          </a:solidFill>
                        </a:rPr>
                        <a:t>　事実の整理・到達ゴール・意思の確認</a:t>
                      </a:r>
                      <a:endParaRPr kumimoji="1" lang="en-US" altLang="ja-JP" sz="1800" b="1" dirty="0">
                        <a:solidFill>
                          <a:schemeClr val="tx1"/>
                        </a:solidFill>
                      </a:endParaRPr>
                    </a:p>
                    <a:p>
                      <a:r>
                        <a:rPr kumimoji="1" lang="ja-JP" altLang="en-US" sz="1800" b="1" dirty="0">
                          <a:solidFill>
                            <a:schemeClr val="tx1"/>
                          </a:solidFill>
                        </a:rPr>
                        <a:t>　称賛・承認・助言・経過目標の設定</a:t>
                      </a:r>
                    </a:p>
                  </a:txBody>
                  <a:tcPr anchor="ctr"/>
                </a:tc>
                <a:extLst>
                  <a:ext uri="{0D108BD9-81ED-4DB2-BD59-A6C34878D82A}">
                    <a16:rowId xmlns:a16="http://schemas.microsoft.com/office/drawing/2014/main" val="3435607592"/>
                  </a:ext>
                </a:extLst>
              </a:tr>
            </a:tbl>
          </a:graphicData>
        </a:graphic>
      </p:graphicFrame>
      <p:pic>
        <p:nvPicPr>
          <p:cNvPr id="9" name="図 8">
            <a:extLst>
              <a:ext uri="{FF2B5EF4-FFF2-40B4-BE49-F238E27FC236}">
                <a16:creationId xmlns:a16="http://schemas.microsoft.com/office/drawing/2014/main" id="{1C966AEB-8372-B2D1-6B99-27A9E394B1E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889" b="94222" l="5804" r="96875">
                        <a14:foregroundMark x1="70536" y1="44444" x2="80357" y2="38222"/>
                      </a14:backgroundRemoval>
                    </a14:imgEffect>
                  </a14:imgLayer>
                </a14:imgProps>
              </a:ext>
            </a:extLst>
          </a:blip>
          <a:stretch>
            <a:fillRect/>
          </a:stretch>
        </p:blipFill>
        <p:spPr>
          <a:xfrm>
            <a:off x="7023823" y="392816"/>
            <a:ext cx="1861822" cy="1870134"/>
          </a:xfrm>
          <a:prstGeom prst="rect">
            <a:avLst/>
          </a:prstGeom>
        </p:spPr>
      </p:pic>
      <p:sp>
        <p:nvSpPr>
          <p:cNvPr id="10" name="タイトル 1">
            <a:extLst>
              <a:ext uri="{FF2B5EF4-FFF2-40B4-BE49-F238E27FC236}">
                <a16:creationId xmlns:a16="http://schemas.microsoft.com/office/drawing/2014/main" id="{3D6288E9-C8DE-21F8-6764-AA0A3A7E1591}"/>
              </a:ext>
            </a:extLst>
          </p:cNvPr>
          <p:cNvSpPr txBox="1">
            <a:spLocks/>
          </p:cNvSpPr>
          <p:nvPr/>
        </p:nvSpPr>
        <p:spPr>
          <a:xfrm>
            <a:off x="124287" y="20408"/>
            <a:ext cx="8313489" cy="4057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人材育成に必要な技法</a:t>
            </a:r>
          </a:p>
        </p:txBody>
      </p:sp>
    </p:spTree>
    <p:extLst>
      <p:ext uri="{BB962C8B-B14F-4D97-AF65-F5344CB8AC3E}">
        <p14:creationId xmlns:p14="http://schemas.microsoft.com/office/powerpoint/2010/main" val="201427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77B20-BDCB-C4A6-FB9C-C770A31A2BC5}"/>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8F2A465-8624-E22B-62E6-12615787BF12}"/>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08332CB5-3C4B-0434-85CA-D9269355C66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43</a:t>
            </a:fld>
            <a:endParaRPr kumimoji="1" lang="ja-JP" altLang="en-US" dirty="0"/>
          </a:p>
        </p:txBody>
      </p:sp>
      <p:cxnSp>
        <p:nvCxnSpPr>
          <p:cNvPr id="22" name="直線コネクタ 21">
            <a:extLst>
              <a:ext uri="{FF2B5EF4-FFF2-40B4-BE49-F238E27FC236}">
                <a16:creationId xmlns:a16="http://schemas.microsoft.com/office/drawing/2014/main" id="{09E1FBF3-033E-9220-FDFD-203F05ED9579}"/>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1399AB35-F214-809A-AE2E-E6C622290019}"/>
              </a:ext>
            </a:extLst>
          </p:cNvPr>
          <p:cNvSpPr txBox="1">
            <a:spLocks/>
          </p:cNvSpPr>
          <p:nvPr/>
        </p:nvSpPr>
        <p:spPr>
          <a:xfrm>
            <a:off x="124287" y="20408"/>
            <a:ext cx="8313489" cy="4057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人材育成に必要な技法</a:t>
            </a:r>
          </a:p>
        </p:txBody>
      </p:sp>
      <p:pic>
        <p:nvPicPr>
          <p:cNvPr id="11" name="図 10">
            <a:extLst>
              <a:ext uri="{FF2B5EF4-FFF2-40B4-BE49-F238E27FC236}">
                <a16:creationId xmlns:a16="http://schemas.microsoft.com/office/drawing/2014/main" id="{529F4A3B-6E46-0059-AA61-E228E0EDBD28}"/>
              </a:ext>
            </a:extLst>
          </p:cNvPr>
          <p:cNvPicPr>
            <a:picLocks noChangeAspect="1"/>
          </p:cNvPicPr>
          <p:nvPr/>
        </p:nvPicPr>
        <p:blipFill>
          <a:blip r:embed="rId3"/>
          <a:srcRect l="5334" t="5203" r="6118" b="8591"/>
          <a:stretch>
            <a:fillRect/>
          </a:stretch>
        </p:blipFill>
        <p:spPr>
          <a:xfrm>
            <a:off x="1283271" y="555015"/>
            <a:ext cx="6333688" cy="4136516"/>
          </a:xfrm>
          <a:prstGeom prst="rect">
            <a:avLst/>
          </a:prstGeom>
        </p:spPr>
      </p:pic>
      <p:sp>
        <p:nvSpPr>
          <p:cNvPr id="12" name="テキスト ボックス 11">
            <a:extLst>
              <a:ext uri="{FF2B5EF4-FFF2-40B4-BE49-F238E27FC236}">
                <a16:creationId xmlns:a16="http://schemas.microsoft.com/office/drawing/2014/main" id="{6549C7E4-7CBD-BFF1-7B50-5BC9829D2DD1}"/>
              </a:ext>
            </a:extLst>
          </p:cNvPr>
          <p:cNvSpPr txBox="1"/>
          <p:nvPr/>
        </p:nvSpPr>
        <p:spPr>
          <a:xfrm>
            <a:off x="133165" y="5205382"/>
            <a:ext cx="8883941" cy="1015663"/>
          </a:xfrm>
          <a:prstGeom prst="rect">
            <a:avLst/>
          </a:prstGeom>
          <a:noFill/>
        </p:spPr>
        <p:txBody>
          <a:bodyPr wrap="square">
            <a:spAutoFit/>
          </a:bodyPr>
          <a:lstStyle/>
          <a:p>
            <a:pPr algn="l"/>
            <a:r>
              <a:rPr lang="ja-JP" altLang="en-US" sz="30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コーチングは答えを</a:t>
            </a:r>
            <a:r>
              <a:rPr lang="ja-JP" altLang="en-US" sz="30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引き出し</a:t>
            </a:r>
            <a:r>
              <a:rPr lang="ja-JP" altLang="en-US" sz="3000" b="1" dirty="0">
                <a:solidFill>
                  <a:srgbClr val="3E3E3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lang="ja-JP" altLang="en-US" sz="30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自発的行動を促す</a:t>
            </a:r>
            <a:r>
              <a:rPr lang="ja-JP" altLang="en-US" sz="3000" b="1" dirty="0">
                <a:solidFill>
                  <a:srgbClr val="3E3E3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p>
          <a:p>
            <a:pPr algn="l"/>
            <a:r>
              <a:rPr lang="ja-JP" altLang="en-US" sz="30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ティーチングは解決策を</a:t>
            </a:r>
            <a:r>
              <a:rPr lang="ja-JP" altLang="en-US" sz="30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与え</a:t>
            </a:r>
            <a:r>
              <a:rPr lang="ja-JP" altLang="en-US" sz="3000" b="1" dirty="0">
                <a:solidFill>
                  <a:srgbClr val="3E3E3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lang="ja-JP" altLang="en-US" sz="30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行動を前進させる</a:t>
            </a:r>
            <a:r>
              <a:rPr lang="ja-JP" altLang="en-US" sz="3000" b="1" dirty="0">
                <a:solidFill>
                  <a:srgbClr val="3E3E3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301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44</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A2A17411-8BCA-A256-7A45-1C4EE25A8177}"/>
              </a:ext>
            </a:extLst>
          </p:cNvPr>
          <p:cNvSpPr>
            <a:spLocks noGrp="1"/>
          </p:cNvSpPr>
          <p:nvPr>
            <p:ph type="ctrTitle"/>
          </p:nvPr>
        </p:nvSpPr>
        <p:spPr>
          <a:xfrm>
            <a:off x="133165" y="72945"/>
            <a:ext cx="8859914" cy="343330"/>
          </a:xfrm>
        </p:spPr>
        <p:txBody>
          <a:bodyPr anchor="ctr">
            <a:normAutofit/>
          </a:bodyPr>
          <a:lstStyle/>
          <a:p>
            <a:pPr algn="l"/>
            <a:r>
              <a:rPr lang="ja-JP" altLang="en-US" sz="1600" b="1" dirty="0">
                <a:latin typeface="+mn-ea"/>
                <a:ea typeface="+mn-ea"/>
              </a:rPr>
              <a:t>研修の形態</a:t>
            </a:r>
            <a:endParaRPr kumimoji="1" lang="ja-JP" altLang="en-US" sz="1600" b="1" dirty="0">
              <a:latin typeface="+mn-ea"/>
              <a:ea typeface="+mn-ea"/>
            </a:endParaRPr>
          </a:p>
        </p:txBody>
      </p:sp>
      <p:sp>
        <p:nvSpPr>
          <p:cNvPr id="4" name="タイトル 1">
            <a:extLst>
              <a:ext uri="{FF2B5EF4-FFF2-40B4-BE49-F238E27FC236}">
                <a16:creationId xmlns:a16="http://schemas.microsoft.com/office/drawing/2014/main" id="{FC30A9FF-09AC-47AB-F9D2-5F63B943CDDA}"/>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改訂　福祉の「職場研修」マニュアル　～福祉人材育成のための実践手引き～</a:t>
            </a:r>
            <a:r>
              <a:rPr lang="en-US" altLang="ja-JP" sz="1100" b="1" dirty="0"/>
              <a:t>〈</a:t>
            </a:r>
            <a:r>
              <a:rPr lang="ja-JP" altLang="en-US" sz="1100" b="1" dirty="0"/>
              <a:t>全国社会福祉協議会</a:t>
            </a:r>
            <a:r>
              <a:rPr lang="en-US" altLang="ja-JP" sz="1100" b="1" dirty="0"/>
              <a:t>〉』</a:t>
            </a:r>
            <a:r>
              <a:rPr lang="ja-JP" altLang="en-US" sz="1100" b="1" dirty="0"/>
              <a:t>　より</a:t>
            </a:r>
          </a:p>
        </p:txBody>
      </p:sp>
      <p:graphicFrame>
        <p:nvGraphicFramePr>
          <p:cNvPr id="3" name="表 9">
            <a:extLst>
              <a:ext uri="{FF2B5EF4-FFF2-40B4-BE49-F238E27FC236}">
                <a16:creationId xmlns:a16="http://schemas.microsoft.com/office/drawing/2014/main" id="{F030CB55-4634-1D4B-AA37-C15115E9DE12}"/>
              </a:ext>
            </a:extLst>
          </p:cNvPr>
          <p:cNvGraphicFramePr>
            <a:graphicFrameLocks noGrp="1"/>
          </p:cNvGraphicFramePr>
          <p:nvPr>
            <p:extLst>
              <p:ext uri="{D42A27DB-BD31-4B8C-83A1-F6EECF244321}">
                <p14:modId xmlns:p14="http://schemas.microsoft.com/office/powerpoint/2010/main" val="3479746123"/>
              </p:ext>
            </p:extLst>
          </p:nvPr>
        </p:nvGraphicFramePr>
        <p:xfrm>
          <a:off x="150922" y="544947"/>
          <a:ext cx="8824402" cy="5730132"/>
        </p:xfrm>
        <a:graphic>
          <a:graphicData uri="http://schemas.openxmlformats.org/drawingml/2006/table">
            <a:tbl>
              <a:tblPr firstRow="1" bandRow="1">
                <a:tableStyleId>{5C22544A-7EE6-4342-B048-85BDC9FD1C3A}</a:tableStyleId>
              </a:tblPr>
              <a:tblGrid>
                <a:gridCol w="3621901">
                  <a:extLst>
                    <a:ext uri="{9D8B030D-6E8A-4147-A177-3AD203B41FA5}">
                      <a16:colId xmlns:a16="http://schemas.microsoft.com/office/drawing/2014/main" val="1281241762"/>
                    </a:ext>
                  </a:extLst>
                </a:gridCol>
                <a:gridCol w="5202501">
                  <a:extLst>
                    <a:ext uri="{9D8B030D-6E8A-4147-A177-3AD203B41FA5}">
                      <a16:colId xmlns:a16="http://schemas.microsoft.com/office/drawing/2014/main" val="2960157334"/>
                    </a:ext>
                  </a:extLst>
                </a:gridCol>
              </a:tblGrid>
              <a:tr h="572826">
                <a:tc>
                  <a:txBody>
                    <a:bodyPr/>
                    <a:lstStyle/>
                    <a:p>
                      <a:pPr algn="ctr"/>
                      <a:r>
                        <a:rPr kumimoji="1" lang="ja-JP" altLang="en-US" dirty="0">
                          <a:solidFill>
                            <a:schemeClr val="bg1"/>
                          </a:solidFill>
                        </a:rPr>
                        <a:t>形　態</a:t>
                      </a:r>
                    </a:p>
                  </a:txBody>
                  <a:tcPr anchor="ctr"/>
                </a:tc>
                <a:tc>
                  <a:txBody>
                    <a:bodyPr/>
                    <a:lstStyle/>
                    <a:p>
                      <a:pPr algn="ctr"/>
                      <a:r>
                        <a:rPr kumimoji="1" lang="ja-JP" altLang="en-US" dirty="0">
                          <a:solidFill>
                            <a:schemeClr val="bg1"/>
                          </a:solidFill>
                        </a:rPr>
                        <a:t>内　容</a:t>
                      </a:r>
                    </a:p>
                  </a:txBody>
                  <a:tcPr anchor="ctr"/>
                </a:tc>
                <a:extLst>
                  <a:ext uri="{0D108BD9-81ED-4DB2-BD59-A6C34878D82A}">
                    <a16:rowId xmlns:a16="http://schemas.microsoft.com/office/drawing/2014/main" val="1892397648"/>
                  </a:ext>
                </a:extLst>
              </a:tr>
              <a:tr h="1719102">
                <a:tc>
                  <a:txBody>
                    <a:bodyPr/>
                    <a:lstStyle/>
                    <a:p>
                      <a:pPr algn="ctr"/>
                      <a:r>
                        <a:rPr kumimoji="1" lang="en-US" altLang="ja-JP" sz="3600" b="1" dirty="0">
                          <a:solidFill>
                            <a:schemeClr val="tx1"/>
                          </a:solidFill>
                        </a:rPr>
                        <a:t>OJT</a:t>
                      </a:r>
                    </a:p>
                    <a:p>
                      <a:pPr algn="ctr"/>
                      <a:r>
                        <a:rPr kumimoji="1" lang="ja-JP" altLang="en-US" sz="2400" b="1" dirty="0">
                          <a:solidFill>
                            <a:schemeClr val="tx1"/>
                          </a:solidFill>
                        </a:rPr>
                        <a:t>（</a:t>
                      </a:r>
                      <a:r>
                        <a:rPr kumimoji="1" lang="en-US" altLang="ja-JP" sz="2400" b="1" dirty="0">
                          <a:solidFill>
                            <a:schemeClr val="tx1"/>
                          </a:solidFill>
                        </a:rPr>
                        <a:t>On the Job Training</a:t>
                      </a:r>
                      <a:r>
                        <a:rPr kumimoji="1" lang="ja-JP" altLang="en-US" sz="2400" b="1" dirty="0">
                          <a:solidFill>
                            <a:schemeClr val="tx1"/>
                          </a:solidFill>
                        </a:rPr>
                        <a:t>）</a:t>
                      </a:r>
                      <a:endParaRPr kumimoji="1" lang="en-US" altLang="ja-JP" sz="2400" b="1" dirty="0">
                        <a:solidFill>
                          <a:schemeClr val="tx1"/>
                        </a:solidFill>
                      </a:endParaRPr>
                    </a:p>
                    <a:p>
                      <a:pPr algn="ctr"/>
                      <a:r>
                        <a:rPr kumimoji="1" lang="ja-JP" altLang="en-US" sz="1600" b="1" dirty="0">
                          <a:solidFill>
                            <a:schemeClr val="tx1"/>
                          </a:solidFill>
                        </a:rPr>
                        <a:t>～職務を通じての研修～</a:t>
                      </a:r>
                    </a:p>
                  </a:txBody>
                  <a:tcPr anchor="ctr"/>
                </a:tc>
                <a:tc>
                  <a:txBody>
                    <a:bodyPr/>
                    <a:lstStyle/>
                    <a:p>
                      <a:r>
                        <a:rPr kumimoji="1" lang="ja-JP" altLang="en-US" sz="2000" b="1" dirty="0">
                          <a:solidFill>
                            <a:schemeClr val="tx1"/>
                          </a:solidFill>
                        </a:rPr>
                        <a:t>上司（先輩職員）が、職務を通じて、または職務と関連させながら、部下（後輩職員）を指導・育成する研修。</a:t>
                      </a:r>
                    </a:p>
                  </a:txBody>
                  <a:tcPr anchor="ctr"/>
                </a:tc>
                <a:extLst>
                  <a:ext uri="{0D108BD9-81ED-4DB2-BD59-A6C34878D82A}">
                    <a16:rowId xmlns:a16="http://schemas.microsoft.com/office/drawing/2014/main" val="2325238356"/>
                  </a:ext>
                </a:extLst>
              </a:tr>
              <a:tr h="1719102">
                <a:tc>
                  <a:txBody>
                    <a:bodyPr/>
                    <a:lstStyle/>
                    <a:p>
                      <a:pPr algn="ctr"/>
                      <a:r>
                        <a:rPr kumimoji="1" lang="en-US" altLang="ja-JP" sz="3600" b="1" dirty="0">
                          <a:solidFill>
                            <a:schemeClr val="tx1"/>
                          </a:solidFill>
                        </a:rPr>
                        <a:t>OFF-JT</a:t>
                      </a:r>
                    </a:p>
                    <a:p>
                      <a:pPr algn="ctr"/>
                      <a:r>
                        <a:rPr kumimoji="1" lang="ja-JP" altLang="en-US" sz="2400" b="1" dirty="0">
                          <a:solidFill>
                            <a:schemeClr val="tx1"/>
                          </a:solidFill>
                        </a:rPr>
                        <a:t>（</a:t>
                      </a:r>
                      <a:r>
                        <a:rPr kumimoji="1" lang="en-US" altLang="ja-JP" sz="2400" b="1" dirty="0">
                          <a:solidFill>
                            <a:schemeClr val="tx1"/>
                          </a:solidFill>
                        </a:rPr>
                        <a:t>Off the Job Training</a:t>
                      </a:r>
                      <a:r>
                        <a:rPr kumimoji="1" lang="ja-JP" altLang="en-US" sz="2400" b="1" dirty="0">
                          <a:solidFill>
                            <a:schemeClr val="tx1"/>
                          </a:solidFill>
                        </a:rPr>
                        <a:t>）</a:t>
                      </a:r>
                      <a:endParaRPr kumimoji="1" lang="en-US" altLang="ja-JP" sz="2400" b="1" dirty="0">
                        <a:solidFill>
                          <a:schemeClr val="tx1"/>
                        </a:solidFill>
                      </a:endParaRPr>
                    </a:p>
                    <a:p>
                      <a:pPr algn="ctr"/>
                      <a:r>
                        <a:rPr kumimoji="1" lang="ja-JP" altLang="en-US" sz="1600" b="1" dirty="0">
                          <a:solidFill>
                            <a:schemeClr val="tx1"/>
                          </a:solidFill>
                        </a:rPr>
                        <a:t>～職務を離れての研修～</a:t>
                      </a:r>
                    </a:p>
                  </a:txBody>
                  <a:tcPr anchor="ctr"/>
                </a:tc>
                <a:tc>
                  <a:txBody>
                    <a:bodyPr/>
                    <a:lstStyle/>
                    <a:p>
                      <a:r>
                        <a:rPr kumimoji="1" lang="ja-JP" altLang="en-US" sz="2000" b="1" dirty="0">
                          <a:solidFill>
                            <a:schemeClr val="tx1"/>
                          </a:solidFill>
                        </a:rPr>
                        <a:t>職務命令により、一定期間、日常業務を離れて行う研修。「職場内の集合研修」と「職場外研修への派遣」の２つがある。</a:t>
                      </a:r>
                    </a:p>
                  </a:txBody>
                  <a:tcPr anchor="ctr"/>
                </a:tc>
                <a:extLst>
                  <a:ext uri="{0D108BD9-81ED-4DB2-BD59-A6C34878D82A}">
                    <a16:rowId xmlns:a16="http://schemas.microsoft.com/office/drawing/2014/main" val="30871427"/>
                  </a:ext>
                </a:extLst>
              </a:tr>
              <a:tr h="1719102">
                <a:tc>
                  <a:txBody>
                    <a:bodyPr/>
                    <a:lstStyle/>
                    <a:p>
                      <a:pPr algn="ctr"/>
                      <a:r>
                        <a:rPr kumimoji="1" lang="en-US" altLang="ja-JP" sz="3600" b="1" dirty="0">
                          <a:solidFill>
                            <a:schemeClr val="tx1"/>
                          </a:solidFill>
                        </a:rPr>
                        <a:t>SDS</a:t>
                      </a:r>
                    </a:p>
                    <a:p>
                      <a:pPr algn="ctr"/>
                      <a:r>
                        <a:rPr kumimoji="1" lang="ja-JP" altLang="en-US" sz="2000" b="1" dirty="0">
                          <a:solidFill>
                            <a:schemeClr val="tx1"/>
                          </a:solidFill>
                        </a:rPr>
                        <a:t>（</a:t>
                      </a:r>
                      <a:r>
                        <a:rPr kumimoji="1" lang="en-US" altLang="ja-JP" sz="2000" b="1" dirty="0">
                          <a:solidFill>
                            <a:schemeClr val="tx1"/>
                          </a:solidFill>
                        </a:rPr>
                        <a:t>Self Development System</a:t>
                      </a:r>
                      <a:r>
                        <a:rPr kumimoji="1" lang="ja-JP" altLang="en-US" sz="2000" b="1" dirty="0">
                          <a:solidFill>
                            <a:schemeClr val="tx1"/>
                          </a:solidFill>
                        </a:rPr>
                        <a:t>）</a:t>
                      </a:r>
                      <a:endParaRPr kumimoji="1" lang="en-US" altLang="ja-JP" sz="2000" b="1" dirty="0">
                        <a:solidFill>
                          <a:schemeClr val="tx1"/>
                        </a:solidFill>
                      </a:endParaRPr>
                    </a:p>
                    <a:p>
                      <a:pPr algn="ctr"/>
                      <a:r>
                        <a:rPr kumimoji="1" lang="ja-JP" altLang="en-US" sz="1600" b="1" dirty="0">
                          <a:solidFill>
                            <a:schemeClr val="tx1"/>
                          </a:solidFill>
                        </a:rPr>
                        <a:t>～自己啓発援助制度～</a:t>
                      </a:r>
                    </a:p>
                  </a:txBody>
                  <a:tcPr anchor="ctr"/>
                </a:tc>
                <a:tc>
                  <a:txBody>
                    <a:bodyPr/>
                    <a:lstStyle/>
                    <a:p>
                      <a:r>
                        <a:rPr kumimoji="1" lang="ja-JP" altLang="en-US" sz="2000" b="1" dirty="0">
                          <a:solidFill>
                            <a:schemeClr val="tx1"/>
                          </a:solidFill>
                        </a:rPr>
                        <a:t>職員の職場内外での自主的な自己啓発活動を職場として認知し、経済的・時間的な援助や施設の提供を行うもの。</a:t>
                      </a:r>
                    </a:p>
                  </a:txBody>
                  <a:tcPr anchor="ctr"/>
                </a:tc>
                <a:extLst>
                  <a:ext uri="{0D108BD9-81ED-4DB2-BD59-A6C34878D82A}">
                    <a16:rowId xmlns:a16="http://schemas.microsoft.com/office/drawing/2014/main" val="3570345534"/>
                  </a:ext>
                </a:extLst>
              </a:tr>
            </a:tbl>
          </a:graphicData>
        </a:graphic>
      </p:graphicFrame>
    </p:spTree>
    <p:extLst>
      <p:ext uri="{BB962C8B-B14F-4D97-AF65-F5344CB8AC3E}">
        <p14:creationId xmlns:p14="http://schemas.microsoft.com/office/powerpoint/2010/main" val="264295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B3C8D-4C4F-53F0-D7AA-8065054AFC26}"/>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8B4231B-E3D1-5286-D74D-7C7FECF4988A}"/>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DF459246-F5E8-A5CE-CEC9-DCDDCBB1C97C}"/>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45</a:t>
            </a:fld>
            <a:endParaRPr kumimoji="1" lang="ja-JP" altLang="en-US" dirty="0"/>
          </a:p>
        </p:txBody>
      </p:sp>
      <p:cxnSp>
        <p:nvCxnSpPr>
          <p:cNvPr id="22" name="直線コネクタ 21">
            <a:extLst>
              <a:ext uri="{FF2B5EF4-FFF2-40B4-BE49-F238E27FC236}">
                <a16:creationId xmlns:a16="http://schemas.microsoft.com/office/drawing/2014/main" id="{19E17940-02E4-67FC-235C-D758448E96CB}"/>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4F7F2BA9-38AF-361A-3D2B-DD5B23FD794A}"/>
              </a:ext>
            </a:extLst>
          </p:cNvPr>
          <p:cNvSpPr>
            <a:spLocks noGrp="1"/>
          </p:cNvSpPr>
          <p:nvPr>
            <p:ph type="ctrTitle"/>
          </p:nvPr>
        </p:nvSpPr>
        <p:spPr>
          <a:xfrm>
            <a:off x="133165" y="72945"/>
            <a:ext cx="8859914" cy="343330"/>
          </a:xfrm>
        </p:spPr>
        <p:txBody>
          <a:bodyPr anchor="ctr">
            <a:normAutofit/>
          </a:bodyPr>
          <a:lstStyle/>
          <a:p>
            <a:pPr algn="l"/>
            <a:r>
              <a:rPr lang="ja-JP" altLang="en-US" sz="1600" b="1" dirty="0">
                <a:latin typeface="+mn-ea"/>
                <a:ea typeface="+mn-ea"/>
              </a:rPr>
              <a:t>研修の形態</a:t>
            </a:r>
            <a:endParaRPr kumimoji="1" lang="ja-JP" altLang="en-US" sz="1600" b="1" dirty="0">
              <a:latin typeface="+mn-ea"/>
              <a:ea typeface="+mn-ea"/>
            </a:endParaRPr>
          </a:p>
        </p:txBody>
      </p:sp>
      <p:sp>
        <p:nvSpPr>
          <p:cNvPr id="4" name="タイトル 1">
            <a:extLst>
              <a:ext uri="{FF2B5EF4-FFF2-40B4-BE49-F238E27FC236}">
                <a16:creationId xmlns:a16="http://schemas.microsoft.com/office/drawing/2014/main" id="{4E5F44CA-01B7-AFBB-7E1C-B11B36D2E567}"/>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改訂　福祉の「職場研修」マニュアル　～福祉人材育成のための実践手引き～</a:t>
            </a:r>
            <a:r>
              <a:rPr lang="en-US" altLang="ja-JP" sz="1100" b="1" dirty="0"/>
              <a:t>〈</a:t>
            </a:r>
            <a:r>
              <a:rPr lang="ja-JP" altLang="en-US" sz="1100" b="1" dirty="0"/>
              <a:t>全国社会福祉協議会</a:t>
            </a:r>
            <a:r>
              <a:rPr lang="en-US" altLang="ja-JP" sz="1100" b="1" dirty="0"/>
              <a:t>〉』</a:t>
            </a:r>
            <a:r>
              <a:rPr lang="ja-JP" altLang="en-US" sz="1100" b="1" dirty="0"/>
              <a:t>　より</a:t>
            </a:r>
          </a:p>
        </p:txBody>
      </p:sp>
      <p:graphicFrame>
        <p:nvGraphicFramePr>
          <p:cNvPr id="3" name="表 9">
            <a:extLst>
              <a:ext uri="{FF2B5EF4-FFF2-40B4-BE49-F238E27FC236}">
                <a16:creationId xmlns:a16="http://schemas.microsoft.com/office/drawing/2014/main" id="{4A93190F-E7F5-6813-9BCA-B88DD82F31DC}"/>
              </a:ext>
            </a:extLst>
          </p:cNvPr>
          <p:cNvGraphicFramePr>
            <a:graphicFrameLocks noGrp="1"/>
          </p:cNvGraphicFramePr>
          <p:nvPr>
            <p:extLst>
              <p:ext uri="{D42A27DB-BD31-4B8C-83A1-F6EECF244321}">
                <p14:modId xmlns:p14="http://schemas.microsoft.com/office/powerpoint/2010/main" val="4292667542"/>
              </p:ext>
            </p:extLst>
          </p:nvPr>
        </p:nvGraphicFramePr>
        <p:xfrm>
          <a:off x="150922" y="544947"/>
          <a:ext cx="8824402" cy="5730132"/>
        </p:xfrm>
        <a:graphic>
          <a:graphicData uri="http://schemas.openxmlformats.org/drawingml/2006/table">
            <a:tbl>
              <a:tblPr firstRow="1" bandRow="1">
                <a:tableStyleId>{5C22544A-7EE6-4342-B048-85BDC9FD1C3A}</a:tableStyleId>
              </a:tblPr>
              <a:tblGrid>
                <a:gridCol w="3621901">
                  <a:extLst>
                    <a:ext uri="{9D8B030D-6E8A-4147-A177-3AD203B41FA5}">
                      <a16:colId xmlns:a16="http://schemas.microsoft.com/office/drawing/2014/main" val="1281241762"/>
                    </a:ext>
                  </a:extLst>
                </a:gridCol>
                <a:gridCol w="5202501">
                  <a:extLst>
                    <a:ext uri="{9D8B030D-6E8A-4147-A177-3AD203B41FA5}">
                      <a16:colId xmlns:a16="http://schemas.microsoft.com/office/drawing/2014/main" val="2960157334"/>
                    </a:ext>
                  </a:extLst>
                </a:gridCol>
              </a:tblGrid>
              <a:tr h="572826">
                <a:tc>
                  <a:txBody>
                    <a:bodyPr/>
                    <a:lstStyle/>
                    <a:p>
                      <a:pPr algn="ctr"/>
                      <a:r>
                        <a:rPr kumimoji="1" lang="ja-JP" altLang="en-US" dirty="0">
                          <a:solidFill>
                            <a:schemeClr val="bg1"/>
                          </a:solidFill>
                        </a:rPr>
                        <a:t>形　態</a:t>
                      </a:r>
                    </a:p>
                  </a:txBody>
                  <a:tcPr anchor="ctr"/>
                </a:tc>
                <a:tc>
                  <a:txBody>
                    <a:bodyPr/>
                    <a:lstStyle/>
                    <a:p>
                      <a:pPr algn="ctr"/>
                      <a:r>
                        <a:rPr kumimoji="1" lang="ja-JP" altLang="en-US" dirty="0">
                          <a:solidFill>
                            <a:schemeClr val="bg1"/>
                          </a:solidFill>
                        </a:rPr>
                        <a:t>内　容</a:t>
                      </a:r>
                    </a:p>
                  </a:txBody>
                  <a:tcPr anchor="ctr"/>
                </a:tc>
                <a:extLst>
                  <a:ext uri="{0D108BD9-81ED-4DB2-BD59-A6C34878D82A}">
                    <a16:rowId xmlns:a16="http://schemas.microsoft.com/office/drawing/2014/main" val="1892397648"/>
                  </a:ext>
                </a:extLst>
              </a:tr>
              <a:tr h="1719102">
                <a:tc>
                  <a:txBody>
                    <a:bodyPr/>
                    <a:lstStyle/>
                    <a:p>
                      <a:pPr algn="ctr"/>
                      <a:r>
                        <a:rPr kumimoji="1" lang="en-US" altLang="ja-JP" sz="3600" b="1" dirty="0">
                          <a:solidFill>
                            <a:srgbClr val="FF0000"/>
                          </a:solidFill>
                        </a:rPr>
                        <a:t>OJT</a:t>
                      </a:r>
                    </a:p>
                    <a:p>
                      <a:pPr algn="ctr"/>
                      <a:r>
                        <a:rPr kumimoji="1" lang="ja-JP" altLang="en-US" sz="2400" b="1" dirty="0">
                          <a:solidFill>
                            <a:srgbClr val="FF0000"/>
                          </a:solidFill>
                        </a:rPr>
                        <a:t>（</a:t>
                      </a:r>
                      <a:r>
                        <a:rPr kumimoji="1" lang="en-US" altLang="ja-JP" sz="2400" b="1" dirty="0">
                          <a:solidFill>
                            <a:srgbClr val="FF0000"/>
                          </a:solidFill>
                        </a:rPr>
                        <a:t>On the Job Training</a:t>
                      </a:r>
                      <a:r>
                        <a:rPr kumimoji="1" lang="ja-JP" altLang="en-US" sz="2400" b="1" dirty="0">
                          <a:solidFill>
                            <a:srgbClr val="FF0000"/>
                          </a:solidFill>
                        </a:rPr>
                        <a:t>）</a:t>
                      </a:r>
                      <a:endParaRPr kumimoji="1" lang="en-US" altLang="ja-JP" sz="2400" b="1" dirty="0">
                        <a:solidFill>
                          <a:srgbClr val="FF0000"/>
                        </a:solidFill>
                      </a:endParaRPr>
                    </a:p>
                    <a:p>
                      <a:pPr algn="ctr"/>
                      <a:r>
                        <a:rPr kumimoji="1" lang="ja-JP" altLang="en-US" sz="1600" b="1" dirty="0">
                          <a:solidFill>
                            <a:srgbClr val="FF0000"/>
                          </a:solidFill>
                        </a:rPr>
                        <a:t>～職務を通じての研修～</a:t>
                      </a:r>
                    </a:p>
                  </a:txBody>
                  <a:tcPr anchor="ctr"/>
                </a:tc>
                <a:tc>
                  <a:txBody>
                    <a:bodyPr/>
                    <a:lstStyle/>
                    <a:p>
                      <a:r>
                        <a:rPr kumimoji="1" lang="ja-JP" altLang="en-US" sz="2000" b="1" dirty="0">
                          <a:solidFill>
                            <a:srgbClr val="FF0000"/>
                          </a:solidFill>
                        </a:rPr>
                        <a:t>上司（先輩職員）が、職務を通じて、または職務と関連させながら、部下（後輩職員）を指導・育成する研修。</a:t>
                      </a:r>
                    </a:p>
                  </a:txBody>
                  <a:tcPr anchor="ctr"/>
                </a:tc>
                <a:extLst>
                  <a:ext uri="{0D108BD9-81ED-4DB2-BD59-A6C34878D82A}">
                    <a16:rowId xmlns:a16="http://schemas.microsoft.com/office/drawing/2014/main" val="2325238356"/>
                  </a:ext>
                </a:extLst>
              </a:tr>
              <a:tr h="1719102">
                <a:tc>
                  <a:txBody>
                    <a:bodyPr/>
                    <a:lstStyle/>
                    <a:p>
                      <a:pPr algn="ctr"/>
                      <a:r>
                        <a:rPr kumimoji="1" lang="en-US" altLang="ja-JP" sz="3600" b="1" dirty="0">
                          <a:solidFill>
                            <a:schemeClr val="bg2">
                              <a:lumMod val="75000"/>
                            </a:schemeClr>
                          </a:solidFill>
                        </a:rPr>
                        <a:t>OFF-JT</a:t>
                      </a:r>
                    </a:p>
                    <a:p>
                      <a:pPr algn="ctr"/>
                      <a:r>
                        <a:rPr kumimoji="1" lang="ja-JP" altLang="en-US" sz="2400" b="1" dirty="0">
                          <a:solidFill>
                            <a:schemeClr val="bg2">
                              <a:lumMod val="75000"/>
                            </a:schemeClr>
                          </a:solidFill>
                        </a:rPr>
                        <a:t>（</a:t>
                      </a:r>
                      <a:r>
                        <a:rPr kumimoji="1" lang="en-US" altLang="ja-JP" sz="2400" b="1" dirty="0">
                          <a:solidFill>
                            <a:schemeClr val="bg2">
                              <a:lumMod val="75000"/>
                            </a:schemeClr>
                          </a:solidFill>
                        </a:rPr>
                        <a:t>Off the Job Training</a:t>
                      </a:r>
                      <a:r>
                        <a:rPr kumimoji="1" lang="ja-JP" altLang="en-US" sz="2400" b="1" dirty="0">
                          <a:solidFill>
                            <a:schemeClr val="bg2">
                              <a:lumMod val="75000"/>
                            </a:schemeClr>
                          </a:solidFill>
                        </a:rPr>
                        <a:t>）</a:t>
                      </a:r>
                      <a:endParaRPr kumimoji="1" lang="en-US" altLang="ja-JP" sz="2400" b="1" dirty="0">
                        <a:solidFill>
                          <a:schemeClr val="bg2">
                            <a:lumMod val="75000"/>
                          </a:schemeClr>
                        </a:solidFill>
                      </a:endParaRPr>
                    </a:p>
                    <a:p>
                      <a:pPr algn="ctr"/>
                      <a:r>
                        <a:rPr kumimoji="1" lang="ja-JP" altLang="en-US" sz="1600" b="1" dirty="0">
                          <a:solidFill>
                            <a:schemeClr val="bg2">
                              <a:lumMod val="75000"/>
                            </a:schemeClr>
                          </a:solidFill>
                        </a:rPr>
                        <a:t>～職務を離れての研修～</a:t>
                      </a:r>
                    </a:p>
                  </a:txBody>
                  <a:tcPr anchor="ctr"/>
                </a:tc>
                <a:tc>
                  <a:txBody>
                    <a:bodyPr/>
                    <a:lstStyle/>
                    <a:p>
                      <a:r>
                        <a:rPr kumimoji="1" lang="ja-JP" altLang="en-US" sz="2000" b="1" dirty="0">
                          <a:solidFill>
                            <a:schemeClr val="bg2">
                              <a:lumMod val="75000"/>
                            </a:schemeClr>
                          </a:solidFill>
                        </a:rPr>
                        <a:t>職務命令により、一定期間、日常業務を離れて行う研修。「職場内の集合研修」と「職場外研修への派遣」の２つがある。</a:t>
                      </a:r>
                    </a:p>
                  </a:txBody>
                  <a:tcPr anchor="ctr"/>
                </a:tc>
                <a:extLst>
                  <a:ext uri="{0D108BD9-81ED-4DB2-BD59-A6C34878D82A}">
                    <a16:rowId xmlns:a16="http://schemas.microsoft.com/office/drawing/2014/main" val="30871427"/>
                  </a:ext>
                </a:extLst>
              </a:tr>
              <a:tr h="1719102">
                <a:tc>
                  <a:txBody>
                    <a:bodyPr/>
                    <a:lstStyle/>
                    <a:p>
                      <a:pPr algn="ctr"/>
                      <a:r>
                        <a:rPr kumimoji="1" lang="en-US" altLang="ja-JP" sz="3600" b="1" dirty="0">
                          <a:solidFill>
                            <a:schemeClr val="bg2">
                              <a:lumMod val="75000"/>
                            </a:schemeClr>
                          </a:solidFill>
                        </a:rPr>
                        <a:t>SDS</a:t>
                      </a:r>
                    </a:p>
                    <a:p>
                      <a:pPr algn="ctr"/>
                      <a:r>
                        <a:rPr kumimoji="1" lang="ja-JP" altLang="en-US" sz="2000" b="1" dirty="0">
                          <a:solidFill>
                            <a:schemeClr val="bg2">
                              <a:lumMod val="75000"/>
                            </a:schemeClr>
                          </a:solidFill>
                        </a:rPr>
                        <a:t>（</a:t>
                      </a:r>
                      <a:r>
                        <a:rPr kumimoji="1" lang="en-US" altLang="ja-JP" sz="2000" b="1" dirty="0">
                          <a:solidFill>
                            <a:schemeClr val="bg2">
                              <a:lumMod val="75000"/>
                            </a:schemeClr>
                          </a:solidFill>
                        </a:rPr>
                        <a:t>Self Development System</a:t>
                      </a:r>
                      <a:r>
                        <a:rPr kumimoji="1" lang="ja-JP" altLang="en-US" sz="2000" b="1" dirty="0">
                          <a:solidFill>
                            <a:schemeClr val="bg2">
                              <a:lumMod val="75000"/>
                            </a:schemeClr>
                          </a:solidFill>
                        </a:rPr>
                        <a:t>）</a:t>
                      </a:r>
                      <a:endParaRPr kumimoji="1" lang="en-US" altLang="ja-JP" sz="2000" b="1" dirty="0">
                        <a:solidFill>
                          <a:schemeClr val="bg2">
                            <a:lumMod val="75000"/>
                          </a:schemeClr>
                        </a:solidFill>
                      </a:endParaRPr>
                    </a:p>
                    <a:p>
                      <a:pPr algn="ctr"/>
                      <a:r>
                        <a:rPr kumimoji="1" lang="ja-JP" altLang="en-US" sz="1600" b="1" dirty="0">
                          <a:solidFill>
                            <a:schemeClr val="bg2">
                              <a:lumMod val="75000"/>
                            </a:schemeClr>
                          </a:solidFill>
                        </a:rPr>
                        <a:t>～自己啓発援助制度～</a:t>
                      </a:r>
                    </a:p>
                  </a:txBody>
                  <a:tcPr anchor="ctr"/>
                </a:tc>
                <a:tc>
                  <a:txBody>
                    <a:bodyPr/>
                    <a:lstStyle/>
                    <a:p>
                      <a:r>
                        <a:rPr kumimoji="1" lang="ja-JP" altLang="en-US" sz="2000" b="1" dirty="0">
                          <a:solidFill>
                            <a:schemeClr val="bg2">
                              <a:lumMod val="75000"/>
                            </a:schemeClr>
                          </a:solidFill>
                        </a:rPr>
                        <a:t>職員の職場内外での自主的な自己啓発活動を職場として認知し、経済的・時間的な援助や施設の提供を行うもの。</a:t>
                      </a:r>
                    </a:p>
                  </a:txBody>
                  <a:tcPr anchor="ctr"/>
                </a:tc>
                <a:extLst>
                  <a:ext uri="{0D108BD9-81ED-4DB2-BD59-A6C34878D82A}">
                    <a16:rowId xmlns:a16="http://schemas.microsoft.com/office/drawing/2014/main" val="3570345534"/>
                  </a:ext>
                </a:extLst>
              </a:tr>
            </a:tbl>
          </a:graphicData>
        </a:graphic>
      </p:graphicFrame>
    </p:spTree>
    <p:extLst>
      <p:ext uri="{BB962C8B-B14F-4D97-AF65-F5344CB8AC3E}">
        <p14:creationId xmlns:p14="http://schemas.microsoft.com/office/powerpoint/2010/main" val="420798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46</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A6A5B158-C179-436B-5A11-3911899B6D96}"/>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改訂　福祉の「職場研修」マニュアル　～福祉人材育成のための実践手引き～</a:t>
            </a:r>
            <a:r>
              <a:rPr lang="en-US" altLang="ja-JP" sz="1100" b="1" dirty="0"/>
              <a:t>〈</a:t>
            </a:r>
            <a:r>
              <a:rPr lang="ja-JP" altLang="en-US" sz="1100" b="1" dirty="0"/>
              <a:t>全国社会福祉協議会</a:t>
            </a:r>
            <a:r>
              <a:rPr lang="en-US" altLang="ja-JP" sz="1100" b="1" dirty="0"/>
              <a:t>〉』</a:t>
            </a:r>
            <a:r>
              <a:rPr lang="ja-JP" altLang="en-US" sz="1100" b="1" dirty="0"/>
              <a:t>　（一部修正）より</a:t>
            </a:r>
          </a:p>
        </p:txBody>
      </p:sp>
      <p:sp>
        <p:nvSpPr>
          <p:cNvPr id="8" name="タイトル 1">
            <a:extLst>
              <a:ext uri="{FF2B5EF4-FFF2-40B4-BE49-F238E27FC236}">
                <a16:creationId xmlns:a16="http://schemas.microsoft.com/office/drawing/2014/main" id="{A3AC61EC-1ED8-444A-2A44-F2E6B196A26C}"/>
              </a:ext>
            </a:extLst>
          </p:cNvPr>
          <p:cNvSpPr txBox="1">
            <a:spLocks/>
          </p:cNvSpPr>
          <p:nvPr/>
        </p:nvSpPr>
        <p:spPr>
          <a:xfrm>
            <a:off x="142043" y="788459"/>
            <a:ext cx="8859914" cy="452460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Bef>
                <a:spcPts val="600"/>
              </a:spcBef>
            </a:pPr>
            <a:r>
              <a:rPr lang="ja-JP" altLang="en-US" sz="3200" b="1" dirty="0">
                <a:latin typeface="+mn-ea"/>
                <a:ea typeface="+mn-ea"/>
              </a:rPr>
              <a:t>「業務上のあらゆる場面が</a:t>
            </a:r>
            <a:r>
              <a:rPr lang="en-US" altLang="ja-JP" sz="3200" b="1" dirty="0">
                <a:latin typeface="+mn-ea"/>
                <a:ea typeface="+mn-ea"/>
              </a:rPr>
              <a:t>OJT</a:t>
            </a:r>
            <a:r>
              <a:rPr lang="ja-JP" altLang="en-US" sz="3200" b="1" dirty="0">
                <a:latin typeface="+mn-ea"/>
                <a:ea typeface="+mn-ea"/>
              </a:rPr>
              <a:t>の機会」</a:t>
            </a:r>
            <a:endParaRPr lang="en-US" altLang="ja-JP" sz="3200" b="1" dirty="0">
              <a:latin typeface="+mn-ea"/>
              <a:ea typeface="+mn-ea"/>
            </a:endParaRPr>
          </a:p>
          <a:p>
            <a:pPr>
              <a:lnSpc>
                <a:spcPct val="100000"/>
              </a:lnSpc>
              <a:spcBef>
                <a:spcPts val="600"/>
              </a:spcBef>
            </a:pPr>
            <a:r>
              <a:rPr lang="ja-JP" altLang="en-US" sz="3200" b="1" dirty="0">
                <a:latin typeface="+mn-ea"/>
                <a:ea typeface="+mn-ea"/>
              </a:rPr>
              <a:t>～４つの着眼点～</a:t>
            </a:r>
            <a:endParaRPr lang="en-US" altLang="ja-JP" sz="3200" b="1" dirty="0">
              <a:latin typeface="+mn-ea"/>
              <a:ea typeface="+mn-ea"/>
            </a:endParaRPr>
          </a:p>
          <a:p>
            <a:pPr>
              <a:lnSpc>
                <a:spcPct val="100000"/>
              </a:lnSpc>
              <a:spcBef>
                <a:spcPts val="600"/>
              </a:spcBef>
            </a:pPr>
            <a:endParaRPr lang="en-US" altLang="ja-JP" sz="3200" b="1" dirty="0">
              <a:latin typeface="+mn-ea"/>
              <a:ea typeface="+mn-ea"/>
            </a:endParaRPr>
          </a:p>
          <a:p>
            <a:pPr algn="l">
              <a:lnSpc>
                <a:spcPct val="100000"/>
              </a:lnSpc>
              <a:spcBef>
                <a:spcPts val="600"/>
              </a:spcBef>
            </a:pPr>
            <a:r>
              <a:rPr lang="ja-JP" altLang="en-US" sz="3200" b="1" dirty="0">
                <a:latin typeface="+mn-ea"/>
                <a:ea typeface="+mn-ea"/>
              </a:rPr>
              <a:t>①仕事が人を育てる</a:t>
            </a:r>
            <a:endParaRPr lang="en-US" altLang="ja-JP" sz="3200" b="1" dirty="0">
              <a:latin typeface="+mn-ea"/>
              <a:ea typeface="+mn-ea"/>
            </a:endParaRPr>
          </a:p>
          <a:p>
            <a:pPr algn="l">
              <a:lnSpc>
                <a:spcPct val="100000"/>
              </a:lnSpc>
              <a:spcBef>
                <a:spcPts val="600"/>
              </a:spcBef>
            </a:pPr>
            <a:r>
              <a:rPr lang="ja-JP" altLang="en-US" sz="3200" b="1" dirty="0">
                <a:latin typeface="+mn-ea"/>
                <a:ea typeface="+mn-ea"/>
              </a:rPr>
              <a:t>②風土が人を育てる</a:t>
            </a:r>
            <a:endParaRPr lang="en-US" altLang="ja-JP" sz="3200" b="1" dirty="0">
              <a:latin typeface="+mn-ea"/>
              <a:ea typeface="+mn-ea"/>
            </a:endParaRPr>
          </a:p>
          <a:p>
            <a:pPr algn="l">
              <a:lnSpc>
                <a:spcPct val="100000"/>
              </a:lnSpc>
              <a:spcBef>
                <a:spcPts val="600"/>
              </a:spcBef>
            </a:pPr>
            <a:r>
              <a:rPr lang="ja-JP" altLang="en-US" sz="3200" b="1" dirty="0">
                <a:latin typeface="+mn-ea"/>
                <a:ea typeface="+mn-ea"/>
              </a:rPr>
              <a:t>③上司・先輩の後姿に“まねぶ”</a:t>
            </a:r>
            <a:endParaRPr lang="en-US" altLang="ja-JP" sz="3200" b="1" dirty="0">
              <a:latin typeface="+mn-ea"/>
              <a:ea typeface="+mn-ea"/>
            </a:endParaRPr>
          </a:p>
          <a:p>
            <a:pPr algn="l">
              <a:lnSpc>
                <a:spcPct val="100000"/>
              </a:lnSpc>
              <a:spcBef>
                <a:spcPts val="600"/>
              </a:spcBef>
            </a:pPr>
            <a:r>
              <a:rPr lang="ja-JP" altLang="en-US" sz="3200" b="1" dirty="0">
                <a:latin typeface="+mn-ea"/>
                <a:ea typeface="+mn-ea"/>
              </a:rPr>
              <a:t>④日常のフィードバックが大切</a:t>
            </a:r>
            <a:endParaRPr lang="en-US" altLang="ja-JP" sz="3200" b="1" dirty="0">
              <a:latin typeface="+mn-ea"/>
              <a:ea typeface="+mn-ea"/>
            </a:endParaRPr>
          </a:p>
        </p:txBody>
      </p:sp>
      <p:pic>
        <p:nvPicPr>
          <p:cNvPr id="2" name="図 1">
            <a:extLst>
              <a:ext uri="{FF2B5EF4-FFF2-40B4-BE49-F238E27FC236}">
                <a16:creationId xmlns:a16="http://schemas.microsoft.com/office/drawing/2014/main" id="{DB9D8E2A-0569-9355-E756-B42DE2DC48B5}"/>
              </a:ext>
            </a:extLst>
          </p:cNvPr>
          <p:cNvPicPr>
            <a:picLocks noChangeAspect="1"/>
          </p:cNvPicPr>
          <p:nvPr/>
        </p:nvPicPr>
        <p:blipFill>
          <a:blip r:embed="rId3"/>
          <a:stretch>
            <a:fillRect/>
          </a:stretch>
        </p:blipFill>
        <p:spPr>
          <a:xfrm>
            <a:off x="6176639" y="3577701"/>
            <a:ext cx="2732195" cy="2732195"/>
          </a:xfrm>
          <a:prstGeom prst="rect">
            <a:avLst/>
          </a:prstGeom>
        </p:spPr>
      </p:pic>
      <p:sp>
        <p:nvSpPr>
          <p:cNvPr id="11" name="タイトル 1">
            <a:extLst>
              <a:ext uri="{FF2B5EF4-FFF2-40B4-BE49-F238E27FC236}">
                <a16:creationId xmlns:a16="http://schemas.microsoft.com/office/drawing/2014/main" id="{AFDD0C04-43CE-9F63-F360-EE4BF356B704}"/>
              </a:ext>
            </a:extLst>
          </p:cNvPr>
          <p:cNvSpPr>
            <a:spLocks noGrp="1"/>
          </p:cNvSpPr>
          <p:nvPr>
            <p:ph type="ctrTitle"/>
          </p:nvPr>
        </p:nvSpPr>
        <p:spPr>
          <a:xfrm>
            <a:off x="133165" y="72945"/>
            <a:ext cx="8859914" cy="343330"/>
          </a:xfrm>
        </p:spPr>
        <p:txBody>
          <a:bodyPr anchor="ctr">
            <a:normAutofit/>
          </a:bodyPr>
          <a:lstStyle/>
          <a:p>
            <a:pPr algn="l"/>
            <a:r>
              <a:rPr lang="ja-JP" altLang="en-US" sz="1600" b="1" dirty="0">
                <a:latin typeface="+mn-ea"/>
                <a:ea typeface="+mn-ea"/>
              </a:rPr>
              <a:t>研修の形態</a:t>
            </a:r>
            <a:endParaRPr kumimoji="1" lang="ja-JP" altLang="en-US" sz="1600" b="1" dirty="0">
              <a:latin typeface="+mn-ea"/>
              <a:ea typeface="+mn-ea"/>
            </a:endParaRPr>
          </a:p>
        </p:txBody>
      </p:sp>
    </p:spTree>
    <p:extLst>
      <p:ext uri="{BB962C8B-B14F-4D97-AF65-F5344CB8AC3E}">
        <p14:creationId xmlns:p14="http://schemas.microsoft.com/office/powerpoint/2010/main" val="301209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21CDF-A008-EA6E-719B-E08A01087522}"/>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24B93328-B5BF-6DCF-EB6D-269D782F747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487F422-2FA6-DABC-E7B1-FEF302A541BC}"/>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47</a:t>
            </a:fld>
            <a:endParaRPr kumimoji="1" lang="ja-JP" altLang="en-US" dirty="0"/>
          </a:p>
        </p:txBody>
      </p:sp>
      <p:cxnSp>
        <p:nvCxnSpPr>
          <p:cNvPr id="22" name="直線コネクタ 21">
            <a:extLst>
              <a:ext uri="{FF2B5EF4-FFF2-40B4-BE49-F238E27FC236}">
                <a16:creationId xmlns:a16="http://schemas.microsoft.com/office/drawing/2014/main" id="{8D3402CB-9944-3B56-D839-C4A9F5B21256}"/>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CCA46BBD-D086-F542-B548-3F2AD66C9985}"/>
              </a:ext>
            </a:extLst>
          </p:cNvPr>
          <p:cNvSpPr>
            <a:spLocks noGrp="1"/>
          </p:cNvSpPr>
          <p:nvPr>
            <p:ph type="ctrTitle"/>
          </p:nvPr>
        </p:nvSpPr>
        <p:spPr>
          <a:xfrm>
            <a:off x="133165" y="72945"/>
            <a:ext cx="8859914" cy="343330"/>
          </a:xfrm>
        </p:spPr>
        <p:txBody>
          <a:bodyPr anchor="ctr">
            <a:normAutofit/>
          </a:bodyPr>
          <a:lstStyle/>
          <a:p>
            <a:pPr algn="l"/>
            <a:r>
              <a:rPr lang="ja-JP" altLang="en-US" sz="1600" b="1" dirty="0">
                <a:latin typeface="+mn-ea"/>
                <a:ea typeface="+mn-ea"/>
              </a:rPr>
              <a:t>研修の形態</a:t>
            </a:r>
            <a:endParaRPr kumimoji="1" lang="ja-JP" altLang="en-US" sz="1600" b="1" dirty="0">
              <a:latin typeface="+mn-ea"/>
              <a:ea typeface="+mn-ea"/>
            </a:endParaRPr>
          </a:p>
        </p:txBody>
      </p:sp>
      <p:sp>
        <p:nvSpPr>
          <p:cNvPr id="4" name="タイトル 1">
            <a:extLst>
              <a:ext uri="{FF2B5EF4-FFF2-40B4-BE49-F238E27FC236}">
                <a16:creationId xmlns:a16="http://schemas.microsoft.com/office/drawing/2014/main" id="{39FE2E80-289F-5854-A65E-A9EDC78D9C61}"/>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改訂　福祉の「職場研修」マニュアル　～福祉人材育成のための実践手引き～</a:t>
            </a:r>
            <a:r>
              <a:rPr lang="en-US" altLang="ja-JP" sz="1100" b="1" dirty="0"/>
              <a:t>〈</a:t>
            </a:r>
            <a:r>
              <a:rPr lang="ja-JP" altLang="en-US" sz="1100" b="1" dirty="0"/>
              <a:t>全国社会福祉協議会</a:t>
            </a:r>
            <a:r>
              <a:rPr lang="en-US" altLang="ja-JP" sz="1100" b="1" dirty="0"/>
              <a:t>〉』</a:t>
            </a:r>
            <a:r>
              <a:rPr lang="ja-JP" altLang="en-US" sz="1100" b="1" dirty="0"/>
              <a:t>　より</a:t>
            </a:r>
          </a:p>
        </p:txBody>
      </p:sp>
      <p:graphicFrame>
        <p:nvGraphicFramePr>
          <p:cNvPr id="3" name="表 9">
            <a:extLst>
              <a:ext uri="{FF2B5EF4-FFF2-40B4-BE49-F238E27FC236}">
                <a16:creationId xmlns:a16="http://schemas.microsoft.com/office/drawing/2014/main" id="{7D7AF22B-3F4F-413F-80BE-7461EFC6E2CB}"/>
              </a:ext>
            </a:extLst>
          </p:cNvPr>
          <p:cNvGraphicFramePr>
            <a:graphicFrameLocks noGrp="1"/>
          </p:cNvGraphicFramePr>
          <p:nvPr>
            <p:extLst>
              <p:ext uri="{D42A27DB-BD31-4B8C-83A1-F6EECF244321}">
                <p14:modId xmlns:p14="http://schemas.microsoft.com/office/powerpoint/2010/main" val="4218358251"/>
              </p:ext>
            </p:extLst>
          </p:nvPr>
        </p:nvGraphicFramePr>
        <p:xfrm>
          <a:off x="150922" y="544947"/>
          <a:ext cx="8824402" cy="5730132"/>
        </p:xfrm>
        <a:graphic>
          <a:graphicData uri="http://schemas.openxmlformats.org/drawingml/2006/table">
            <a:tbl>
              <a:tblPr firstRow="1" bandRow="1">
                <a:tableStyleId>{5C22544A-7EE6-4342-B048-85BDC9FD1C3A}</a:tableStyleId>
              </a:tblPr>
              <a:tblGrid>
                <a:gridCol w="3621901">
                  <a:extLst>
                    <a:ext uri="{9D8B030D-6E8A-4147-A177-3AD203B41FA5}">
                      <a16:colId xmlns:a16="http://schemas.microsoft.com/office/drawing/2014/main" val="1281241762"/>
                    </a:ext>
                  </a:extLst>
                </a:gridCol>
                <a:gridCol w="5202501">
                  <a:extLst>
                    <a:ext uri="{9D8B030D-6E8A-4147-A177-3AD203B41FA5}">
                      <a16:colId xmlns:a16="http://schemas.microsoft.com/office/drawing/2014/main" val="2960157334"/>
                    </a:ext>
                  </a:extLst>
                </a:gridCol>
              </a:tblGrid>
              <a:tr h="572826">
                <a:tc>
                  <a:txBody>
                    <a:bodyPr/>
                    <a:lstStyle/>
                    <a:p>
                      <a:pPr algn="ctr"/>
                      <a:r>
                        <a:rPr kumimoji="1" lang="ja-JP" altLang="en-US" dirty="0">
                          <a:solidFill>
                            <a:schemeClr val="bg1"/>
                          </a:solidFill>
                        </a:rPr>
                        <a:t>形　態</a:t>
                      </a:r>
                    </a:p>
                  </a:txBody>
                  <a:tcPr anchor="ctr"/>
                </a:tc>
                <a:tc>
                  <a:txBody>
                    <a:bodyPr/>
                    <a:lstStyle/>
                    <a:p>
                      <a:pPr algn="ctr"/>
                      <a:r>
                        <a:rPr kumimoji="1" lang="ja-JP" altLang="en-US" dirty="0">
                          <a:solidFill>
                            <a:schemeClr val="bg1"/>
                          </a:solidFill>
                        </a:rPr>
                        <a:t>内　容</a:t>
                      </a:r>
                    </a:p>
                  </a:txBody>
                  <a:tcPr anchor="ctr"/>
                </a:tc>
                <a:extLst>
                  <a:ext uri="{0D108BD9-81ED-4DB2-BD59-A6C34878D82A}">
                    <a16:rowId xmlns:a16="http://schemas.microsoft.com/office/drawing/2014/main" val="1892397648"/>
                  </a:ext>
                </a:extLst>
              </a:tr>
              <a:tr h="1719102">
                <a:tc>
                  <a:txBody>
                    <a:bodyPr/>
                    <a:lstStyle/>
                    <a:p>
                      <a:pPr algn="ctr"/>
                      <a:r>
                        <a:rPr kumimoji="1" lang="en-US" altLang="ja-JP" sz="3600" b="1" dirty="0">
                          <a:solidFill>
                            <a:schemeClr val="bg2">
                              <a:lumMod val="75000"/>
                            </a:schemeClr>
                          </a:solidFill>
                        </a:rPr>
                        <a:t>OJT</a:t>
                      </a:r>
                    </a:p>
                    <a:p>
                      <a:pPr algn="ctr"/>
                      <a:r>
                        <a:rPr kumimoji="1" lang="ja-JP" altLang="en-US" sz="2400" b="1" dirty="0">
                          <a:solidFill>
                            <a:schemeClr val="bg2">
                              <a:lumMod val="75000"/>
                            </a:schemeClr>
                          </a:solidFill>
                        </a:rPr>
                        <a:t>（</a:t>
                      </a:r>
                      <a:r>
                        <a:rPr kumimoji="1" lang="en-US" altLang="ja-JP" sz="2400" b="1" dirty="0">
                          <a:solidFill>
                            <a:schemeClr val="bg2">
                              <a:lumMod val="75000"/>
                            </a:schemeClr>
                          </a:solidFill>
                        </a:rPr>
                        <a:t>On the Job Training</a:t>
                      </a:r>
                      <a:r>
                        <a:rPr kumimoji="1" lang="ja-JP" altLang="en-US" sz="2400" b="1" dirty="0">
                          <a:solidFill>
                            <a:schemeClr val="bg2">
                              <a:lumMod val="75000"/>
                            </a:schemeClr>
                          </a:solidFill>
                        </a:rPr>
                        <a:t>）</a:t>
                      </a:r>
                      <a:endParaRPr kumimoji="1" lang="en-US" altLang="ja-JP" sz="2400" b="1" dirty="0">
                        <a:solidFill>
                          <a:schemeClr val="bg2">
                            <a:lumMod val="75000"/>
                          </a:schemeClr>
                        </a:solidFill>
                      </a:endParaRPr>
                    </a:p>
                    <a:p>
                      <a:pPr algn="ctr"/>
                      <a:r>
                        <a:rPr kumimoji="1" lang="ja-JP" altLang="en-US" sz="1600" b="1" dirty="0">
                          <a:solidFill>
                            <a:schemeClr val="bg2">
                              <a:lumMod val="75000"/>
                            </a:schemeClr>
                          </a:solidFill>
                        </a:rPr>
                        <a:t>～職務を通じての研修～</a:t>
                      </a:r>
                    </a:p>
                  </a:txBody>
                  <a:tcPr anchor="ctr"/>
                </a:tc>
                <a:tc>
                  <a:txBody>
                    <a:bodyPr/>
                    <a:lstStyle/>
                    <a:p>
                      <a:r>
                        <a:rPr kumimoji="1" lang="ja-JP" altLang="en-US" sz="2000" b="1" dirty="0">
                          <a:solidFill>
                            <a:schemeClr val="bg2">
                              <a:lumMod val="75000"/>
                            </a:schemeClr>
                          </a:solidFill>
                        </a:rPr>
                        <a:t>上司（先輩職員）が、職務を通じて、または職務と関連させながら、部下（後輩職員）を指導・育成する研修。</a:t>
                      </a:r>
                    </a:p>
                  </a:txBody>
                  <a:tcPr anchor="ctr"/>
                </a:tc>
                <a:extLst>
                  <a:ext uri="{0D108BD9-81ED-4DB2-BD59-A6C34878D82A}">
                    <a16:rowId xmlns:a16="http://schemas.microsoft.com/office/drawing/2014/main" val="2325238356"/>
                  </a:ext>
                </a:extLst>
              </a:tr>
              <a:tr h="1719102">
                <a:tc>
                  <a:txBody>
                    <a:bodyPr/>
                    <a:lstStyle/>
                    <a:p>
                      <a:pPr algn="ctr"/>
                      <a:r>
                        <a:rPr kumimoji="1" lang="en-US" altLang="ja-JP" sz="3600" b="1" dirty="0">
                          <a:solidFill>
                            <a:srgbClr val="FF0000"/>
                          </a:solidFill>
                        </a:rPr>
                        <a:t>OFF-JT</a:t>
                      </a:r>
                    </a:p>
                    <a:p>
                      <a:pPr algn="ctr"/>
                      <a:r>
                        <a:rPr kumimoji="1" lang="ja-JP" altLang="en-US" sz="2400" b="1" dirty="0">
                          <a:solidFill>
                            <a:srgbClr val="FF0000"/>
                          </a:solidFill>
                        </a:rPr>
                        <a:t>（</a:t>
                      </a:r>
                      <a:r>
                        <a:rPr kumimoji="1" lang="en-US" altLang="ja-JP" sz="2400" b="1" dirty="0">
                          <a:solidFill>
                            <a:srgbClr val="FF0000"/>
                          </a:solidFill>
                        </a:rPr>
                        <a:t>Off the Job Training</a:t>
                      </a:r>
                      <a:r>
                        <a:rPr kumimoji="1" lang="ja-JP" altLang="en-US" sz="2400" b="1" dirty="0">
                          <a:solidFill>
                            <a:srgbClr val="FF0000"/>
                          </a:solidFill>
                        </a:rPr>
                        <a:t>）</a:t>
                      </a:r>
                      <a:endParaRPr kumimoji="1" lang="en-US" altLang="ja-JP" sz="2400" b="1" dirty="0">
                        <a:solidFill>
                          <a:srgbClr val="FF0000"/>
                        </a:solidFill>
                      </a:endParaRPr>
                    </a:p>
                    <a:p>
                      <a:pPr algn="ctr"/>
                      <a:r>
                        <a:rPr kumimoji="1" lang="ja-JP" altLang="en-US" sz="1600" b="1" dirty="0">
                          <a:solidFill>
                            <a:srgbClr val="FF0000"/>
                          </a:solidFill>
                        </a:rPr>
                        <a:t>～職務を離れての研修～</a:t>
                      </a:r>
                    </a:p>
                  </a:txBody>
                  <a:tcPr anchor="ctr"/>
                </a:tc>
                <a:tc>
                  <a:txBody>
                    <a:bodyPr/>
                    <a:lstStyle/>
                    <a:p>
                      <a:r>
                        <a:rPr kumimoji="1" lang="ja-JP" altLang="en-US" sz="2000" b="1" dirty="0">
                          <a:solidFill>
                            <a:srgbClr val="FF0000"/>
                          </a:solidFill>
                        </a:rPr>
                        <a:t>職務命令により、一定期間、日常業務を離れて行う研修。「職場内の集合研修」と「職場外研修への派遣」の２つがある。</a:t>
                      </a:r>
                    </a:p>
                  </a:txBody>
                  <a:tcPr anchor="ctr"/>
                </a:tc>
                <a:extLst>
                  <a:ext uri="{0D108BD9-81ED-4DB2-BD59-A6C34878D82A}">
                    <a16:rowId xmlns:a16="http://schemas.microsoft.com/office/drawing/2014/main" val="30871427"/>
                  </a:ext>
                </a:extLst>
              </a:tr>
              <a:tr h="1719102">
                <a:tc>
                  <a:txBody>
                    <a:bodyPr/>
                    <a:lstStyle/>
                    <a:p>
                      <a:pPr algn="ctr"/>
                      <a:r>
                        <a:rPr kumimoji="1" lang="en-US" altLang="ja-JP" sz="3600" b="1" dirty="0">
                          <a:solidFill>
                            <a:schemeClr val="bg2">
                              <a:lumMod val="75000"/>
                            </a:schemeClr>
                          </a:solidFill>
                        </a:rPr>
                        <a:t>SDS</a:t>
                      </a:r>
                    </a:p>
                    <a:p>
                      <a:pPr algn="ctr"/>
                      <a:r>
                        <a:rPr kumimoji="1" lang="ja-JP" altLang="en-US" sz="2000" b="1" dirty="0">
                          <a:solidFill>
                            <a:schemeClr val="bg2">
                              <a:lumMod val="75000"/>
                            </a:schemeClr>
                          </a:solidFill>
                        </a:rPr>
                        <a:t>（</a:t>
                      </a:r>
                      <a:r>
                        <a:rPr kumimoji="1" lang="en-US" altLang="ja-JP" sz="2000" b="1" dirty="0">
                          <a:solidFill>
                            <a:schemeClr val="bg2">
                              <a:lumMod val="75000"/>
                            </a:schemeClr>
                          </a:solidFill>
                        </a:rPr>
                        <a:t>Self Development System</a:t>
                      </a:r>
                      <a:r>
                        <a:rPr kumimoji="1" lang="ja-JP" altLang="en-US" sz="2000" b="1" dirty="0">
                          <a:solidFill>
                            <a:schemeClr val="bg2">
                              <a:lumMod val="75000"/>
                            </a:schemeClr>
                          </a:solidFill>
                        </a:rPr>
                        <a:t>）</a:t>
                      </a:r>
                      <a:endParaRPr kumimoji="1" lang="en-US" altLang="ja-JP" sz="2000" b="1" dirty="0">
                        <a:solidFill>
                          <a:schemeClr val="bg2">
                            <a:lumMod val="75000"/>
                          </a:schemeClr>
                        </a:solidFill>
                      </a:endParaRPr>
                    </a:p>
                    <a:p>
                      <a:pPr algn="ctr"/>
                      <a:r>
                        <a:rPr kumimoji="1" lang="ja-JP" altLang="en-US" sz="1600" b="1" dirty="0">
                          <a:solidFill>
                            <a:schemeClr val="bg2">
                              <a:lumMod val="75000"/>
                            </a:schemeClr>
                          </a:solidFill>
                        </a:rPr>
                        <a:t>～自己啓発援助制度～</a:t>
                      </a:r>
                    </a:p>
                  </a:txBody>
                  <a:tcPr anchor="ctr"/>
                </a:tc>
                <a:tc>
                  <a:txBody>
                    <a:bodyPr/>
                    <a:lstStyle/>
                    <a:p>
                      <a:r>
                        <a:rPr kumimoji="1" lang="ja-JP" altLang="en-US" sz="2000" b="1" dirty="0">
                          <a:solidFill>
                            <a:schemeClr val="bg2">
                              <a:lumMod val="75000"/>
                            </a:schemeClr>
                          </a:solidFill>
                        </a:rPr>
                        <a:t>職員の職場内外での自主的な自己啓発活動を職場として認知し、経済的・時間的な援助や施設の提供を行うもの。</a:t>
                      </a:r>
                    </a:p>
                  </a:txBody>
                  <a:tcPr anchor="ctr"/>
                </a:tc>
                <a:extLst>
                  <a:ext uri="{0D108BD9-81ED-4DB2-BD59-A6C34878D82A}">
                    <a16:rowId xmlns:a16="http://schemas.microsoft.com/office/drawing/2014/main" val="3570345534"/>
                  </a:ext>
                </a:extLst>
              </a:tr>
            </a:tbl>
          </a:graphicData>
        </a:graphic>
      </p:graphicFrame>
    </p:spTree>
    <p:extLst>
      <p:ext uri="{BB962C8B-B14F-4D97-AF65-F5344CB8AC3E}">
        <p14:creationId xmlns:p14="http://schemas.microsoft.com/office/powerpoint/2010/main" val="349381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48</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A6A5B158-C179-436B-5A11-3911899B6D96}"/>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改訂　福祉の「職場研修」マニュアル　～福祉人材育成のための実践手引き～</a:t>
            </a:r>
            <a:r>
              <a:rPr lang="en-US" altLang="ja-JP" sz="1100" b="1" dirty="0"/>
              <a:t>〈</a:t>
            </a:r>
            <a:r>
              <a:rPr lang="ja-JP" altLang="en-US" sz="1100" b="1" dirty="0"/>
              <a:t>全国社会福祉協議会</a:t>
            </a:r>
            <a:r>
              <a:rPr lang="en-US" altLang="ja-JP" sz="1100" b="1" dirty="0"/>
              <a:t>〉』</a:t>
            </a:r>
            <a:r>
              <a:rPr lang="ja-JP" altLang="en-US" sz="1100" b="1" dirty="0"/>
              <a:t>　（一部修正）より</a:t>
            </a:r>
          </a:p>
        </p:txBody>
      </p:sp>
      <p:sp>
        <p:nvSpPr>
          <p:cNvPr id="8" name="タイトル 1">
            <a:extLst>
              <a:ext uri="{FF2B5EF4-FFF2-40B4-BE49-F238E27FC236}">
                <a16:creationId xmlns:a16="http://schemas.microsoft.com/office/drawing/2014/main" id="{A3AC61EC-1ED8-444A-2A44-F2E6B196A26C}"/>
              </a:ext>
            </a:extLst>
          </p:cNvPr>
          <p:cNvSpPr txBox="1">
            <a:spLocks/>
          </p:cNvSpPr>
          <p:nvPr/>
        </p:nvSpPr>
        <p:spPr>
          <a:xfrm>
            <a:off x="142043" y="908529"/>
            <a:ext cx="8859914" cy="53058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Bef>
                <a:spcPts val="600"/>
              </a:spcBef>
            </a:pPr>
            <a:r>
              <a:rPr lang="ja-JP" altLang="en-US" sz="3200" b="1" dirty="0">
                <a:latin typeface="+mn-ea"/>
                <a:ea typeface="+mn-ea"/>
              </a:rPr>
              <a:t>「</a:t>
            </a:r>
            <a:r>
              <a:rPr lang="en-US" altLang="ja-JP" sz="3200" b="1" dirty="0">
                <a:latin typeface="+mn-ea"/>
                <a:ea typeface="+mn-ea"/>
              </a:rPr>
              <a:t>OFF</a:t>
            </a:r>
            <a:r>
              <a:rPr lang="ja-JP" altLang="en-US" sz="3200" b="1" dirty="0">
                <a:latin typeface="+mn-ea"/>
                <a:ea typeface="+mn-ea"/>
              </a:rPr>
              <a:t>－</a:t>
            </a:r>
            <a:r>
              <a:rPr lang="en-US" altLang="ja-JP" sz="3200" b="1" dirty="0">
                <a:latin typeface="+mn-ea"/>
                <a:ea typeface="+mn-ea"/>
              </a:rPr>
              <a:t>JT</a:t>
            </a:r>
            <a:r>
              <a:rPr lang="ja-JP" altLang="en-US" sz="3200" b="1" dirty="0">
                <a:latin typeface="+mn-ea"/>
                <a:ea typeface="+mn-ea"/>
              </a:rPr>
              <a:t>の推進」</a:t>
            </a:r>
            <a:endParaRPr lang="en-US" altLang="ja-JP" sz="3200" b="1" dirty="0">
              <a:latin typeface="+mn-ea"/>
              <a:ea typeface="+mn-ea"/>
            </a:endParaRPr>
          </a:p>
          <a:p>
            <a:pPr>
              <a:lnSpc>
                <a:spcPct val="100000"/>
              </a:lnSpc>
              <a:spcBef>
                <a:spcPts val="600"/>
              </a:spcBef>
            </a:pPr>
            <a:r>
              <a:rPr lang="ja-JP" altLang="en-US" sz="3200" b="1" dirty="0">
                <a:latin typeface="+mn-ea"/>
                <a:ea typeface="+mn-ea"/>
              </a:rPr>
              <a:t>～研修技法を効果的に活用する～</a:t>
            </a:r>
            <a:endParaRPr lang="en-US" altLang="ja-JP" sz="3200" b="1" dirty="0">
              <a:latin typeface="+mn-ea"/>
              <a:ea typeface="+mn-ea"/>
            </a:endParaRPr>
          </a:p>
          <a:p>
            <a:pPr>
              <a:lnSpc>
                <a:spcPct val="100000"/>
              </a:lnSpc>
              <a:spcBef>
                <a:spcPts val="600"/>
              </a:spcBef>
            </a:pPr>
            <a:endParaRPr lang="en-US" altLang="ja-JP" sz="3200" b="1" dirty="0">
              <a:latin typeface="+mn-ea"/>
              <a:ea typeface="+mn-ea"/>
            </a:endParaRPr>
          </a:p>
          <a:p>
            <a:pPr algn="l">
              <a:lnSpc>
                <a:spcPct val="100000"/>
              </a:lnSpc>
              <a:spcBef>
                <a:spcPts val="600"/>
              </a:spcBef>
            </a:pPr>
            <a:r>
              <a:rPr lang="ja-JP" altLang="en-US" sz="3200" b="1" dirty="0">
                <a:latin typeface="+mn-ea"/>
                <a:ea typeface="+mn-ea"/>
              </a:rPr>
              <a:t>①研修のねらいや目的に合った内容</a:t>
            </a:r>
            <a:endParaRPr lang="en-US" altLang="ja-JP" sz="3200" b="1" dirty="0">
              <a:latin typeface="+mn-ea"/>
              <a:ea typeface="+mn-ea"/>
            </a:endParaRPr>
          </a:p>
          <a:p>
            <a:pPr algn="l">
              <a:lnSpc>
                <a:spcPct val="100000"/>
              </a:lnSpc>
              <a:spcBef>
                <a:spcPts val="600"/>
              </a:spcBef>
            </a:pPr>
            <a:r>
              <a:rPr lang="ja-JP" altLang="en-US" sz="3200" b="1" dirty="0">
                <a:latin typeface="+mn-ea"/>
                <a:ea typeface="+mn-ea"/>
              </a:rPr>
              <a:t>②受講者の知識や能力のレベルに合った内容</a:t>
            </a:r>
            <a:endParaRPr lang="en-US" altLang="ja-JP" sz="3200" b="1" dirty="0">
              <a:latin typeface="+mn-ea"/>
              <a:ea typeface="+mn-ea"/>
            </a:endParaRPr>
          </a:p>
          <a:p>
            <a:pPr algn="l">
              <a:lnSpc>
                <a:spcPct val="100000"/>
              </a:lnSpc>
              <a:spcBef>
                <a:spcPts val="600"/>
              </a:spcBef>
            </a:pPr>
            <a:r>
              <a:rPr lang="ja-JP" altLang="en-US" sz="3200" b="1" dirty="0">
                <a:latin typeface="+mn-ea"/>
                <a:ea typeface="+mn-ea"/>
              </a:rPr>
              <a:t>③研修の流れに沿った内容</a:t>
            </a:r>
            <a:endParaRPr lang="en-US" altLang="ja-JP" sz="3200" b="1" dirty="0">
              <a:latin typeface="+mn-ea"/>
              <a:ea typeface="+mn-ea"/>
            </a:endParaRPr>
          </a:p>
          <a:p>
            <a:pPr algn="l">
              <a:lnSpc>
                <a:spcPct val="100000"/>
              </a:lnSpc>
              <a:spcBef>
                <a:spcPts val="600"/>
              </a:spcBef>
            </a:pPr>
            <a:r>
              <a:rPr lang="ja-JP" altLang="en-US" sz="3200" b="1" dirty="0">
                <a:latin typeface="+mn-ea"/>
                <a:ea typeface="+mn-ea"/>
              </a:rPr>
              <a:t>④研修の時間を考慮した内容</a:t>
            </a:r>
            <a:endParaRPr lang="en-US" altLang="ja-JP" sz="3200" b="1" dirty="0">
              <a:latin typeface="+mn-ea"/>
              <a:ea typeface="+mn-ea"/>
            </a:endParaRPr>
          </a:p>
          <a:p>
            <a:pPr algn="l">
              <a:lnSpc>
                <a:spcPct val="100000"/>
              </a:lnSpc>
              <a:spcBef>
                <a:spcPts val="600"/>
              </a:spcBef>
            </a:pPr>
            <a:r>
              <a:rPr lang="ja-JP" altLang="en-US" sz="3200" b="1" dirty="0">
                <a:latin typeface="+mn-ea"/>
                <a:ea typeface="+mn-ea"/>
              </a:rPr>
              <a:t>⑤受講生の人数を考慮した内容</a:t>
            </a:r>
            <a:endParaRPr lang="en-US" altLang="ja-JP" sz="3200" b="1" dirty="0">
              <a:latin typeface="+mn-ea"/>
              <a:ea typeface="+mn-ea"/>
            </a:endParaRPr>
          </a:p>
          <a:p>
            <a:pPr algn="l">
              <a:lnSpc>
                <a:spcPct val="100000"/>
              </a:lnSpc>
              <a:spcBef>
                <a:spcPts val="600"/>
              </a:spcBef>
            </a:pPr>
            <a:r>
              <a:rPr lang="ja-JP" altLang="en-US" sz="3200" b="1" dirty="0">
                <a:latin typeface="+mn-ea"/>
                <a:ea typeface="+mn-ea"/>
              </a:rPr>
              <a:t>上記を踏まえ、研修のあり方を考える。</a:t>
            </a:r>
            <a:endParaRPr lang="en-US" altLang="ja-JP" sz="3200" b="1" dirty="0">
              <a:latin typeface="+mn-ea"/>
              <a:ea typeface="+mn-ea"/>
            </a:endParaRPr>
          </a:p>
        </p:txBody>
      </p:sp>
      <p:pic>
        <p:nvPicPr>
          <p:cNvPr id="2" name="図 1">
            <a:extLst>
              <a:ext uri="{FF2B5EF4-FFF2-40B4-BE49-F238E27FC236}">
                <a16:creationId xmlns:a16="http://schemas.microsoft.com/office/drawing/2014/main" id="{A5252CBF-209C-61BD-EA97-B5CC9DAC76C2}"/>
              </a:ext>
            </a:extLst>
          </p:cNvPr>
          <p:cNvPicPr>
            <a:picLocks noChangeAspect="1"/>
          </p:cNvPicPr>
          <p:nvPr/>
        </p:nvPicPr>
        <p:blipFill>
          <a:blip r:embed="rId3"/>
          <a:stretch>
            <a:fillRect/>
          </a:stretch>
        </p:blipFill>
        <p:spPr>
          <a:xfrm>
            <a:off x="7407812" y="4170707"/>
            <a:ext cx="1533711" cy="1533711"/>
          </a:xfrm>
          <a:prstGeom prst="rect">
            <a:avLst/>
          </a:prstGeom>
        </p:spPr>
      </p:pic>
      <p:sp>
        <p:nvSpPr>
          <p:cNvPr id="11" name="タイトル 1">
            <a:extLst>
              <a:ext uri="{FF2B5EF4-FFF2-40B4-BE49-F238E27FC236}">
                <a16:creationId xmlns:a16="http://schemas.microsoft.com/office/drawing/2014/main" id="{E654AC23-F742-3F2E-9B3A-69857C71CC91}"/>
              </a:ext>
            </a:extLst>
          </p:cNvPr>
          <p:cNvSpPr>
            <a:spLocks noGrp="1"/>
          </p:cNvSpPr>
          <p:nvPr>
            <p:ph type="ctrTitle"/>
          </p:nvPr>
        </p:nvSpPr>
        <p:spPr>
          <a:xfrm>
            <a:off x="133165" y="72945"/>
            <a:ext cx="8859914" cy="343330"/>
          </a:xfrm>
        </p:spPr>
        <p:txBody>
          <a:bodyPr anchor="ctr">
            <a:normAutofit/>
          </a:bodyPr>
          <a:lstStyle/>
          <a:p>
            <a:pPr algn="l"/>
            <a:r>
              <a:rPr lang="ja-JP" altLang="en-US" sz="1600" b="1" dirty="0">
                <a:latin typeface="+mn-ea"/>
                <a:ea typeface="+mn-ea"/>
              </a:rPr>
              <a:t>研修の形態</a:t>
            </a:r>
            <a:endParaRPr kumimoji="1" lang="ja-JP" altLang="en-US" sz="1600" b="1" dirty="0">
              <a:latin typeface="+mn-ea"/>
              <a:ea typeface="+mn-ea"/>
            </a:endParaRPr>
          </a:p>
        </p:txBody>
      </p:sp>
    </p:spTree>
    <p:extLst>
      <p:ext uri="{BB962C8B-B14F-4D97-AF65-F5344CB8AC3E}">
        <p14:creationId xmlns:p14="http://schemas.microsoft.com/office/powerpoint/2010/main" val="220259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8EB70-B9BA-6B0E-55EF-1B85920EC856}"/>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57B30856-1E84-78DB-04E3-08AC8D4F46A0}"/>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C5F3055-BAFC-708D-E804-751FE03572C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49</a:t>
            </a:fld>
            <a:endParaRPr kumimoji="1" lang="ja-JP" altLang="en-US" dirty="0"/>
          </a:p>
        </p:txBody>
      </p:sp>
      <p:cxnSp>
        <p:nvCxnSpPr>
          <p:cNvPr id="22" name="直線コネクタ 21">
            <a:extLst>
              <a:ext uri="{FF2B5EF4-FFF2-40B4-BE49-F238E27FC236}">
                <a16:creationId xmlns:a16="http://schemas.microsoft.com/office/drawing/2014/main" id="{46D806FE-662D-2362-65C4-A0C82046AE2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9649477E-28D5-EEB2-958B-B041B24651F6}"/>
              </a:ext>
            </a:extLst>
          </p:cNvPr>
          <p:cNvSpPr>
            <a:spLocks noGrp="1"/>
          </p:cNvSpPr>
          <p:nvPr>
            <p:ph type="ctrTitle"/>
          </p:nvPr>
        </p:nvSpPr>
        <p:spPr>
          <a:xfrm>
            <a:off x="133165" y="72945"/>
            <a:ext cx="8859914" cy="343330"/>
          </a:xfrm>
        </p:spPr>
        <p:txBody>
          <a:bodyPr anchor="ctr">
            <a:normAutofit/>
          </a:bodyPr>
          <a:lstStyle/>
          <a:p>
            <a:pPr algn="l"/>
            <a:r>
              <a:rPr lang="ja-JP" altLang="en-US" sz="1600" b="1" dirty="0">
                <a:latin typeface="+mn-ea"/>
                <a:ea typeface="+mn-ea"/>
              </a:rPr>
              <a:t>研修の形態</a:t>
            </a:r>
            <a:endParaRPr kumimoji="1" lang="ja-JP" altLang="en-US" sz="1600" b="1" dirty="0">
              <a:latin typeface="+mn-ea"/>
              <a:ea typeface="+mn-ea"/>
            </a:endParaRPr>
          </a:p>
        </p:txBody>
      </p:sp>
      <p:sp>
        <p:nvSpPr>
          <p:cNvPr id="4" name="タイトル 1">
            <a:extLst>
              <a:ext uri="{FF2B5EF4-FFF2-40B4-BE49-F238E27FC236}">
                <a16:creationId xmlns:a16="http://schemas.microsoft.com/office/drawing/2014/main" id="{8DB76DB3-D1AE-AE9D-EE9F-413BF4F9F347}"/>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改訂　福祉の「職場研修」マニュアル　～福祉人材育成のための実践手引き～</a:t>
            </a:r>
            <a:r>
              <a:rPr lang="en-US" altLang="ja-JP" sz="1100" b="1" dirty="0"/>
              <a:t>〈</a:t>
            </a:r>
            <a:r>
              <a:rPr lang="ja-JP" altLang="en-US" sz="1100" b="1" dirty="0"/>
              <a:t>全国社会福祉協議会</a:t>
            </a:r>
            <a:r>
              <a:rPr lang="en-US" altLang="ja-JP" sz="1100" b="1" dirty="0"/>
              <a:t>〉』</a:t>
            </a:r>
            <a:r>
              <a:rPr lang="ja-JP" altLang="en-US" sz="1100" b="1" dirty="0"/>
              <a:t>　より</a:t>
            </a:r>
          </a:p>
        </p:txBody>
      </p:sp>
      <p:graphicFrame>
        <p:nvGraphicFramePr>
          <p:cNvPr id="3" name="表 9">
            <a:extLst>
              <a:ext uri="{FF2B5EF4-FFF2-40B4-BE49-F238E27FC236}">
                <a16:creationId xmlns:a16="http://schemas.microsoft.com/office/drawing/2014/main" id="{EED5F114-4928-8474-DF1C-2DFEDC292BD6}"/>
              </a:ext>
            </a:extLst>
          </p:cNvPr>
          <p:cNvGraphicFramePr>
            <a:graphicFrameLocks noGrp="1"/>
          </p:cNvGraphicFramePr>
          <p:nvPr>
            <p:extLst>
              <p:ext uri="{D42A27DB-BD31-4B8C-83A1-F6EECF244321}">
                <p14:modId xmlns:p14="http://schemas.microsoft.com/office/powerpoint/2010/main" val="336360610"/>
              </p:ext>
            </p:extLst>
          </p:nvPr>
        </p:nvGraphicFramePr>
        <p:xfrm>
          <a:off x="150922" y="544947"/>
          <a:ext cx="8824402" cy="5730132"/>
        </p:xfrm>
        <a:graphic>
          <a:graphicData uri="http://schemas.openxmlformats.org/drawingml/2006/table">
            <a:tbl>
              <a:tblPr firstRow="1" bandRow="1">
                <a:tableStyleId>{5C22544A-7EE6-4342-B048-85BDC9FD1C3A}</a:tableStyleId>
              </a:tblPr>
              <a:tblGrid>
                <a:gridCol w="3621901">
                  <a:extLst>
                    <a:ext uri="{9D8B030D-6E8A-4147-A177-3AD203B41FA5}">
                      <a16:colId xmlns:a16="http://schemas.microsoft.com/office/drawing/2014/main" val="1281241762"/>
                    </a:ext>
                  </a:extLst>
                </a:gridCol>
                <a:gridCol w="5202501">
                  <a:extLst>
                    <a:ext uri="{9D8B030D-6E8A-4147-A177-3AD203B41FA5}">
                      <a16:colId xmlns:a16="http://schemas.microsoft.com/office/drawing/2014/main" val="2960157334"/>
                    </a:ext>
                  </a:extLst>
                </a:gridCol>
              </a:tblGrid>
              <a:tr h="572826">
                <a:tc>
                  <a:txBody>
                    <a:bodyPr/>
                    <a:lstStyle/>
                    <a:p>
                      <a:pPr algn="ctr"/>
                      <a:r>
                        <a:rPr kumimoji="1" lang="ja-JP" altLang="en-US" dirty="0">
                          <a:solidFill>
                            <a:schemeClr val="bg1"/>
                          </a:solidFill>
                        </a:rPr>
                        <a:t>形　態</a:t>
                      </a:r>
                    </a:p>
                  </a:txBody>
                  <a:tcPr anchor="ctr"/>
                </a:tc>
                <a:tc>
                  <a:txBody>
                    <a:bodyPr/>
                    <a:lstStyle/>
                    <a:p>
                      <a:pPr algn="ctr"/>
                      <a:r>
                        <a:rPr kumimoji="1" lang="ja-JP" altLang="en-US" dirty="0">
                          <a:solidFill>
                            <a:schemeClr val="bg1"/>
                          </a:solidFill>
                        </a:rPr>
                        <a:t>内　容</a:t>
                      </a:r>
                    </a:p>
                  </a:txBody>
                  <a:tcPr anchor="ctr"/>
                </a:tc>
                <a:extLst>
                  <a:ext uri="{0D108BD9-81ED-4DB2-BD59-A6C34878D82A}">
                    <a16:rowId xmlns:a16="http://schemas.microsoft.com/office/drawing/2014/main" val="1892397648"/>
                  </a:ext>
                </a:extLst>
              </a:tr>
              <a:tr h="1719102">
                <a:tc>
                  <a:txBody>
                    <a:bodyPr/>
                    <a:lstStyle/>
                    <a:p>
                      <a:pPr algn="ctr"/>
                      <a:r>
                        <a:rPr kumimoji="1" lang="en-US" altLang="ja-JP" sz="3600" b="1" dirty="0">
                          <a:solidFill>
                            <a:schemeClr val="bg2">
                              <a:lumMod val="75000"/>
                            </a:schemeClr>
                          </a:solidFill>
                        </a:rPr>
                        <a:t>OJT</a:t>
                      </a:r>
                    </a:p>
                    <a:p>
                      <a:pPr algn="ctr"/>
                      <a:r>
                        <a:rPr kumimoji="1" lang="ja-JP" altLang="en-US" sz="2400" b="1" dirty="0">
                          <a:solidFill>
                            <a:schemeClr val="bg2">
                              <a:lumMod val="75000"/>
                            </a:schemeClr>
                          </a:solidFill>
                        </a:rPr>
                        <a:t>（</a:t>
                      </a:r>
                      <a:r>
                        <a:rPr kumimoji="1" lang="en-US" altLang="ja-JP" sz="2400" b="1" dirty="0">
                          <a:solidFill>
                            <a:schemeClr val="bg2">
                              <a:lumMod val="75000"/>
                            </a:schemeClr>
                          </a:solidFill>
                        </a:rPr>
                        <a:t>On the Job Training</a:t>
                      </a:r>
                      <a:r>
                        <a:rPr kumimoji="1" lang="ja-JP" altLang="en-US" sz="2400" b="1" dirty="0">
                          <a:solidFill>
                            <a:schemeClr val="bg2">
                              <a:lumMod val="75000"/>
                            </a:schemeClr>
                          </a:solidFill>
                        </a:rPr>
                        <a:t>）</a:t>
                      </a:r>
                      <a:endParaRPr kumimoji="1" lang="en-US" altLang="ja-JP" sz="2400" b="1" dirty="0">
                        <a:solidFill>
                          <a:schemeClr val="bg2">
                            <a:lumMod val="75000"/>
                          </a:schemeClr>
                        </a:solidFill>
                      </a:endParaRPr>
                    </a:p>
                    <a:p>
                      <a:pPr algn="ctr"/>
                      <a:r>
                        <a:rPr kumimoji="1" lang="ja-JP" altLang="en-US" sz="1600" b="1" dirty="0">
                          <a:solidFill>
                            <a:schemeClr val="bg2">
                              <a:lumMod val="75000"/>
                            </a:schemeClr>
                          </a:solidFill>
                        </a:rPr>
                        <a:t>～職務を通じての研修～</a:t>
                      </a:r>
                    </a:p>
                  </a:txBody>
                  <a:tcPr anchor="ctr"/>
                </a:tc>
                <a:tc>
                  <a:txBody>
                    <a:bodyPr/>
                    <a:lstStyle/>
                    <a:p>
                      <a:r>
                        <a:rPr kumimoji="1" lang="ja-JP" altLang="en-US" sz="2000" b="1" dirty="0">
                          <a:solidFill>
                            <a:schemeClr val="bg2">
                              <a:lumMod val="75000"/>
                            </a:schemeClr>
                          </a:solidFill>
                        </a:rPr>
                        <a:t>上司（先輩職員）が、職務を通じて、または職務と関連させながら、部下（後輩職員）を指導・育成する研修。</a:t>
                      </a:r>
                    </a:p>
                  </a:txBody>
                  <a:tcPr anchor="ctr"/>
                </a:tc>
                <a:extLst>
                  <a:ext uri="{0D108BD9-81ED-4DB2-BD59-A6C34878D82A}">
                    <a16:rowId xmlns:a16="http://schemas.microsoft.com/office/drawing/2014/main" val="2325238356"/>
                  </a:ext>
                </a:extLst>
              </a:tr>
              <a:tr h="1719102">
                <a:tc>
                  <a:txBody>
                    <a:bodyPr/>
                    <a:lstStyle/>
                    <a:p>
                      <a:pPr algn="ctr"/>
                      <a:r>
                        <a:rPr kumimoji="1" lang="en-US" altLang="ja-JP" sz="3600" b="1" dirty="0">
                          <a:solidFill>
                            <a:schemeClr val="bg2">
                              <a:lumMod val="75000"/>
                            </a:schemeClr>
                          </a:solidFill>
                        </a:rPr>
                        <a:t>OFF-JT</a:t>
                      </a:r>
                    </a:p>
                    <a:p>
                      <a:pPr algn="ctr"/>
                      <a:r>
                        <a:rPr kumimoji="1" lang="ja-JP" altLang="en-US" sz="2400" b="1" dirty="0">
                          <a:solidFill>
                            <a:schemeClr val="bg2">
                              <a:lumMod val="75000"/>
                            </a:schemeClr>
                          </a:solidFill>
                        </a:rPr>
                        <a:t>（</a:t>
                      </a:r>
                      <a:r>
                        <a:rPr kumimoji="1" lang="en-US" altLang="ja-JP" sz="2400" b="1" dirty="0">
                          <a:solidFill>
                            <a:schemeClr val="bg2">
                              <a:lumMod val="75000"/>
                            </a:schemeClr>
                          </a:solidFill>
                        </a:rPr>
                        <a:t>Off the Job Training</a:t>
                      </a:r>
                      <a:r>
                        <a:rPr kumimoji="1" lang="ja-JP" altLang="en-US" sz="2400" b="1" dirty="0">
                          <a:solidFill>
                            <a:schemeClr val="bg2">
                              <a:lumMod val="75000"/>
                            </a:schemeClr>
                          </a:solidFill>
                        </a:rPr>
                        <a:t>）</a:t>
                      </a:r>
                      <a:endParaRPr kumimoji="1" lang="en-US" altLang="ja-JP" sz="2400" b="1" dirty="0">
                        <a:solidFill>
                          <a:schemeClr val="bg2">
                            <a:lumMod val="75000"/>
                          </a:schemeClr>
                        </a:solidFill>
                      </a:endParaRPr>
                    </a:p>
                    <a:p>
                      <a:pPr algn="ctr"/>
                      <a:r>
                        <a:rPr kumimoji="1" lang="ja-JP" altLang="en-US" sz="1600" b="1" dirty="0">
                          <a:solidFill>
                            <a:schemeClr val="bg2">
                              <a:lumMod val="75000"/>
                            </a:schemeClr>
                          </a:solidFill>
                        </a:rPr>
                        <a:t>～職務を離れての研修～</a:t>
                      </a:r>
                    </a:p>
                  </a:txBody>
                  <a:tcPr anchor="ctr"/>
                </a:tc>
                <a:tc>
                  <a:txBody>
                    <a:bodyPr/>
                    <a:lstStyle/>
                    <a:p>
                      <a:r>
                        <a:rPr kumimoji="1" lang="ja-JP" altLang="en-US" sz="2000" b="1" dirty="0">
                          <a:solidFill>
                            <a:schemeClr val="bg2">
                              <a:lumMod val="75000"/>
                            </a:schemeClr>
                          </a:solidFill>
                        </a:rPr>
                        <a:t>職務命令により、一定期間、日常業務を離れて行う研修。「職場内の集合研修」と「職場外研修への派遣」の２つがある。</a:t>
                      </a:r>
                    </a:p>
                  </a:txBody>
                  <a:tcPr anchor="ctr"/>
                </a:tc>
                <a:extLst>
                  <a:ext uri="{0D108BD9-81ED-4DB2-BD59-A6C34878D82A}">
                    <a16:rowId xmlns:a16="http://schemas.microsoft.com/office/drawing/2014/main" val="30871427"/>
                  </a:ext>
                </a:extLst>
              </a:tr>
              <a:tr h="1719102">
                <a:tc>
                  <a:txBody>
                    <a:bodyPr/>
                    <a:lstStyle/>
                    <a:p>
                      <a:pPr algn="ctr"/>
                      <a:r>
                        <a:rPr kumimoji="1" lang="en-US" altLang="ja-JP" sz="3600" b="1" dirty="0">
                          <a:solidFill>
                            <a:srgbClr val="FF0000"/>
                          </a:solidFill>
                        </a:rPr>
                        <a:t>SDS</a:t>
                      </a:r>
                    </a:p>
                    <a:p>
                      <a:pPr algn="ctr"/>
                      <a:r>
                        <a:rPr kumimoji="1" lang="ja-JP" altLang="en-US" sz="2000" b="1" dirty="0">
                          <a:solidFill>
                            <a:srgbClr val="FF0000"/>
                          </a:solidFill>
                        </a:rPr>
                        <a:t>（</a:t>
                      </a:r>
                      <a:r>
                        <a:rPr kumimoji="1" lang="en-US" altLang="ja-JP" sz="2000" b="1" dirty="0">
                          <a:solidFill>
                            <a:srgbClr val="FF0000"/>
                          </a:solidFill>
                        </a:rPr>
                        <a:t>Self Development System</a:t>
                      </a:r>
                      <a:r>
                        <a:rPr kumimoji="1" lang="ja-JP" altLang="en-US" sz="2000" b="1" dirty="0">
                          <a:solidFill>
                            <a:srgbClr val="FF0000"/>
                          </a:solidFill>
                        </a:rPr>
                        <a:t>）</a:t>
                      </a:r>
                      <a:endParaRPr kumimoji="1" lang="en-US" altLang="ja-JP" sz="2000" b="1" dirty="0">
                        <a:solidFill>
                          <a:srgbClr val="FF0000"/>
                        </a:solidFill>
                      </a:endParaRPr>
                    </a:p>
                    <a:p>
                      <a:pPr algn="ctr"/>
                      <a:r>
                        <a:rPr kumimoji="1" lang="ja-JP" altLang="en-US" sz="1600" b="1" dirty="0">
                          <a:solidFill>
                            <a:srgbClr val="FF0000"/>
                          </a:solidFill>
                        </a:rPr>
                        <a:t>～自己啓発援助制度～</a:t>
                      </a:r>
                    </a:p>
                  </a:txBody>
                  <a:tcPr anchor="ctr"/>
                </a:tc>
                <a:tc>
                  <a:txBody>
                    <a:bodyPr/>
                    <a:lstStyle/>
                    <a:p>
                      <a:r>
                        <a:rPr kumimoji="1" lang="ja-JP" altLang="en-US" sz="2000" b="1" dirty="0">
                          <a:solidFill>
                            <a:srgbClr val="FF0000"/>
                          </a:solidFill>
                        </a:rPr>
                        <a:t>職員の職場内外での自主的な自己啓発活動を職場として認知し、経済的・時間的な援助や施設の提供を行うもの。</a:t>
                      </a:r>
                    </a:p>
                  </a:txBody>
                  <a:tcPr anchor="ctr"/>
                </a:tc>
                <a:extLst>
                  <a:ext uri="{0D108BD9-81ED-4DB2-BD59-A6C34878D82A}">
                    <a16:rowId xmlns:a16="http://schemas.microsoft.com/office/drawing/2014/main" val="3570345534"/>
                  </a:ext>
                </a:extLst>
              </a:tr>
            </a:tbl>
          </a:graphicData>
        </a:graphic>
      </p:graphicFrame>
    </p:spTree>
    <p:extLst>
      <p:ext uri="{BB962C8B-B14F-4D97-AF65-F5344CB8AC3E}">
        <p14:creationId xmlns:p14="http://schemas.microsoft.com/office/powerpoint/2010/main" val="277608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4084BA13-6125-ADFA-8E78-7E70BCDF82CA}"/>
              </a:ext>
            </a:extLst>
          </p:cNvPr>
          <p:cNvSpPr/>
          <p:nvPr/>
        </p:nvSpPr>
        <p:spPr>
          <a:xfrm>
            <a:off x="1037021" y="5550480"/>
            <a:ext cx="7137647" cy="80587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人材育成の責任単位は“職場（地域）”である</a:t>
            </a:r>
          </a:p>
        </p:txBody>
      </p:sp>
      <p:sp>
        <p:nvSpPr>
          <p:cNvPr id="12" name="楕円 11">
            <a:extLst>
              <a:ext uri="{FF2B5EF4-FFF2-40B4-BE49-F238E27FC236}">
                <a16:creationId xmlns:a16="http://schemas.microsoft.com/office/drawing/2014/main" id="{2E9A4D03-6922-407D-A872-5C071A4CD97F}"/>
              </a:ext>
            </a:extLst>
          </p:cNvPr>
          <p:cNvSpPr/>
          <p:nvPr/>
        </p:nvSpPr>
        <p:spPr>
          <a:xfrm>
            <a:off x="994299" y="1141267"/>
            <a:ext cx="6968971" cy="1049783"/>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pPr algn="ctr"/>
            <a:r>
              <a:rPr kumimoji="1" lang="ja-JP" altLang="en-US" sz="2400" b="1" dirty="0">
                <a:solidFill>
                  <a:schemeClr val="tx1"/>
                </a:solidFill>
              </a:rPr>
              <a:t>共に生きる豊かな社会を目指して</a:t>
            </a:r>
          </a:p>
        </p:txBody>
      </p:sp>
      <p:sp>
        <p:nvSpPr>
          <p:cNvPr id="2" name="タイトル 1">
            <a:extLst>
              <a:ext uri="{FF2B5EF4-FFF2-40B4-BE49-F238E27FC236}">
                <a16:creationId xmlns:a16="http://schemas.microsoft.com/office/drawing/2014/main" id="{021B8A75-4C83-4B5A-B179-321B047FFD8C}"/>
              </a:ext>
            </a:extLst>
          </p:cNvPr>
          <p:cNvSpPr>
            <a:spLocks noGrp="1"/>
          </p:cNvSpPr>
          <p:nvPr>
            <p:ph type="ctrTitle"/>
          </p:nvPr>
        </p:nvSpPr>
        <p:spPr>
          <a:xfrm>
            <a:off x="133165" y="68499"/>
            <a:ext cx="8859913" cy="341656"/>
          </a:xfrm>
        </p:spPr>
        <p:txBody>
          <a:bodyPr anchor="ctr">
            <a:normAutofit/>
          </a:bodyPr>
          <a:lstStyle/>
          <a:p>
            <a:pPr algn="l"/>
            <a:r>
              <a:rPr lang="ja-JP" altLang="en-US" sz="1600" b="1" dirty="0">
                <a:latin typeface="+mn-ea"/>
                <a:ea typeface="+mn-ea"/>
              </a:rPr>
              <a:t>なぜ人材育成が必要なのか</a:t>
            </a:r>
            <a:endParaRPr kumimoji="1" lang="ja-JP" altLang="en-US" sz="1600" b="1" dirty="0">
              <a:latin typeface="+mn-ea"/>
              <a:ea typeface="+mn-ea"/>
            </a:endParaRPr>
          </a:p>
        </p:txBody>
      </p:sp>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88E86E91-3FB5-3ED9-0374-AED7BE7B031B}"/>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改訂　福祉の「職場研修」マニュアル　～福祉人材育成のための実践手引き～</a:t>
            </a:r>
            <a:r>
              <a:rPr lang="en-US" altLang="ja-JP" sz="1100" b="1" dirty="0"/>
              <a:t>〈</a:t>
            </a:r>
            <a:r>
              <a:rPr lang="ja-JP" altLang="en-US" sz="1100" b="1" dirty="0"/>
              <a:t>全国社会福祉協議会</a:t>
            </a:r>
            <a:r>
              <a:rPr lang="en-US" altLang="ja-JP" sz="1100" b="1" dirty="0"/>
              <a:t>〉』</a:t>
            </a:r>
            <a:r>
              <a:rPr lang="ja-JP" altLang="en-US" sz="1100" b="1" dirty="0"/>
              <a:t>（一部修正）　より</a:t>
            </a:r>
          </a:p>
        </p:txBody>
      </p:sp>
      <p:sp>
        <p:nvSpPr>
          <p:cNvPr id="4" name="四角形: 角を丸くする 3">
            <a:extLst>
              <a:ext uri="{FF2B5EF4-FFF2-40B4-BE49-F238E27FC236}">
                <a16:creationId xmlns:a16="http://schemas.microsoft.com/office/drawing/2014/main" id="{EA915392-58CA-01D9-485A-D084A42892A6}"/>
              </a:ext>
            </a:extLst>
          </p:cNvPr>
          <p:cNvSpPr/>
          <p:nvPr/>
        </p:nvSpPr>
        <p:spPr>
          <a:xfrm>
            <a:off x="2079064" y="1856510"/>
            <a:ext cx="5042517" cy="587332"/>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ニーズに対応した福祉力の量と質の高まり</a:t>
            </a:r>
          </a:p>
        </p:txBody>
      </p:sp>
      <p:sp>
        <p:nvSpPr>
          <p:cNvPr id="5" name="矢印: 下 4">
            <a:extLst>
              <a:ext uri="{FF2B5EF4-FFF2-40B4-BE49-F238E27FC236}">
                <a16:creationId xmlns:a16="http://schemas.microsoft.com/office/drawing/2014/main" id="{11CBF074-628E-3025-5BA2-9EF3595E412A}"/>
              </a:ext>
            </a:extLst>
          </p:cNvPr>
          <p:cNvSpPr/>
          <p:nvPr/>
        </p:nvSpPr>
        <p:spPr>
          <a:xfrm rot="10800000">
            <a:off x="3532833" y="2504997"/>
            <a:ext cx="2078334" cy="1214746"/>
          </a:xfrm>
          <a:prstGeom prst="downArrow">
            <a:avLst>
              <a:gd name="adj1" fmla="val 50000"/>
              <a:gd name="adj2" fmla="val 5404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字幕 2">
            <a:extLst>
              <a:ext uri="{FF2B5EF4-FFF2-40B4-BE49-F238E27FC236}">
                <a16:creationId xmlns:a16="http://schemas.microsoft.com/office/drawing/2014/main" id="{184F56E9-EDCA-D099-384E-B780DB496645}"/>
              </a:ext>
            </a:extLst>
          </p:cNvPr>
          <p:cNvSpPr>
            <a:spLocks noGrp="1"/>
          </p:cNvSpPr>
          <p:nvPr>
            <p:ph type="subTitle" idx="1"/>
          </p:nvPr>
        </p:nvSpPr>
        <p:spPr>
          <a:xfrm>
            <a:off x="1428573" y="3337019"/>
            <a:ext cx="3320248" cy="2017613"/>
          </a:xfrm>
          <a:solidFill>
            <a:schemeClr val="accent4">
              <a:lumMod val="20000"/>
              <a:lumOff val="80000"/>
            </a:schemeClr>
          </a:solidFill>
          <a:ln w="19050">
            <a:noFill/>
            <a:prstDash val="sysDash"/>
          </a:ln>
          <a:effectLst>
            <a:outerShdw blurRad="50800" dist="38100" dir="2700000" algn="tl" rotWithShape="0">
              <a:prstClr val="black">
                <a:alpha val="40000"/>
              </a:prstClr>
            </a:outerShdw>
          </a:effectLst>
        </p:spPr>
        <p:txBody>
          <a:bodyPr tIns="90000" bIns="90000" anchor="ctr">
            <a:normAutofit/>
          </a:bodyPr>
          <a:lstStyle/>
          <a:p>
            <a:pPr>
              <a:lnSpc>
                <a:spcPct val="100000"/>
              </a:lnSpc>
            </a:pPr>
            <a:r>
              <a:rPr lang="en-US" altLang="ja-JP" sz="1600" b="1" dirty="0">
                <a:latin typeface="+mn-ea"/>
              </a:rPr>
              <a:t>【</a:t>
            </a:r>
            <a:r>
              <a:rPr lang="ja-JP" altLang="en-US" sz="1600" b="1" dirty="0">
                <a:latin typeface="+mn-ea"/>
              </a:rPr>
              <a:t>組織の発展</a:t>
            </a:r>
            <a:r>
              <a:rPr lang="en-US" altLang="ja-JP" sz="1600" b="1" dirty="0">
                <a:latin typeface="+mn-ea"/>
              </a:rPr>
              <a:t>】</a:t>
            </a:r>
          </a:p>
          <a:p>
            <a:pPr algn="just">
              <a:lnSpc>
                <a:spcPct val="100000"/>
              </a:lnSpc>
            </a:pPr>
            <a:r>
              <a:rPr kumimoji="1" lang="ja-JP" altLang="en-US" sz="1600" b="1" dirty="0">
                <a:latin typeface="+mn-ea"/>
              </a:rPr>
              <a:t>○利用者への支援が向上する</a:t>
            </a:r>
            <a:endParaRPr kumimoji="1" lang="en-US" altLang="ja-JP" sz="1600" b="1" dirty="0">
              <a:latin typeface="+mn-ea"/>
            </a:endParaRPr>
          </a:p>
          <a:p>
            <a:pPr algn="just">
              <a:lnSpc>
                <a:spcPct val="100000"/>
              </a:lnSpc>
            </a:pPr>
            <a:r>
              <a:rPr lang="ja-JP" altLang="en-US" sz="1600" b="1" dirty="0">
                <a:latin typeface="+mn-ea"/>
              </a:rPr>
              <a:t>○組織としての力量が高まる</a:t>
            </a:r>
            <a:endParaRPr lang="en-US" altLang="ja-JP" sz="1600" b="1" dirty="0">
              <a:latin typeface="+mn-ea"/>
            </a:endParaRPr>
          </a:p>
          <a:p>
            <a:pPr algn="just">
              <a:lnSpc>
                <a:spcPct val="100000"/>
              </a:lnSpc>
            </a:pPr>
            <a:r>
              <a:rPr kumimoji="1" lang="ja-JP" altLang="en-US" sz="1600" b="1" dirty="0">
                <a:latin typeface="+mn-ea"/>
              </a:rPr>
              <a:t>○現場が活性化し安定する</a:t>
            </a:r>
            <a:endParaRPr kumimoji="1" lang="en-US" altLang="ja-JP" sz="1600" b="1" dirty="0">
              <a:latin typeface="+mn-ea"/>
            </a:endParaRPr>
          </a:p>
          <a:p>
            <a:pPr algn="just">
              <a:lnSpc>
                <a:spcPct val="100000"/>
              </a:lnSpc>
            </a:pPr>
            <a:r>
              <a:rPr lang="ja-JP" altLang="en-US" sz="1600" b="1" dirty="0">
                <a:latin typeface="+mn-ea"/>
              </a:rPr>
              <a:t>○職場として常に前進する</a:t>
            </a:r>
            <a:endParaRPr kumimoji="1" lang="en-US" altLang="ja-JP" sz="1600" b="1" dirty="0">
              <a:latin typeface="+mn-ea"/>
            </a:endParaRPr>
          </a:p>
        </p:txBody>
      </p:sp>
      <p:sp>
        <p:nvSpPr>
          <p:cNvPr id="9" name="字幕 2">
            <a:extLst>
              <a:ext uri="{FF2B5EF4-FFF2-40B4-BE49-F238E27FC236}">
                <a16:creationId xmlns:a16="http://schemas.microsoft.com/office/drawing/2014/main" id="{05ECBA52-FFE0-3A12-7943-3650BD3163D5}"/>
              </a:ext>
            </a:extLst>
          </p:cNvPr>
          <p:cNvSpPr txBox="1">
            <a:spLocks/>
          </p:cNvSpPr>
          <p:nvPr/>
        </p:nvSpPr>
        <p:spPr>
          <a:xfrm>
            <a:off x="4580398" y="3522407"/>
            <a:ext cx="3320248" cy="2017613"/>
          </a:xfrm>
          <a:prstGeom prst="rect">
            <a:avLst/>
          </a:prstGeom>
          <a:solidFill>
            <a:schemeClr val="accent6">
              <a:lumMod val="20000"/>
              <a:lumOff val="80000"/>
            </a:schemeClr>
          </a:solidFill>
          <a:ln w="19050">
            <a:noFill/>
            <a:prstDash val="sysDash"/>
          </a:ln>
          <a:effectLst>
            <a:outerShdw blurRad="50800" dist="38100" dir="2700000" algn="tl" rotWithShape="0">
              <a:prstClr val="black">
                <a:alpha val="40000"/>
              </a:prstClr>
            </a:outerShdw>
          </a:effectLst>
        </p:spPr>
        <p:txBody>
          <a:bodyPr vert="horz" lIns="91440" tIns="90000" rIns="91440" bIns="9000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en-US" altLang="ja-JP" sz="1600" b="1" dirty="0">
                <a:latin typeface="+mn-ea"/>
              </a:rPr>
              <a:t>【</a:t>
            </a:r>
            <a:r>
              <a:rPr lang="ja-JP" altLang="en-US" sz="1600" b="1" dirty="0">
                <a:latin typeface="+mn-ea"/>
              </a:rPr>
              <a:t>メンバーの成長</a:t>
            </a:r>
            <a:r>
              <a:rPr lang="en-US" altLang="ja-JP" sz="1600" b="1" dirty="0">
                <a:latin typeface="+mn-ea"/>
              </a:rPr>
              <a:t>】</a:t>
            </a:r>
          </a:p>
          <a:p>
            <a:pPr algn="just">
              <a:lnSpc>
                <a:spcPct val="100000"/>
              </a:lnSpc>
            </a:pPr>
            <a:r>
              <a:rPr lang="ja-JP" altLang="en-US" sz="1600" b="1" dirty="0">
                <a:latin typeface="+mn-ea"/>
              </a:rPr>
              <a:t>○専門性が高まる</a:t>
            </a:r>
            <a:endParaRPr lang="en-US" altLang="ja-JP" sz="1600" b="1" dirty="0">
              <a:latin typeface="+mn-ea"/>
            </a:endParaRPr>
          </a:p>
          <a:p>
            <a:pPr algn="just">
              <a:lnSpc>
                <a:spcPct val="100000"/>
              </a:lnSpc>
            </a:pPr>
            <a:r>
              <a:rPr lang="ja-JP" altLang="en-US" sz="1600" b="1" dirty="0">
                <a:latin typeface="+mn-ea"/>
              </a:rPr>
              <a:t>○組織人として成長する</a:t>
            </a:r>
            <a:endParaRPr lang="en-US" altLang="ja-JP" sz="1600" b="1" dirty="0">
              <a:latin typeface="+mn-ea"/>
            </a:endParaRPr>
          </a:p>
          <a:p>
            <a:pPr algn="just">
              <a:lnSpc>
                <a:spcPct val="100000"/>
              </a:lnSpc>
            </a:pPr>
            <a:r>
              <a:rPr lang="ja-JP" altLang="en-US" sz="1600" b="1" dirty="0">
                <a:latin typeface="+mn-ea"/>
              </a:rPr>
              <a:t>○職場に定着し意欲がわく</a:t>
            </a:r>
            <a:endParaRPr lang="en-US" altLang="ja-JP" sz="1600" b="1" dirty="0">
              <a:latin typeface="+mn-ea"/>
            </a:endParaRPr>
          </a:p>
          <a:p>
            <a:pPr algn="just">
              <a:lnSpc>
                <a:spcPct val="100000"/>
              </a:lnSpc>
            </a:pPr>
            <a:r>
              <a:rPr lang="ja-JP" altLang="en-US" sz="1600" b="1" dirty="0">
                <a:latin typeface="+mn-ea"/>
              </a:rPr>
              <a:t>○仕事の改善に力を発揮できる</a:t>
            </a:r>
            <a:endParaRPr lang="en-US" altLang="ja-JP" sz="1600" b="1" dirty="0">
              <a:latin typeface="+mn-ea"/>
            </a:endParaRPr>
          </a:p>
        </p:txBody>
      </p:sp>
      <p:sp>
        <p:nvSpPr>
          <p:cNvPr id="11" name="字幕 2">
            <a:extLst>
              <a:ext uri="{FF2B5EF4-FFF2-40B4-BE49-F238E27FC236}">
                <a16:creationId xmlns:a16="http://schemas.microsoft.com/office/drawing/2014/main" id="{4919B6CE-B5A5-C79A-99A9-C98D81230BC7}"/>
              </a:ext>
            </a:extLst>
          </p:cNvPr>
          <p:cNvSpPr txBox="1">
            <a:spLocks/>
          </p:cNvSpPr>
          <p:nvPr/>
        </p:nvSpPr>
        <p:spPr>
          <a:xfrm>
            <a:off x="200602" y="510678"/>
            <a:ext cx="8716161" cy="58782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2000" b="1" dirty="0">
                <a:solidFill>
                  <a:srgbClr val="FF0000"/>
                </a:solidFill>
              </a:rPr>
              <a:t>福祉サービス：</a:t>
            </a:r>
            <a:r>
              <a:rPr lang="en-US" altLang="ja-JP" sz="2000" b="1" dirty="0">
                <a:solidFill>
                  <a:srgbClr val="FF0000"/>
                </a:solidFill>
              </a:rPr>
              <a:t>『</a:t>
            </a:r>
            <a:r>
              <a:rPr lang="ja-JP" altLang="en-US" sz="2000" b="1" dirty="0">
                <a:solidFill>
                  <a:srgbClr val="FF0000"/>
                </a:solidFill>
              </a:rPr>
              <a:t>生活の支援を必要とする人々に対する専門的サービス</a:t>
            </a:r>
            <a:r>
              <a:rPr lang="en-US" altLang="ja-JP" sz="2000" b="1" dirty="0">
                <a:solidFill>
                  <a:srgbClr val="FF0000"/>
                </a:solidFill>
              </a:rPr>
              <a:t>』</a:t>
            </a:r>
            <a:endParaRPr lang="ja-JP" altLang="en-US" sz="2000" b="1" dirty="0">
              <a:solidFill>
                <a:srgbClr val="FF0000"/>
              </a:solidFill>
            </a:endParaRPr>
          </a:p>
        </p:txBody>
      </p:sp>
    </p:spTree>
    <p:extLst>
      <p:ext uri="{BB962C8B-B14F-4D97-AF65-F5344CB8AC3E}">
        <p14:creationId xmlns:p14="http://schemas.microsoft.com/office/powerpoint/2010/main" val="26106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50</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A6A5B158-C179-436B-5A11-3911899B6D96}"/>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改訂　福祉の「職場研修」マニュアル　～福祉人材育成のための実践手引き～</a:t>
            </a:r>
            <a:r>
              <a:rPr lang="en-US" altLang="ja-JP" sz="1100" b="1" dirty="0"/>
              <a:t>〈</a:t>
            </a:r>
            <a:r>
              <a:rPr lang="ja-JP" altLang="en-US" sz="1100" b="1" dirty="0"/>
              <a:t>全国社会福祉協議会</a:t>
            </a:r>
            <a:r>
              <a:rPr lang="en-US" altLang="ja-JP" sz="1100" b="1" dirty="0"/>
              <a:t>〉』</a:t>
            </a:r>
            <a:r>
              <a:rPr lang="ja-JP" altLang="en-US" sz="1100" b="1" dirty="0"/>
              <a:t>　（一部修正）より</a:t>
            </a:r>
          </a:p>
        </p:txBody>
      </p:sp>
      <p:sp>
        <p:nvSpPr>
          <p:cNvPr id="8" name="タイトル 1">
            <a:extLst>
              <a:ext uri="{FF2B5EF4-FFF2-40B4-BE49-F238E27FC236}">
                <a16:creationId xmlns:a16="http://schemas.microsoft.com/office/drawing/2014/main" id="{A3AC61EC-1ED8-444A-2A44-F2E6B196A26C}"/>
              </a:ext>
            </a:extLst>
          </p:cNvPr>
          <p:cNvSpPr txBox="1">
            <a:spLocks/>
          </p:cNvSpPr>
          <p:nvPr/>
        </p:nvSpPr>
        <p:spPr>
          <a:xfrm>
            <a:off x="142043" y="881896"/>
            <a:ext cx="8859914" cy="42493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Bef>
                <a:spcPts val="600"/>
              </a:spcBef>
            </a:pPr>
            <a:r>
              <a:rPr lang="ja-JP" altLang="en-US" sz="3200" b="1" dirty="0">
                <a:latin typeface="+mn-ea"/>
                <a:ea typeface="+mn-ea"/>
              </a:rPr>
              <a:t>「</a:t>
            </a:r>
            <a:r>
              <a:rPr lang="en-US" altLang="ja-JP" sz="3200" b="1" dirty="0">
                <a:latin typeface="+mn-ea"/>
                <a:ea typeface="+mn-ea"/>
              </a:rPr>
              <a:t>SDS</a:t>
            </a:r>
            <a:r>
              <a:rPr lang="ja-JP" altLang="en-US" sz="3200" b="1" dirty="0">
                <a:latin typeface="+mn-ea"/>
                <a:ea typeface="+mn-ea"/>
              </a:rPr>
              <a:t>の基本的方法」</a:t>
            </a:r>
            <a:endParaRPr lang="en-US" altLang="ja-JP" sz="3200" b="1" dirty="0">
              <a:latin typeface="+mn-ea"/>
              <a:ea typeface="+mn-ea"/>
            </a:endParaRPr>
          </a:p>
          <a:p>
            <a:pPr>
              <a:lnSpc>
                <a:spcPct val="100000"/>
              </a:lnSpc>
              <a:spcBef>
                <a:spcPts val="600"/>
              </a:spcBef>
            </a:pPr>
            <a:r>
              <a:rPr lang="ja-JP" altLang="en-US" sz="3200" b="1" dirty="0">
                <a:latin typeface="+mn-ea"/>
                <a:ea typeface="+mn-ea"/>
              </a:rPr>
              <a:t>～自己啓発・相互啓発を促進～</a:t>
            </a:r>
            <a:endParaRPr lang="en-US" altLang="ja-JP" sz="3200" b="1" dirty="0">
              <a:latin typeface="+mn-ea"/>
              <a:ea typeface="+mn-ea"/>
            </a:endParaRPr>
          </a:p>
          <a:p>
            <a:pPr>
              <a:lnSpc>
                <a:spcPct val="100000"/>
              </a:lnSpc>
              <a:spcBef>
                <a:spcPts val="600"/>
              </a:spcBef>
            </a:pPr>
            <a:endParaRPr lang="en-US" altLang="ja-JP" sz="3200" b="1" dirty="0">
              <a:latin typeface="+mn-ea"/>
              <a:ea typeface="+mn-ea"/>
            </a:endParaRPr>
          </a:p>
          <a:p>
            <a:pPr algn="l">
              <a:lnSpc>
                <a:spcPct val="100000"/>
              </a:lnSpc>
              <a:spcBef>
                <a:spcPts val="600"/>
              </a:spcBef>
            </a:pPr>
            <a:r>
              <a:rPr lang="ja-JP" altLang="en-US" sz="3200" b="1" dirty="0">
                <a:latin typeface="+mn-ea"/>
                <a:ea typeface="+mn-ea"/>
              </a:rPr>
              <a:t>職員の職場内外での自己啓発に対する</a:t>
            </a:r>
            <a:endParaRPr lang="en-US" altLang="ja-JP" sz="3200" b="1" dirty="0">
              <a:latin typeface="+mn-ea"/>
              <a:ea typeface="+mn-ea"/>
            </a:endParaRPr>
          </a:p>
          <a:p>
            <a:pPr algn="l">
              <a:lnSpc>
                <a:spcPct val="100000"/>
              </a:lnSpc>
              <a:spcBef>
                <a:spcPts val="600"/>
              </a:spcBef>
            </a:pPr>
            <a:r>
              <a:rPr lang="ja-JP" altLang="en-US" sz="3200" b="1" dirty="0">
                <a:latin typeface="+mn-ea"/>
                <a:ea typeface="+mn-ea"/>
              </a:rPr>
              <a:t>①経済的支援（費用補助等）</a:t>
            </a:r>
            <a:endParaRPr lang="en-US" altLang="ja-JP" sz="3200" b="1" dirty="0">
              <a:latin typeface="+mn-ea"/>
              <a:ea typeface="+mn-ea"/>
            </a:endParaRPr>
          </a:p>
          <a:p>
            <a:pPr algn="l">
              <a:lnSpc>
                <a:spcPct val="100000"/>
              </a:lnSpc>
              <a:spcBef>
                <a:spcPts val="600"/>
              </a:spcBef>
            </a:pPr>
            <a:r>
              <a:rPr lang="ja-JP" altLang="en-US" sz="3200" b="1" dirty="0">
                <a:latin typeface="+mn-ea"/>
                <a:ea typeface="+mn-ea"/>
              </a:rPr>
              <a:t>②時間的支援</a:t>
            </a:r>
            <a:r>
              <a:rPr lang="ja-JP" altLang="en-US" sz="3000" b="1" dirty="0">
                <a:latin typeface="+mn-ea"/>
                <a:ea typeface="+mn-ea"/>
              </a:rPr>
              <a:t>（職務免除・調整や休暇の付与等）</a:t>
            </a:r>
            <a:endParaRPr lang="en-US" altLang="ja-JP" sz="3000" b="1" dirty="0">
              <a:latin typeface="+mn-ea"/>
              <a:ea typeface="+mn-ea"/>
            </a:endParaRPr>
          </a:p>
          <a:p>
            <a:pPr algn="l">
              <a:lnSpc>
                <a:spcPct val="100000"/>
              </a:lnSpc>
              <a:spcBef>
                <a:spcPts val="600"/>
              </a:spcBef>
            </a:pPr>
            <a:r>
              <a:rPr lang="ja-JP" altLang="en-US" sz="3200" b="1" dirty="0">
                <a:latin typeface="+mn-ea"/>
                <a:ea typeface="+mn-ea"/>
              </a:rPr>
              <a:t>③物的支援（施設や設備の貸し出し・提供等）</a:t>
            </a:r>
            <a:endParaRPr lang="en-US" altLang="ja-JP" sz="3200" b="1" dirty="0">
              <a:latin typeface="+mn-ea"/>
              <a:ea typeface="+mn-ea"/>
            </a:endParaRPr>
          </a:p>
        </p:txBody>
      </p:sp>
      <p:pic>
        <p:nvPicPr>
          <p:cNvPr id="4" name="図 3">
            <a:extLst>
              <a:ext uri="{FF2B5EF4-FFF2-40B4-BE49-F238E27FC236}">
                <a16:creationId xmlns:a16="http://schemas.microsoft.com/office/drawing/2014/main" id="{6E5A5E39-604B-BBF9-B9F3-DC43611B91A9}"/>
              </a:ext>
            </a:extLst>
          </p:cNvPr>
          <p:cNvPicPr>
            <a:picLocks noChangeAspect="1"/>
          </p:cNvPicPr>
          <p:nvPr/>
        </p:nvPicPr>
        <p:blipFill>
          <a:blip r:embed="rId3"/>
          <a:stretch>
            <a:fillRect/>
          </a:stretch>
        </p:blipFill>
        <p:spPr>
          <a:xfrm>
            <a:off x="7528264" y="5006630"/>
            <a:ext cx="1396060" cy="1396060"/>
          </a:xfrm>
          <a:prstGeom prst="rect">
            <a:avLst/>
          </a:prstGeom>
        </p:spPr>
      </p:pic>
      <p:sp>
        <p:nvSpPr>
          <p:cNvPr id="11" name="タイトル 1">
            <a:extLst>
              <a:ext uri="{FF2B5EF4-FFF2-40B4-BE49-F238E27FC236}">
                <a16:creationId xmlns:a16="http://schemas.microsoft.com/office/drawing/2014/main" id="{E7F42B86-66A4-6866-8AE1-37B265775CB1}"/>
              </a:ext>
            </a:extLst>
          </p:cNvPr>
          <p:cNvSpPr>
            <a:spLocks noGrp="1"/>
          </p:cNvSpPr>
          <p:nvPr>
            <p:ph type="ctrTitle"/>
          </p:nvPr>
        </p:nvSpPr>
        <p:spPr>
          <a:xfrm>
            <a:off x="133165" y="72945"/>
            <a:ext cx="8859914" cy="343330"/>
          </a:xfrm>
        </p:spPr>
        <p:txBody>
          <a:bodyPr anchor="ctr">
            <a:normAutofit/>
          </a:bodyPr>
          <a:lstStyle/>
          <a:p>
            <a:pPr algn="l"/>
            <a:r>
              <a:rPr lang="ja-JP" altLang="en-US" sz="1600" b="1" dirty="0">
                <a:latin typeface="+mn-ea"/>
                <a:ea typeface="+mn-ea"/>
              </a:rPr>
              <a:t>研修の形態</a:t>
            </a:r>
            <a:endParaRPr kumimoji="1" lang="ja-JP" altLang="en-US" sz="1600" b="1" dirty="0">
              <a:latin typeface="+mn-ea"/>
              <a:ea typeface="+mn-ea"/>
            </a:endParaRPr>
          </a:p>
        </p:txBody>
      </p:sp>
    </p:spTree>
    <p:extLst>
      <p:ext uri="{BB962C8B-B14F-4D97-AF65-F5344CB8AC3E}">
        <p14:creationId xmlns:p14="http://schemas.microsoft.com/office/powerpoint/2010/main" val="232544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51</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DF9ADCE5-C903-784B-FAF0-3A62E2748136}"/>
              </a:ext>
            </a:extLst>
          </p:cNvPr>
          <p:cNvSpPr txBox="1">
            <a:spLocks/>
          </p:cNvSpPr>
          <p:nvPr/>
        </p:nvSpPr>
        <p:spPr>
          <a:xfrm>
            <a:off x="133165" y="55016"/>
            <a:ext cx="8859913" cy="3682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継続的な学びの中での相談支援従事者研修</a:t>
            </a:r>
          </a:p>
        </p:txBody>
      </p:sp>
      <p:sp>
        <p:nvSpPr>
          <p:cNvPr id="8" name="四角形: 角を丸くする 7">
            <a:extLst>
              <a:ext uri="{FF2B5EF4-FFF2-40B4-BE49-F238E27FC236}">
                <a16:creationId xmlns:a16="http://schemas.microsoft.com/office/drawing/2014/main" id="{64299A93-A84E-F7E9-3DDB-1BA7E78D6A36}"/>
              </a:ext>
            </a:extLst>
          </p:cNvPr>
          <p:cNvSpPr/>
          <p:nvPr/>
        </p:nvSpPr>
        <p:spPr>
          <a:xfrm>
            <a:off x="177555" y="905525"/>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rPr>
              <a:t>OJT</a:t>
            </a:r>
          </a:p>
          <a:p>
            <a:pPr algn="ctr"/>
            <a:r>
              <a:rPr kumimoji="1" lang="ja-JP" altLang="en-US" sz="1600" b="1" dirty="0">
                <a:solidFill>
                  <a:schemeClr val="tx1"/>
                </a:solidFill>
              </a:rPr>
              <a:t>（地域全体で）</a:t>
            </a:r>
          </a:p>
        </p:txBody>
      </p:sp>
      <p:sp>
        <p:nvSpPr>
          <p:cNvPr id="11" name="四角形: 角を丸くする 10">
            <a:extLst>
              <a:ext uri="{FF2B5EF4-FFF2-40B4-BE49-F238E27FC236}">
                <a16:creationId xmlns:a16="http://schemas.microsoft.com/office/drawing/2014/main" id="{45CEC665-492E-5FBB-7DDD-E4824475A348}"/>
              </a:ext>
            </a:extLst>
          </p:cNvPr>
          <p:cNvSpPr/>
          <p:nvPr/>
        </p:nvSpPr>
        <p:spPr>
          <a:xfrm>
            <a:off x="177554" y="1915660"/>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テーマ別研修</a:t>
            </a:r>
          </a:p>
        </p:txBody>
      </p:sp>
      <p:sp>
        <p:nvSpPr>
          <p:cNvPr id="12" name="四角形: 角を丸くする 11">
            <a:extLst>
              <a:ext uri="{FF2B5EF4-FFF2-40B4-BE49-F238E27FC236}">
                <a16:creationId xmlns:a16="http://schemas.microsoft.com/office/drawing/2014/main" id="{CF302321-C426-B2D0-7331-14004A2E2EF2}"/>
              </a:ext>
            </a:extLst>
          </p:cNvPr>
          <p:cNvSpPr/>
          <p:nvPr/>
        </p:nvSpPr>
        <p:spPr>
          <a:xfrm>
            <a:off x="177554" y="2936234"/>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階層別研修</a:t>
            </a:r>
          </a:p>
        </p:txBody>
      </p:sp>
      <p:sp>
        <p:nvSpPr>
          <p:cNvPr id="13" name="四角形: 角を丸くする 12">
            <a:extLst>
              <a:ext uri="{FF2B5EF4-FFF2-40B4-BE49-F238E27FC236}">
                <a16:creationId xmlns:a16="http://schemas.microsoft.com/office/drawing/2014/main" id="{DC67FFA7-BF29-1680-9E4B-6E5BE5C25212}"/>
              </a:ext>
            </a:extLst>
          </p:cNvPr>
          <p:cNvSpPr/>
          <p:nvPr/>
        </p:nvSpPr>
        <p:spPr>
          <a:xfrm>
            <a:off x="333164" y="2574525"/>
            <a:ext cx="1560988" cy="597427"/>
          </a:xfrm>
          <a:prstGeom prst="roundRect">
            <a:avLst/>
          </a:prstGeom>
          <a:solidFill>
            <a:schemeClr val="bg1"/>
          </a:solidFill>
          <a:ln w="381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都道府県等実施研修の体系化</a:t>
            </a:r>
          </a:p>
        </p:txBody>
      </p:sp>
      <p:sp>
        <p:nvSpPr>
          <p:cNvPr id="15" name="四角形: 角を丸くする 14">
            <a:extLst>
              <a:ext uri="{FF2B5EF4-FFF2-40B4-BE49-F238E27FC236}">
                <a16:creationId xmlns:a16="http://schemas.microsoft.com/office/drawing/2014/main" id="{A40F2E81-6074-20B4-55C4-97C65E64F143}"/>
              </a:ext>
            </a:extLst>
          </p:cNvPr>
          <p:cNvSpPr/>
          <p:nvPr/>
        </p:nvSpPr>
        <p:spPr>
          <a:xfrm>
            <a:off x="427607" y="5768021"/>
            <a:ext cx="8361286" cy="554915"/>
          </a:xfrm>
          <a:prstGeom prst="roundRect">
            <a:avLst/>
          </a:prstGeom>
          <a:solidFill>
            <a:schemeClr val="accent1">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継続的な学びとその場</a:t>
            </a:r>
          </a:p>
        </p:txBody>
      </p:sp>
      <p:cxnSp>
        <p:nvCxnSpPr>
          <p:cNvPr id="32" name="直線矢印コネクタ 31">
            <a:extLst>
              <a:ext uri="{FF2B5EF4-FFF2-40B4-BE49-F238E27FC236}">
                <a16:creationId xmlns:a16="http://schemas.microsoft.com/office/drawing/2014/main" id="{2C7B63C0-2EFB-1BD8-D56C-A8A405C02B96}"/>
              </a:ext>
            </a:extLst>
          </p:cNvPr>
          <p:cNvCxnSpPr>
            <a:cxnSpLocks/>
          </p:cNvCxnSpPr>
          <p:nvPr/>
        </p:nvCxnSpPr>
        <p:spPr>
          <a:xfrm>
            <a:off x="427607" y="4449190"/>
            <a:ext cx="8361286" cy="0"/>
          </a:xfrm>
          <a:prstGeom prst="straightConnector1">
            <a:avLst/>
          </a:prstGeom>
          <a:ln w="952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6" name="タイトル 1">
            <a:extLst>
              <a:ext uri="{FF2B5EF4-FFF2-40B4-BE49-F238E27FC236}">
                <a16:creationId xmlns:a16="http://schemas.microsoft.com/office/drawing/2014/main" id="{A598AB1D-C759-D86A-93E9-272CC5DF6E2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（一部修正）　より</a:t>
            </a:r>
          </a:p>
        </p:txBody>
      </p:sp>
      <p:sp>
        <p:nvSpPr>
          <p:cNvPr id="46" name="四角形: 角を丸くする 45">
            <a:extLst>
              <a:ext uri="{FF2B5EF4-FFF2-40B4-BE49-F238E27FC236}">
                <a16:creationId xmlns:a16="http://schemas.microsoft.com/office/drawing/2014/main" id="{F5186CC5-698F-6021-B42B-3D333144E143}"/>
              </a:ext>
            </a:extLst>
          </p:cNvPr>
          <p:cNvSpPr/>
          <p:nvPr/>
        </p:nvSpPr>
        <p:spPr>
          <a:xfrm>
            <a:off x="2346667" y="4544914"/>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知っておきたい知識</a:t>
            </a:r>
          </a:p>
        </p:txBody>
      </p:sp>
      <p:sp>
        <p:nvSpPr>
          <p:cNvPr id="47" name="四角形: 角を丸くする 46">
            <a:extLst>
              <a:ext uri="{FF2B5EF4-FFF2-40B4-BE49-F238E27FC236}">
                <a16:creationId xmlns:a16="http://schemas.microsoft.com/office/drawing/2014/main" id="{202DB571-67A0-E0C1-8E04-72FFB69EE287}"/>
              </a:ext>
            </a:extLst>
          </p:cNvPr>
          <p:cNvSpPr/>
          <p:nvPr/>
        </p:nvSpPr>
        <p:spPr>
          <a:xfrm>
            <a:off x="2346667" y="4849879"/>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身につけておきたい技能</a:t>
            </a:r>
          </a:p>
        </p:txBody>
      </p:sp>
      <p:sp>
        <p:nvSpPr>
          <p:cNvPr id="48" name="四角形: 角を丸くする 47">
            <a:extLst>
              <a:ext uri="{FF2B5EF4-FFF2-40B4-BE49-F238E27FC236}">
                <a16:creationId xmlns:a16="http://schemas.microsoft.com/office/drawing/2014/main" id="{96A574A7-81D9-FD7F-D25A-C95B4E8ED6B9}"/>
              </a:ext>
            </a:extLst>
          </p:cNvPr>
          <p:cNvSpPr/>
          <p:nvPr/>
        </p:nvSpPr>
        <p:spPr>
          <a:xfrm>
            <a:off x="2345187" y="5161845"/>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積んでおきたい経験</a:t>
            </a:r>
          </a:p>
        </p:txBody>
      </p:sp>
      <p:sp>
        <p:nvSpPr>
          <p:cNvPr id="49" name="四角形: 角を丸くする 48">
            <a:extLst>
              <a:ext uri="{FF2B5EF4-FFF2-40B4-BE49-F238E27FC236}">
                <a16:creationId xmlns:a16="http://schemas.microsoft.com/office/drawing/2014/main" id="{D30ED923-6D44-C248-84DB-040FAAA87BA3}"/>
              </a:ext>
            </a:extLst>
          </p:cNvPr>
          <p:cNvSpPr/>
          <p:nvPr/>
        </p:nvSpPr>
        <p:spPr>
          <a:xfrm>
            <a:off x="2345187" y="5464933"/>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常に基盤におくべき価値</a:t>
            </a:r>
          </a:p>
        </p:txBody>
      </p:sp>
      <p:pic>
        <p:nvPicPr>
          <p:cNvPr id="55" name="図 54">
            <a:extLst>
              <a:ext uri="{FF2B5EF4-FFF2-40B4-BE49-F238E27FC236}">
                <a16:creationId xmlns:a16="http://schemas.microsoft.com/office/drawing/2014/main" id="{8683DF63-CE24-AD3A-9C75-14D028D344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50" b="89286" l="1786" r="97321">
                        <a14:backgroundMark x1="29911" y1="24554" x2="29911" y2="29911"/>
                        <a14:backgroundMark x1="14286" y1="30804" x2="15625" y2="30804"/>
                        <a14:backgroundMark x1="27232" y1="33482" x2="30357" y2="38839"/>
                        <a14:backgroundMark x1="19643" y1="54018" x2="20982" y2="55804"/>
                        <a14:backgroundMark x1="25000" y1="60268" x2="27232" y2="62500"/>
                      </a14:backgroundRemoval>
                    </a14:imgEffect>
                  </a14:imgLayer>
                </a14:imgProps>
              </a:ext>
            </a:extLst>
          </a:blip>
          <a:stretch>
            <a:fillRect/>
          </a:stretch>
        </p:blipFill>
        <p:spPr>
          <a:xfrm>
            <a:off x="572843" y="4692077"/>
            <a:ext cx="1555374" cy="1555374"/>
          </a:xfrm>
          <a:prstGeom prst="rect">
            <a:avLst/>
          </a:prstGeom>
        </p:spPr>
      </p:pic>
      <p:pic>
        <p:nvPicPr>
          <p:cNvPr id="56" name="図 55">
            <a:extLst>
              <a:ext uri="{FF2B5EF4-FFF2-40B4-BE49-F238E27FC236}">
                <a16:creationId xmlns:a16="http://schemas.microsoft.com/office/drawing/2014/main" id="{1918A65B-30F0-7324-D31D-72F2E685E7D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233" b="87907" l="1702" r="98298">
                        <a14:foregroundMark x1="3830" y1="62326" x2="3830" y2="62326"/>
                        <a14:foregroundMark x1="5106" y1="61395" x2="5532" y2="65116"/>
                        <a14:foregroundMark x1="28936" y1="84186" x2="28936" y2="83721"/>
                        <a14:foregroundMark x1="45957" y1="83721" x2="47234" y2="81860"/>
                        <a14:foregroundMark x1="71489" y1="77209" x2="71064" y2="82326"/>
                        <a14:foregroundMark x1="71064" y1="75349" x2="71489" y2="75349"/>
                        <a14:foregroundMark x1="74894" y1="13023" x2="75745" y2="18140"/>
                        <a14:foregroundMark x1="13191" y1="24651" x2="19149" y2="29302"/>
                        <a14:foregroundMark x1="94043" y1="42791" x2="90638" y2="46512"/>
                        <a14:foregroundMark x1="95319" y1="64186" x2="93617" y2="68837"/>
                      </a14:backgroundRemoval>
                    </a14:imgEffect>
                  </a14:imgLayer>
                </a14:imgProps>
              </a:ext>
            </a:extLst>
          </a:blip>
          <a:stretch>
            <a:fillRect/>
          </a:stretch>
        </p:blipFill>
        <p:spPr>
          <a:xfrm>
            <a:off x="6857768" y="4575925"/>
            <a:ext cx="1555374" cy="1423002"/>
          </a:xfrm>
          <a:prstGeom prst="rect">
            <a:avLst/>
          </a:prstGeom>
        </p:spPr>
      </p:pic>
      <p:sp>
        <p:nvSpPr>
          <p:cNvPr id="3" name="楕円 2">
            <a:extLst>
              <a:ext uri="{FF2B5EF4-FFF2-40B4-BE49-F238E27FC236}">
                <a16:creationId xmlns:a16="http://schemas.microsoft.com/office/drawing/2014/main" id="{F67E509A-D444-2464-AFDC-A165E416BE4F}"/>
              </a:ext>
            </a:extLst>
          </p:cNvPr>
          <p:cNvSpPr/>
          <p:nvPr/>
        </p:nvSpPr>
        <p:spPr>
          <a:xfrm>
            <a:off x="2450237" y="1427615"/>
            <a:ext cx="6516208" cy="1563447"/>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2400" b="1" dirty="0">
                <a:solidFill>
                  <a:srgbClr val="FF0000"/>
                </a:solidFill>
              </a:rPr>
              <a:t>① 実地教育（ＯＪＴ）の実施</a:t>
            </a:r>
          </a:p>
          <a:p>
            <a:pPr algn="ctr"/>
            <a:r>
              <a:rPr kumimoji="1" lang="ja-JP" altLang="en-US" sz="2400" b="1" dirty="0">
                <a:solidFill>
                  <a:srgbClr val="FF0000"/>
                </a:solidFill>
              </a:rPr>
              <a:t>② 研修の企画・運営への参画</a:t>
            </a:r>
          </a:p>
        </p:txBody>
      </p:sp>
    </p:spTree>
    <p:extLst>
      <p:ext uri="{BB962C8B-B14F-4D97-AF65-F5344CB8AC3E}">
        <p14:creationId xmlns:p14="http://schemas.microsoft.com/office/powerpoint/2010/main" val="126920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52</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64299A93-A84E-F7E9-3DDB-1BA7E78D6A36}"/>
              </a:ext>
            </a:extLst>
          </p:cNvPr>
          <p:cNvSpPr/>
          <p:nvPr/>
        </p:nvSpPr>
        <p:spPr>
          <a:xfrm>
            <a:off x="177555" y="905525"/>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rPr>
              <a:t>OJT</a:t>
            </a:r>
          </a:p>
          <a:p>
            <a:pPr algn="ctr"/>
            <a:r>
              <a:rPr kumimoji="1" lang="ja-JP" altLang="en-US" sz="1600" b="1" dirty="0">
                <a:solidFill>
                  <a:schemeClr val="tx1"/>
                </a:solidFill>
              </a:rPr>
              <a:t>（地域全体で）</a:t>
            </a:r>
          </a:p>
        </p:txBody>
      </p:sp>
      <p:sp>
        <p:nvSpPr>
          <p:cNvPr id="11" name="四角形: 角を丸くする 10">
            <a:extLst>
              <a:ext uri="{FF2B5EF4-FFF2-40B4-BE49-F238E27FC236}">
                <a16:creationId xmlns:a16="http://schemas.microsoft.com/office/drawing/2014/main" id="{45CEC665-492E-5FBB-7DDD-E4824475A348}"/>
              </a:ext>
            </a:extLst>
          </p:cNvPr>
          <p:cNvSpPr/>
          <p:nvPr/>
        </p:nvSpPr>
        <p:spPr>
          <a:xfrm>
            <a:off x="177554" y="1915660"/>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テーマ別研修</a:t>
            </a:r>
          </a:p>
        </p:txBody>
      </p:sp>
      <p:sp>
        <p:nvSpPr>
          <p:cNvPr id="12" name="四角形: 角を丸くする 11">
            <a:extLst>
              <a:ext uri="{FF2B5EF4-FFF2-40B4-BE49-F238E27FC236}">
                <a16:creationId xmlns:a16="http://schemas.microsoft.com/office/drawing/2014/main" id="{CF302321-C426-B2D0-7331-14004A2E2EF2}"/>
              </a:ext>
            </a:extLst>
          </p:cNvPr>
          <p:cNvSpPr/>
          <p:nvPr/>
        </p:nvSpPr>
        <p:spPr>
          <a:xfrm>
            <a:off x="177554" y="2936234"/>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階層別研修</a:t>
            </a:r>
          </a:p>
        </p:txBody>
      </p:sp>
      <p:sp>
        <p:nvSpPr>
          <p:cNvPr id="13" name="四角形: 角を丸くする 12">
            <a:extLst>
              <a:ext uri="{FF2B5EF4-FFF2-40B4-BE49-F238E27FC236}">
                <a16:creationId xmlns:a16="http://schemas.microsoft.com/office/drawing/2014/main" id="{DC67FFA7-BF29-1680-9E4B-6E5BE5C25212}"/>
              </a:ext>
            </a:extLst>
          </p:cNvPr>
          <p:cNvSpPr/>
          <p:nvPr/>
        </p:nvSpPr>
        <p:spPr>
          <a:xfrm>
            <a:off x="333164" y="2574525"/>
            <a:ext cx="1560988" cy="597427"/>
          </a:xfrm>
          <a:prstGeom prst="roundRect">
            <a:avLst/>
          </a:prstGeom>
          <a:solidFill>
            <a:schemeClr val="bg1"/>
          </a:solidFill>
          <a:ln w="381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都道府県等実施研修の体系化</a:t>
            </a:r>
          </a:p>
        </p:txBody>
      </p:sp>
      <p:sp>
        <p:nvSpPr>
          <p:cNvPr id="15" name="四角形: 角を丸くする 14">
            <a:extLst>
              <a:ext uri="{FF2B5EF4-FFF2-40B4-BE49-F238E27FC236}">
                <a16:creationId xmlns:a16="http://schemas.microsoft.com/office/drawing/2014/main" id="{A40F2E81-6074-20B4-55C4-97C65E64F143}"/>
              </a:ext>
            </a:extLst>
          </p:cNvPr>
          <p:cNvSpPr/>
          <p:nvPr/>
        </p:nvSpPr>
        <p:spPr>
          <a:xfrm>
            <a:off x="427607" y="5768021"/>
            <a:ext cx="8361286" cy="554915"/>
          </a:xfrm>
          <a:prstGeom prst="roundRect">
            <a:avLst/>
          </a:prstGeom>
          <a:solidFill>
            <a:schemeClr val="accent1">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継続的な学びとその場</a:t>
            </a:r>
          </a:p>
        </p:txBody>
      </p:sp>
      <p:sp>
        <p:nvSpPr>
          <p:cNvPr id="16" name="四角形: 角を丸くする 15">
            <a:extLst>
              <a:ext uri="{FF2B5EF4-FFF2-40B4-BE49-F238E27FC236}">
                <a16:creationId xmlns:a16="http://schemas.microsoft.com/office/drawing/2014/main" id="{EC3079E5-49D1-A700-D421-B235737787EA}"/>
              </a:ext>
            </a:extLst>
          </p:cNvPr>
          <p:cNvSpPr/>
          <p:nvPr/>
        </p:nvSpPr>
        <p:spPr>
          <a:xfrm>
            <a:off x="2327431" y="932159"/>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スーパービジョン</a:t>
            </a:r>
          </a:p>
        </p:txBody>
      </p:sp>
      <p:sp>
        <p:nvSpPr>
          <p:cNvPr id="17" name="四角形: 角を丸くする 16">
            <a:extLst>
              <a:ext uri="{FF2B5EF4-FFF2-40B4-BE49-F238E27FC236}">
                <a16:creationId xmlns:a16="http://schemas.microsoft.com/office/drawing/2014/main" id="{8E8930BE-9C73-BCCD-1F50-0F3DF3E5C0F0}"/>
              </a:ext>
            </a:extLst>
          </p:cNvPr>
          <p:cNvSpPr/>
          <p:nvPr/>
        </p:nvSpPr>
        <p:spPr>
          <a:xfrm>
            <a:off x="2327431" y="1428210"/>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助言・事例検討など</a:t>
            </a:r>
          </a:p>
        </p:txBody>
      </p:sp>
      <p:sp>
        <p:nvSpPr>
          <p:cNvPr id="18" name="四角形: 角を丸くする 17">
            <a:extLst>
              <a:ext uri="{FF2B5EF4-FFF2-40B4-BE49-F238E27FC236}">
                <a16:creationId xmlns:a16="http://schemas.microsoft.com/office/drawing/2014/main" id="{C39E30AC-A96F-A02C-1929-AE7D33E40D3A}"/>
              </a:ext>
            </a:extLst>
          </p:cNvPr>
          <p:cNvSpPr/>
          <p:nvPr/>
        </p:nvSpPr>
        <p:spPr>
          <a:xfrm>
            <a:off x="2982888" y="3354069"/>
            <a:ext cx="785923" cy="483111"/>
          </a:xfrm>
          <a:prstGeom prst="roundRect">
            <a:avLst/>
          </a:prstGeom>
          <a:solidFill>
            <a:schemeClr val="accent3">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基礎</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19" name="四角形: 角を丸くする 18">
            <a:extLst>
              <a:ext uri="{FF2B5EF4-FFF2-40B4-BE49-F238E27FC236}">
                <a16:creationId xmlns:a16="http://schemas.microsoft.com/office/drawing/2014/main" id="{D76FEC00-D6C9-48EB-1F07-1EE262B90127}"/>
              </a:ext>
            </a:extLst>
          </p:cNvPr>
          <p:cNvSpPr/>
          <p:nvPr/>
        </p:nvSpPr>
        <p:spPr>
          <a:xfrm>
            <a:off x="3969789" y="3347222"/>
            <a:ext cx="785923"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養成</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0" name="四角形: 角を丸くする 19">
            <a:extLst>
              <a:ext uri="{FF2B5EF4-FFF2-40B4-BE49-F238E27FC236}">
                <a16:creationId xmlns:a16="http://schemas.microsoft.com/office/drawing/2014/main" id="{76526A67-0514-63A9-36A3-B7EF8DC42201}"/>
              </a:ext>
            </a:extLst>
          </p:cNvPr>
          <p:cNvSpPr/>
          <p:nvPr/>
        </p:nvSpPr>
        <p:spPr>
          <a:xfrm>
            <a:off x="5637314" y="3347222"/>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1" name="四角形: 角を丸くする 20">
            <a:extLst>
              <a:ext uri="{FF2B5EF4-FFF2-40B4-BE49-F238E27FC236}">
                <a16:creationId xmlns:a16="http://schemas.microsoft.com/office/drawing/2014/main" id="{7FBB650B-04A5-48A3-9F0F-6F20F174C606}"/>
              </a:ext>
            </a:extLst>
          </p:cNvPr>
          <p:cNvSpPr/>
          <p:nvPr/>
        </p:nvSpPr>
        <p:spPr>
          <a:xfrm>
            <a:off x="7524251" y="3643340"/>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3" name="四角形: 角を丸くする 22">
            <a:extLst>
              <a:ext uri="{FF2B5EF4-FFF2-40B4-BE49-F238E27FC236}">
                <a16:creationId xmlns:a16="http://schemas.microsoft.com/office/drawing/2014/main" id="{F6C61919-B0E7-5BF6-8991-65428A734375}"/>
              </a:ext>
            </a:extLst>
          </p:cNvPr>
          <p:cNvSpPr/>
          <p:nvPr/>
        </p:nvSpPr>
        <p:spPr>
          <a:xfrm>
            <a:off x="7520058" y="3023385"/>
            <a:ext cx="785923" cy="483111"/>
          </a:xfrm>
          <a:prstGeom prst="roundRect">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主任</a:t>
            </a:r>
            <a:endParaRPr kumimoji="1" lang="en-US" altLang="ja-JP" sz="1400" b="1" dirty="0">
              <a:solidFill>
                <a:schemeClr val="tx1"/>
              </a:solidFill>
            </a:endParaRPr>
          </a:p>
          <a:p>
            <a:pPr algn="ctr"/>
            <a:r>
              <a:rPr kumimoji="1" lang="ja-JP" altLang="en-US" sz="1400" b="1" dirty="0">
                <a:solidFill>
                  <a:schemeClr val="tx1"/>
                </a:solidFill>
              </a:rPr>
              <a:t>研修</a:t>
            </a:r>
          </a:p>
        </p:txBody>
      </p:sp>
      <p:cxnSp>
        <p:nvCxnSpPr>
          <p:cNvPr id="25" name="直線矢印コネクタ 24">
            <a:extLst>
              <a:ext uri="{FF2B5EF4-FFF2-40B4-BE49-F238E27FC236}">
                <a16:creationId xmlns:a16="http://schemas.microsoft.com/office/drawing/2014/main" id="{0A6C9650-B90E-BD32-B870-534E5F10A460}"/>
              </a:ext>
            </a:extLst>
          </p:cNvPr>
          <p:cNvCxnSpPr>
            <a:cxnSpLocks/>
          </p:cNvCxnSpPr>
          <p:nvPr/>
        </p:nvCxnSpPr>
        <p:spPr>
          <a:xfrm>
            <a:off x="4820571" y="3586578"/>
            <a:ext cx="772353" cy="2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7CEBC7A-F612-94B7-2ABC-070F13A79B6F}"/>
              </a:ext>
            </a:extLst>
          </p:cNvPr>
          <p:cNvCxnSpPr>
            <a:cxnSpLocks/>
          </p:cNvCxnSpPr>
          <p:nvPr/>
        </p:nvCxnSpPr>
        <p:spPr>
          <a:xfrm>
            <a:off x="6547016" y="3590833"/>
            <a:ext cx="910224" cy="2624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6171A8D-B234-057C-2527-A9F4AF1A3583}"/>
              </a:ext>
            </a:extLst>
          </p:cNvPr>
          <p:cNvCxnSpPr>
            <a:cxnSpLocks/>
          </p:cNvCxnSpPr>
          <p:nvPr/>
        </p:nvCxnSpPr>
        <p:spPr>
          <a:xfrm flipV="1">
            <a:off x="6532486" y="3264940"/>
            <a:ext cx="924754" cy="323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1CF4FCB7-73AF-AA35-F553-78A3A3403EA7}"/>
              </a:ext>
            </a:extLst>
          </p:cNvPr>
          <p:cNvSpPr/>
          <p:nvPr/>
        </p:nvSpPr>
        <p:spPr>
          <a:xfrm>
            <a:off x="3969790" y="1941531"/>
            <a:ext cx="4609908" cy="935647"/>
          </a:xfrm>
          <a:prstGeom prst="roundRect">
            <a:avLst/>
          </a:prstGeom>
          <a:noFill/>
          <a:ln w="190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50000"/>
                  </a:schemeClr>
                </a:solidFill>
              </a:rPr>
              <a:t>専門コース別研修</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（精神障害・障害児相談意思決定支援など）</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医療的ケア児支援者養成研修</a:t>
            </a:r>
          </a:p>
        </p:txBody>
      </p:sp>
      <p:cxnSp>
        <p:nvCxnSpPr>
          <p:cNvPr id="32" name="直線矢印コネクタ 31">
            <a:extLst>
              <a:ext uri="{FF2B5EF4-FFF2-40B4-BE49-F238E27FC236}">
                <a16:creationId xmlns:a16="http://schemas.microsoft.com/office/drawing/2014/main" id="{2C7B63C0-2EFB-1BD8-D56C-A8A405C02B96}"/>
              </a:ext>
            </a:extLst>
          </p:cNvPr>
          <p:cNvCxnSpPr>
            <a:cxnSpLocks/>
          </p:cNvCxnSpPr>
          <p:nvPr/>
        </p:nvCxnSpPr>
        <p:spPr>
          <a:xfrm>
            <a:off x="427607" y="4449190"/>
            <a:ext cx="8361286" cy="0"/>
          </a:xfrm>
          <a:prstGeom prst="straightConnector1">
            <a:avLst/>
          </a:prstGeom>
          <a:ln w="952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6" name="タイトル 1">
            <a:extLst>
              <a:ext uri="{FF2B5EF4-FFF2-40B4-BE49-F238E27FC236}">
                <a16:creationId xmlns:a16="http://schemas.microsoft.com/office/drawing/2014/main" id="{A598AB1D-C759-D86A-93E9-272CC5DF6E2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（一部修正）　より</a:t>
            </a:r>
          </a:p>
        </p:txBody>
      </p:sp>
      <p:sp>
        <p:nvSpPr>
          <p:cNvPr id="37" name="タイトル 1">
            <a:extLst>
              <a:ext uri="{FF2B5EF4-FFF2-40B4-BE49-F238E27FC236}">
                <a16:creationId xmlns:a16="http://schemas.microsoft.com/office/drawing/2014/main" id="{1FB4129D-E99E-5435-F5E9-5171FDB0883F}"/>
              </a:ext>
            </a:extLst>
          </p:cNvPr>
          <p:cNvSpPr txBox="1">
            <a:spLocks/>
          </p:cNvSpPr>
          <p:nvPr/>
        </p:nvSpPr>
        <p:spPr>
          <a:xfrm>
            <a:off x="2441354" y="4024271"/>
            <a:ext cx="1308518"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少なくとも５年</a:t>
            </a:r>
          </a:p>
        </p:txBody>
      </p:sp>
      <p:cxnSp>
        <p:nvCxnSpPr>
          <p:cNvPr id="38" name="直線矢印コネクタ 37">
            <a:extLst>
              <a:ext uri="{FF2B5EF4-FFF2-40B4-BE49-F238E27FC236}">
                <a16:creationId xmlns:a16="http://schemas.microsoft.com/office/drawing/2014/main" id="{14E46373-E88C-BD7F-1863-D9B15B7EB2A6}"/>
              </a:ext>
            </a:extLst>
          </p:cNvPr>
          <p:cNvCxnSpPr>
            <a:cxnSpLocks/>
          </p:cNvCxnSpPr>
          <p:nvPr/>
        </p:nvCxnSpPr>
        <p:spPr>
          <a:xfrm>
            <a:off x="5345838"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タイトル 1">
            <a:extLst>
              <a:ext uri="{FF2B5EF4-FFF2-40B4-BE49-F238E27FC236}">
                <a16:creationId xmlns:a16="http://schemas.microsoft.com/office/drawing/2014/main" id="{97A6E766-7D03-E752-1832-1484DEDA4B56}"/>
              </a:ext>
            </a:extLst>
          </p:cNvPr>
          <p:cNvSpPr txBox="1">
            <a:spLocks/>
          </p:cNvSpPr>
          <p:nvPr/>
        </p:nvSpPr>
        <p:spPr>
          <a:xfrm>
            <a:off x="5260959" y="3972365"/>
            <a:ext cx="1690536"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５年間のうちに１回</a:t>
            </a:r>
          </a:p>
        </p:txBody>
      </p:sp>
      <p:cxnSp>
        <p:nvCxnSpPr>
          <p:cNvPr id="44" name="直線矢印コネクタ 43">
            <a:extLst>
              <a:ext uri="{FF2B5EF4-FFF2-40B4-BE49-F238E27FC236}">
                <a16:creationId xmlns:a16="http://schemas.microsoft.com/office/drawing/2014/main" id="{4BE911D6-5DD8-5271-F32E-86774B00397E}"/>
              </a:ext>
            </a:extLst>
          </p:cNvPr>
          <p:cNvCxnSpPr>
            <a:cxnSpLocks/>
          </p:cNvCxnSpPr>
          <p:nvPr/>
        </p:nvCxnSpPr>
        <p:spPr>
          <a:xfrm>
            <a:off x="2327928" y="4257187"/>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93F3D58-4BA1-BC1C-13EA-58B493D95C80}"/>
              </a:ext>
            </a:extLst>
          </p:cNvPr>
          <p:cNvCxnSpPr>
            <a:cxnSpLocks/>
          </p:cNvCxnSpPr>
          <p:nvPr/>
        </p:nvCxnSpPr>
        <p:spPr>
          <a:xfrm>
            <a:off x="6907105"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F5186CC5-698F-6021-B42B-3D333144E143}"/>
              </a:ext>
            </a:extLst>
          </p:cNvPr>
          <p:cNvSpPr/>
          <p:nvPr/>
        </p:nvSpPr>
        <p:spPr>
          <a:xfrm>
            <a:off x="2346667" y="4544914"/>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知っておきたい知識</a:t>
            </a:r>
          </a:p>
        </p:txBody>
      </p:sp>
      <p:sp>
        <p:nvSpPr>
          <p:cNvPr id="47" name="四角形: 角を丸くする 46">
            <a:extLst>
              <a:ext uri="{FF2B5EF4-FFF2-40B4-BE49-F238E27FC236}">
                <a16:creationId xmlns:a16="http://schemas.microsoft.com/office/drawing/2014/main" id="{202DB571-67A0-E0C1-8E04-72FFB69EE287}"/>
              </a:ext>
            </a:extLst>
          </p:cNvPr>
          <p:cNvSpPr/>
          <p:nvPr/>
        </p:nvSpPr>
        <p:spPr>
          <a:xfrm>
            <a:off x="2346667" y="4849879"/>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身につけておきたい技能</a:t>
            </a:r>
          </a:p>
        </p:txBody>
      </p:sp>
      <p:sp>
        <p:nvSpPr>
          <p:cNvPr id="48" name="四角形: 角を丸くする 47">
            <a:extLst>
              <a:ext uri="{FF2B5EF4-FFF2-40B4-BE49-F238E27FC236}">
                <a16:creationId xmlns:a16="http://schemas.microsoft.com/office/drawing/2014/main" id="{96A574A7-81D9-FD7F-D25A-C95B4E8ED6B9}"/>
              </a:ext>
            </a:extLst>
          </p:cNvPr>
          <p:cNvSpPr/>
          <p:nvPr/>
        </p:nvSpPr>
        <p:spPr>
          <a:xfrm>
            <a:off x="2345187" y="5161845"/>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積んでおきたい経験</a:t>
            </a:r>
          </a:p>
        </p:txBody>
      </p:sp>
      <p:sp>
        <p:nvSpPr>
          <p:cNvPr id="49" name="四角形: 角を丸くする 48">
            <a:extLst>
              <a:ext uri="{FF2B5EF4-FFF2-40B4-BE49-F238E27FC236}">
                <a16:creationId xmlns:a16="http://schemas.microsoft.com/office/drawing/2014/main" id="{D30ED923-6D44-C248-84DB-040FAAA87BA3}"/>
              </a:ext>
            </a:extLst>
          </p:cNvPr>
          <p:cNvSpPr/>
          <p:nvPr/>
        </p:nvSpPr>
        <p:spPr>
          <a:xfrm>
            <a:off x="2345187" y="5464933"/>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常に基盤におくべき価値</a:t>
            </a:r>
          </a:p>
        </p:txBody>
      </p:sp>
      <p:pic>
        <p:nvPicPr>
          <p:cNvPr id="55" name="図 54">
            <a:extLst>
              <a:ext uri="{FF2B5EF4-FFF2-40B4-BE49-F238E27FC236}">
                <a16:creationId xmlns:a16="http://schemas.microsoft.com/office/drawing/2014/main" id="{8683DF63-CE24-AD3A-9C75-14D028D344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50" b="89286" l="1786" r="97321">
                        <a14:backgroundMark x1="29911" y1="24554" x2="29911" y2="29911"/>
                        <a14:backgroundMark x1="14286" y1="30804" x2="15625" y2="30804"/>
                        <a14:backgroundMark x1="27232" y1="33482" x2="30357" y2="38839"/>
                        <a14:backgroundMark x1="19643" y1="54018" x2="20982" y2="55804"/>
                        <a14:backgroundMark x1="25000" y1="60268" x2="27232" y2="62500"/>
                      </a14:backgroundRemoval>
                    </a14:imgEffect>
                  </a14:imgLayer>
                </a14:imgProps>
              </a:ext>
            </a:extLst>
          </a:blip>
          <a:stretch>
            <a:fillRect/>
          </a:stretch>
        </p:blipFill>
        <p:spPr>
          <a:xfrm>
            <a:off x="572843" y="4692077"/>
            <a:ext cx="1555374" cy="1555374"/>
          </a:xfrm>
          <a:prstGeom prst="rect">
            <a:avLst/>
          </a:prstGeom>
        </p:spPr>
      </p:pic>
      <p:pic>
        <p:nvPicPr>
          <p:cNvPr id="56" name="図 55">
            <a:extLst>
              <a:ext uri="{FF2B5EF4-FFF2-40B4-BE49-F238E27FC236}">
                <a16:creationId xmlns:a16="http://schemas.microsoft.com/office/drawing/2014/main" id="{1918A65B-30F0-7324-D31D-72F2E685E7D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233" b="87907" l="1702" r="98298">
                        <a14:foregroundMark x1="3830" y1="62326" x2="3830" y2="62326"/>
                        <a14:foregroundMark x1="5106" y1="61395" x2="5532" y2="65116"/>
                        <a14:foregroundMark x1="28936" y1="84186" x2="28936" y2="83721"/>
                        <a14:foregroundMark x1="45957" y1="83721" x2="47234" y2="81860"/>
                        <a14:foregroundMark x1="71489" y1="77209" x2="71064" y2="82326"/>
                        <a14:foregroundMark x1="71064" y1="75349" x2="71489" y2="75349"/>
                        <a14:foregroundMark x1="74894" y1="13023" x2="75745" y2="18140"/>
                        <a14:foregroundMark x1="13191" y1="24651" x2="19149" y2="29302"/>
                        <a14:foregroundMark x1="94043" y1="42791" x2="90638" y2="46512"/>
                        <a14:foregroundMark x1="95319" y1="64186" x2="93617" y2="68837"/>
                      </a14:backgroundRemoval>
                    </a14:imgEffect>
                  </a14:imgLayer>
                </a14:imgProps>
              </a:ext>
            </a:extLst>
          </a:blip>
          <a:stretch>
            <a:fillRect/>
          </a:stretch>
        </p:blipFill>
        <p:spPr>
          <a:xfrm>
            <a:off x="6857768" y="4575925"/>
            <a:ext cx="1555374" cy="1423002"/>
          </a:xfrm>
          <a:prstGeom prst="rect">
            <a:avLst/>
          </a:prstGeom>
        </p:spPr>
      </p:pic>
      <p:sp>
        <p:nvSpPr>
          <p:cNvPr id="3" name="タイトル 1">
            <a:extLst>
              <a:ext uri="{FF2B5EF4-FFF2-40B4-BE49-F238E27FC236}">
                <a16:creationId xmlns:a16="http://schemas.microsoft.com/office/drawing/2014/main" id="{C89D6841-DDC5-EE66-530C-49B6401E099A}"/>
              </a:ext>
            </a:extLst>
          </p:cNvPr>
          <p:cNvSpPr txBox="1">
            <a:spLocks/>
          </p:cNvSpPr>
          <p:nvPr/>
        </p:nvSpPr>
        <p:spPr>
          <a:xfrm>
            <a:off x="133165" y="55016"/>
            <a:ext cx="8859913" cy="3682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継続的な学びの中での相談支援従事者研修</a:t>
            </a:r>
          </a:p>
        </p:txBody>
      </p:sp>
    </p:spTree>
    <p:extLst>
      <p:ext uri="{BB962C8B-B14F-4D97-AF65-F5344CB8AC3E}">
        <p14:creationId xmlns:p14="http://schemas.microsoft.com/office/powerpoint/2010/main" val="82950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53</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64299A93-A84E-F7E9-3DDB-1BA7E78D6A36}"/>
              </a:ext>
            </a:extLst>
          </p:cNvPr>
          <p:cNvSpPr/>
          <p:nvPr/>
        </p:nvSpPr>
        <p:spPr>
          <a:xfrm>
            <a:off x="177555" y="905525"/>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rPr>
              <a:t>OJT</a:t>
            </a:r>
          </a:p>
          <a:p>
            <a:pPr algn="ctr"/>
            <a:r>
              <a:rPr kumimoji="1" lang="ja-JP" altLang="en-US" sz="1600" b="1" dirty="0">
                <a:solidFill>
                  <a:schemeClr val="tx1"/>
                </a:solidFill>
              </a:rPr>
              <a:t>（地域全体で）</a:t>
            </a:r>
          </a:p>
        </p:txBody>
      </p:sp>
      <p:sp>
        <p:nvSpPr>
          <p:cNvPr id="11" name="四角形: 角を丸くする 10">
            <a:extLst>
              <a:ext uri="{FF2B5EF4-FFF2-40B4-BE49-F238E27FC236}">
                <a16:creationId xmlns:a16="http://schemas.microsoft.com/office/drawing/2014/main" id="{45CEC665-492E-5FBB-7DDD-E4824475A348}"/>
              </a:ext>
            </a:extLst>
          </p:cNvPr>
          <p:cNvSpPr/>
          <p:nvPr/>
        </p:nvSpPr>
        <p:spPr>
          <a:xfrm>
            <a:off x="177554" y="1915660"/>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テーマ別研修</a:t>
            </a:r>
          </a:p>
        </p:txBody>
      </p:sp>
      <p:sp>
        <p:nvSpPr>
          <p:cNvPr id="12" name="四角形: 角を丸くする 11">
            <a:extLst>
              <a:ext uri="{FF2B5EF4-FFF2-40B4-BE49-F238E27FC236}">
                <a16:creationId xmlns:a16="http://schemas.microsoft.com/office/drawing/2014/main" id="{CF302321-C426-B2D0-7331-14004A2E2EF2}"/>
              </a:ext>
            </a:extLst>
          </p:cNvPr>
          <p:cNvSpPr/>
          <p:nvPr/>
        </p:nvSpPr>
        <p:spPr>
          <a:xfrm>
            <a:off x="177554" y="2936234"/>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階層別研修</a:t>
            </a:r>
          </a:p>
        </p:txBody>
      </p:sp>
      <p:sp>
        <p:nvSpPr>
          <p:cNvPr id="13" name="四角形: 角を丸くする 12">
            <a:extLst>
              <a:ext uri="{FF2B5EF4-FFF2-40B4-BE49-F238E27FC236}">
                <a16:creationId xmlns:a16="http://schemas.microsoft.com/office/drawing/2014/main" id="{DC67FFA7-BF29-1680-9E4B-6E5BE5C25212}"/>
              </a:ext>
            </a:extLst>
          </p:cNvPr>
          <p:cNvSpPr/>
          <p:nvPr/>
        </p:nvSpPr>
        <p:spPr>
          <a:xfrm>
            <a:off x="333164" y="2574525"/>
            <a:ext cx="1560988" cy="597427"/>
          </a:xfrm>
          <a:prstGeom prst="roundRect">
            <a:avLst/>
          </a:prstGeom>
          <a:solidFill>
            <a:schemeClr val="bg1"/>
          </a:solidFill>
          <a:ln w="381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都道府県等実施研修の体系化</a:t>
            </a:r>
          </a:p>
        </p:txBody>
      </p:sp>
      <p:sp>
        <p:nvSpPr>
          <p:cNvPr id="15" name="四角形: 角を丸くする 14">
            <a:extLst>
              <a:ext uri="{FF2B5EF4-FFF2-40B4-BE49-F238E27FC236}">
                <a16:creationId xmlns:a16="http://schemas.microsoft.com/office/drawing/2014/main" id="{A40F2E81-6074-20B4-55C4-97C65E64F143}"/>
              </a:ext>
            </a:extLst>
          </p:cNvPr>
          <p:cNvSpPr/>
          <p:nvPr/>
        </p:nvSpPr>
        <p:spPr>
          <a:xfrm>
            <a:off x="427607" y="5768021"/>
            <a:ext cx="8361286" cy="554915"/>
          </a:xfrm>
          <a:prstGeom prst="roundRect">
            <a:avLst/>
          </a:prstGeom>
          <a:solidFill>
            <a:schemeClr val="accent1">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rPr>
              <a:t>継続的な学びとその場</a:t>
            </a:r>
          </a:p>
        </p:txBody>
      </p:sp>
      <p:sp>
        <p:nvSpPr>
          <p:cNvPr id="16" name="四角形: 角を丸くする 15">
            <a:extLst>
              <a:ext uri="{FF2B5EF4-FFF2-40B4-BE49-F238E27FC236}">
                <a16:creationId xmlns:a16="http://schemas.microsoft.com/office/drawing/2014/main" id="{EC3079E5-49D1-A700-D421-B235737787EA}"/>
              </a:ext>
            </a:extLst>
          </p:cNvPr>
          <p:cNvSpPr/>
          <p:nvPr/>
        </p:nvSpPr>
        <p:spPr>
          <a:xfrm>
            <a:off x="2327431" y="932159"/>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スーパービジョン</a:t>
            </a:r>
          </a:p>
        </p:txBody>
      </p:sp>
      <p:sp>
        <p:nvSpPr>
          <p:cNvPr id="17" name="四角形: 角を丸くする 16">
            <a:extLst>
              <a:ext uri="{FF2B5EF4-FFF2-40B4-BE49-F238E27FC236}">
                <a16:creationId xmlns:a16="http://schemas.microsoft.com/office/drawing/2014/main" id="{8E8930BE-9C73-BCCD-1F50-0F3DF3E5C0F0}"/>
              </a:ext>
            </a:extLst>
          </p:cNvPr>
          <p:cNvSpPr/>
          <p:nvPr/>
        </p:nvSpPr>
        <p:spPr>
          <a:xfrm>
            <a:off x="2327431" y="1428210"/>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助言・事例検討など</a:t>
            </a:r>
          </a:p>
        </p:txBody>
      </p:sp>
      <p:sp>
        <p:nvSpPr>
          <p:cNvPr id="18" name="四角形: 角を丸くする 17">
            <a:extLst>
              <a:ext uri="{FF2B5EF4-FFF2-40B4-BE49-F238E27FC236}">
                <a16:creationId xmlns:a16="http://schemas.microsoft.com/office/drawing/2014/main" id="{C39E30AC-A96F-A02C-1929-AE7D33E40D3A}"/>
              </a:ext>
            </a:extLst>
          </p:cNvPr>
          <p:cNvSpPr/>
          <p:nvPr/>
        </p:nvSpPr>
        <p:spPr>
          <a:xfrm>
            <a:off x="2982888" y="3354069"/>
            <a:ext cx="785923" cy="483111"/>
          </a:xfrm>
          <a:prstGeom prst="roundRect">
            <a:avLst/>
          </a:prstGeom>
          <a:solidFill>
            <a:schemeClr val="accent3">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基礎</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19" name="四角形: 角を丸くする 18">
            <a:extLst>
              <a:ext uri="{FF2B5EF4-FFF2-40B4-BE49-F238E27FC236}">
                <a16:creationId xmlns:a16="http://schemas.microsoft.com/office/drawing/2014/main" id="{D76FEC00-D6C9-48EB-1F07-1EE262B90127}"/>
              </a:ext>
            </a:extLst>
          </p:cNvPr>
          <p:cNvSpPr/>
          <p:nvPr/>
        </p:nvSpPr>
        <p:spPr>
          <a:xfrm>
            <a:off x="3969789" y="3347222"/>
            <a:ext cx="785923"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養成</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0" name="四角形: 角を丸くする 19">
            <a:extLst>
              <a:ext uri="{FF2B5EF4-FFF2-40B4-BE49-F238E27FC236}">
                <a16:creationId xmlns:a16="http://schemas.microsoft.com/office/drawing/2014/main" id="{76526A67-0514-63A9-36A3-B7EF8DC42201}"/>
              </a:ext>
            </a:extLst>
          </p:cNvPr>
          <p:cNvSpPr/>
          <p:nvPr/>
        </p:nvSpPr>
        <p:spPr>
          <a:xfrm>
            <a:off x="5637314" y="3347222"/>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1" name="四角形: 角を丸くする 20">
            <a:extLst>
              <a:ext uri="{FF2B5EF4-FFF2-40B4-BE49-F238E27FC236}">
                <a16:creationId xmlns:a16="http://schemas.microsoft.com/office/drawing/2014/main" id="{7FBB650B-04A5-48A3-9F0F-6F20F174C606}"/>
              </a:ext>
            </a:extLst>
          </p:cNvPr>
          <p:cNvSpPr/>
          <p:nvPr/>
        </p:nvSpPr>
        <p:spPr>
          <a:xfrm>
            <a:off x="7524251" y="3643340"/>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3" name="四角形: 角を丸くする 22">
            <a:extLst>
              <a:ext uri="{FF2B5EF4-FFF2-40B4-BE49-F238E27FC236}">
                <a16:creationId xmlns:a16="http://schemas.microsoft.com/office/drawing/2014/main" id="{F6C61919-B0E7-5BF6-8991-65428A734375}"/>
              </a:ext>
            </a:extLst>
          </p:cNvPr>
          <p:cNvSpPr/>
          <p:nvPr/>
        </p:nvSpPr>
        <p:spPr>
          <a:xfrm>
            <a:off x="7520058" y="3023385"/>
            <a:ext cx="785923" cy="483111"/>
          </a:xfrm>
          <a:prstGeom prst="roundRect">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主任</a:t>
            </a:r>
            <a:endParaRPr kumimoji="1" lang="en-US" altLang="ja-JP" sz="1400" b="1" dirty="0">
              <a:solidFill>
                <a:schemeClr val="tx1"/>
              </a:solidFill>
            </a:endParaRPr>
          </a:p>
          <a:p>
            <a:pPr algn="ctr"/>
            <a:r>
              <a:rPr kumimoji="1" lang="ja-JP" altLang="en-US" sz="1400" b="1" dirty="0">
                <a:solidFill>
                  <a:schemeClr val="tx1"/>
                </a:solidFill>
              </a:rPr>
              <a:t>研修</a:t>
            </a:r>
          </a:p>
        </p:txBody>
      </p:sp>
      <p:cxnSp>
        <p:nvCxnSpPr>
          <p:cNvPr id="25" name="直線矢印コネクタ 24">
            <a:extLst>
              <a:ext uri="{FF2B5EF4-FFF2-40B4-BE49-F238E27FC236}">
                <a16:creationId xmlns:a16="http://schemas.microsoft.com/office/drawing/2014/main" id="{0A6C9650-B90E-BD32-B870-534E5F10A460}"/>
              </a:ext>
            </a:extLst>
          </p:cNvPr>
          <p:cNvCxnSpPr>
            <a:cxnSpLocks/>
          </p:cNvCxnSpPr>
          <p:nvPr/>
        </p:nvCxnSpPr>
        <p:spPr>
          <a:xfrm>
            <a:off x="4820571" y="3586578"/>
            <a:ext cx="772353" cy="2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7CEBC7A-F612-94B7-2ABC-070F13A79B6F}"/>
              </a:ext>
            </a:extLst>
          </p:cNvPr>
          <p:cNvCxnSpPr>
            <a:cxnSpLocks/>
          </p:cNvCxnSpPr>
          <p:nvPr/>
        </p:nvCxnSpPr>
        <p:spPr>
          <a:xfrm>
            <a:off x="6547016" y="3590833"/>
            <a:ext cx="910224" cy="2624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6171A8D-B234-057C-2527-A9F4AF1A3583}"/>
              </a:ext>
            </a:extLst>
          </p:cNvPr>
          <p:cNvCxnSpPr>
            <a:cxnSpLocks/>
          </p:cNvCxnSpPr>
          <p:nvPr/>
        </p:nvCxnSpPr>
        <p:spPr>
          <a:xfrm flipV="1">
            <a:off x="6532486" y="3264940"/>
            <a:ext cx="924754" cy="323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1CF4FCB7-73AF-AA35-F553-78A3A3403EA7}"/>
              </a:ext>
            </a:extLst>
          </p:cNvPr>
          <p:cNvSpPr/>
          <p:nvPr/>
        </p:nvSpPr>
        <p:spPr>
          <a:xfrm>
            <a:off x="3969790" y="1941531"/>
            <a:ext cx="4609908" cy="935647"/>
          </a:xfrm>
          <a:prstGeom prst="roundRect">
            <a:avLst/>
          </a:prstGeom>
          <a:noFill/>
          <a:ln w="190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50000"/>
                  </a:schemeClr>
                </a:solidFill>
              </a:rPr>
              <a:t>専門コース別研修</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（精神障害・障害児相談意思決定支援など）</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医療的ケア児支援者養成研修</a:t>
            </a:r>
          </a:p>
        </p:txBody>
      </p:sp>
      <p:cxnSp>
        <p:nvCxnSpPr>
          <p:cNvPr id="32" name="直線矢印コネクタ 31">
            <a:extLst>
              <a:ext uri="{FF2B5EF4-FFF2-40B4-BE49-F238E27FC236}">
                <a16:creationId xmlns:a16="http://schemas.microsoft.com/office/drawing/2014/main" id="{2C7B63C0-2EFB-1BD8-D56C-A8A405C02B96}"/>
              </a:ext>
            </a:extLst>
          </p:cNvPr>
          <p:cNvCxnSpPr>
            <a:cxnSpLocks/>
          </p:cNvCxnSpPr>
          <p:nvPr/>
        </p:nvCxnSpPr>
        <p:spPr>
          <a:xfrm>
            <a:off x="427607" y="4449190"/>
            <a:ext cx="8361286" cy="0"/>
          </a:xfrm>
          <a:prstGeom prst="straightConnector1">
            <a:avLst/>
          </a:prstGeom>
          <a:ln w="952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6" name="タイトル 1">
            <a:extLst>
              <a:ext uri="{FF2B5EF4-FFF2-40B4-BE49-F238E27FC236}">
                <a16:creationId xmlns:a16="http://schemas.microsoft.com/office/drawing/2014/main" id="{A598AB1D-C759-D86A-93E9-272CC5DF6E2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（一部修正）　より</a:t>
            </a:r>
          </a:p>
        </p:txBody>
      </p:sp>
      <p:sp>
        <p:nvSpPr>
          <p:cNvPr id="37" name="タイトル 1">
            <a:extLst>
              <a:ext uri="{FF2B5EF4-FFF2-40B4-BE49-F238E27FC236}">
                <a16:creationId xmlns:a16="http://schemas.microsoft.com/office/drawing/2014/main" id="{1FB4129D-E99E-5435-F5E9-5171FDB0883F}"/>
              </a:ext>
            </a:extLst>
          </p:cNvPr>
          <p:cNvSpPr txBox="1">
            <a:spLocks/>
          </p:cNvSpPr>
          <p:nvPr/>
        </p:nvSpPr>
        <p:spPr>
          <a:xfrm>
            <a:off x="2441354" y="4024271"/>
            <a:ext cx="1308518"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少なくとも５年</a:t>
            </a:r>
          </a:p>
        </p:txBody>
      </p:sp>
      <p:cxnSp>
        <p:nvCxnSpPr>
          <p:cNvPr id="38" name="直線矢印コネクタ 37">
            <a:extLst>
              <a:ext uri="{FF2B5EF4-FFF2-40B4-BE49-F238E27FC236}">
                <a16:creationId xmlns:a16="http://schemas.microsoft.com/office/drawing/2014/main" id="{14E46373-E88C-BD7F-1863-D9B15B7EB2A6}"/>
              </a:ext>
            </a:extLst>
          </p:cNvPr>
          <p:cNvCxnSpPr>
            <a:cxnSpLocks/>
          </p:cNvCxnSpPr>
          <p:nvPr/>
        </p:nvCxnSpPr>
        <p:spPr>
          <a:xfrm>
            <a:off x="5345838"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タイトル 1">
            <a:extLst>
              <a:ext uri="{FF2B5EF4-FFF2-40B4-BE49-F238E27FC236}">
                <a16:creationId xmlns:a16="http://schemas.microsoft.com/office/drawing/2014/main" id="{97A6E766-7D03-E752-1832-1484DEDA4B56}"/>
              </a:ext>
            </a:extLst>
          </p:cNvPr>
          <p:cNvSpPr txBox="1">
            <a:spLocks/>
          </p:cNvSpPr>
          <p:nvPr/>
        </p:nvSpPr>
        <p:spPr>
          <a:xfrm>
            <a:off x="5260959" y="3972365"/>
            <a:ext cx="1690536"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５年間のうちに１回</a:t>
            </a:r>
          </a:p>
        </p:txBody>
      </p:sp>
      <p:cxnSp>
        <p:nvCxnSpPr>
          <p:cNvPr id="44" name="直線矢印コネクタ 43">
            <a:extLst>
              <a:ext uri="{FF2B5EF4-FFF2-40B4-BE49-F238E27FC236}">
                <a16:creationId xmlns:a16="http://schemas.microsoft.com/office/drawing/2014/main" id="{4BE911D6-5DD8-5271-F32E-86774B00397E}"/>
              </a:ext>
            </a:extLst>
          </p:cNvPr>
          <p:cNvCxnSpPr>
            <a:cxnSpLocks/>
          </p:cNvCxnSpPr>
          <p:nvPr/>
        </p:nvCxnSpPr>
        <p:spPr>
          <a:xfrm>
            <a:off x="2327928" y="4257187"/>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93F3D58-4BA1-BC1C-13EA-58B493D95C80}"/>
              </a:ext>
            </a:extLst>
          </p:cNvPr>
          <p:cNvCxnSpPr>
            <a:cxnSpLocks/>
          </p:cNvCxnSpPr>
          <p:nvPr/>
        </p:nvCxnSpPr>
        <p:spPr>
          <a:xfrm>
            <a:off x="6907105"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F5186CC5-698F-6021-B42B-3D333144E143}"/>
              </a:ext>
            </a:extLst>
          </p:cNvPr>
          <p:cNvSpPr/>
          <p:nvPr/>
        </p:nvSpPr>
        <p:spPr>
          <a:xfrm>
            <a:off x="2346667" y="4544914"/>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知っておきたい知識</a:t>
            </a:r>
          </a:p>
        </p:txBody>
      </p:sp>
      <p:sp>
        <p:nvSpPr>
          <p:cNvPr id="47" name="四角形: 角を丸くする 46">
            <a:extLst>
              <a:ext uri="{FF2B5EF4-FFF2-40B4-BE49-F238E27FC236}">
                <a16:creationId xmlns:a16="http://schemas.microsoft.com/office/drawing/2014/main" id="{202DB571-67A0-E0C1-8E04-72FFB69EE287}"/>
              </a:ext>
            </a:extLst>
          </p:cNvPr>
          <p:cNvSpPr/>
          <p:nvPr/>
        </p:nvSpPr>
        <p:spPr>
          <a:xfrm>
            <a:off x="2346667" y="4849879"/>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身につけておきたい技能</a:t>
            </a:r>
          </a:p>
        </p:txBody>
      </p:sp>
      <p:sp>
        <p:nvSpPr>
          <p:cNvPr id="48" name="四角形: 角を丸くする 47">
            <a:extLst>
              <a:ext uri="{FF2B5EF4-FFF2-40B4-BE49-F238E27FC236}">
                <a16:creationId xmlns:a16="http://schemas.microsoft.com/office/drawing/2014/main" id="{96A574A7-81D9-FD7F-D25A-C95B4E8ED6B9}"/>
              </a:ext>
            </a:extLst>
          </p:cNvPr>
          <p:cNvSpPr/>
          <p:nvPr/>
        </p:nvSpPr>
        <p:spPr>
          <a:xfrm>
            <a:off x="2345187" y="5161845"/>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積んでおきたい経験</a:t>
            </a:r>
          </a:p>
        </p:txBody>
      </p:sp>
      <p:sp>
        <p:nvSpPr>
          <p:cNvPr id="49" name="四角形: 角を丸くする 48">
            <a:extLst>
              <a:ext uri="{FF2B5EF4-FFF2-40B4-BE49-F238E27FC236}">
                <a16:creationId xmlns:a16="http://schemas.microsoft.com/office/drawing/2014/main" id="{D30ED923-6D44-C248-84DB-040FAAA87BA3}"/>
              </a:ext>
            </a:extLst>
          </p:cNvPr>
          <p:cNvSpPr/>
          <p:nvPr/>
        </p:nvSpPr>
        <p:spPr>
          <a:xfrm>
            <a:off x="2345187" y="5464933"/>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常に基盤におくべき価値</a:t>
            </a:r>
          </a:p>
        </p:txBody>
      </p:sp>
      <p:sp>
        <p:nvSpPr>
          <p:cNvPr id="50" name="矢印: 上 49">
            <a:extLst>
              <a:ext uri="{FF2B5EF4-FFF2-40B4-BE49-F238E27FC236}">
                <a16:creationId xmlns:a16="http://schemas.microsoft.com/office/drawing/2014/main" id="{423AF3F7-88BA-DDD8-2753-878BDB452ECE}"/>
              </a:ext>
            </a:extLst>
          </p:cNvPr>
          <p:cNvSpPr/>
          <p:nvPr/>
        </p:nvSpPr>
        <p:spPr>
          <a:xfrm rot="900000">
            <a:off x="4375955" y="1829072"/>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上 50">
            <a:extLst>
              <a:ext uri="{FF2B5EF4-FFF2-40B4-BE49-F238E27FC236}">
                <a16:creationId xmlns:a16="http://schemas.microsoft.com/office/drawing/2014/main" id="{D344A37B-D8E6-1D93-EAE4-7840CD8DA28D}"/>
              </a:ext>
            </a:extLst>
          </p:cNvPr>
          <p:cNvSpPr/>
          <p:nvPr/>
        </p:nvSpPr>
        <p:spPr>
          <a:xfrm rot="900000">
            <a:off x="6147594" y="1848541"/>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上 51">
            <a:extLst>
              <a:ext uri="{FF2B5EF4-FFF2-40B4-BE49-F238E27FC236}">
                <a16:creationId xmlns:a16="http://schemas.microsoft.com/office/drawing/2014/main" id="{50F9A122-C0D5-B46D-41B0-F4E2914DA799}"/>
              </a:ext>
            </a:extLst>
          </p:cNvPr>
          <p:cNvSpPr/>
          <p:nvPr/>
        </p:nvSpPr>
        <p:spPr>
          <a:xfrm rot="900000">
            <a:off x="8292139" y="1875139"/>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上 52">
            <a:extLst>
              <a:ext uri="{FF2B5EF4-FFF2-40B4-BE49-F238E27FC236}">
                <a16:creationId xmlns:a16="http://schemas.microsoft.com/office/drawing/2014/main" id="{6F407DE8-81E9-CCFC-1392-453F7DA646B1}"/>
              </a:ext>
            </a:extLst>
          </p:cNvPr>
          <p:cNvSpPr/>
          <p:nvPr/>
        </p:nvSpPr>
        <p:spPr>
          <a:xfrm rot="9900000">
            <a:off x="5215336" y="1858418"/>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上 53">
            <a:extLst>
              <a:ext uri="{FF2B5EF4-FFF2-40B4-BE49-F238E27FC236}">
                <a16:creationId xmlns:a16="http://schemas.microsoft.com/office/drawing/2014/main" id="{4B18AEAA-D5B7-66A3-8D59-7C1CB627672D}"/>
              </a:ext>
            </a:extLst>
          </p:cNvPr>
          <p:cNvSpPr/>
          <p:nvPr/>
        </p:nvSpPr>
        <p:spPr>
          <a:xfrm rot="9900000">
            <a:off x="7133143" y="1856822"/>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a:extLst>
              <a:ext uri="{FF2B5EF4-FFF2-40B4-BE49-F238E27FC236}">
                <a16:creationId xmlns:a16="http://schemas.microsoft.com/office/drawing/2014/main" id="{8683DF63-CE24-AD3A-9C75-14D028D344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50" b="89286" l="1786" r="97321">
                        <a14:backgroundMark x1="29911" y1="24554" x2="29911" y2="29911"/>
                        <a14:backgroundMark x1="14286" y1="30804" x2="15625" y2="30804"/>
                        <a14:backgroundMark x1="27232" y1="33482" x2="30357" y2="38839"/>
                        <a14:backgroundMark x1="19643" y1="54018" x2="20982" y2="55804"/>
                        <a14:backgroundMark x1="25000" y1="60268" x2="27232" y2="62500"/>
                      </a14:backgroundRemoval>
                    </a14:imgEffect>
                  </a14:imgLayer>
                </a14:imgProps>
              </a:ext>
            </a:extLst>
          </a:blip>
          <a:stretch>
            <a:fillRect/>
          </a:stretch>
        </p:blipFill>
        <p:spPr>
          <a:xfrm>
            <a:off x="572843" y="4692077"/>
            <a:ext cx="1555374" cy="1555374"/>
          </a:xfrm>
          <a:prstGeom prst="rect">
            <a:avLst/>
          </a:prstGeom>
        </p:spPr>
      </p:pic>
      <p:pic>
        <p:nvPicPr>
          <p:cNvPr id="56" name="図 55">
            <a:extLst>
              <a:ext uri="{FF2B5EF4-FFF2-40B4-BE49-F238E27FC236}">
                <a16:creationId xmlns:a16="http://schemas.microsoft.com/office/drawing/2014/main" id="{1918A65B-30F0-7324-D31D-72F2E685E7D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233" b="87907" l="1702" r="98298">
                        <a14:foregroundMark x1="3830" y1="62326" x2="3830" y2="62326"/>
                        <a14:foregroundMark x1="5106" y1="61395" x2="5532" y2="65116"/>
                        <a14:foregroundMark x1="28936" y1="84186" x2="28936" y2="83721"/>
                        <a14:foregroundMark x1="45957" y1="83721" x2="47234" y2="81860"/>
                        <a14:foregroundMark x1="71489" y1="77209" x2="71064" y2="82326"/>
                        <a14:foregroundMark x1="71064" y1="75349" x2="71489" y2="75349"/>
                        <a14:foregroundMark x1="74894" y1="13023" x2="75745" y2="18140"/>
                        <a14:foregroundMark x1="13191" y1="24651" x2="19149" y2="29302"/>
                        <a14:foregroundMark x1="94043" y1="42791" x2="90638" y2="46512"/>
                        <a14:foregroundMark x1="95319" y1="64186" x2="93617" y2="68837"/>
                      </a14:backgroundRemoval>
                    </a14:imgEffect>
                  </a14:imgLayer>
                </a14:imgProps>
              </a:ext>
            </a:extLst>
          </a:blip>
          <a:stretch>
            <a:fillRect/>
          </a:stretch>
        </p:blipFill>
        <p:spPr>
          <a:xfrm>
            <a:off x="6857768" y="4575925"/>
            <a:ext cx="1555374" cy="1423002"/>
          </a:xfrm>
          <a:prstGeom prst="rect">
            <a:avLst/>
          </a:prstGeom>
        </p:spPr>
      </p:pic>
      <p:sp>
        <p:nvSpPr>
          <p:cNvPr id="3" name="タイトル 1">
            <a:extLst>
              <a:ext uri="{FF2B5EF4-FFF2-40B4-BE49-F238E27FC236}">
                <a16:creationId xmlns:a16="http://schemas.microsoft.com/office/drawing/2014/main" id="{C0EB8CDB-CBDF-98E2-C655-CE4AA7963177}"/>
              </a:ext>
            </a:extLst>
          </p:cNvPr>
          <p:cNvSpPr txBox="1">
            <a:spLocks/>
          </p:cNvSpPr>
          <p:nvPr/>
        </p:nvSpPr>
        <p:spPr>
          <a:xfrm>
            <a:off x="133165" y="55016"/>
            <a:ext cx="8859913" cy="3682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継続的な学びの中での相談支援従事者研修</a:t>
            </a:r>
          </a:p>
        </p:txBody>
      </p:sp>
    </p:spTree>
    <p:extLst>
      <p:ext uri="{BB962C8B-B14F-4D97-AF65-F5344CB8AC3E}">
        <p14:creationId xmlns:p14="http://schemas.microsoft.com/office/powerpoint/2010/main" val="284786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54</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64299A93-A84E-F7E9-3DDB-1BA7E78D6A36}"/>
              </a:ext>
            </a:extLst>
          </p:cNvPr>
          <p:cNvSpPr/>
          <p:nvPr/>
        </p:nvSpPr>
        <p:spPr>
          <a:xfrm>
            <a:off x="177555" y="905525"/>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rPr>
              <a:t>OJT</a:t>
            </a:r>
          </a:p>
          <a:p>
            <a:pPr algn="ctr"/>
            <a:r>
              <a:rPr kumimoji="1" lang="ja-JP" altLang="en-US" sz="1600" b="1" dirty="0">
                <a:solidFill>
                  <a:schemeClr val="tx1"/>
                </a:solidFill>
              </a:rPr>
              <a:t>（地域全体で）</a:t>
            </a:r>
          </a:p>
        </p:txBody>
      </p:sp>
      <p:sp>
        <p:nvSpPr>
          <p:cNvPr id="11" name="四角形: 角を丸くする 10">
            <a:extLst>
              <a:ext uri="{FF2B5EF4-FFF2-40B4-BE49-F238E27FC236}">
                <a16:creationId xmlns:a16="http://schemas.microsoft.com/office/drawing/2014/main" id="{45CEC665-492E-5FBB-7DDD-E4824475A348}"/>
              </a:ext>
            </a:extLst>
          </p:cNvPr>
          <p:cNvSpPr/>
          <p:nvPr/>
        </p:nvSpPr>
        <p:spPr>
          <a:xfrm>
            <a:off x="177554" y="1915660"/>
            <a:ext cx="1872209" cy="907794"/>
          </a:xfrm>
          <a:prstGeom prst="roundRect">
            <a:avLst/>
          </a:prstGeom>
          <a:noFill/>
          <a:ln w="3810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2">
                    <a:lumMod val="75000"/>
                  </a:schemeClr>
                </a:solidFill>
              </a:rPr>
              <a:t>テーマ別研修</a:t>
            </a:r>
          </a:p>
        </p:txBody>
      </p:sp>
      <p:sp>
        <p:nvSpPr>
          <p:cNvPr id="12" name="四角形: 角を丸くする 11">
            <a:extLst>
              <a:ext uri="{FF2B5EF4-FFF2-40B4-BE49-F238E27FC236}">
                <a16:creationId xmlns:a16="http://schemas.microsoft.com/office/drawing/2014/main" id="{CF302321-C426-B2D0-7331-14004A2E2EF2}"/>
              </a:ext>
            </a:extLst>
          </p:cNvPr>
          <p:cNvSpPr/>
          <p:nvPr/>
        </p:nvSpPr>
        <p:spPr>
          <a:xfrm>
            <a:off x="177554" y="2936234"/>
            <a:ext cx="1872209" cy="907794"/>
          </a:xfrm>
          <a:prstGeom prst="roundRect">
            <a:avLst/>
          </a:prstGeom>
          <a:noFill/>
          <a:ln w="3810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2">
                    <a:lumMod val="75000"/>
                  </a:schemeClr>
                </a:solidFill>
              </a:rPr>
              <a:t>階層別研修</a:t>
            </a:r>
          </a:p>
        </p:txBody>
      </p:sp>
      <p:sp>
        <p:nvSpPr>
          <p:cNvPr id="13" name="四角形: 角を丸くする 12">
            <a:extLst>
              <a:ext uri="{FF2B5EF4-FFF2-40B4-BE49-F238E27FC236}">
                <a16:creationId xmlns:a16="http://schemas.microsoft.com/office/drawing/2014/main" id="{DC67FFA7-BF29-1680-9E4B-6E5BE5C25212}"/>
              </a:ext>
            </a:extLst>
          </p:cNvPr>
          <p:cNvSpPr/>
          <p:nvPr/>
        </p:nvSpPr>
        <p:spPr>
          <a:xfrm>
            <a:off x="333164" y="2574525"/>
            <a:ext cx="1560988" cy="597427"/>
          </a:xfrm>
          <a:prstGeom prst="roundRect">
            <a:avLst/>
          </a:prstGeom>
          <a:solidFill>
            <a:schemeClr val="bg1"/>
          </a:soli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都道府県等実施研修の体系化</a:t>
            </a:r>
          </a:p>
        </p:txBody>
      </p:sp>
      <p:sp>
        <p:nvSpPr>
          <p:cNvPr id="15" name="四角形: 角を丸くする 14">
            <a:extLst>
              <a:ext uri="{FF2B5EF4-FFF2-40B4-BE49-F238E27FC236}">
                <a16:creationId xmlns:a16="http://schemas.microsoft.com/office/drawing/2014/main" id="{A40F2E81-6074-20B4-55C4-97C65E64F143}"/>
              </a:ext>
            </a:extLst>
          </p:cNvPr>
          <p:cNvSpPr/>
          <p:nvPr/>
        </p:nvSpPr>
        <p:spPr>
          <a:xfrm>
            <a:off x="427607" y="5768021"/>
            <a:ext cx="8361286" cy="554915"/>
          </a:xfrm>
          <a:prstGeom prst="roundRect">
            <a:avLst/>
          </a:prstGeom>
          <a:solidFill>
            <a:schemeClr val="accent1">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継続的な学びとその場</a:t>
            </a:r>
          </a:p>
        </p:txBody>
      </p:sp>
      <p:sp>
        <p:nvSpPr>
          <p:cNvPr id="16" name="四角形: 角を丸くする 15">
            <a:extLst>
              <a:ext uri="{FF2B5EF4-FFF2-40B4-BE49-F238E27FC236}">
                <a16:creationId xmlns:a16="http://schemas.microsoft.com/office/drawing/2014/main" id="{EC3079E5-49D1-A700-D421-B235737787EA}"/>
              </a:ext>
            </a:extLst>
          </p:cNvPr>
          <p:cNvSpPr/>
          <p:nvPr/>
        </p:nvSpPr>
        <p:spPr>
          <a:xfrm>
            <a:off x="2327431" y="932159"/>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スーパービジョン</a:t>
            </a:r>
          </a:p>
        </p:txBody>
      </p:sp>
      <p:sp>
        <p:nvSpPr>
          <p:cNvPr id="17" name="四角形: 角を丸くする 16">
            <a:extLst>
              <a:ext uri="{FF2B5EF4-FFF2-40B4-BE49-F238E27FC236}">
                <a16:creationId xmlns:a16="http://schemas.microsoft.com/office/drawing/2014/main" id="{8E8930BE-9C73-BCCD-1F50-0F3DF3E5C0F0}"/>
              </a:ext>
            </a:extLst>
          </p:cNvPr>
          <p:cNvSpPr/>
          <p:nvPr/>
        </p:nvSpPr>
        <p:spPr>
          <a:xfrm>
            <a:off x="2327431" y="1428210"/>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助言・事例検討など</a:t>
            </a:r>
          </a:p>
        </p:txBody>
      </p:sp>
      <p:sp>
        <p:nvSpPr>
          <p:cNvPr id="18" name="四角形: 角を丸くする 17">
            <a:extLst>
              <a:ext uri="{FF2B5EF4-FFF2-40B4-BE49-F238E27FC236}">
                <a16:creationId xmlns:a16="http://schemas.microsoft.com/office/drawing/2014/main" id="{C39E30AC-A96F-A02C-1929-AE7D33E40D3A}"/>
              </a:ext>
            </a:extLst>
          </p:cNvPr>
          <p:cNvSpPr/>
          <p:nvPr/>
        </p:nvSpPr>
        <p:spPr>
          <a:xfrm>
            <a:off x="2982888" y="3354069"/>
            <a:ext cx="785923" cy="483111"/>
          </a:xfrm>
          <a:prstGeom prst="roundRect">
            <a:avLst/>
          </a:prstGeom>
          <a:solidFill>
            <a:schemeClr val="accent3">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基礎</a:t>
            </a:r>
            <a:endParaRPr kumimoji="1" lang="en-US" altLang="ja-JP" sz="1400" b="1" dirty="0">
              <a:solidFill>
                <a:schemeClr val="bg2">
                  <a:lumMod val="75000"/>
                </a:schemeClr>
              </a:solidFill>
            </a:endParaRPr>
          </a:p>
          <a:p>
            <a:pPr algn="ctr"/>
            <a:r>
              <a:rPr kumimoji="1" lang="ja-JP" altLang="en-US" sz="1400" b="1" dirty="0">
                <a:solidFill>
                  <a:schemeClr val="bg2">
                    <a:lumMod val="75000"/>
                  </a:schemeClr>
                </a:solidFill>
              </a:rPr>
              <a:t>研修</a:t>
            </a:r>
          </a:p>
        </p:txBody>
      </p:sp>
      <p:sp>
        <p:nvSpPr>
          <p:cNvPr id="19" name="四角形: 角を丸くする 18">
            <a:extLst>
              <a:ext uri="{FF2B5EF4-FFF2-40B4-BE49-F238E27FC236}">
                <a16:creationId xmlns:a16="http://schemas.microsoft.com/office/drawing/2014/main" id="{D76FEC00-D6C9-48EB-1F07-1EE262B90127}"/>
              </a:ext>
            </a:extLst>
          </p:cNvPr>
          <p:cNvSpPr/>
          <p:nvPr/>
        </p:nvSpPr>
        <p:spPr>
          <a:xfrm>
            <a:off x="3969789" y="3347222"/>
            <a:ext cx="785923"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養成</a:t>
            </a:r>
            <a:endParaRPr kumimoji="1" lang="en-US" altLang="ja-JP" sz="1400" b="1" dirty="0">
              <a:solidFill>
                <a:schemeClr val="bg2">
                  <a:lumMod val="75000"/>
                </a:schemeClr>
              </a:solidFill>
            </a:endParaRPr>
          </a:p>
          <a:p>
            <a:pPr algn="ctr"/>
            <a:r>
              <a:rPr kumimoji="1" lang="ja-JP" altLang="en-US" sz="1400" b="1" dirty="0">
                <a:solidFill>
                  <a:schemeClr val="bg2">
                    <a:lumMod val="75000"/>
                  </a:schemeClr>
                </a:solidFill>
              </a:rPr>
              <a:t>研修</a:t>
            </a:r>
          </a:p>
        </p:txBody>
      </p:sp>
      <p:sp>
        <p:nvSpPr>
          <p:cNvPr id="20" name="四角形: 角を丸くする 19">
            <a:extLst>
              <a:ext uri="{FF2B5EF4-FFF2-40B4-BE49-F238E27FC236}">
                <a16:creationId xmlns:a16="http://schemas.microsoft.com/office/drawing/2014/main" id="{76526A67-0514-63A9-36A3-B7EF8DC42201}"/>
              </a:ext>
            </a:extLst>
          </p:cNvPr>
          <p:cNvSpPr/>
          <p:nvPr/>
        </p:nvSpPr>
        <p:spPr>
          <a:xfrm>
            <a:off x="5637314" y="3347222"/>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現任</a:t>
            </a:r>
            <a:endParaRPr kumimoji="1" lang="en-US" altLang="ja-JP" sz="1400" b="1" dirty="0">
              <a:solidFill>
                <a:schemeClr val="bg2">
                  <a:lumMod val="75000"/>
                </a:schemeClr>
              </a:solidFill>
            </a:endParaRPr>
          </a:p>
          <a:p>
            <a:pPr algn="ctr"/>
            <a:r>
              <a:rPr kumimoji="1" lang="ja-JP" altLang="en-US" sz="1400" b="1" dirty="0">
                <a:solidFill>
                  <a:schemeClr val="bg2">
                    <a:lumMod val="75000"/>
                  </a:schemeClr>
                </a:solidFill>
              </a:rPr>
              <a:t>研修</a:t>
            </a:r>
          </a:p>
        </p:txBody>
      </p:sp>
      <p:sp>
        <p:nvSpPr>
          <p:cNvPr id="21" name="四角形: 角を丸くする 20">
            <a:extLst>
              <a:ext uri="{FF2B5EF4-FFF2-40B4-BE49-F238E27FC236}">
                <a16:creationId xmlns:a16="http://schemas.microsoft.com/office/drawing/2014/main" id="{7FBB650B-04A5-48A3-9F0F-6F20F174C606}"/>
              </a:ext>
            </a:extLst>
          </p:cNvPr>
          <p:cNvSpPr/>
          <p:nvPr/>
        </p:nvSpPr>
        <p:spPr>
          <a:xfrm>
            <a:off x="7524251" y="3643340"/>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現任</a:t>
            </a:r>
            <a:endParaRPr kumimoji="1" lang="en-US" altLang="ja-JP" sz="1400" b="1" dirty="0">
              <a:solidFill>
                <a:schemeClr val="bg2">
                  <a:lumMod val="75000"/>
                </a:schemeClr>
              </a:solidFill>
            </a:endParaRPr>
          </a:p>
          <a:p>
            <a:pPr algn="ctr"/>
            <a:r>
              <a:rPr kumimoji="1" lang="ja-JP" altLang="en-US" sz="1400" b="1" dirty="0">
                <a:solidFill>
                  <a:schemeClr val="bg2">
                    <a:lumMod val="75000"/>
                  </a:schemeClr>
                </a:solidFill>
              </a:rPr>
              <a:t>研修</a:t>
            </a:r>
          </a:p>
        </p:txBody>
      </p:sp>
      <p:sp>
        <p:nvSpPr>
          <p:cNvPr id="23" name="四角形: 角を丸くする 22">
            <a:extLst>
              <a:ext uri="{FF2B5EF4-FFF2-40B4-BE49-F238E27FC236}">
                <a16:creationId xmlns:a16="http://schemas.microsoft.com/office/drawing/2014/main" id="{F6C61919-B0E7-5BF6-8991-65428A734375}"/>
              </a:ext>
            </a:extLst>
          </p:cNvPr>
          <p:cNvSpPr/>
          <p:nvPr/>
        </p:nvSpPr>
        <p:spPr>
          <a:xfrm>
            <a:off x="7520058" y="3023385"/>
            <a:ext cx="785923" cy="483111"/>
          </a:xfrm>
          <a:prstGeom prst="roundRect">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主任</a:t>
            </a:r>
            <a:endParaRPr kumimoji="1" lang="en-US" altLang="ja-JP" sz="1400" b="1" dirty="0">
              <a:solidFill>
                <a:schemeClr val="bg2">
                  <a:lumMod val="75000"/>
                </a:schemeClr>
              </a:solidFill>
            </a:endParaRPr>
          </a:p>
          <a:p>
            <a:pPr algn="ctr"/>
            <a:r>
              <a:rPr kumimoji="1" lang="ja-JP" altLang="en-US" sz="1400" b="1" dirty="0">
                <a:solidFill>
                  <a:schemeClr val="bg2">
                    <a:lumMod val="75000"/>
                  </a:schemeClr>
                </a:solidFill>
              </a:rPr>
              <a:t>研修</a:t>
            </a:r>
          </a:p>
        </p:txBody>
      </p:sp>
      <p:cxnSp>
        <p:nvCxnSpPr>
          <p:cNvPr id="25" name="直線矢印コネクタ 24">
            <a:extLst>
              <a:ext uri="{FF2B5EF4-FFF2-40B4-BE49-F238E27FC236}">
                <a16:creationId xmlns:a16="http://schemas.microsoft.com/office/drawing/2014/main" id="{0A6C9650-B90E-BD32-B870-534E5F10A460}"/>
              </a:ext>
            </a:extLst>
          </p:cNvPr>
          <p:cNvCxnSpPr>
            <a:cxnSpLocks/>
          </p:cNvCxnSpPr>
          <p:nvPr/>
        </p:nvCxnSpPr>
        <p:spPr>
          <a:xfrm>
            <a:off x="4820571" y="3586578"/>
            <a:ext cx="772353" cy="220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7CEBC7A-F612-94B7-2ABC-070F13A79B6F}"/>
              </a:ext>
            </a:extLst>
          </p:cNvPr>
          <p:cNvCxnSpPr>
            <a:cxnSpLocks/>
          </p:cNvCxnSpPr>
          <p:nvPr/>
        </p:nvCxnSpPr>
        <p:spPr>
          <a:xfrm>
            <a:off x="6547016" y="3590833"/>
            <a:ext cx="910224" cy="26244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6171A8D-B234-057C-2527-A9F4AF1A3583}"/>
              </a:ext>
            </a:extLst>
          </p:cNvPr>
          <p:cNvCxnSpPr>
            <a:cxnSpLocks/>
          </p:cNvCxnSpPr>
          <p:nvPr/>
        </p:nvCxnSpPr>
        <p:spPr>
          <a:xfrm flipV="1">
            <a:off x="6532486" y="3264940"/>
            <a:ext cx="924754" cy="32369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1CF4FCB7-73AF-AA35-F553-78A3A3403EA7}"/>
              </a:ext>
            </a:extLst>
          </p:cNvPr>
          <p:cNvSpPr/>
          <p:nvPr/>
        </p:nvSpPr>
        <p:spPr>
          <a:xfrm>
            <a:off x="3969790" y="1941531"/>
            <a:ext cx="4609908" cy="935647"/>
          </a:xfrm>
          <a:prstGeom prst="roundRect">
            <a:avLst/>
          </a:prstGeom>
          <a:noFill/>
          <a:ln w="190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75000"/>
                  </a:schemeClr>
                </a:solidFill>
              </a:rPr>
              <a:t>専門コース別研修</a:t>
            </a:r>
            <a:endParaRPr kumimoji="1" lang="en-US" altLang="ja-JP" sz="1600" b="1" dirty="0">
              <a:solidFill>
                <a:schemeClr val="bg2">
                  <a:lumMod val="75000"/>
                </a:schemeClr>
              </a:solidFill>
            </a:endParaRPr>
          </a:p>
          <a:p>
            <a:r>
              <a:rPr kumimoji="1" lang="ja-JP" altLang="en-US" sz="1600" b="1" dirty="0">
                <a:solidFill>
                  <a:schemeClr val="bg2">
                    <a:lumMod val="75000"/>
                  </a:schemeClr>
                </a:solidFill>
              </a:rPr>
              <a:t>（精神障害・障害児相談意思決定支援など）</a:t>
            </a:r>
            <a:endParaRPr kumimoji="1" lang="en-US" altLang="ja-JP" sz="1600" b="1" dirty="0">
              <a:solidFill>
                <a:schemeClr val="bg2">
                  <a:lumMod val="75000"/>
                </a:schemeClr>
              </a:solidFill>
            </a:endParaRPr>
          </a:p>
          <a:p>
            <a:r>
              <a:rPr kumimoji="1" lang="ja-JP" altLang="en-US" sz="1600" b="1" dirty="0">
                <a:solidFill>
                  <a:schemeClr val="bg2">
                    <a:lumMod val="75000"/>
                  </a:schemeClr>
                </a:solidFill>
              </a:rPr>
              <a:t>医療的ケア児支援者養成研修</a:t>
            </a:r>
          </a:p>
        </p:txBody>
      </p:sp>
      <p:cxnSp>
        <p:nvCxnSpPr>
          <p:cNvPr id="32" name="直線矢印コネクタ 31">
            <a:extLst>
              <a:ext uri="{FF2B5EF4-FFF2-40B4-BE49-F238E27FC236}">
                <a16:creationId xmlns:a16="http://schemas.microsoft.com/office/drawing/2014/main" id="{2C7B63C0-2EFB-1BD8-D56C-A8A405C02B96}"/>
              </a:ext>
            </a:extLst>
          </p:cNvPr>
          <p:cNvCxnSpPr>
            <a:cxnSpLocks/>
          </p:cNvCxnSpPr>
          <p:nvPr/>
        </p:nvCxnSpPr>
        <p:spPr>
          <a:xfrm>
            <a:off x="427607" y="4449190"/>
            <a:ext cx="8361286" cy="0"/>
          </a:xfrm>
          <a:prstGeom prst="straightConnector1">
            <a:avLst/>
          </a:prstGeom>
          <a:ln w="952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6" name="タイトル 1">
            <a:extLst>
              <a:ext uri="{FF2B5EF4-FFF2-40B4-BE49-F238E27FC236}">
                <a16:creationId xmlns:a16="http://schemas.microsoft.com/office/drawing/2014/main" id="{A598AB1D-C759-D86A-93E9-272CC5DF6E2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（一部修正）　より</a:t>
            </a:r>
          </a:p>
        </p:txBody>
      </p:sp>
      <p:sp>
        <p:nvSpPr>
          <p:cNvPr id="37" name="タイトル 1">
            <a:extLst>
              <a:ext uri="{FF2B5EF4-FFF2-40B4-BE49-F238E27FC236}">
                <a16:creationId xmlns:a16="http://schemas.microsoft.com/office/drawing/2014/main" id="{1FB4129D-E99E-5435-F5E9-5171FDB0883F}"/>
              </a:ext>
            </a:extLst>
          </p:cNvPr>
          <p:cNvSpPr txBox="1">
            <a:spLocks/>
          </p:cNvSpPr>
          <p:nvPr/>
        </p:nvSpPr>
        <p:spPr>
          <a:xfrm>
            <a:off x="2441354" y="4024271"/>
            <a:ext cx="1308518"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solidFill>
                  <a:schemeClr val="bg2">
                    <a:lumMod val="75000"/>
                  </a:schemeClr>
                </a:solidFill>
                <a:latin typeface="+mn-ea"/>
                <a:ea typeface="+mn-ea"/>
              </a:rPr>
              <a:t>少なくとも５年</a:t>
            </a:r>
          </a:p>
        </p:txBody>
      </p:sp>
      <p:cxnSp>
        <p:nvCxnSpPr>
          <p:cNvPr id="38" name="直線矢印コネクタ 37">
            <a:extLst>
              <a:ext uri="{FF2B5EF4-FFF2-40B4-BE49-F238E27FC236}">
                <a16:creationId xmlns:a16="http://schemas.microsoft.com/office/drawing/2014/main" id="{14E46373-E88C-BD7F-1863-D9B15B7EB2A6}"/>
              </a:ext>
            </a:extLst>
          </p:cNvPr>
          <p:cNvCxnSpPr>
            <a:cxnSpLocks/>
          </p:cNvCxnSpPr>
          <p:nvPr/>
        </p:nvCxnSpPr>
        <p:spPr>
          <a:xfrm>
            <a:off x="5345838" y="4254054"/>
            <a:ext cx="1520778" cy="0"/>
          </a:xfrm>
          <a:prstGeom prst="straightConnector1">
            <a:avLst/>
          </a:prstGeom>
          <a:ln w="444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タイトル 1">
            <a:extLst>
              <a:ext uri="{FF2B5EF4-FFF2-40B4-BE49-F238E27FC236}">
                <a16:creationId xmlns:a16="http://schemas.microsoft.com/office/drawing/2014/main" id="{97A6E766-7D03-E752-1832-1484DEDA4B56}"/>
              </a:ext>
            </a:extLst>
          </p:cNvPr>
          <p:cNvSpPr txBox="1">
            <a:spLocks/>
          </p:cNvSpPr>
          <p:nvPr/>
        </p:nvSpPr>
        <p:spPr>
          <a:xfrm>
            <a:off x="5260959" y="3972365"/>
            <a:ext cx="1690536"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solidFill>
                  <a:schemeClr val="bg2">
                    <a:lumMod val="75000"/>
                  </a:schemeClr>
                </a:solidFill>
                <a:latin typeface="+mn-ea"/>
                <a:ea typeface="+mn-ea"/>
              </a:rPr>
              <a:t>５年間のうちに１回</a:t>
            </a:r>
          </a:p>
        </p:txBody>
      </p:sp>
      <p:cxnSp>
        <p:nvCxnSpPr>
          <p:cNvPr id="44" name="直線矢印コネクタ 43">
            <a:extLst>
              <a:ext uri="{FF2B5EF4-FFF2-40B4-BE49-F238E27FC236}">
                <a16:creationId xmlns:a16="http://schemas.microsoft.com/office/drawing/2014/main" id="{4BE911D6-5DD8-5271-F32E-86774B00397E}"/>
              </a:ext>
            </a:extLst>
          </p:cNvPr>
          <p:cNvCxnSpPr>
            <a:cxnSpLocks/>
          </p:cNvCxnSpPr>
          <p:nvPr/>
        </p:nvCxnSpPr>
        <p:spPr>
          <a:xfrm>
            <a:off x="2327928" y="4257187"/>
            <a:ext cx="1520778" cy="0"/>
          </a:xfrm>
          <a:prstGeom prst="straightConnector1">
            <a:avLst/>
          </a:prstGeom>
          <a:ln w="444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93F3D58-4BA1-BC1C-13EA-58B493D95C80}"/>
              </a:ext>
            </a:extLst>
          </p:cNvPr>
          <p:cNvCxnSpPr>
            <a:cxnSpLocks/>
          </p:cNvCxnSpPr>
          <p:nvPr/>
        </p:nvCxnSpPr>
        <p:spPr>
          <a:xfrm>
            <a:off x="6907105" y="4254054"/>
            <a:ext cx="1520778" cy="0"/>
          </a:xfrm>
          <a:prstGeom prst="straightConnector1">
            <a:avLst/>
          </a:prstGeom>
          <a:ln w="444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F5186CC5-698F-6021-B42B-3D333144E143}"/>
              </a:ext>
            </a:extLst>
          </p:cNvPr>
          <p:cNvSpPr/>
          <p:nvPr/>
        </p:nvSpPr>
        <p:spPr>
          <a:xfrm>
            <a:off x="2346667" y="4544914"/>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知っておきたい知識</a:t>
            </a:r>
          </a:p>
        </p:txBody>
      </p:sp>
      <p:sp>
        <p:nvSpPr>
          <p:cNvPr id="47" name="四角形: 角を丸くする 46">
            <a:extLst>
              <a:ext uri="{FF2B5EF4-FFF2-40B4-BE49-F238E27FC236}">
                <a16:creationId xmlns:a16="http://schemas.microsoft.com/office/drawing/2014/main" id="{202DB571-67A0-E0C1-8E04-72FFB69EE287}"/>
              </a:ext>
            </a:extLst>
          </p:cNvPr>
          <p:cNvSpPr/>
          <p:nvPr/>
        </p:nvSpPr>
        <p:spPr>
          <a:xfrm>
            <a:off x="2346667" y="4849879"/>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身につけておきたい技能</a:t>
            </a:r>
          </a:p>
        </p:txBody>
      </p:sp>
      <p:sp>
        <p:nvSpPr>
          <p:cNvPr id="48" name="四角形: 角を丸くする 47">
            <a:extLst>
              <a:ext uri="{FF2B5EF4-FFF2-40B4-BE49-F238E27FC236}">
                <a16:creationId xmlns:a16="http://schemas.microsoft.com/office/drawing/2014/main" id="{96A574A7-81D9-FD7F-D25A-C95B4E8ED6B9}"/>
              </a:ext>
            </a:extLst>
          </p:cNvPr>
          <p:cNvSpPr/>
          <p:nvPr/>
        </p:nvSpPr>
        <p:spPr>
          <a:xfrm>
            <a:off x="2345187" y="5161845"/>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積んでおきたい経験</a:t>
            </a:r>
          </a:p>
        </p:txBody>
      </p:sp>
      <p:sp>
        <p:nvSpPr>
          <p:cNvPr id="49" name="四角形: 角を丸くする 48">
            <a:extLst>
              <a:ext uri="{FF2B5EF4-FFF2-40B4-BE49-F238E27FC236}">
                <a16:creationId xmlns:a16="http://schemas.microsoft.com/office/drawing/2014/main" id="{D30ED923-6D44-C248-84DB-040FAAA87BA3}"/>
              </a:ext>
            </a:extLst>
          </p:cNvPr>
          <p:cNvSpPr/>
          <p:nvPr/>
        </p:nvSpPr>
        <p:spPr>
          <a:xfrm>
            <a:off x="2345187" y="5464933"/>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常に基盤におくべき価値</a:t>
            </a:r>
          </a:p>
        </p:txBody>
      </p:sp>
      <p:sp>
        <p:nvSpPr>
          <p:cNvPr id="50" name="矢印: 上 49">
            <a:extLst>
              <a:ext uri="{FF2B5EF4-FFF2-40B4-BE49-F238E27FC236}">
                <a16:creationId xmlns:a16="http://schemas.microsoft.com/office/drawing/2014/main" id="{423AF3F7-88BA-DDD8-2753-878BDB452ECE}"/>
              </a:ext>
            </a:extLst>
          </p:cNvPr>
          <p:cNvSpPr/>
          <p:nvPr/>
        </p:nvSpPr>
        <p:spPr>
          <a:xfrm rot="900000">
            <a:off x="4375955" y="1829072"/>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上 50">
            <a:extLst>
              <a:ext uri="{FF2B5EF4-FFF2-40B4-BE49-F238E27FC236}">
                <a16:creationId xmlns:a16="http://schemas.microsoft.com/office/drawing/2014/main" id="{D344A37B-D8E6-1D93-EAE4-7840CD8DA28D}"/>
              </a:ext>
            </a:extLst>
          </p:cNvPr>
          <p:cNvSpPr/>
          <p:nvPr/>
        </p:nvSpPr>
        <p:spPr>
          <a:xfrm rot="900000">
            <a:off x="6147594" y="1848541"/>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上 51">
            <a:extLst>
              <a:ext uri="{FF2B5EF4-FFF2-40B4-BE49-F238E27FC236}">
                <a16:creationId xmlns:a16="http://schemas.microsoft.com/office/drawing/2014/main" id="{50F9A122-C0D5-B46D-41B0-F4E2914DA799}"/>
              </a:ext>
            </a:extLst>
          </p:cNvPr>
          <p:cNvSpPr/>
          <p:nvPr/>
        </p:nvSpPr>
        <p:spPr>
          <a:xfrm rot="900000">
            <a:off x="8292139" y="1875139"/>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上 52">
            <a:extLst>
              <a:ext uri="{FF2B5EF4-FFF2-40B4-BE49-F238E27FC236}">
                <a16:creationId xmlns:a16="http://schemas.microsoft.com/office/drawing/2014/main" id="{6F407DE8-81E9-CCFC-1392-453F7DA646B1}"/>
              </a:ext>
            </a:extLst>
          </p:cNvPr>
          <p:cNvSpPr/>
          <p:nvPr/>
        </p:nvSpPr>
        <p:spPr>
          <a:xfrm rot="9900000">
            <a:off x="5215336" y="1858418"/>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上 53">
            <a:extLst>
              <a:ext uri="{FF2B5EF4-FFF2-40B4-BE49-F238E27FC236}">
                <a16:creationId xmlns:a16="http://schemas.microsoft.com/office/drawing/2014/main" id="{4B18AEAA-D5B7-66A3-8D59-7C1CB627672D}"/>
              </a:ext>
            </a:extLst>
          </p:cNvPr>
          <p:cNvSpPr/>
          <p:nvPr/>
        </p:nvSpPr>
        <p:spPr>
          <a:xfrm rot="9900000">
            <a:off x="7133143" y="1856822"/>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a:extLst>
              <a:ext uri="{FF2B5EF4-FFF2-40B4-BE49-F238E27FC236}">
                <a16:creationId xmlns:a16="http://schemas.microsoft.com/office/drawing/2014/main" id="{8683DF63-CE24-AD3A-9C75-14D028D344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50" b="89286" l="1786" r="97321">
                        <a14:backgroundMark x1="29911" y1="24554" x2="29911" y2="29911"/>
                        <a14:backgroundMark x1="14286" y1="30804" x2="15625" y2="30804"/>
                        <a14:backgroundMark x1="27232" y1="33482" x2="30357" y2="38839"/>
                        <a14:backgroundMark x1="19643" y1="54018" x2="20982" y2="55804"/>
                        <a14:backgroundMark x1="25000" y1="60268" x2="27232" y2="62500"/>
                      </a14:backgroundRemoval>
                    </a14:imgEffect>
                  </a14:imgLayer>
                </a14:imgProps>
              </a:ext>
            </a:extLst>
          </a:blip>
          <a:stretch>
            <a:fillRect/>
          </a:stretch>
        </p:blipFill>
        <p:spPr>
          <a:xfrm>
            <a:off x="572843" y="4692077"/>
            <a:ext cx="1555374" cy="1555374"/>
          </a:xfrm>
          <a:prstGeom prst="rect">
            <a:avLst/>
          </a:prstGeom>
        </p:spPr>
      </p:pic>
      <p:pic>
        <p:nvPicPr>
          <p:cNvPr id="56" name="図 55">
            <a:extLst>
              <a:ext uri="{FF2B5EF4-FFF2-40B4-BE49-F238E27FC236}">
                <a16:creationId xmlns:a16="http://schemas.microsoft.com/office/drawing/2014/main" id="{1918A65B-30F0-7324-D31D-72F2E685E7D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233" b="87907" l="1702" r="98298">
                        <a14:foregroundMark x1="3830" y1="62326" x2="3830" y2="62326"/>
                        <a14:foregroundMark x1="5106" y1="61395" x2="5532" y2="65116"/>
                        <a14:foregroundMark x1="28936" y1="84186" x2="28936" y2="83721"/>
                        <a14:foregroundMark x1="45957" y1="83721" x2="47234" y2="81860"/>
                        <a14:foregroundMark x1="71489" y1="77209" x2="71064" y2="82326"/>
                        <a14:foregroundMark x1="71064" y1="75349" x2="71489" y2="75349"/>
                        <a14:foregroundMark x1="74894" y1="13023" x2="75745" y2="18140"/>
                        <a14:foregroundMark x1="13191" y1="24651" x2="19149" y2="29302"/>
                        <a14:foregroundMark x1="94043" y1="42791" x2="90638" y2="46512"/>
                        <a14:foregroundMark x1="95319" y1="64186" x2="93617" y2="68837"/>
                      </a14:backgroundRemoval>
                    </a14:imgEffect>
                  </a14:imgLayer>
                </a14:imgProps>
              </a:ext>
            </a:extLst>
          </a:blip>
          <a:stretch>
            <a:fillRect/>
          </a:stretch>
        </p:blipFill>
        <p:spPr>
          <a:xfrm>
            <a:off x="6857768" y="4575925"/>
            <a:ext cx="1555374" cy="1423002"/>
          </a:xfrm>
          <a:prstGeom prst="rect">
            <a:avLst/>
          </a:prstGeom>
        </p:spPr>
      </p:pic>
      <p:sp>
        <p:nvSpPr>
          <p:cNvPr id="3" name="四角形: 角を丸くする 2">
            <a:extLst>
              <a:ext uri="{FF2B5EF4-FFF2-40B4-BE49-F238E27FC236}">
                <a16:creationId xmlns:a16="http://schemas.microsoft.com/office/drawing/2014/main" id="{6AABBE52-22BF-FCC5-BE9E-CABBE802D232}"/>
              </a:ext>
            </a:extLst>
          </p:cNvPr>
          <p:cNvSpPr/>
          <p:nvPr/>
        </p:nvSpPr>
        <p:spPr>
          <a:xfrm>
            <a:off x="124287" y="800344"/>
            <a:ext cx="8886548" cy="1072107"/>
          </a:xfrm>
          <a:prstGeom prst="roundRect">
            <a:avLst/>
          </a:prstGeom>
          <a:solidFill>
            <a:srgbClr val="FF0000">
              <a:alpha val="5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4" name="タイトル 1">
            <a:extLst>
              <a:ext uri="{FF2B5EF4-FFF2-40B4-BE49-F238E27FC236}">
                <a16:creationId xmlns:a16="http://schemas.microsoft.com/office/drawing/2014/main" id="{2C71BE4D-09E6-6B83-FFFD-54823C47B60A}"/>
              </a:ext>
            </a:extLst>
          </p:cNvPr>
          <p:cNvSpPr txBox="1">
            <a:spLocks/>
          </p:cNvSpPr>
          <p:nvPr/>
        </p:nvSpPr>
        <p:spPr>
          <a:xfrm>
            <a:off x="133165" y="55016"/>
            <a:ext cx="8859913" cy="3682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継続的な学びの中での相談支援従事者研修</a:t>
            </a:r>
          </a:p>
        </p:txBody>
      </p:sp>
    </p:spTree>
    <p:extLst>
      <p:ext uri="{BB962C8B-B14F-4D97-AF65-F5344CB8AC3E}">
        <p14:creationId xmlns:p14="http://schemas.microsoft.com/office/powerpoint/2010/main" val="131112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55</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0096B62-2968-D08D-1D8F-295B076BF2D0}"/>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令和元年度主任相談支援専門員養成研修</a:t>
            </a:r>
            <a:r>
              <a:rPr lang="en-US" altLang="ja-JP" sz="1100" b="1" dirty="0"/>
              <a:t>』</a:t>
            </a:r>
            <a:r>
              <a:rPr lang="ja-JP" altLang="en-US" sz="1100" b="1" dirty="0"/>
              <a:t>（一部修正）より</a:t>
            </a:r>
          </a:p>
        </p:txBody>
      </p:sp>
      <p:sp>
        <p:nvSpPr>
          <p:cNvPr id="3" name="タイトル 1">
            <a:extLst>
              <a:ext uri="{FF2B5EF4-FFF2-40B4-BE49-F238E27FC236}">
                <a16:creationId xmlns:a16="http://schemas.microsoft.com/office/drawing/2014/main" id="{DA65EBCD-6B4E-76B3-579E-C837BDA07F9C}"/>
              </a:ext>
            </a:extLst>
          </p:cNvPr>
          <p:cNvSpPr txBox="1">
            <a:spLocks/>
          </p:cNvSpPr>
          <p:nvPr/>
        </p:nvSpPr>
        <p:spPr>
          <a:xfrm>
            <a:off x="115410" y="32672"/>
            <a:ext cx="8859913" cy="4100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地域の中での実地教育（</a:t>
            </a:r>
            <a:r>
              <a:rPr lang="en-US" altLang="ja-JP" sz="1600" b="1" dirty="0">
                <a:latin typeface="+mn-ea"/>
                <a:ea typeface="+mn-ea"/>
              </a:rPr>
              <a:t>OJT</a:t>
            </a:r>
            <a:r>
              <a:rPr lang="ja-JP" altLang="en-US" sz="1600" b="1" dirty="0">
                <a:latin typeface="+mn-ea"/>
                <a:ea typeface="+mn-ea"/>
              </a:rPr>
              <a:t>）の実施</a:t>
            </a:r>
          </a:p>
        </p:txBody>
      </p:sp>
      <p:graphicFrame>
        <p:nvGraphicFramePr>
          <p:cNvPr id="5" name="表 9">
            <a:extLst>
              <a:ext uri="{FF2B5EF4-FFF2-40B4-BE49-F238E27FC236}">
                <a16:creationId xmlns:a16="http://schemas.microsoft.com/office/drawing/2014/main" id="{3353CD8E-C98B-89E3-5D4A-DF025138BE77}"/>
              </a:ext>
            </a:extLst>
          </p:cNvPr>
          <p:cNvGraphicFramePr>
            <a:graphicFrameLocks noGrp="1"/>
          </p:cNvGraphicFramePr>
          <p:nvPr>
            <p:extLst>
              <p:ext uri="{D42A27DB-BD31-4B8C-83A1-F6EECF244321}">
                <p14:modId xmlns:p14="http://schemas.microsoft.com/office/powerpoint/2010/main" val="1370092385"/>
              </p:ext>
            </p:extLst>
          </p:nvPr>
        </p:nvGraphicFramePr>
        <p:xfrm>
          <a:off x="159800" y="554183"/>
          <a:ext cx="8842157" cy="5694258"/>
        </p:xfrm>
        <a:graphic>
          <a:graphicData uri="http://schemas.openxmlformats.org/drawingml/2006/table">
            <a:tbl>
              <a:tblPr firstRow="1" bandRow="1">
                <a:tableStyleId>{5C22544A-7EE6-4342-B048-85BDC9FD1C3A}</a:tableStyleId>
              </a:tblPr>
              <a:tblGrid>
                <a:gridCol w="2059617">
                  <a:extLst>
                    <a:ext uri="{9D8B030D-6E8A-4147-A177-3AD203B41FA5}">
                      <a16:colId xmlns:a16="http://schemas.microsoft.com/office/drawing/2014/main" val="1281241762"/>
                    </a:ext>
                  </a:extLst>
                </a:gridCol>
                <a:gridCol w="6782540">
                  <a:extLst>
                    <a:ext uri="{9D8B030D-6E8A-4147-A177-3AD203B41FA5}">
                      <a16:colId xmlns:a16="http://schemas.microsoft.com/office/drawing/2014/main" val="2960157334"/>
                    </a:ext>
                  </a:extLst>
                </a:gridCol>
              </a:tblGrid>
              <a:tr h="461814">
                <a:tc>
                  <a:txBody>
                    <a:bodyPr/>
                    <a:lstStyle/>
                    <a:p>
                      <a:pPr algn="ctr"/>
                      <a:endParaRPr kumimoji="1" lang="ja-JP" altLang="en-US" dirty="0">
                        <a:solidFill>
                          <a:schemeClr val="bg1"/>
                        </a:solidFill>
                      </a:endParaRPr>
                    </a:p>
                  </a:txBody>
                  <a:tcPr anchor="ctr"/>
                </a:tc>
                <a:tc>
                  <a:txBody>
                    <a:bodyPr/>
                    <a:lstStyle/>
                    <a:p>
                      <a:pPr algn="ctr"/>
                      <a:r>
                        <a:rPr kumimoji="1" lang="ja-JP" altLang="en-US" dirty="0">
                          <a:solidFill>
                            <a:schemeClr val="bg1"/>
                          </a:solidFill>
                        </a:rPr>
                        <a:t>内　容</a:t>
                      </a:r>
                    </a:p>
                  </a:txBody>
                  <a:tcPr anchor="ctr"/>
                </a:tc>
                <a:extLst>
                  <a:ext uri="{0D108BD9-81ED-4DB2-BD59-A6C34878D82A}">
                    <a16:rowId xmlns:a16="http://schemas.microsoft.com/office/drawing/2014/main" val="1892397648"/>
                  </a:ext>
                </a:extLst>
              </a:tr>
              <a:tr h="2616222">
                <a:tc>
                  <a:txBody>
                    <a:bodyPr/>
                    <a:lstStyle/>
                    <a:p>
                      <a:pPr algn="ctr"/>
                      <a:r>
                        <a:rPr kumimoji="1" lang="ja-JP" altLang="en-US" sz="2400" b="1" dirty="0">
                          <a:solidFill>
                            <a:schemeClr val="tx1"/>
                          </a:solidFill>
                        </a:rPr>
                        <a:t>担い手</a:t>
                      </a:r>
                    </a:p>
                  </a:txBody>
                  <a:tcPr anchor="ctr"/>
                </a:tc>
                <a:tc>
                  <a:txBody>
                    <a:bodyPr/>
                    <a:lstStyle/>
                    <a:p>
                      <a:r>
                        <a:rPr kumimoji="1" lang="ja-JP" altLang="en-US" sz="2000" b="1" dirty="0">
                          <a:solidFill>
                            <a:schemeClr val="tx1"/>
                          </a:solidFill>
                        </a:rPr>
                        <a:t>①人　材（だれが）　主任相談支援専門員</a:t>
                      </a:r>
                    </a:p>
                    <a:p>
                      <a:r>
                        <a:rPr kumimoji="1" lang="ja-JP" altLang="en-US" sz="2000" b="1" dirty="0">
                          <a:solidFill>
                            <a:schemeClr val="tx1"/>
                          </a:solidFill>
                        </a:rPr>
                        <a:t>②機　関（どこが）　相談支援事業所</a:t>
                      </a:r>
                      <a:endParaRPr kumimoji="1" lang="en-US" altLang="ja-JP" sz="2000" b="1" dirty="0">
                        <a:solidFill>
                          <a:schemeClr val="tx1"/>
                        </a:solidFill>
                      </a:endParaRPr>
                    </a:p>
                    <a:p>
                      <a:r>
                        <a:rPr kumimoji="1" lang="ja-JP" altLang="en-US" sz="2000" b="1" dirty="0">
                          <a:solidFill>
                            <a:schemeClr val="tx1"/>
                          </a:solidFill>
                        </a:rPr>
                        <a:t>　　　　　　　　　　基幹相談支援センター</a:t>
                      </a:r>
                    </a:p>
                    <a:p>
                      <a:r>
                        <a:rPr kumimoji="1" lang="ja-JP" altLang="en-US" sz="2000" b="1" dirty="0">
                          <a:solidFill>
                            <a:schemeClr val="tx1"/>
                          </a:solidFill>
                        </a:rPr>
                        <a:t>　　　　　　　　　　障害福祉サービス事業所</a:t>
                      </a:r>
                    </a:p>
                    <a:p>
                      <a:r>
                        <a:rPr kumimoji="1" lang="ja-JP" altLang="en-US" sz="2000" b="1" dirty="0">
                          <a:solidFill>
                            <a:schemeClr val="tx1"/>
                          </a:solidFill>
                        </a:rPr>
                        <a:t>③会議体（どこで）　地域自立支援協議会</a:t>
                      </a:r>
                    </a:p>
                    <a:p>
                      <a:r>
                        <a:rPr kumimoji="1" lang="ja-JP" altLang="en-US" sz="2000" b="1" dirty="0">
                          <a:solidFill>
                            <a:schemeClr val="tx1"/>
                          </a:solidFill>
                        </a:rPr>
                        <a:t>　　　　　　　　　　障害福祉サービス事業所連絡会等</a:t>
                      </a:r>
                    </a:p>
                  </a:txBody>
                  <a:tcPr anchor="ctr"/>
                </a:tc>
                <a:extLst>
                  <a:ext uri="{0D108BD9-81ED-4DB2-BD59-A6C34878D82A}">
                    <a16:rowId xmlns:a16="http://schemas.microsoft.com/office/drawing/2014/main" val="2325238356"/>
                  </a:ext>
                </a:extLst>
              </a:tr>
              <a:tr h="2616222">
                <a:tc>
                  <a:txBody>
                    <a:bodyPr/>
                    <a:lstStyle/>
                    <a:p>
                      <a:pPr algn="ctr"/>
                      <a:r>
                        <a:rPr kumimoji="1" lang="ja-JP" altLang="en-US" sz="2400" b="1" dirty="0">
                          <a:solidFill>
                            <a:schemeClr val="tx1"/>
                          </a:solidFill>
                        </a:rPr>
                        <a:t>方法等</a:t>
                      </a:r>
                    </a:p>
                  </a:txBody>
                  <a:tcPr anchor="ctr"/>
                </a:tc>
                <a:tc>
                  <a:txBody>
                    <a:bodyPr/>
                    <a:lstStyle/>
                    <a:p>
                      <a:r>
                        <a:rPr kumimoji="1" lang="ja-JP" altLang="en-US" sz="2000" b="1" dirty="0">
                          <a:solidFill>
                            <a:schemeClr val="tx1"/>
                          </a:solidFill>
                        </a:rPr>
                        <a:t>①スーパービジョンの実施</a:t>
                      </a:r>
                    </a:p>
                    <a:p>
                      <a:r>
                        <a:rPr kumimoji="1" lang="ja-JP" altLang="en-US" sz="2000" b="1" dirty="0">
                          <a:solidFill>
                            <a:schemeClr val="tx1"/>
                          </a:solidFill>
                        </a:rPr>
                        <a:t>②ケース検討の実施</a:t>
                      </a:r>
                    </a:p>
                    <a:p>
                      <a:r>
                        <a:rPr kumimoji="1" lang="ja-JP" altLang="en-US" sz="2000" b="1" dirty="0">
                          <a:solidFill>
                            <a:schemeClr val="tx1"/>
                          </a:solidFill>
                        </a:rPr>
                        <a:t>③個別支援会議の開催・運営支援</a:t>
                      </a:r>
                    </a:p>
                    <a:p>
                      <a:r>
                        <a:rPr kumimoji="1" lang="ja-JP" altLang="en-US" sz="2000" b="1" dirty="0">
                          <a:solidFill>
                            <a:schemeClr val="tx1"/>
                          </a:solidFill>
                        </a:rPr>
                        <a:t>④相談支援専門員の個別相談や事業所訪問の実施</a:t>
                      </a:r>
                    </a:p>
                    <a:p>
                      <a:r>
                        <a:rPr kumimoji="1" lang="ja-JP" altLang="en-US" sz="2000" b="1" dirty="0">
                          <a:solidFill>
                            <a:schemeClr val="tx1"/>
                          </a:solidFill>
                        </a:rPr>
                        <a:t>⑤障害福祉サービス事業所連絡会等への参画や企画運営</a:t>
                      </a:r>
                    </a:p>
                  </a:txBody>
                  <a:tcPr anchor="ctr"/>
                </a:tc>
                <a:extLst>
                  <a:ext uri="{0D108BD9-81ED-4DB2-BD59-A6C34878D82A}">
                    <a16:rowId xmlns:a16="http://schemas.microsoft.com/office/drawing/2014/main" val="30871427"/>
                  </a:ext>
                </a:extLst>
              </a:tr>
            </a:tbl>
          </a:graphicData>
        </a:graphic>
      </p:graphicFrame>
    </p:spTree>
    <p:extLst>
      <p:ext uri="{BB962C8B-B14F-4D97-AF65-F5344CB8AC3E}">
        <p14:creationId xmlns:p14="http://schemas.microsoft.com/office/powerpoint/2010/main" val="148408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4021B-0A91-85FB-D5CD-763A008E1AE4}"/>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532C237E-76E3-5B16-8FDD-0A9346F5037E}"/>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FCF41145-1DA8-7335-6DC5-BB638256E3AC}"/>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56</a:t>
            </a:fld>
            <a:endParaRPr kumimoji="1" lang="ja-JP" altLang="en-US" dirty="0"/>
          </a:p>
        </p:txBody>
      </p:sp>
      <p:cxnSp>
        <p:nvCxnSpPr>
          <p:cNvPr id="22" name="直線コネクタ 21">
            <a:extLst>
              <a:ext uri="{FF2B5EF4-FFF2-40B4-BE49-F238E27FC236}">
                <a16:creationId xmlns:a16="http://schemas.microsoft.com/office/drawing/2014/main" id="{0AD91F08-D34A-286E-2326-96AE79687F3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950D4189-80B9-AA30-E949-54C1B8326EE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令和元年度主任相談支援専門員養成研修</a:t>
            </a:r>
            <a:r>
              <a:rPr lang="en-US" altLang="ja-JP" sz="1100" b="1" dirty="0"/>
              <a:t>』</a:t>
            </a:r>
            <a:r>
              <a:rPr lang="ja-JP" altLang="en-US" sz="1100" b="1" dirty="0"/>
              <a:t>（一部修正）より</a:t>
            </a:r>
          </a:p>
        </p:txBody>
      </p:sp>
      <p:sp>
        <p:nvSpPr>
          <p:cNvPr id="3" name="タイトル 1">
            <a:extLst>
              <a:ext uri="{FF2B5EF4-FFF2-40B4-BE49-F238E27FC236}">
                <a16:creationId xmlns:a16="http://schemas.microsoft.com/office/drawing/2014/main" id="{A324E71F-7BC4-4BC1-8D53-B0F73926B813}"/>
              </a:ext>
            </a:extLst>
          </p:cNvPr>
          <p:cNvSpPr txBox="1">
            <a:spLocks/>
          </p:cNvSpPr>
          <p:nvPr/>
        </p:nvSpPr>
        <p:spPr>
          <a:xfrm>
            <a:off x="115410" y="32672"/>
            <a:ext cx="8859913" cy="4100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地域の中での実地教育（</a:t>
            </a:r>
            <a:r>
              <a:rPr lang="en-US" altLang="ja-JP" sz="1600" b="1" dirty="0">
                <a:latin typeface="+mn-ea"/>
                <a:ea typeface="+mn-ea"/>
              </a:rPr>
              <a:t>OJT</a:t>
            </a:r>
            <a:r>
              <a:rPr lang="ja-JP" altLang="en-US" sz="1600" b="1" dirty="0">
                <a:latin typeface="+mn-ea"/>
                <a:ea typeface="+mn-ea"/>
              </a:rPr>
              <a:t>）の実施</a:t>
            </a:r>
          </a:p>
        </p:txBody>
      </p:sp>
      <p:graphicFrame>
        <p:nvGraphicFramePr>
          <p:cNvPr id="5" name="表 9">
            <a:extLst>
              <a:ext uri="{FF2B5EF4-FFF2-40B4-BE49-F238E27FC236}">
                <a16:creationId xmlns:a16="http://schemas.microsoft.com/office/drawing/2014/main" id="{B380C893-305C-0B2F-FE5A-F6F94456E957}"/>
              </a:ext>
            </a:extLst>
          </p:cNvPr>
          <p:cNvGraphicFramePr>
            <a:graphicFrameLocks noGrp="1"/>
          </p:cNvGraphicFramePr>
          <p:nvPr>
            <p:extLst>
              <p:ext uri="{D42A27DB-BD31-4B8C-83A1-F6EECF244321}">
                <p14:modId xmlns:p14="http://schemas.microsoft.com/office/powerpoint/2010/main" val="2002353315"/>
              </p:ext>
            </p:extLst>
          </p:nvPr>
        </p:nvGraphicFramePr>
        <p:xfrm>
          <a:off x="159800" y="554183"/>
          <a:ext cx="8842157" cy="5694258"/>
        </p:xfrm>
        <a:graphic>
          <a:graphicData uri="http://schemas.openxmlformats.org/drawingml/2006/table">
            <a:tbl>
              <a:tblPr firstRow="1" bandRow="1">
                <a:tableStyleId>{5C22544A-7EE6-4342-B048-85BDC9FD1C3A}</a:tableStyleId>
              </a:tblPr>
              <a:tblGrid>
                <a:gridCol w="2059617">
                  <a:extLst>
                    <a:ext uri="{9D8B030D-6E8A-4147-A177-3AD203B41FA5}">
                      <a16:colId xmlns:a16="http://schemas.microsoft.com/office/drawing/2014/main" val="1281241762"/>
                    </a:ext>
                  </a:extLst>
                </a:gridCol>
                <a:gridCol w="6782540">
                  <a:extLst>
                    <a:ext uri="{9D8B030D-6E8A-4147-A177-3AD203B41FA5}">
                      <a16:colId xmlns:a16="http://schemas.microsoft.com/office/drawing/2014/main" val="2960157334"/>
                    </a:ext>
                  </a:extLst>
                </a:gridCol>
              </a:tblGrid>
              <a:tr h="461814">
                <a:tc>
                  <a:txBody>
                    <a:bodyPr/>
                    <a:lstStyle/>
                    <a:p>
                      <a:pPr algn="ctr"/>
                      <a:endParaRPr kumimoji="1" lang="ja-JP" altLang="en-US" dirty="0">
                        <a:solidFill>
                          <a:schemeClr val="bg1"/>
                        </a:solidFill>
                      </a:endParaRPr>
                    </a:p>
                  </a:txBody>
                  <a:tcPr anchor="ctr"/>
                </a:tc>
                <a:tc>
                  <a:txBody>
                    <a:bodyPr/>
                    <a:lstStyle/>
                    <a:p>
                      <a:pPr algn="ctr"/>
                      <a:r>
                        <a:rPr kumimoji="1" lang="ja-JP" altLang="en-US" dirty="0">
                          <a:solidFill>
                            <a:schemeClr val="bg1"/>
                          </a:solidFill>
                        </a:rPr>
                        <a:t>内　容</a:t>
                      </a:r>
                    </a:p>
                  </a:txBody>
                  <a:tcPr anchor="ctr"/>
                </a:tc>
                <a:extLst>
                  <a:ext uri="{0D108BD9-81ED-4DB2-BD59-A6C34878D82A}">
                    <a16:rowId xmlns:a16="http://schemas.microsoft.com/office/drawing/2014/main" val="1892397648"/>
                  </a:ext>
                </a:extLst>
              </a:tr>
              <a:tr h="2616222">
                <a:tc>
                  <a:txBody>
                    <a:bodyPr/>
                    <a:lstStyle/>
                    <a:p>
                      <a:pPr algn="ctr"/>
                      <a:r>
                        <a:rPr kumimoji="1" lang="ja-JP" altLang="en-US" sz="2400" b="1" dirty="0">
                          <a:solidFill>
                            <a:srgbClr val="FF0000"/>
                          </a:solidFill>
                        </a:rPr>
                        <a:t>担い手</a:t>
                      </a:r>
                    </a:p>
                  </a:txBody>
                  <a:tcPr anchor="ctr"/>
                </a:tc>
                <a:tc>
                  <a:txBody>
                    <a:bodyPr/>
                    <a:lstStyle/>
                    <a:p>
                      <a:r>
                        <a:rPr kumimoji="1" lang="ja-JP" altLang="en-US" sz="2000" b="1" dirty="0">
                          <a:solidFill>
                            <a:srgbClr val="FF0000"/>
                          </a:solidFill>
                        </a:rPr>
                        <a:t>①人　材（だれが）　主任相談支援専門員</a:t>
                      </a:r>
                    </a:p>
                    <a:p>
                      <a:r>
                        <a:rPr kumimoji="1" lang="ja-JP" altLang="en-US" sz="2000" b="1" dirty="0">
                          <a:solidFill>
                            <a:srgbClr val="FF0000"/>
                          </a:solidFill>
                        </a:rPr>
                        <a:t>②機　関（どこが）　相談支援事業所</a:t>
                      </a:r>
                      <a:endParaRPr kumimoji="1" lang="en-US" altLang="ja-JP" sz="2000" b="1" dirty="0">
                        <a:solidFill>
                          <a:srgbClr val="FF0000"/>
                        </a:solidFill>
                      </a:endParaRPr>
                    </a:p>
                    <a:p>
                      <a:r>
                        <a:rPr kumimoji="1" lang="ja-JP" altLang="en-US" sz="2000" b="1" dirty="0">
                          <a:solidFill>
                            <a:srgbClr val="FF0000"/>
                          </a:solidFill>
                        </a:rPr>
                        <a:t>　　　　　　　　　　基幹相談支援センター</a:t>
                      </a:r>
                    </a:p>
                    <a:p>
                      <a:r>
                        <a:rPr kumimoji="1" lang="ja-JP" altLang="en-US" sz="2000" b="1" dirty="0">
                          <a:solidFill>
                            <a:srgbClr val="FF0000"/>
                          </a:solidFill>
                        </a:rPr>
                        <a:t>　　　　　　　　　　障害福祉サービス事業所</a:t>
                      </a:r>
                    </a:p>
                    <a:p>
                      <a:r>
                        <a:rPr kumimoji="1" lang="ja-JP" altLang="en-US" sz="2000" b="1" dirty="0">
                          <a:solidFill>
                            <a:srgbClr val="FF0000"/>
                          </a:solidFill>
                        </a:rPr>
                        <a:t>③会議体（どこで）　地域自立支援協議会</a:t>
                      </a:r>
                    </a:p>
                    <a:p>
                      <a:r>
                        <a:rPr kumimoji="1" lang="ja-JP" altLang="en-US" sz="2000" b="1" dirty="0">
                          <a:solidFill>
                            <a:srgbClr val="FF0000"/>
                          </a:solidFill>
                        </a:rPr>
                        <a:t>　　　　　　　　　　障害福祉サービス事業所連絡会等</a:t>
                      </a:r>
                    </a:p>
                  </a:txBody>
                  <a:tcPr anchor="ctr"/>
                </a:tc>
                <a:extLst>
                  <a:ext uri="{0D108BD9-81ED-4DB2-BD59-A6C34878D82A}">
                    <a16:rowId xmlns:a16="http://schemas.microsoft.com/office/drawing/2014/main" val="2325238356"/>
                  </a:ext>
                </a:extLst>
              </a:tr>
              <a:tr h="2616222">
                <a:tc>
                  <a:txBody>
                    <a:bodyPr/>
                    <a:lstStyle/>
                    <a:p>
                      <a:pPr algn="ctr"/>
                      <a:r>
                        <a:rPr kumimoji="1" lang="ja-JP" altLang="en-US" sz="2400" b="1" dirty="0">
                          <a:solidFill>
                            <a:schemeClr val="bg2">
                              <a:lumMod val="75000"/>
                            </a:schemeClr>
                          </a:solidFill>
                        </a:rPr>
                        <a:t>方法等</a:t>
                      </a:r>
                    </a:p>
                  </a:txBody>
                  <a:tcPr anchor="ctr"/>
                </a:tc>
                <a:tc>
                  <a:txBody>
                    <a:bodyPr/>
                    <a:lstStyle/>
                    <a:p>
                      <a:r>
                        <a:rPr kumimoji="1" lang="ja-JP" altLang="en-US" sz="2000" b="1" dirty="0">
                          <a:solidFill>
                            <a:schemeClr val="bg2">
                              <a:lumMod val="75000"/>
                            </a:schemeClr>
                          </a:solidFill>
                        </a:rPr>
                        <a:t>①スーパービジョンの実施</a:t>
                      </a:r>
                    </a:p>
                    <a:p>
                      <a:r>
                        <a:rPr kumimoji="1" lang="ja-JP" altLang="en-US" sz="2000" b="1" dirty="0">
                          <a:solidFill>
                            <a:schemeClr val="bg2">
                              <a:lumMod val="75000"/>
                            </a:schemeClr>
                          </a:solidFill>
                        </a:rPr>
                        <a:t>②ケース検討の実施</a:t>
                      </a:r>
                    </a:p>
                    <a:p>
                      <a:r>
                        <a:rPr kumimoji="1" lang="ja-JP" altLang="en-US" sz="2000" b="1" dirty="0">
                          <a:solidFill>
                            <a:schemeClr val="bg2">
                              <a:lumMod val="75000"/>
                            </a:schemeClr>
                          </a:solidFill>
                        </a:rPr>
                        <a:t>③個別支援会議の開催・運営支援</a:t>
                      </a:r>
                    </a:p>
                    <a:p>
                      <a:r>
                        <a:rPr kumimoji="1" lang="ja-JP" altLang="en-US" sz="2000" b="1" dirty="0">
                          <a:solidFill>
                            <a:schemeClr val="bg2">
                              <a:lumMod val="75000"/>
                            </a:schemeClr>
                          </a:solidFill>
                        </a:rPr>
                        <a:t>④相談支援専門員の個別相談や事業所訪問の実施</a:t>
                      </a:r>
                    </a:p>
                    <a:p>
                      <a:r>
                        <a:rPr kumimoji="1" lang="ja-JP" altLang="en-US" sz="2000" b="1" dirty="0">
                          <a:solidFill>
                            <a:schemeClr val="bg2">
                              <a:lumMod val="75000"/>
                            </a:schemeClr>
                          </a:solidFill>
                        </a:rPr>
                        <a:t>⑤障害福祉サービス事業所連絡会等への参画や企画運営</a:t>
                      </a:r>
                    </a:p>
                  </a:txBody>
                  <a:tcPr anchor="ctr"/>
                </a:tc>
                <a:extLst>
                  <a:ext uri="{0D108BD9-81ED-4DB2-BD59-A6C34878D82A}">
                    <a16:rowId xmlns:a16="http://schemas.microsoft.com/office/drawing/2014/main" val="30871427"/>
                  </a:ext>
                </a:extLst>
              </a:tr>
            </a:tbl>
          </a:graphicData>
        </a:graphic>
      </p:graphicFrame>
      <p:pic>
        <p:nvPicPr>
          <p:cNvPr id="2" name="図 1">
            <a:extLst>
              <a:ext uri="{FF2B5EF4-FFF2-40B4-BE49-F238E27FC236}">
                <a16:creationId xmlns:a16="http://schemas.microsoft.com/office/drawing/2014/main" id="{215423C3-1D75-63AA-8D57-0BF56572FC72}"/>
              </a:ext>
            </a:extLst>
          </p:cNvPr>
          <p:cNvPicPr>
            <a:picLocks noChangeAspect="1"/>
          </p:cNvPicPr>
          <p:nvPr/>
        </p:nvPicPr>
        <p:blipFill>
          <a:blip r:embed="rId3"/>
          <a:stretch>
            <a:fillRect/>
          </a:stretch>
        </p:blipFill>
        <p:spPr>
          <a:xfrm>
            <a:off x="7571111" y="1396855"/>
            <a:ext cx="1207113" cy="1201016"/>
          </a:xfrm>
          <a:prstGeom prst="rect">
            <a:avLst/>
          </a:prstGeom>
        </p:spPr>
      </p:pic>
    </p:spTree>
    <p:extLst>
      <p:ext uri="{BB962C8B-B14F-4D97-AF65-F5344CB8AC3E}">
        <p14:creationId xmlns:p14="http://schemas.microsoft.com/office/powerpoint/2010/main" val="382968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7E6F-4725-45A6-6390-5A84A0605DE3}"/>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B0B88E0-A4CB-726C-A47E-B2152CA2C757}"/>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6A23927-5FB4-6583-E843-44CD53BF6FDF}"/>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57</a:t>
            </a:fld>
            <a:endParaRPr kumimoji="1" lang="ja-JP" altLang="en-US" dirty="0"/>
          </a:p>
        </p:txBody>
      </p:sp>
      <p:cxnSp>
        <p:nvCxnSpPr>
          <p:cNvPr id="22" name="直線コネクタ 21">
            <a:extLst>
              <a:ext uri="{FF2B5EF4-FFF2-40B4-BE49-F238E27FC236}">
                <a16:creationId xmlns:a16="http://schemas.microsoft.com/office/drawing/2014/main" id="{FD2F849A-DDA4-5E45-F089-06A5D9462A0C}"/>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DE75B967-0316-6D02-8CE4-79F60FB73C1E}"/>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令和元年度主任相談支援専門員養成研修</a:t>
            </a:r>
            <a:r>
              <a:rPr lang="en-US" altLang="ja-JP" sz="1100" b="1" dirty="0"/>
              <a:t>』</a:t>
            </a:r>
            <a:r>
              <a:rPr lang="ja-JP" altLang="en-US" sz="1100" b="1" dirty="0"/>
              <a:t>（一部修正）より</a:t>
            </a:r>
          </a:p>
        </p:txBody>
      </p:sp>
      <p:sp>
        <p:nvSpPr>
          <p:cNvPr id="3" name="タイトル 1">
            <a:extLst>
              <a:ext uri="{FF2B5EF4-FFF2-40B4-BE49-F238E27FC236}">
                <a16:creationId xmlns:a16="http://schemas.microsoft.com/office/drawing/2014/main" id="{7F5AA4A5-3297-AD7A-51ED-69F863C3EF8A}"/>
              </a:ext>
            </a:extLst>
          </p:cNvPr>
          <p:cNvSpPr txBox="1">
            <a:spLocks/>
          </p:cNvSpPr>
          <p:nvPr/>
        </p:nvSpPr>
        <p:spPr>
          <a:xfrm>
            <a:off x="115410" y="32672"/>
            <a:ext cx="8859913" cy="4100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地域の中での実地教育（</a:t>
            </a:r>
            <a:r>
              <a:rPr lang="en-US" altLang="ja-JP" sz="1600" b="1" dirty="0">
                <a:latin typeface="+mn-ea"/>
                <a:ea typeface="+mn-ea"/>
              </a:rPr>
              <a:t>OJT</a:t>
            </a:r>
            <a:r>
              <a:rPr lang="ja-JP" altLang="en-US" sz="1600" b="1" dirty="0">
                <a:latin typeface="+mn-ea"/>
                <a:ea typeface="+mn-ea"/>
              </a:rPr>
              <a:t>）の実施</a:t>
            </a:r>
          </a:p>
        </p:txBody>
      </p:sp>
      <p:graphicFrame>
        <p:nvGraphicFramePr>
          <p:cNvPr id="5" name="表 9">
            <a:extLst>
              <a:ext uri="{FF2B5EF4-FFF2-40B4-BE49-F238E27FC236}">
                <a16:creationId xmlns:a16="http://schemas.microsoft.com/office/drawing/2014/main" id="{289F3C8F-F233-432C-560E-7907794914CA}"/>
              </a:ext>
            </a:extLst>
          </p:cNvPr>
          <p:cNvGraphicFramePr>
            <a:graphicFrameLocks noGrp="1"/>
          </p:cNvGraphicFramePr>
          <p:nvPr>
            <p:extLst>
              <p:ext uri="{D42A27DB-BD31-4B8C-83A1-F6EECF244321}">
                <p14:modId xmlns:p14="http://schemas.microsoft.com/office/powerpoint/2010/main" val="3713866346"/>
              </p:ext>
            </p:extLst>
          </p:nvPr>
        </p:nvGraphicFramePr>
        <p:xfrm>
          <a:off x="159800" y="554183"/>
          <a:ext cx="8842157" cy="5694258"/>
        </p:xfrm>
        <a:graphic>
          <a:graphicData uri="http://schemas.openxmlformats.org/drawingml/2006/table">
            <a:tbl>
              <a:tblPr firstRow="1" bandRow="1">
                <a:tableStyleId>{5C22544A-7EE6-4342-B048-85BDC9FD1C3A}</a:tableStyleId>
              </a:tblPr>
              <a:tblGrid>
                <a:gridCol w="2059617">
                  <a:extLst>
                    <a:ext uri="{9D8B030D-6E8A-4147-A177-3AD203B41FA5}">
                      <a16:colId xmlns:a16="http://schemas.microsoft.com/office/drawing/2014/main" val="1281241762"/>
                    </a:ext>
                  </a:extLst>
                </a:gridCol>
                <a:gridCol w="6782540">
                  <a:extLst>
                    <a:ext uri="{9D8B030D-6E8A-4147-A177-3AD203B41FA5}">
                      <a16:colId xmlns:a16="http://schemas.microsoft.com/office/drawing/2014/main" val="2960157334"/>
                    </a:ext>
                  </a:extLst>
                </a:gridCol>
              </a:tblGrid>
              <a:tr h="461814">
                <a:tc>
                  <a:txBody>
                    <a:bodyPr/>
                    <a:lstStyle/>
                    <a:p>
                      <a:pPr algn="ctr"/>
                      <a:endParaRPr kumimoji="1" lang="ja-JP" altLang="en-US" dirty="0">
                        <a:solidFill>
                          <a:schemeClr val="bg1"/>
                        </a:solidFill>
                      </a:endParaRPr>
                    </a:p>
                  </a:txBody>
                  <a:tcPr anchor="ctr"/>
                </a:tc>
                <a:tc>
                  <a:txBody>
                    <a:bodyPr/>
                    <a:lstStyle/>
                    <a:p>
                      <a:pPr algn="ctr"/>
                      <a:r>
                        <a:rPr kumimoji="1" lang="ja-JP" altLang="en-US" dirty="0">
                          <a:solidFill>
                            <a:schemeClr val="bg1"/>
                          </a:solidFill>
                        </a:rPr>
                        <a:t>内　容</a:t>
                      </a:r>
                    </a:p>
                  </a:txBody>
                  <a:tcPr anchor="ctr"/>
                </a:tc>
                <a:extLst>
                  <a:ext uri="{0D108BD9-81ED-4DB2-BD59-A6C34878D82A}">
                    <a16:rowId xmlns:a16="http://schemas.microsoft.com/office/drawing/2014/main" val="1892397648"/>
                  </a:ext>
                </a:extLst>
              </a:tr>
              <a:tr h="2616222">
                <a:tc>
                  <a:txBody>
                    <a:bodyPr/>
                    <a:lstStyle/>
                    <a:p>
                      <a:pPr algn="ctr"/>
                      <a:r>
                        <a:rPr kumimoji="1" lang="ja-JP" altLang="en-US" sz="2400" b="1" dirty="0">
                          <a:solidFill>
                            <a:schemeClr val="bg2">
                              <a:lumMod val="75000"/>
                            </a:schemeClr>
                          </a:solidFill>
                        </a:rPr>
                        <a:t>担い手</a:t>
                      </a:r>
                    </a:p>
                  </a:txBody>
                  <a:tcPr anchor="ctr"/>
                </a:tc>
                <a:tc>
                  <a:txBody>
                    <a:bodyPr/>
                    <a:lstStyle/>
                    <a:p>
                      <a:r>
                        <a:rPr kumimoji="1" lang="ja-JP" altLang="en-US" sz="2000" b="1" dirty="0">
                          <a:solidFill>
                            <a:schemeClr val="bg2">
                              <a:lumMod val="75000"/>
                            </a:schemeClr>
                          </a:solidFill>
                        </a:rPr>
                        <a:t>①人　材（だれが）　主任相談支援専門員</a:t>
                      </a:r>
                    </a:p>
                    <a:p>
                      <a:r>
                        <a:rPr kumimoji="1" lang="ja-JP" altLang="en-US" sz="2000" b="1" dirty="0">
                          <a:solidFill>
                            <a:schemeClr val="bg2">
                              <a:lumMod val="75000"/>
                            </a:schemeClr>
                          </a:solidFill>
                        </a:rPr>
                        <a:t>②機　関（どこが）　相談支援事業所</a:t>
                      </a:r>
                      <a:endParaRPr kumimoji="1" lang="en-US" altLang="ja-JP" sz="2000" b="1" dirty="0">
                        <a:solidFill>
                          <a:schemeClr val="bg2">
                            <a:lumMod val="75000"/>
                          </a:schemeClr>
                        </a:solidFill>
                      </a:endParaRPr>
                    </a:p>
                    <a:p>
                      <a:r>
                        <a:rPr kumimoji="1" lang="ja-JP" altLang="en-US" sz="2000" b="1" dirty="0">
                          <a:solidFill>
                            <a:schemeClr val="bg2">
                              <a:lumMod val="75000"/>
                            </a:schemeClr>
                          </a:solidFill>
                        </a:rPr>
                        <a:t>　　　　　　　　　　基幹相談支援センター</a:t>
                      </a:r>
                    </a:p>
                    <a:p>
                      <a:r>
                        <a:rPr kumimoji="1" lang="ja-JP" altLang="en-US" sz="2000" b="1" dirty="0">
                          <a:solidFill>
                            <a:schemeClr val="bg2">
                              <a:lumMod val="75000"/>
                            </a:schemeClr>
                          </a:solidFill>
                        </a:rPr>
                        <a:t>　　　　　　　　　　障害福祉サービス事業所</a:t>
                      </a:r>
                    </a:p>
                    <a:p>
                      <a:r>
                        <a:rPr kumimoji="1" lang="ja-JP" altLang="en-US" sz="2000" b="1" dirty="0">
                          <a:solidFill>
                            <a:schemeClr val="bg2">
                              <a:lumMod val="75000"/>
                            </a:schemeClr>
                          </a:solidFill>
                        </a:rPr>
                        <a:t>③会議体（どこで）　地域自立支援協議会</a:t>
                      </a:r>
                    </a:p>
                    <a:p>
                      <a:r>
                        <a:rPr kumimoji="1" lang="ja-JP" altLang="en-US" sz="2000" b="1" dirty="0">
                          <a:solidFill>
                            <a:schemeClr val="bg2">
                              <a:lumMod val="75000"/>
                            </a:schemeClr>
                          </a:solidFill>
                        </a:rPr>
                        <a:t>　　　　　　　　　　障害福祉サービス事業所連絡会等</a:t>
                      </a:r>
                    </a:p>
                  </a:txBody>
                  <a:tcPr anchor="ctr"/>
                </a:tc>
                <a:extLst>
                  <a:ext uri="{0D108BD9-81ED-4DB2-BD59-A6C34878D82A}">
                    <a16:rowId xmlns:a16="http://schemas.microsoft.com/office/drawing/2014/main" val="2325238356"/>
                  </a:ext>
                </a:extLst>
              </a:tr>
              <a:tr h="2616222">
                <a:tc>
                  <a:txBody>
                    <a:bodyPr/>
                    <a:lstStyle/>
                    <a:p>
                      <a:pPr algn="ctr"/>
                      <a:r>
                        <a:rPr kumimoji="1" lang="ja-JP" altLang="en-US" sz="2400" b="1" dirty="0">
                          <a:solidFill>
                            <a:srgbClr val="FF0000"/>
                          </a:solidFill>
                        </a:rPr>
                        <a:t>方法等</a:t>
                      </a:r>
                    </a:p>
                  </a:txBody>
                  <a:tcPr anchor="ctr"/>
                </a:tc>
                <a:tc>
                  <a:txBody>
                    <a:bodyPr/>
                    <a:lstStyle/>
                    <a:p>
                      <a:r>
                        <a:rPr kumimoji="1" lang="ja-JP" altLang="en-US" sz="2000" b="1" dirty="0">
                          <a:solidFill>
                            <a:srgbClr val="FF0000"/>
                          </a:solidFill>
                        </a:rPr>
                        <a:t>①スーパービジョンの実施</a:t>
                      </a:r>
                    </a:p>
                    <a:p>
                      <a:r>
                        <a:rPr kumimoji="1" lang="ja-JP" altLang="en-US" sz="2000" b="1" dirty="0">
                          <a:solidFill>
                            <a:srgbClr val="FF0000"/>
                          </a:solidFill>
                        </a:rPr>
                        <a:t>②ケース検討の実施</a:t>
                      </a:r>
                    </a:p>
                    <a:p>
                      <a:r>
                        <a:rPr kumimoji="1" lang="ja-JP" altLang="en-US" sz="2000" b="1" dirty="0">
                          <a:solidFill>
                            <a:srgbClr val="FF0000"/>
                          </a:solidFill>
                        </a:rPr>
                        <a:t>③個別支援会議の開催・運営支援</a:t>
                      </a:r>
                    </a:p>
                    <a:p>
                      <a:r>
                        <a:rPr kumimoji="1" lang="ja-JP" altLang="en-US" sz="2000" b="1" dirty="0">
                          <a:solidFill>
                            <a:srgbClr val="FF0000"/>
                          </a:solidFill>
                        </a:rPr>
                        <a:t>④相談支援専門員の個別相談や事業所訪問の実施</a:t>
                      </a:r>
                    </a:p>
                    <a:p>
                      <a:r>
                        <a:rPr kumimoji="1" lang="ja-JP" altLang="en-US" sz="2000" b="1" dirty="0">
                          <a:solidFill>
                            <a:srgbClr val="FF0000"/>
                          </a:solidFill>
                        </a:rPr>
                        <a:t>⑤障害福祉サービス事業所連絡会等への参画や企画運営</a:t>
                      </a:r>
                    </a:p>
                  </a:txBody>
                  <a:tcPr anchor="ctr"/>
                </a:tc>
                <a:extLst>
                  <a:ext uri="{0D108BD9-81ED-4DB2-BD59-A6C34878D82A}">
                    <a16:rowId xmlns:a16="http://schemas.microsoft.com/office/drawing/2014/main" val="30871427"/>
                  </a:ext>
                </a:extLst>
              </a:tr>
            </a:tbl>
          </a:graphicData>
        </a:graphic>
      </p:graphicFrame>
      <p:pic>
        <p:nvPicPr>
          <p:cNvPr id="2" name="図 1">
            <a:extLst>
              <a:ext uri="{FF2B5EF4-FFF2-40B4-BE49-F238E27FC236}">
                <a16:creationId xmlns:a16="http://schemas.microsoft.com/office/drawing/2014/main" id="{286F0591-03E3-C4E3-656B-7F7D04FC7FFC}"/>
              </a:ext>
            </a:extLst>
          </p:cNvPr>
          <p:cNvPicPr>
            <a:picLocks noChangeAspect="1"/>
          </p:cNvPicPr>
          <p:nvPr/>
        </p:nvPicPr>
        <p:blipFill>
          <a:blip r:embed="rId3"/>
          <a:stretch>
            <a:fillRect/>
          </a:stretch>
        </p:blipFill>
        <p:spPr>
          <a:xfrm>
            <a:off x="7116735" y="3202826"/>
            <a:ext cx="1560711" cy="1560711"/>
          </a:xfrm>
          <a:prstGeom prst="rect">
            <a:avLst/>
          </a:prstGeom>
        </p:spPr>
      </p:pic>
    </p:spTree>
    <p:extLst>
      <p:ext uri="{BB962C8B-B14F-4D97-AF65-F5344CB8AC3E}">
        <p14:creationId xmlns:p14="http://schemas.microsoft.com/office/powerpoint/2010/main" val="187438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58</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DF9ADCE5-C903-784B-FAF0-3A62E2748136}"/>
              </a:ext>
            </a:extLst>
          </p:cNvPr>
          <p:cNvSpPr txBox="1">
            <a:spLocks/>
          </p:cNvSpPr>
          <p:nvPr/>
        </p:nvSpPr>
        <p:spPr>
          <a:xfrm>
            <a:off x="133165" y="91960"/>
            <a:ext cx="8859913" cy="3191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研修の企画・運営への参画</a:t>
            </a:r>
          </a:p>
        </p:txBody>
      </p:sp>
      <p:sp>
        <p:nvSpPr>
          <p:cNvPr id="8" name="四角形: 角を丸くする 7">
            <a:extLst>
              <a:ext uri="{FF2B5EF4-FFF2-40B4-BE49-F238E27FC236}">
                <a16:creationId xmlns:a16="http://schemas.microsoft.com/office/drawing/2014/main" id="{64299A93-A84E-F7E9-3DDB-1BA7E78D6A36}"/>
              </a:ext>
            </a:extLst>
          </p:cNvPr>
          <p:cNvSpPr/>
          <p:nvPr/>
        </p:nvSpPr>
        <p:spPr>
          <a:xfrm>
            <a:off x="177555" y="905525"/>
            <a:ext cx="1872209" cy="907794"/>
          </a:xfrm>
          <a:prstGeom prst="roundRect">
            <a:avLst/>
          </a:prstGeom>
          <a:noFill/>
          <a:ln w="3810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lumMod val="75000"/>
                  </a:schemeClr>
                </a:solidFill>
              </a:rPr>
              <a:t>OJT</a:t>
            </a:r>
          </a:p>
          <a:p>
            <a:pPr algn="ctr"/>
            <a:r>
              <a:rPr kumimoji="1" lang="ja-JP" altLang="en-US" sz="1600" b="1" dirty="0">
                <a:solidFill>
                  <a:schemeClr val="bg2">
                    <a:lumMod val="75000"/>
                  </a:schemeClr>
                </a:solidFill>
              </a:rPr>
              <a:t>（地域全体で）</a:t>
            </a:r>
          </a:p>
        </p:txBody>
      </p:sp>
      <p:sp>
        <p:nvSpPr>
          <p:cNvPr id="11" name="四角形: 角を丸くする 10">
            <a:extLst>
              <a:ext uri="{FF2B5EF4-FFF2-40B4-BE49-F238E27FC236}">
                <a16:creationId xmlns:a16="http://schemas.microsoft.com/office/drawing/2014/main" id="{45CEC665-492E-5FBB-7DDD-E4824475A348}"/>
              </a:ext>
            </a:extLst>
          </p:cNvPr>
          <p:cNvSpPr/>
          <p:nvPr/>
        </p:nvSpPr>
        <p:spPr>
          <a:xfrm>
            <a:off x="177554" y="1915660"/>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テーマ別研修</a:t>
            </a:r>
          </a:p>
        </p:txBody>
      </p:sp>
      <p:sp>
        <p:nvSpPr>
          <p:cNvPr id="12" name="四角形: 角を丸くする 11">
            <a:extLst>
              <a:ext uri="{FF2B5EF4-FFF2-40B4-BE49-F238E27FC236}">
                <a16:creationId xmlns:a16="http://schemas.microsoft.com/office/drawing/2014/main" id="{CF302321-C426-B2D0-7331-14004A2E2EF2}"/>
              </a:ext>
            </a:extLst>
          </p:cNvPr>
          <p:cNvSpPr/>
          <p:nvPr/>
        </p:nvSpPr>
        <p:spPr>
          <a:xfrm>
            <a:off x="177554" y="2936234"/>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階層別研修</a:t>
            </a:r>
          </a:p>
        </p:txBody>
      </p:sp>
      <p:sp>
        <p:nvSpPr>
          <p:cNvPr id="13" name="四角形: 角を丸くする 12">
            <a:extLst>
              <a:ext uri="{FF2B5EF4-FFF2-40B4-BE49-F238E27FC236}">
                <a16:creationId xmlns:a16="http://schemas.microsoft.com/office/drawing/2014/main" id="{DC67FFA7-BF29-1680-9E4B-6E5BE5C25212}"/>
              </a:ext>
            </a:extLst>
          </p:cNvPr>
          <p:cNvSpPr/>
          <p:nvPr/>
        </p:nvSpPr>
        <p:spPr>
          <a:xfrm>
            <a:off x="333164" y="2574525"/>
            <a:ext cx="1560988" cy="597427"/>
          </a:xfrm>
          <a:prstGeom prst="roundRect">
            <a:avLst/>
          </a:prstGeom>
          <a:solidFill>
            <a:schemeClr val="bg1"/>
          </a:solidFill>
          <a:ln w="381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都道府県等実施研修の体系化</a:t>
            </a:r>
          </a:p>
        </p:txBody>
      </p:sp>
      <p:sp>
        <p:nvSpPr>
          <p:cNvPr id="15" name="四角形: 角を丸くする 14">
            <a:extLst>
              <a:ext uri="{FF2B5EF4-FFF2-40B4-BE49-F238E27FC236}">
                <a16:creationId xmlns:a16="http://schemas.microsoft.com/office/drawing/2014/main" id="{A40F2E81-6074-20B4-55C4-97C65E64F143}"/>
              </a:ext>
            </a:extLst>
          </p:cNvPr>
          <p:cNvSpPr/>
          <p:nvPr/>
        </p:nvSpPr>
        <p:spPr>
          <a:xfrm>
            <a:off x="427607" y="5768021"/>
            <a:ext cx="8361286" cy="554915"/>
          </a:xfrm>
          <a:prstGeom prst="roundRect">
            <a:avLst/>
          </a:prstGeom>
          <a:solidFill>
            <a:schemeClr val="accent1">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継続的な学びとその場</a:t>
            </a:r>
          </a:p>
        </p:txBody>
      </p:sp>
      <p:sp>
        <p:nvSpPr>
          <p:cNvPr id="16" name="四角形: 角を丸くする 15">
            <a:extLst>
              <a:ext uri="{FF2B5EF4-FFF2-40B4-BE49-F238E27FC236}">
                <a16:creationId xmlns:a16="http://schemas.microsoft.com/office/drawing/2014/main" id="{EC3079E5-49D1-A700-D421-B235737787EA}"/>
              </a:ext>
            </a:extLst>
          </p:cNvPr>
          <p:cNvSpPr/>
          <p:nvPr/>
        </p:nvSpPr>
        <p:spPr>
          <a:xfrm>
            <a:off x="2327431" y="932159"/>
            <a:ext cx="6639014" cy="319166"/>
          </a:xfrm>
          <a:prstGeom prst="roundRect">
            <a:avLst/>
          </a:prstGeom>
          <a:noFill/>
          <a:ln w="38100">
            <a:solidFill>
              <a:schemeClr val="accent6">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2">
                    <a:lumMod val="75000"/>
                  </a:schemeClr>
                </a:solidFill>
              </a:rPr>
              <a:t>スーパービジョン</a:t>
            </a:r>
          </a:p>
        </p:txBody>
      </p:sp>
      <p:sp>
        <p:nvSpPr>
          <p:cNvPr id="17" name="四角形: 角を丸くする 16">
            <a:extLst>
              <a:ext uri="{FF2B5EF4-FFF2-40B4-BE49-F238E27FC236}">
                <a16:creationId xmlns:a16="http://schemas.microsoft.com/office/drawing/2014/main" id="{8E8930BE-9C73-BCCD-1F50-0F3DF3E5C0F0}"/>
              </a:ext>
            </a:extLst>
          </p:cNvPr>
          <p:cNvSpPr/>
          <p:nvPr/>
        </p:nvSpPr>
        <p:spPr>
          <a:xfrm>
            <a:off x="2327431" y="1428210"/>
            <a:ext cx="6639014" cy="319166"/>
          </a:xfrm>
          <a:prstGeom prst="roundRect">
            <a:avLst/>
          </a:prstGeom>
          <a:noFill/>
          <a:ln w="38100">
            <a:solidFill>
              <a:schemeClr val="accent6">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2">
                    <a:lumMod val="75000"/>
                  </a:schemeClr>
                </a:solidFill>
              </a:rPr>
              <a:t>助言・事例検討など</a:t>
            </a:r>
          </a:p>
        </p:txBody>
      </p:sp>
      <p:sp>
        <p:nvSpPr>
          <p:cNvPr id="18" name="四角形: 角を丸くする 17">
            <a:extLst>
              <a:ext uri="{FF2B5EF4-FFF2-40B4-BE49-F238E27FC236}">
                <a16:creationId xmlns:a16="http://schemas.microsoft.com/office/drawing/2014/main" id="{C39E30AC-A96F-A02C-1929-AE7D33E40D3A}"/>
              </a:ext>
            </a:extLst>
          </p:cNvPr>
          <p:cNvSpPr/>
          <p:nvPr/>
        </p:nvSpPr>
        <p:spPr>
          <a:xfrm>
            <a:off x="2982888" y="3354069"/>
            <a:ext cx="785923" cy="483111"/>
          </a:xfrm>
          <a:prstGeom prst="roundRect">
            <a:avLst/>
          </a:prstGeom>
          <a:solidFill>
            <a:schemeClr val="accent3">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基礎</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19" name="四角形: 角を丸くする 18">
            <a:extLst>
              <a:ext uri="{FF2B5EF4-FFF2-40B4-BE49-F238E27FC236}">
                <a16:creationId xmlns:a16="http://schemas.microsoft.com/office/drawing/2014/main" id="{D76FEC00-D6C9-48EB-1F07-1EE262B90127}"/>
              </a:ext>
            </a:extLst>
          </p:cNvPr>
          <p:cNvSpPr/>
          <p:nvPr/>
        </p:nvSpPr>
        <p:spPr>
          <a:xfrm>
            <a:off x="3969789" y="3347222"/>
            <a:ext cx="785923"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養成</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0" name="四角形: 角を丸くする 19">
            <a:extLst>
              <a:ext uri="{FF2B5EF4-FFF2-40B4-BE49-F238E27FC236}">
                <a16:creationId xmlns:a16="http://schemas.microsoft.com/office/drawing/2014/main" id="{76526A67-0514-63A9-36A3-B7EF8DC42201}"/>
              </a:ext>
            </a:extLst>
          </p:cNvPr>
          <p:cNvSpPr/>
          <p:nvPr/>
        </p:nvSpPr>
        <p:spPr>
          <a:xfrm>
            <a:off x="5637314" y="3347222"/>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1" name="四角形: 角を丸くする 20">
            <a:extLst>
              <a:ext uri="{FF2B5EF4-FFF2-40B4-BE49-F238E27FC236}">
                <a16:creationId xmlns:a16="http://schemas.microsoft.com/office/drawing/2014/main" id="{7FBB650B-04A5-48A3-9F0F-6F20F174C606}"/>
              </a:ext>
            </a:extLst>
          </p:cNvPr>
          <p:cNvSpPr/>
          <p:nvPr/>
        </p:nvSpPr>
        <p:spPr>
          <a:xfrm>
            <a:off x="7524251" y="3643340"/>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3" name="四角形: 角を丸くする 22">
            <a:extLst>
              <a:ext uri="{FF2B5EF4-FFF2-40B4-BE49-F238E27FC236}">
                <a16:creationId xmlns:a16="http://schemas.microsoft.com/office/drawing/2014/main" id="{F6C61919-B0E7-5BF6-8991-65428A734375}"/>
              </a:ext>
            </a:extLst>
          </p:cNvPr>
          <p:cNvSpPr/>
          <p:nvPr/>
        </p:nvSpPr>
        <p:spPr>
          <a:xfrm>
            <a:off x="7520058" y="3023385"/>
            <a:ext cx="785923" cy="483111"/>
          </a:xfrm>
          <a:prstGeom prst="roundRect">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主任</a:t>
            </a:r>
            <a:endParaRPr kumimoji="1" lang="en-US" altLang="ja-JP" sz="1400" b="1" dirty="0">
              <a:solidFill>
                <a:schemeClr val="tx1"/>
              </a:solidFill>
            </a:endParaRPr>
          </a:p>
          <a:p>
            <a:pPr algn="ctr"/>
            <a:r>
              <a:rPr kumimoji="1" lang="ja-JP" altLang="en-US" sz="1400" b="1" dirty="0">
                <a:solidFill>
                  <a:schemeClr val="tx1"/>
                </a:solidFill>
              </a:rPr>
              <a:t>研修</a:t>
            </a:r>
          </a:p>
        </p:txBody>
      </p:sp>
      <p:cxnSp>
        <p:nvCxnSpPr>
          <p:cNvPr id="25" name="直線矢印コネクタ 24">
            <a:extLst>
              <a:ext uri="{FF2B5EF4-FFF2-40B4-BE49-F238E27FC236}">
                <a16:creationId xmlns:a16="http://schemas.microsoft.com/office/drawing/2014/main" id="{0A6C9650-B90E-BD32-B870-534E5F10A460}"/>
              </a:ext>
            </a:extLst>
          </p:cNvPr>
          <p:cNvCxnSpPr>
            <a:cxnSpLocks/>
          </p:cNvCxnSpPr>
          <p:nvPr/>
        </p:nvCxnSpPr>
        <p:spPr>
          <a:xfrm>
            <a:off x="4820571" y="3586578"/>
            <a:ext cx="772353" cy="2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7CEBC7A-F612-94B7-2ABC-070F13A79B6F}"/>
              </a:ext>
            </a:extLst>
          </p:cNvPr>
          <p:cNvCxnSpPr>
            <a:cxnSpLocks/>
          </p:cNvCxnSpPr>
          <p:nvPr/>
        </p:nvCxnSpPr>
        <p:spPr>
          <a:xfrm>
            <a:off x="6547016" y="3590833"/>
            <a:ext cx="910224" cy="2624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6171A8D-B234-057C-2527-A9F4AF1A3583}"/>
              </a:ext>
            </a:extLst>
          </p:cNvPr>
          <p:cNvCxnSpPr>
            <a:cxnSpLocks/>
          </p:cNvCxnSpPr>
          <p:nvPr/>
        </p:nvCxnSpPr>
        <p:spPr>
          <a:xfrm flipV="1">
            <a:off x="6532486" y="3264940"/>
            <a:ext cx="924754" cy="323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1CF4FCB7-73AF-AA35-F553-78A3A3403EA7}"/>
              </a:ext>
            </a:extLst>
          </p:cNvPr>
          <p:cNvSpPr/>
          <p:nvPr/>
        </p:nvSpPr>
        <p:spPr>
          <a:xfrm>
            <a:off x="3969790" y="1941531"/>
            <a:ext cx="4609908" cy="935647"/>
          </a:xfrm>
          <a:prstGeom prst="roundRect">
            <a:avLst/>
          </a:prstGeom>
          <a:noFill/>
          <a:ln w="190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50000"/>
                  </a:schemeClr>
                </a:solidFill>
              </a:rPr>
              <a:t>専門コース別研修</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（精神障害・障害児相談意思決定支援など）</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医療的ケア児支援者養成研修</a:t>
            </a:r>
          </a:p>
        </p:txBody>
      </p:sp>
      <p:cxnSp>
        <p:nvCxnSpPr>
          <p:cNvPr id="32" name="直線矢印コネクタ 31">
            <a:extLst>
              <a:ext uri="{FF2B5EF4-FFF2-40B4-BE49-F238E27FC236}">
                <a16:creationId xmlns:a16="http://schemas.microsoft.com/office/drawing/2014/main" id="{2C7B63C0-2EFB-1BD8-D56C-A8A405C02B96}"/>
              </a:ext>
            </a:extLst>
          </p:cNvPr>
          <p:cNvCxnSpPr>
            <a:cxnSpLocks/>
          </p:cNvCxnSpPr>
          <p:nvPr/>
        </p:nvCxnSpPr>
        <p:spPr>
          <a:xfrm>
            <a:off x="427607" y="4449190"/>
            <a:ext cx="8361286" cy="0"/>
          </a:xfrm>
          <a:prstGeom prst="straightConnector1">
            <a:avLst/>
          </a:prstGeom>
          <a:ln w="952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6" name="タイトル 1">
            <a:extLst>
              <a:ext uri="{FF2B5EF4-FFF2-40B4-BE49-F238E27FC236}">
                <a16:creationId xmlns:a16="http://schemas.microsoft.com/office/drawing/2014/main" id="{A598AB1D-C759-D86A-93E9-272CC5DF6E2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（一部修正）　より</a:t>
            </a:r>
          </a:p>
        </p:txBody>
      </p:sp>
      <p:sp>
        <p:nvSpPr>
          <p:cNvPr id="37" name="タイトル 1">
            <a:extLst>
              <a:ext uri="{FF2B5EF4-FFF2-40B4-BE49-F238E27FC236}">
                <a16:creationId xmlns:a16="http://schemas.microsoft.com/office/drawing/2014/main" id="{1FB4129D-E99E-5435-F5E9-5171FDB0883F}"/>
              </a:ext>
            </a:extLst>
          </p:cNvPr>
          <p:cNvSpPr txBox="1">
            <a:spLocks/>
          </p:cNvSpPr>
          <p:nvPr/>
        </p:nvSpPr>
        <p:spPr>
          <a:xfrm>
            <a:off x="2441354" y="4024271"/>
            <a:ext cx="1308518"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少なくとも５年</a:t>
            </a:r>
          </a:p>
        </p:txBody>
      </p:sp>
      <p:cxnSp>
        <p:nvCxnSpPr>
          <p:cNvPr id="38" name="直線矢印コネクタ 37">
            <a:extLst>
              <a:ext uri="{FF2B5EF4-FFF2-40B4-BE49-F238E27FC236}">
                <a16:creationId xmlns:a16="http://schemas.microsoft.com/office/drawing/2014/main" id="{14E46373-E88C-BD7F-1863-D9B15B7EB2A6}"/>
              </a:ext>
            </a:extLst>
          </p:cNvPr>
          <p:cNvCxnSpPr>
            <a:cxnSpLocks/>
          </p:cNvCxnSpPr>
          <p:nvPr/>
        </p:nvCxnSpPr>
        <p:spPr>
          <a:xfrm>
            <a:off x="5345838"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タイトル 1">
            <a:extLst>
              <a:ext uri="{FF2B5EF4-FFF2-40B4-BE49-F238E27FC236}">
                <a16:creationId xmlns:a16="http://schemas.microsoft.com/office/drawing/2014/main" id="{97A6E766-7D03-E752-1832-1484DEDA4B56}"/>
              </a:ext>
            </a:extLst>
          </p:cNvPr>
          <p:cNvSpPr txBox="1">
            <a:spLocks/>
          </p:cNvSpPr>
          <p:nvPr/>
        </p:nvSpPr>
        <p:spPr>
          <a:xfrm>
            <a:off x="5260959" y="3972365"/>
            <a:ext cx="1690536"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５年間のうちに１回</a:t>
            </a:r>
          </a:p>
        </p:txBody>
      </p:sp>
      <p:cxnSp>
        <p:nvCxnSpPr>
          <p:cNvPr id="44" name="直線矢印コネクタ 43">
            <a:extLst>
              <a:ext uri="{FF2B5EF4-FFF2-40B4-BE49-F238E27FC236}">
                <a16:creationId xmlns:a16="http://schemas.microsoft.com/office/drawing/2014/main" id="{4BE911D6-5DD8-5271-F32E-86774B00397E}"/>
              </a:ext>
            </a:extLst>
          </p:cNvPr>
          <p:cNvCxnSpPr>
            <a:cxnSpLocks/>
          </p:cNvCxnSpPr>
          <p:nvPr/>
        </p:nvCxnSpPr>
        <p:spPr>
          <a:xfrm>
            <a:off x="2327928" y="4257187"/>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93F3D58-4BA1-BC1C-13EA-58B493D95C80}"/>
              </a:ext>
            </a:extLst>
          </p:cNvPr>
          <p:cNvCxnSpPr>
            <a:cxnSpLocks/>
          </p:cNvCxnSpPr>
          <p:nvPr/>
        </p:nvCxnSpPr>
        <p:spPr>
          <a:xfrm>
            <a:off x="6907105"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F5186CC5-698F-6021-B42B-3D333144E143}"/>
              </a:ext>
            </a:extLst>
          </p:cNvPr>
          <p:cNvSpPr/>
          <p:nvPr/>
        </p:nvSpPr>
        <p:spPr>
          <a:xfrm>
            <a:off x="2346667" y="4544914"/>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知っておきたい知識</a:t>
            </a:r>
          </a:p>
        </p:txBody>
      </p:sp>
      <p:sp>
        <p:nvSpPr>
          <p:cNvPr id="47" name="四角形: 角を丸くする 46">
            <a:extLst>
              <a:ext uri="{FF2B5EF4-FFF2-40B4-BE49-F238E27FC236}">
                <a16:creationId xmlns:a16="http://schemas.microsoft.com/office/drawing/2014/main" id="{202DB571-67A0-E0C1-8E04-72FFB69EE287}"/>
              </a:ext>
            </a:extLst>
          </p:cNvPr>
          <p:cNvSpPr/>
          <p:nvPr/>
        </p:nvSpPr>
        <p:spPr>
          <a:xfrm>
            <a:off x="2346667" y="4849879"/>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身につけておきたい技能</a:t>
            </a:r>
          </a:p>
        </p:txBody>
      </p:sp>
      <p:sp>
        <p:nvSpPr>
          <p:cNvPr id="48" name="四角形: 角を丸くする 47">
            <a:extLst>
              <a:ext uri="{FF2B5EF4-FFF2-40B4-BE49-F238E27FC236}">
                <a16:creationId xmlns:a16="http://schemas.microsoft.com/office/drawing/2014/main" id="{96A574A7-81D9-FD7F-D25A-C95B4E8ED6B9}"/>
              </a:ext>
            </a:extLst>
          </p:cNvPr>
          <p:cNvSpPr/>
          <p:nvPr/>
        </p:nvSpPr>
        <p:spPr>
          <a:xfrm>
            <a:off x="2345187" y="5161845"/>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積んでおきたい経験</a:t>
            </a:r>
          </a:p>
        </p:txBody>
      </p:sp>
      <p:sp>
        <p:nvSpPr>
          <p:cNvPr id="49" name="四角形: 角を丸くする 48">
            <a:extLst>
              <a:ext uri="{FF2B5EF4-FFF2-40B4-BE49-F238E27FC236}">
                <a16:creationId xmlns:a16="http://schemas.microsoft.com/office/drawing/2014/main" id="{D30ED923-6D44-C248-84DB-040FAAA87BA3}"/>
              </a:ext>
            </a:extLst>
          </p:cNvPr>
          <p:cNvSpPr/>
          <p:nvPr/>
        </p:nvSpPr>
        <p:spPr>
          <a:xfrm>
            <a:off x="2345187" y="5464933"/>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常に基盤におくべき価値</a:t>
            </a:r>
          </a:p>
        </p:txBody>
      </p:sp>
      <p:sp>
        <p:nvSpPr>
          <p:cNvPr id="50" name="矢印: 上 49">
            <a:extLst>
              <a:ext uri="{FF2B5EF4-FFF2-40B4-BE49-F238E27FC236}">
                <a16:creationId xmlns:a16="http://schemas.microsoft.com/office/drawing/2014/main" id="{423AF3F7-88BA-DDD8-2753-878BDB452ECE}"/>
              </a:ext>
            </a:extLst>
          </p:cNvPr>
          <p:cNvSpPr/>
          <p:nvPr/>
        </p:nvSpPr>
        <p:spPr>
          <a:xfrm rot="900000">
            <a:off x="4375955" y="1829072"/>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矢印: 上 50">
            <a:extLst>
              <a:ext uri="{FF2B5EF4-FFF2-40B4-BE49-F238E27FC236}">
                <a16:creationId xmlns:a16="http://schemas.microsoft.com/office/drawing/2014/main" id="{D344A37B-D8E6-1D93-EAE4-7840CD8DA28D}"/>
              </a:ext>
            </a:extLst>
          </p:cNvPr>
          <p:cNvSpPr/>
          <p:nvPr/>
        </p:nvSpPr>
        <p:spPr>
          <a:xfrm rot="900000">
            <a:off x="6147594" y="1848541"/>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矢印: 上 51">
            <a:extLst>
              <a:ext uri="{FF2B5EF4-FFF2-40B4-BE49-F238E27FC236}">
                <a16:creationId xmlns:a16="http://schemas.microsoft.com/office/drawing/2014/main" id="{50F9A122-C0D5-B46D-41B0-F4E2914DA799}"/>
              </a:ext>
            </a:extLst>
          </p:cNvPr>
          <p:cNvSpPr/>
          <p:nvPr/>
        </p:nvSpPr>
        <p:spPr>
          <a:xfrm rot="900000">
            <a:off x="8292139" y="1875139"/>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上 52">
            <a:extLst>
              <a:ext uri="{FF2B5EF4-FFF2-40B4-BE49-F238E27FC236}">
                <a16:creationId xmlns:a16="http://schemas.microsoft.com/office/drawing/2014/main" id="{6F407DE8-81E9-CCFC-1392-453F7DA646B1}"/>
              </a:ext>
            </a:extLst>
          </p:cNvPr>
          <p:cNvSpPr/>
          <p:nvPr/>
        </p:nvSpPr>
        <p:spPr>
          <a:xfrm rot="9900000">
            <a:off x="5215336" y="1858418"/>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上 53">
            <a:extLst>
              <a:ext uri="{FF2B5EF4-FFF2-40B4-BE49-F238E27FC236}">
                <a16:creationId xmlns:a16="http://schemas.microsoft.com/office/drawing/2014/main" id="{4B18AEAA-D5B7-66A3-8D59-7C1CB627672D}"/>
              </a:ext>
            </a:extLst>
          </p:cNvPr>
          <p:cNvSpPr/>
          <p:nvPr/>
        </p:nvSpPr>
        <p:spPr>
          <a:xfrm rot="9900000">
            <a:off x="7133143" y="1856822"/>
            <a:ext cx="383210" cy="1454113"/>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a:extLst>
              <a:ext uri="{FF2B5EF4-FFF2-40B4-BE49-F238E27FC236}">
                <a16:creationId xmlns:a16="http://schemas.microsoft.com/office/drawing/2014/main" id="{8683DF63-CE24-AD3A-9C75-14D028D344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50" b="89286" l="1786" r="97321">
                        <a14:backgroundMark x1="29911" y1="24554" x2="29911" y2="29911"/>
                        <a14:backgroundMark x1="14286" y1="30804" x2="15625" y2="30804"/>
                        <a14:backgroundMark x1="27232" y1="33482" x2="30357" y2="38839"/>
                        <a14:backgroundMark x1="19643" y1="54018" x2="20982" y2="55804"/>
                        <a14:backgroundMark x1="25000" y1="60268" x2="27232" y2="62500"/>
                      </a14:backgroundRemoval>
                    </a14:imgEffect>
                  </a14:imgLayer>
                </a14:imgProps>
              </a:ext>
            </a:extLst>
          </a:blip>
          <a:stretch>
            <a:fillRect/>
          </a:stretch>
        </p:blipFill>
        <p:spPr>
          <a:xfrm>
            <a:off x="572843" y="4692077"/>
            <a:ext cx="1555374" cy="1555374"/>
          </a:xfrm>
          <a:prstGeom prst="rect">
            <a:avLst/>
          </a:prstGeom>
        </p:spPr>
      </p:pic>
      <p:pic>
        <p:nvPicPr>
          <p:cNvPr id="56" name="図 55">
            <a:extLst>
              <a:ext uri="{FF2B5EF4-FFF2-40B4-BE49-F238E27FC236}">
                <a16:creationId xmlns:a16="http://schemas.microsoft.com/office/drawing/2014/main" id="{1918A65B-30F0-7324-D31D-72F2E685E7D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233" b="87907" l="1702" r="98298">
                        <a14:foregroundMark x1="3830" y1="62326" x2="3830" y2="62326"/>
                        <a14:foregroundMark x1="5106" y1="61395" x2="5532" y2="65116"/>
                        <a14:foregroundMark x1="28936" y1="84186" x2="28936" y2="83721"/>
                        <a14:foregroundMark x1="45957" y1="83721" x2="47234" y2="81860"/>
                        <a14:foregroundMark x1="71489" y1="77209" x2="71064" y2="82326"/>
                        <a14:foregroundMark x1="71064" y1="75349" x2="71489" y2="75349"/>
                        <a14:foregroundMark x1="74894" y1="13023" x2="75745" y2="18140"/>
                        <a14:foregroundMark x1="13191" y1="24651" x2="19149" y2="29302"/>
                        <a14:foregroundMark x1="94043" y1="42791" x2="90638" y2="46512"/>
                        <a14:foregroundMark x1="95319" y1="64186" x2="93617" y2="68837"/>
                      </a14:backgroundRemoval>
                    </a14:imgEffect>
                  </a14:imgLayer>
                </a14:imgProps>
              </a:ext>
            </a:extLst>
          </a:blip>
          <a:stretch>
            <a:fillRect/>
          </a:stretch>
        </p:blipFill>
        <p:spPr>
          <a:xfrm>
            <a:off x="6857768" y="4575925"/>
            <a:ext cx="1555374" cy="1423002"/>
          </a:xfrm>
          <a:prstGeom prst="rect">
            <a:avLst/>
          </a:prstGeom>
        </p:spPr>
      </p:pic>
      <p:sp>
        <p:nvSpPr>
          <p:cNvPr id="3" name="四角形: 角を丸くする 2">
            <a:extLst>
              <a:ext uri="{FF2B5EF4-FFF2-40B4-BE49-F238E27FC236}">
                <a16:creationId xmlns:a16="http://schemas.microsoft.com/office/drawing/2014/main" id="{5A69AABC-2F9E-768C-EB97-54D9BD9803DD}"/>
              </a:ext>
            </a:extLst>
          </p:cNvPr>
          <p:cNvSpPr/>
          <p:nvPr/>
        </p:nvSpPr>
        <p:spPr>
          <a:xfrm>
            <a:off x="97643" y="1720525"/>
            <a:ext cx="8886548" cy="2335917"/>
          </a:xfrm>
          <a:prstGeom prst="roundRect">
            <a:avLst/>
          </a:prstGeom>
          <a:solidFill>
            <a:srgbClr val="FF0000">
              <a:alpha val="50000"/>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Tree>
    <p:extLst>
      <p:ext uri="{BB962C8B-B14F-4D97-AF65-F5344CB8AC3E}">
        <p14:creationId xmlns:p14="http://schemas.microsoft.com/office/powerpoint/2010/main" val="173074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59</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タイトル 1">
            <a:extLst>
              <a:ext uri="{FF2B5EF4-FFF2-40B4-BE49-F238E27FC236}">
                <a16:creationId xmlns:a16="http://schemas.microsoft.com/office/drawing/2014/main" id="{19D4AA38-7D21-C202-9F4E-59C7617C2C6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令和元年度主任相談支援専門員養成研修</a:t>
            </a:r>
            <a:r>
              <a:rPr lang="en-US" altLang="ja-JP" sz="1100" b="1" dirty="0"/>
              <a:t>』</a:t>
            </a:r>
            <a:r>
              <a:rPr lang="ja-JP" altLang="en-US" sz="1100" b="1" dirty="0"/>
              <a:t>（一部修正）より</a:t>
            </a:r>
          </a:p>
        </p:txBody>
      </p:sp>
      <p:graphicFrame>
        <p:nvGraphicFramePr>
          <p:cNvPr id="11" name="表 10">
            <a:extLst>
              <a:ext uri="{FF2B5EF4-FFF2-40B4-BE49-F238E27FC236}">
                <a16:creationId xmlns:a16="http://schemas.microsoft.com/office/drawing/2014/main" id="{66F93BD6-4A25-0999-14E9-90BE23B45C13}"/>
              </a:ext>
            </a:extLst>
          </p:cNvPr>
          <p:cNvGraphicFramePr>
            <a:graphicFrameLocks noGrp="1"/>
          </p:cNvGraphicFramePr>
          <p:nvPr>
            <p:extLst>
              <p:ext uri="{D42A27DB-BD31-4B8C-83A1-F6EECF244321}">
                <p14:modId xmlns:p14="http://schemas.microsoft.com/office/powerpoint/2010/main" val="1254848978"/>
              </p:ext>
            </p:extLst>
          </p:nvPr>
        </p:nvGraphicFramePr>
        <p:xfrm>
          <a:off x="164238" y="726711"/>
          <a:ext cx="8815523" cy="1629188"/>
        </p:xfrm>
        <a:graphic>
          <a:graphicData uri="http://schemas.openxmlformats.org/drawingml/2006/table">
            <a:tbl>
              <a:tblPr firstRow="1" bandRow="1">
                <a:tableStyleId>{5C22544A-7EE6-4342-B048-85BDC9FD1C3A}</a:tableStyleId>
              </a:tblPr>
              <a:tblGrid>
                <a:gridCol w="8815523">
                  <a:extLst>
                    <a:ext uri="{9D8B030D-6E8A-4147-A177-3AD203B41FA5}">
                      <a16:colId xmlns:a16="http://schemas.microsoft.com/office/drawing/2014/main" val="3241726211"/>
                    </a:ext>
                  </a:extLst>
                </a:gridCol>
              </a:tblGrid>
              <a:tr h="432286">
                <a:tc>
                  <a:txBody>
                    <a:bodyPr/>
                    <a:lstStyle/>
                    <a:p>
                      <a:pPr algn="ctr"/>
                      <a:r>
                        <a:rPr kumimoji="1" lang="ja-JP" altLang="en-US" sz="2000" dirty="0">
                          <a:solidFill>
                            <a:schemeClr val="bg1"/>
                          </a:solidFill>
                        </a:rPr>
                        <a:t>地域での必要な研修の企画・運営</a:t>
                      </a:r>
                    </a:p>
                  </a:txBody>
                  <a:tcPr anchor="ctr"/>
                </a:tc>
                <a:extLst>
                  <a:ext uri="{0D108BD9-81ED-4DB2-BD59-A6C34878D82A}">
                    <a16:rowId xmlns:a16="http://schemas.microsoft.com/office/drawing/2014/main" val="3539061682"/>
                  </a:ext>
                </a:extLst>
              </a:tr>
              <a:tr h="1196902">
                <a:tc>
                  <a:txBody>
                    <a:bodyPr/>
                    <a:lstStyle/>
                    <a:p>
                      <a:r>
                        <a:rPr kumimoji="1" lang="ja-JP" altLang="en-US" sz="1800" b="1" dirty="0">
                          <a:solidFill>
                            <a:schemeClr val="tx1"/>
                          </a:solidFill>
                        </a:rPr>
                        <a:t>例：○障害者ケアマネジメントの復習のためのフォローアップ研修</a:t>
                      </a:r>
                    </a:p>
                    <a:p>
                      <a:r>
                        <a:rPr kumimoji="1" lang="ja-JP" altLang="en-US" sz="1800" b="1" dirty="0">
                          <a:solidFill>
                            <a:schemeClr val="tx1"/>
                          </a:solidFill>
                        </a:rPr>
                        <a:t>　　○相談支援専門員・サービス管理責任者・介護支援専門員との連携研修</a:t>
                      </a:r>
                    </a:p>
                  </a:txBody>
                  <a:tcPr anchor="ctr"/>
                </a:tc>
                <a:extLst>
                  <a:ext uri="{0D108BD9-81ED-4DB2-BD59-A6C34878D82A}">
                    <a16:rowId xmlns:a16="http://schemas.microsoft.com/office/drawing/2014/main" val="3784171038"/>
                  </a:ext>
                </a:extLst>
              </a:tr>
            </a:tbl>
          </a:graphicData>
        </a:graphic>
      </p:graphicFrame>
      <p:graphicFrame>
        <p:nvGraphicFramePr>
          <p:cNvPr id="12" name="表 11">
            <a:extLst>
              <a:ext uri="{FF2B5EF4-FFF2-40B4-BE49-F238E27FC236}">
                <a16:creationId xmlns:a16="http://schemas.microsoft.com/office/drawing/2014/main" id="{62FC327A-F17F-CD53-BCB7-C99F95C075F5}"/>
              </a:ext>
            </a:extLst>
          </p:cNvPr>
          <p:cNvGraphicFramePr>
            <a:graphicFrameLocks noGrp="1"/>
          </p:cNvGraphicFramePr>
          <p:nvPr>
            <p:extLst>
              <p:ext uri="{D42A27DB-BD31-4B8C-83A1-F6EECF244321}">
                <p14:modId xmlns:p14="http://schemas.microsoft.com/office/powerpoint/2010/main" val="3660454354"/>
              </p:ext>
            </p:extLst>
          </p:nvPr>
        </p:nvGraphicFramePr>
        <p:xfrm>
          <a:off x="164238" y="2643573"/>
          <a:ext cx="8815523" cy="3492961"/>
        </p:xfrm>
        <a:graphic>
          <a:graphicData uri="http://schemas.openxmlformats.org/drawingml/2006/table">
            <a:tbl>
              <a:tblPr firstRow="1" bandRow="1">
                <a:tableStyleId>{5C22544A-7EE6-4342-B048-85BDC9FD1C3A}</a:tableStyleId>
              </a:tblPr>
              <a:tblGrid>
                <a:gridCol w="8815523">
                  <a:extLst>
                    <a:ext uri="{9D8B030D-6E8A-4147-A177-3AD203B41FA5}">
                      <a16:colId xmlns:a16="http://schemas.microsoft.com/office/drawing/2014/main" val="3241726211"/>
                    </a:ext>
                  </a:extLst>
                </a:gridCol>
              </a:tblGrid>
              <a:tr h="500380">
                <a:tc>
                  <a:txBody>
                    <a:bodyPr/>
                    <a:lstStyle/>
                    <a:p>
                      <a:pPr algn="ctr"/>
                      <a:r>
                        <a:rPr kumimoji="1" lang="ja-JP" altLang="en-US" sz="2000" dirty="0">
                          <a:solidFill>
                            <a:schemeClr val="bg1"/>
                          </a:solidFill>
                        </a:rPr>
                        <a:t>都道府県が主体の人材育成に関する事業への参画</a:t>
                      </a:r>
                    </a:p>
                  </a:txBody>
                  <a:tcPr anchor="ctr"/>
                </a:tc>
                <a:extLst>
                  <a:ext uri="{0D108BD9-81ED-4DB2-BD59-A6C34878D82A}">
                    <a16:rowId xmlns:a16="http://schemas.microsoft.com/office/drawing/2014/main" val="3539061682"/>
                  </a:ext>
                </a:extLst>
              </a:tr>
              <a:tr h="2992581">
                <a:tc>
                  <a:txBody>
                    <a:bodyPr/>
                    <a:lstStyle/>
                    <a:p>
                      <a:r>
                        <a:rPr kumimoji="1" lang="ja-JP" altLang="en-US" sz="2000" b="1" dirty="0">
                          <a:solidFill>
                            <a:schemeClr val="tx1"/>
                          </a:solidFill>
                        </a:rPr>
                        <a:t>例：○法定研修受講生への課題実習への協力</a:t>
                      </a:r>
                    </a:p>
                    <a:p>
                      <a:r>
                        <a:rPr kumimoji="1" lang="ja-JP" altLang="en-US" sz="2000" b="1" dirty="0">
                          <a:solidFill>
                            <a:schemeClr val="tx1"/>
                          </a:solidFill>
                        </a:rPr>
                        <a:t>　　○法定研修修了後の受講生のフォローアップ</a:t>
                      </a:r>
                    </a:p>
                    <a:p>
                      <a:r>
                        <a:rPr kumimoji="1" lang="ja-JP" altLang="en-US" sz="2000" b="1" dirty="0">
                          <a:solidFill>
                            <a:schemeClr val="tx1"/>
                          </a:solidFill>
                        </a:rPr>
                        <a:t>　　○法定研修の企画・運営への参画または講師としての参画</a:t>
                      </a:r>
                    </a:p>
                    <a:p>
                      <a:r>
                        <a:rPr kumimoji="1" lang="ja-JP" altLang="en-US" sz="2000" b="1" dirty="0">
                          <a:solidFill>
                            <a:schemeClr val="tx1"/>
                          </a:solidFill>
                        </a:rPr>
                        <a:t>　　○都道府県（広域）での相談支援体制整備への参画</a:t>
                      </a:r>
                    </a:p>
                    <a:p>
                      <a:r>
                        <a:rPr kumimoji="1" lang="ja-JP" altLang="en-US" sz="2000" b="1" dirty="0">
                          <a:solidFill>
                            <a:schemeClr val="tx1"/>
                          </a:solidFill>
                        </a:rPr>
                        <a:t>　　　　相談支援体制整備事業のアドバイザー</a:t>
                      </a:r>
                    </a:p>
                    <a:p>
                      <a:r>
                        <a:rPr kumimoji="1" lang="ja-JP" altLang="en-US" sz="2000" b="1" dirty="0">
                          <a:solidFill>
                            <a:schemeClr val="tx1"/>
                          </a:solidFill>
                        </a:rPr>
                        <a:t>　　　　都道府県自立支援協議会等への参画</a:t>
                      </a:r>
                    </a:p>
                    <a:p>
                      <a:r>
                        <a:rPr kumimoji="1" lang="ja-JP" altLang="en-US" sz="2000" b="1" dirty="0">
                          <a:solidFill>
                            <a:schemeClr val="tx1"/>
                          </a:solidFill>
                        </a:rPr>
                        <a:t>　　○相談支援専門員の組織化への協力及び活動への参画</a:t>
                      </a:r>
                    </a:p>
                    <a:p>
                      <a:r>
                        <a:rPr kumimoji="1" lang="ja-JP" altLang="en-US" sz="2000" b="1" dirty="0">
                          <a:solidFill>
                            <a:schemeClr val="tx1"/>
                          </a:solidFill>
                        </a:rPr>
                        <a:t>　　　</a:t>
                      </a:r>
                      <a:r>
                        <a:rPr kumimoji="1" lang="en-US" altLang="ja-JP" sz="2000" b="1" dirty="0">
                          <a:solidFill>
                            <a:schemeClr val="tx1"/>
                          </a:solidFill>
                        </a:rPr>
                        <a:t>※</a:t>
                      </a:r>
                      <a:r>
                        <a:rPr kumimoji="1" lang="ja-JP" altLang="en-US" sz="2000" b="1" dirty="0">
                          <a:solidFill>
                            <a:schemeClr val="tx1"/>
                          </a:solidFill>
                        </a:rPr>
                        <a:t>これらの体制を整備する視点も重要</a:t>
                      </a:r>
                    </a:p>
                  </a:txBody>
                  <a:tcPr anchor="ctr"/>
                </a:tc>
                <a:extLst>
                  <a:ext uri="{0D108BD9-81ED-4DB2-BD59-A6C34878D82A}">
                    <a16:rowId xmlns:a16="http://schemas.microsoft.com/office/drawing/2014/main" val="3784171038"/>
                  </a:ext>
                </a:extLst>
              </a:tr>
            </a:tbl>
          </a:graphicData>
        </a:graphic>
      </p:graphicFrame>
      <p:sp>
        <p:nvSpPr>
          <p:cNvPr id="3" name="タイトル 1">
            <a:extLst>
              <a:ext uri="{FF2B5EF4-FFF2-40B4-BE49-F238E27FC236}">
                <a16:creationId xmlns:a16="http://schemas.microsoft.com/office/drawing/2014/main" id="{BAC5513B-D775-88B6-3E32-00B4C28739F1}"/>
              </a:ext>
            </a:extLst>
          </p:cNvPr>
          <p:cNvSpPr txBox="1">
            <a:spLocks/>
          </p:cNvSpPr>
          <p:nvPr/>
        </p:nvSpPr>
        <p:spPr>
          <a:xfrm>
            <a:off x="133165" y="91960"/>
            <a:ext cx="8859913" cy="3191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研修の企画・運営への参画</a:t>
            </a:r>
          </a:p>
        </p:txBody>
      </p:sp>
    </p:spTree>
    <p:extLst>
      <p:ext uri="{BB962C8B-B14F-4D97-AF65-F5344CB8AC3E}">
        <p14:creationId xmlns:p14="http://schemas.microsoft.com/office/powerpoint/2010/main" val="200463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1B8A75-4C83-4B5A-B179-321B047FFD8C}"/>
              </a:ext>
            </a:extLst>
          </p:cNvPr>
          <p:cNvSpPr>
            <a:spLocks noGrp="1"/>
          </p:cNvSpPr>
          <p:nvPr>
            <p:ph type="ctrTitle"/>
          </p:nvPr>
        </p:nvSpPr>
        <p:spPr>
          <a:xfrm>
            <a:off x="133165" y="68498"/>
            <a:ext cx="8859913" cy="335560"/>
          </a:xfrm>
        </p:spPr>
        <p:txBody>
          <a:bodyPr anchor="ctr">
            <a:normAutofit/>
          </a:bodyPr>
          <a:lstStyle/>
          <a:p>
            <a:pPr algn="l"/>
            <a:r>
              <a:rPr lang="ja-JP" altLang="en-US" sz="1600" b="1" dirty="0">
                <a:latin typeface="+mn-ea"/>
                <a:ea typeface="+mn-ea"/>
              </a:rPr>
              <a:t>支援困難事例とは</a:t>
            </a:r>
            <a:endParaRPr kumimoji="1" lang="ja-JP" altLang="en-US" sz="1600" b="1" dirty="0">
              <a:latin typeface="+mn-ea"/>
              <a:ea typeface="+mn-ea"/>
            </a:endParaRPr>
          </a:p>
        </p:txBody>
      </p:sp>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93E51024-9C63-55B8-994E-FA9C00897EEF}"/>
              </a:ext>
            </a:extLst>
          </p:cNvPr>
          <p:cNvSpPr txBox="1">
            <a:spLocks/>
          </p:cNvSpPr>
          <p:nvPr/>
        </p:nvSpPr>
        <p:spPr>
          <a:xfrm>
            <a:off x="159483" y="6429867"/>
            <a:ext cx="7246687" cy="3355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200" b="1" dirty="0">
                <a:latin typeface="+mn-ea"/>
                <a:ea typeface="+mn-ea"/>
              </a:rPr>
              <a:t>参考文献：</a:t>
            </a:r>
            <a:r>
              <a:rPr lang="en-US" altLang="ja-JP" sz="1200" b="1" dirty="0">
                <a:latin typeface="+mn-ea"/>
                <a:ea typeface="+mn-ea"/>
              </a:rPr>
              <a:t>『</a:t>
            </a:r>
            <a:r>
              <a:rPr lang="ja-JP" altLang="en-US" sz="1200" b="1" dirty="0">
                <a:latin typeface="+mn-ea"/>
                <a:ea typeface="+mn-ea"/>
              </a:rPr>
              <a:t>支援困難事例</a:t>
            </a:r>
            <a:r>
              <a:rPr lang="en-US" altLang="ja-JP" sz="1200" b="1" dirty="0">
                <a:latin typeface="+mn-ea"/>
                <a:ea typeface="+mn-ea"/>
              </a:rPr>
              <a:t>―3</a:t>
            </a:r>
            <a:r>
              <a:rPr lang="ja-JP" altLang="en-US" sz="1200" b="1" dirty="0">
                <a:latin typeface="+mn-ea"/>
                <a:ea typeface="+mn-ea"/>
              </a:rPr>
              <a:t>つの発生要因と</a:t>
            </a:r>
            <a:r>
              <a:rPr lang="en-US" altLang="ja-JP" sz="1200" b="1" dirty="0">
                <a:latin typeface="+mn-ea"/>
                <a:ea typeface="+mn-ea"/>
              </a:rPr>
              <a:t>4</a:t>
            </a:r>
            <a:r>
              <a:rPr lang="ja-JP" altLang="en-US" sz="1200" b="1" dirty="0">
                <a:latin typeface="+mn-ea"/>
                <a:ea typeface="+mn-ea"/>
              </a:rPr>
              <a:t>つの分析枠組み</a:t>
            </a:r>
            <a:r>
              <a:rPr lang="en-US" altLang="ja-JP" sz="1200" b="1" dirty="0">
                <a:latin typeface="+mn-ea"/>
                <a:ea typeface="+mn-ea"/>
              </a:rPr>
              <a:t>―』</a:t>
            </a:r>
            <a:r>
              <a:rPr lang="ja-JP" altLang="en-US" sz="1200" b="1" dirty="0">
                <a:latin typeface="+mn-ea"/>
                <a:ea typeface="+mn-ea"/>
              </a:rPr>
              <a:t>岩間伸之氏</a:t>
            </a:r>
          </a:p>
        </p:txBody>
      </p:sp>
      <p:graphicFrame>
        <p:nvGraphicFramePr>
          <p:cNvPr id="17" name="表 7">
            <a:extLst>
              <a:ext uri="{FF2B5EF4-FFF2-40B4-BE49-F238E27FC236}">
                <a16:creationId xmlns:a16="http://schemas.microsoft.com/office/drawing/2014/main" id="{C1B3ECBB-4AC2-3ECD-5B5D-48589462B113}"/>
              </a:ext>
            </a:extLst>
          </p:cNvPr>
          <p:cNvGraphicFramePr>
            <a:graphicFrameLocks noGrp="1"/>
          </p:cNvGraphicFramePr>
          <p:nvPr>
            <p:extLst>
              <p:ext uri="{D42A27DB-BD31-4B8C-83A1-F6EECF244321}">
                <p14:modId xmlns:p14="http://schemas.microsoft.com/office/powerpoint/2010/main" val="2783147450"/>
              </p:ext>
            </p:extLst>
          </p:nvPr>
        </p:nvGraphicFramePr>
        <p:xfrm>
          <a:off x="212437" y="526475"/>
          <a:ext cx="8744414" cy="5809387"/>
        </p:xfrm>
        <a:graphic>
          <a:graphicData uri="http://schemas.openxmlformats.org/drawingml/2006/table">
            <a:tbl>
              <a:tblPr firstRow="1" bandRow="1">
                <a:tableStyleId>{5C22544A-7EE6-4342-B048-85BDC9FD1C3A}</a:tableStyleId>
              </a:tblPr>
              <a:tblGrid>
                <a:gridCol w="730936">
                  <a:extLst>
                    <a:ext uri="{9D8B030D-6E8A-4147-A177-3AD203B41FA5}">
                      <a16:colId xmlns:a16="http://schemas.microsoft.com/office/drawing/2014/main" val="1940901616"/>
                    </a:ext>
                  </a:extLst>
                </a:gridCol>
                <a:gridCol w="8013478">
                  <a:extLst>
                    <a:ext uri="{9D8B030D-6E8A-4147-A177-3AD203B41FA5}">
                      <a16:colId xmlns:a16="http://schemas.microsoft.com/office/drawing/2014/main" val="3633519031"/>
                    </a:ext>
                  </a:extLst>
                </a:gridCol>
              </a:tblGrid>
              <a:tr h="549141">
                <a:tc gridSpan="2">
                  <a:txBody>
                    <a:bodyPr/>
                    <a:lstStyle/>
                    <a:p>
                      <a:pPr algn="ctr"/>
                      <a:r>
                        <a:rPr kumimoji="1" lang="ja-JP" altLang="en-US" sz="2800" dirty="0">
                          <a:solidFill>
                            <a:schemeClr val="bg1"/>
                          </a:solidFill>
                        </a:rPr>
                        <a:t>３つの発生要因</a:t>
                      </a:r>
                    </a:p>
                  </a:txBody>
                  <a:tcPr anchor="ctr"/>
                </a:tc>
                <a:tc hMerge="1">
                  <a:txBody>
                    <a:bodyPr/>
                    <a:lstStyle/>
                    <a:p>
                      <a:pPr algn="ctr"/>
                      <a:r>
                        <a:rPr kumimoji="1" lang="ja-JP" altLang="en-US" dirty="0">
                          <a:solidFill>
                            <a:schemeClr val="bg1"/>
                          </a:solidFill>
                        </a:rPr>
                        <a:t>内　容</a:t>
                      </a:r>
                    </a:p>
                  </a:txBody>
                  <a:tcPr anchor="ctr"/>
                </a:tc>
                <a:extLst>
                  <a:ext uri="{0D108BD9-81ED-4DB2-BD59-A6C34878D82A}">
                    <a16:rowId xmlns:a16="http://schemas.microsoft.com/office/drawing/2014/main" val="356349795"/>
                  </a:ext>
                </a:extLst>
              </a:tr>
              <a:tr h="1708939">
                <a:tc>
                  <a:txBody>
                    <a:bodyPr/>
                    <a:lstStyle/>
                    <a:p>
                      <a:pPr algn="ctr"/>
                      <a:r>
                        <a:rPr kumimoji="1" lang="ja-JP" altLang="en-US" sz="1600" b="1" dirty="0"/>
                        <a:t>個人的要因</a:t>
                      </a:r>
                    </a:p>
                  </a:txBody>
                  <a:tcPr vert="eaVert" anchor="ctr"/>
                </a:tc>
                <a:tc>
                  <a:txBody>
                    <a:bodyPr/>
                    <a:lstStyle/>
                    <a:p>
                      <a:r>
                        <a:rPr kumimoji="1" lang="ja-JP" altLang="en-US" b="1" dirty="0"/>
                        <a:t>▶発生源が個人（本人）の側に帰属するもの</a:t>
                      </a:r>
                    </a:p>
                    <a:p>
                      <a:r>
                        <a:rPr kumimoji="1" lang="en-US" altLang="ja-JP" b="1" dirty="0"/>
                        <a:t>【</a:t>
                      </a:r>
                      <a:r>
                        <a:rPr kumimoji="1" lang="ja-JP" altLang="en-US" b="1" dirty="0"/>
                        <a:t>例</a:t>
                      </a:r>
                      <a:r>
                        <a:rPr kumimoji="1" lang="en-US" altLang="ja-JP" b="1" dirty="0"/>
                        <a:t>】</a:t>
                      </a:r>
                      <a:r>
                        <a:rPr kumimoji="1" lang="ja-JP" altLang="en-US" b="1" dirty="0"/>
                        <a:t>強い不安　　精神的不安定　　気力・意欲の低下</a:t>
                      </a:r>
                    </a:p>
                    <a:p>
                      <a:r>
                        <a:rPr kumimoji="1" lang="ja-JP" altLang="en-US" b="1" dirty="0"/>
                        <a:t>　　　判断能力の低下や不十分さ　　各種疾病　　各種障害　</a:t>
                      </a:r>
                      <a:endParaRPr kumimoji="1" lang="en-US" altLang="ja-JP" b="1" dirty="0"/>
                    </a:p>
                    <a:p>
                      <a:r>
                        <a:rPr kumimoji="1" lang="ja-JP" altLang="en-US" b="1" dirty="0"/>
                        <a:t>　　　社会規範から逸脱した強いこだわり　</a:t>
                      </a:r>
                    </a:p>
                  </a:txBody>
                  <a:tcPr anchor="ctr"/>
                </a:tc>
                <a:extLst>
                  <a:ext uri="{0D108BD9-81ED-4DB2-BD59-A6C34878D82A}">
                    <a16:rowId xmlns:a16="http://schemas.microsoft.com/office/drawing/2014/main" val="623749808"/>
                  </a:ext>
                </a:extLst>
              </a:tr>
              <a:tr h="1842368">
                <a:tc>
                  <a:txBody>
                    <a:bodyPr/>
                    <a:lstStyle/>
                    <a:p>
                      <a:pPr algn="ctr"/>
                      <a:r>
                        <a:rPr kumimoji="1" lang="ja-JP" altLang="en-US" sz="1600" b="1" dirty="0"/>
                        <a:t>社会的要因</a:t>
                      </a:r>
                    </a:p>
                  </a:txBody>
                  <a:tcPr vert="eaVert" anchor="ctr"/>
                </a:tc>
                <a:tc>
                  <a:txBody>
                    <a:bodyPr/>
                    <a:lstStyle/>
                    <a:p>
                      <a:r>
                        <a:rPr kumimoji="1" lang="ja-JP" altLang="en-US" b="1" dirty="0"/>
                        <a:t>▶発生源が社会（環境）の側及び関係性に帰属するもの</a:t>
                      </a:r>
                    </a:p>
                    <a:p>
                      <a:r>
                        <a:rPr kumimoji="1" lang="en-US" altLang="ja-JP" b="1" dirty="0"/>
                        <a:t>【</a:t>
                      </a:r>
                      <a:r>
                        <a:rPr kumimoji="1" lang="ja-JP" altLang="en-US" b="1" dirty="0"/>
                        <a:t>例</a:t>
                      </a:r>
                      <a:r>
                        <a:rPr kumimoji="1" lang="en-US" altLang="ja-JP" b="1" dirty="0"/>
                        <a:t>】</a:t>
                      </a:r>
                      <a:r>
                        <a:rPr kumimoji="1" lang="ja-JP" altLang="en-US" b="1" dirty="0"/>
                        <a:t>生活苦　　生活環境の悪化　　家族等の疾病・障害</a:t>
                      </a:r>
                    </a:p>
                    <a:p>
                      <a:r>
                        <a:rPr kumimoji="1" lang="ja-JP" altLang="en-US" b="1" dirty="0"/>
                        <a:t>　　　社会資源（サービス・法制度等）の不足</a:t>
                      </a:r>
                    </a:p>
                    <a:p>
                      <a:r>
                        <a:rPr kumimoji="1" lang="ja-JP" altLang="en-US" b="1" dirty="0"/>
                        <a:t>　　　家族・親族との不和・虐待等　　 近隣住民とのトラブル</a:t>
                      </a:r>
                    </a:p>
                    <a:p>
                      <a:r>
                        <a:rPr kumimoji="1" lang="ja-JP" altLang="en-US" b="1" dirty="0"/>
                        <a:t>　　　職場・学校での排斥　　地域の偏見や無理解</a:t>
                      </a:r>
                    </a:p>
                    <a:p>
                      <a:r>
                        <a:rPr kumimoji="1" lang="ja-JP" altLang="en-US" b="1" dirty="0"/>
                        <a:t>　　　地域からの孤立・排除</a:t>
                      </a:r>
                    </a:p>
                  </a:txBody>
                  <a:tcPr anchor="ctr"/>
                </a:tc>
                <a:extLst>
                  <a:ext uri="{0D108BD9-81ED-4DB2-BD59-A6C34878D82A}">
                    <a16:rowId xmlns:a16="http://schemas.microsoft.com/office/drawing/2014/main" val="494623985"/>
                  </a:ext>
                </a:extLst>
              </a:tr>
              <a:tr h="1708939">
                <a:tc>
                  <a:txBody>
                    <a:bodyPr/>
                    <a:lstStyle/>
                    <a:p>
                      <a:pPr algn="ctr"/>
                      <a:r>
                        <a:rPr kumimoji="1" lang="ja-JP" altLang="en-US" sz="1600" b="1" dirty="0"/>
                        <a:t>不適切な対応</a:t>
                      </a:r>
                    </a:p>
                  </a:txBody>
                  <a:tcPr vert="eaVert" anchor="ctr"/>
                </a:tc>
                <a:tc>
                  <a:txBody>
                    <a:bodyPr/>
                    <a:lstStyle/>
                    <a:p>
                      <a:r>
                        <a:rPr kumimoji="1" lang="ja-JP" altLang="en-US" b="1" dirty="0"/>
                        <a:t>▶発生源が援助者側の不適切な対応にあるもの</a:t>
                      </a:r>
                    </a:p>
                    <a:p>
                      <a:r>
                        <a:rPr kumimoji="1" lang="en-US" altLang="ja-JP" b="1" dirty="0"/>
                        <a:t>【</a:t>
                      </a:r>
                      <a:r>
                        <a:rPr kumimoji="1" lang="ja-JP" altLang="en-US" b="1" dirty="0"/>
                        <a:t>例</a:t>
                      </a:r>
                      <a:r>
                        <a:rPr kumimoji="1" lang="en-US" altLang="ja-JP" b="1" dirty="0"/>
                        <a:t>】</a:t>
                      </a:r>
                      <a:r>
                        <a:rPr kumimoji="1" lang="ja-JP" altLang="en-US" b="1" dirty="0"/>
                        <a:t>援助者主導の援助　　 本人の意思や意向の無視</a:t>
                      </a:r>
                    </a:p>
                    <a:p>
                      <a:r>
                        <a:rPr kumimoji="1" lang="ja-JP" altLang="en-US" b="1" dirty="0"/>
                        <a:t>　　　本人の主体性が喚起されないかかわり　　援助関係の形成不全</a:t>
                      </a:r>
                    </a:p>
                    <a:p>
                      <a:r>
                        <a:rPr kumimoji="1" lang="ja-JP" altLang="en-US" b="1" dirty="0"/>
                        <a:t>　　　不十分な連携と協働　　ネットワークの機能不全</a:t>
                      </a:r>
                    </a:p>
                    <a:p>
                      <a:r>
                        <a:rPr kumimoji="1" lang="ja-JP" altLang="en-US" b="1" dirty="0"/>
                        <a:t>　　　本人を取り巻く環境への不適切な働きかけ</a:t>
                      </a:r>
                    </a:p>
                  </a:txBody>
                  <a:tcPr anchor="ctr"/>
                </a:tc>
                <a:extLst>
                  <a:ext uri="{0D108BD9-81ED-4DB2-BD59-A6C34878D82A}">
                    <a16:rowId xmlns:a16="http://schemas.microsoft.com/office/drawing/2014/main" val="2166647642"/>
                  </a:ext>
                </a:extLst>
              </a:tr>
            </a:tbl>
          </a:graphicData>
        </a:graphic>
      </p:graphicFrame>
    </p:spTree>
    <p:extLst>
      <p:ext uri="{BB962C8B-B14F-4D97-AF65-F5344CB8AC3E}">
        <p14:creationId xmlns:p14="http://schemas.microsoft.com/office/powerpoint/2010/main" val="62912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2B910-D8E9-3E06-6120-CA0F80E447A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8FED345C-0BC9-7615-AE7F-2551DF9B6FF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D710D563-A2DD-F4F3-FEB1-37F211A17E80}"/>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60</a:t>
            </a:fld>
            <a:endParaRPr kumimoji="1" lang="ja-JP" altLang="en-US" dirty="0"/>
          </a:p>
        </p:txBody>
      </p:sp>
      <p:cxnSp>
        <p:nvCxnSpPr>
          <p:cNvPr id="22" name="直線コネクタ 21">
            <a:extLst>
              <a:ext uri="{FF2B5EF4-FFF2-40B4-BE49-F238E27FC236}">
                <a16:creationId xmlns:a16="http://schemas.microsoft.com/office/drawing/2014/main" id="{00F51BFD-AF3A-1164-6241-3D153B7BA6F8}"/>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タイトル 1">
            <a:extLst>
              <a:ext uri="{FF2B5EF4-FFF2-40B4-BE49-F238E27FC236}">
                <a16:creationId xmlns:a16="http://schemas.microsoft.com/office/drawing/2014/main" id="{91C97C1B-F619-D116-8B1A-419355AC0B81}"/>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令和元年度主任相談支援専門員養成研修</a:t>
            </a:r>
            <a:r>
              <a:rPr lang="en-US" altLang="ja-JP" sz="1100" b="1" dirty="0"/>
              <a:t>』</a:t>
            </a:r>
            <a:r>
              <a:rPr lang="ja-JP" altLang="en-US" sz="1100" b="1" dirty="0"/>
              <a:t>（一部修正）より</a:t>
            </a:r>
          </a:p>
        </p:txBody>
      </p:sp>
      <p:graphicFrame>
        <p:nvGraphicFramePr>
          <p:cNvPr id="11" name="表 10">
            <a:extLst>
              <a:ext uri="{FF2B5EF4-FFF2-40B4-BE49-F238E27FC236}">
                <a16:creationId xmlns:a16="http://schemas.microsoft.com/office/drawing/2014/main" id="{67488AB0-E7B5-FD17-DBE2-9D6F96E4E91F}"/>
              </a:ext>
            </a:extLst>
          </p:cNvPr>
          <p:cNvGraphicFramePr>
            <a:graphicFrameLocks noGrp="1"/>
          </p:cNvGraphicFramePr>
          <p:nvPr>
            <p:extLst>
              <p:ext uri="{D42A27DB-BD31-4B8C-83A1-F6EECF244321}">
                <p14:modId xmlns:p14="http://schemas.microsoft.com/office/powerpoint/2010/main" val="3024320682"/>
              </p:ext>
            </p:extLst>
          </p:nvPr>
        </p:nvGraphicFramePr>
        <p:xfrm>
          <a:off x="164238" y="726711"/>
          <a:ext cx="8815523" cy="1629188"/>
        </p:xfrm>
        <a:graphic>
          <a:graphicData uri="http://schemas.openxmlformats.org/drawingml/2006/table">
            <a:tbl>
              <a:tblPr firstRow="1" bandRow="1">
                <a:tableStyleId>{5C22544A-7EE6-4342-B048-85BDC9FD1C3A}</a:tableStyleId>
              </a:tblPr>
              <a:tblGrid>
                <a:gridCol w="8815523">
                  <a:extLst>
                    <a:ext uri="{9D8B030D-6E8A-4147-A177-3AD203B41FA5}">
                      <a16:colId xmlns:a16="http://schemas.microsoft.com/office/drawing/2014/main" val="3241726211"/>
                    </a:ext>
                  </a:extLst>
                </a:gridCol>
              </a:tblGrid>
              <a:tr h="432286">
                <a:tc>
                  <a:txBody>
                    <a:bodyPr/>
                    <a:lstStyle/>
                    <a:p>
                      <a:pPr algn="ctr"/>
                      <a:r>
                        <a:rPr kumimoji="1" lang="ja-JP" altLang="en-US" sz="2000" dirty="0">
                          <a:solidFill>
                            <a:schemeClr val="bg1"/>
                          </a:solidFill>
                        </a:rPr>
                        <a:t>地域での必要な研修の企画・運営</a:t>
                      </a:r>
                    </a:p>
                  </a:txBody>
                  <a:tcPr anchor="ctr"/>
                </a:tc>
                <a:extLst>
                  <a:ext uri="{0D108BD9-81ED-4DB2-BD59-A6C34878D82A}">
                    <a16:rowId xmlns:a16="http://schemas.microsoft.com/office/drawing/2014/main" val="3539061682"/>
                  </a:ext>
                </a:extLst>
              </a:tr>
              <a:tr h="1196902">
                <a:tc>
                  <a:txBody>
                    <a:bodyPr/>
                    <a:lstStyle/>
                    <a:p>
                      <a:r>
                        <a:rPr kumimoji="1" lang="ja-JP" altLang="en-US" sz="1800" b="1" dirty="0">
                          <a:solidFill>
                            <a:srgbClr val="FF0000"/>
                          </a:solidFill>
                        </a:rPr>
                        <a:t>例：○障害者ケアマネジメントの復習のためのフォローアップ研修</a:t>
                      </a:r>
                    </a:p>
                    <a:p>
                      <a:r>
                        <a:rPr kumimoji="1" lang="ja-JP" altLang="en-US" sz="1800" b="1" dirty="0">
                          <a:solidFill>
                            <a:srgbClr val="FF0000"/>
                          </a:solidFill>
                        </a:rPr>
                        <a:t>　　○相談支援専門員・サービス管理責任者・介護支援専門員との連携研修</a:t>
                      </a:r>
                    </a:p>
                  </a:txBody>
                  <a:tcPr anchor="ctr"/>
                </a:tc>
                <a:extLst>
                  <a:ext uri="{0D108BD9-81ED-4DB2-BD59-A6C34878D82A}">
                    <a16:rowId xmlns:a16="http://schemas.microsoft.com/office/drawing/2014/main" val="3784171038"/>
                  </a:ext>
                </a:extLst>
              </a:tr>
            </a:tbl>
          </a:graphicData>
        </a:graphic>
      </p:graphicFrame>
      <p:graphicFrame>
        <p:nvGraphicFramePr>
          <p:cNvPr id="12" name="表 11">
            <a:extLst>
              <a:ext uri="{FF2B5EF4-FFF2-40B4-BE49-F238E27FC236}">
                <a16:creationId xmlns:a16="http://schemas.microsoft.com/office/drawing/2014/main" id="{4CA8B08D-F849-5853-AF60-3CF8FCC8E68E}"/>
              </a:ext>
            </a:extLst>
          </p:cNvPr>
          <p:cNvGraphicFramePr>
            <a:graphicFrameLocks noGrp="1"/>
          </p:cNvGraphicFramePr>
          <p:nvPr>
            <p:extLst>
              <p:ext uri="{D42A27DB-BD31-4B8C-83A1-F6EECF244321}">
                <p14:modId xmlns:p14="http://schemas.microsoft.com/office/powerpoint/2010/main" val="923496653"/>
              </p:ext>
            </p:extLst>
          </p:nvPr>
        </p:nvGraphicFramePr>
        <p:xfrm>
          <a:off x="164238" y="2643573"/>
          <a:ext cx="8815523" cy="3492961"/>
        </p:xfrm>
        <a:graphic>
          <a:graphicData uri="http://schemas.openxmlformats.org/drawingml/2006/table">
            <a:tbl>
              <a:tblPr firstRow="1" bandRow="1">
                <a:tableStyleId>{5C22544A-7EE6-4342-B048-85BDC9FD1C3A}</a:tableStyleId>
              </a:tblPr>
              <a:tblGrid>
                <a:gridCol w="8815523">
                  <a:extLst>
                    <a:ext uri="{9D8B030D-6E8A-4147-A177-3AD203B41FA5}">
                      <a16:colId xmlns:a16="http://schemas.microsoft.com/office/drawing/2014/main" val="3241726211"/>
                    </a:ext>
                  </a:extLst>
                </a:gridCol>
              </a:tblGrid>
              <a:tr h="500380">
                <a:tc>
                  <a:txBody>
                    <a:bodyPr/>
                    <a:lstStyle/>
                    <a:p>
                      <a:pPr algn="ctr"/>
                      <a:r>
                        <a:rPr kumimoji="1" lang="ja-JP" altLang="en-US" sz="2000" dirty="0">
                          <a:solidFill>
                            <a:schemeClr val="bg1"/>
                          </a:solidFill>
                        </a:rPr>
                        <a:t>都道府県が主体の人材育成に関する事業への参画</a:t>
                      </a:r>
                    </a:p>
                  </a:txBody>
                  <a:tcPr anchor="ctr"/>
                </a:tc>
                <a:extLst>
                  <a:ext uri="{0D108BD9-81ED-4DB2-BD59-A6C34878D82A}">
                    <a16:rowId xmlns:a16="http://schemas.microsoft.com/office/drawing/2014/main" val="3539061682"/>
                  </a:ext>
                </a:extLst>
              </a:tr>
              <a:tr h="2992581">
                <a:tc>
                  <a:txBody>
                    <a:bodyPr/>
                    <a:lstStyle/>
                    <a:p>
                      <a:r>
                        <a:rPr kumimoji="1" lang="ja-JP" altLang="en-US" sz="2000" b="1" dirty="0">
                          <a:solidFill>
                            <a:schemeClr val="bg2">
                              <a:lumMod val="75000"/>
                            </a:schemeClr>
                          </a:solidFill>
                        </a:rPr>
                        <a:t>例：○法定研修受講生への課題実習への協力</a:t>
                      </a:r>
                    </a:p>
                    <a:p>
                      <a:r>
                        <a:rPr kumimoji="1" lang="ja-JP" altLang="en-US" sz="2000" b="1" dirty="0">
                          <a:solidFill>
                            <a:schemeClr val="bg2">
                              <a:lumMod val="75000"/>
                            </a:schemeClr>
                          </a:solidFill>
                        </a:rPr>
                        <a:t>　　○法定研修修了後の受講生のフォローアップ</a:t>
                      </a:r>
                    </a:p>
                    <a:p>
                      <a:r>
                        <a:rPr kumimoji="1" lang="ja-JP" altLang="en-US" sz="2000" b="1" dirty="0">
                          <a:solidFill>
                            <a:schemeClr val="bg2">
                              <a:lumMod val="75000"/>
                            </a:schemeClr>
                          </a:solidFill>
                        </a:rPr>
                        <a:t>　　○法定研修の企画・運営への参画または講師としての参画</a:t>
                      </a:r>
                    </a:p>
                    <a:p>
                      <a:r>
                        <a:rPr kumimoji="1" lang="ja-JP" altLang="en-US" sz="2000" b="1" dirty="0">
                          <a:solidFill>
                            <a:schemeClr val="bg2">
                              <a:lumMod val="75000"/>
                            </a:schemeClr>
                          </a:solidFill>
                        </a:rPr>
                        <a:t>　　○都道府県（広域）での相談支援体制整備への参画</a:t>
                      </a:r>
                    </a:p>
                    <a:p>
                      <a:r>
                        <a:rPr kumimoji="1" lang="ja-JP" altLang="en-US" sz="2000" b="1" dirty="0">
                          <a:solidFill>
                            <a:schemeClr val="bg2">
                              <a:lumMod val="75000"/>
                            </a:schemeClr>
                          </a:solidFill>
                        </a:rPr>
                        <a:t>　　　　相談支援体制整備事業のアドバイザー</a:t>
                      </a:r>
                    </a:p>
                    <a:p>
                      <a:r>
                        <a:rPr kumimoji="1" lang="ja-JP" altLang="en-US" sz="2000" b="1" dirty="0">
                          <a:solidFill>
                            <a:schemeClr val="bg2">
                              <a:lumMod val="75000"/>
                            </a:schemeClr>
                          </a:solidFill>
                        </a:rPr>
                        <a:t>　　　　都道府県自立支援協議会等への参画</a:t>
                      </a:r>
                    </a:p>
                    <a:p>
                      <a:r>
                        <a:rPr kumimoji="1" lang="ja-JP" altLang="en-US" sz="2000" b="1" dirty="0">
                          <a:solidFill>
                            <a:schemeClr val="bg2">
                              <a:lumMod val="75000"/>
                            </a:schemeClr>
                          </a:solidFill>
                        </a:rPr>
                        <a:t>　　○相談支援専門員の組織化への協力及び活動への参画</a:t>
                      </a:r>
                    </a:p>
                    <a:p>
                      <a:r>
                        <a:rPr kumimoji="1" lang="ja-JP" altLang="en-US" sz="2000" b="1" dirty="0">
                          <a:solidFill>
                            <a:schemeClr val="bg2">
                              <a:lumMod val="75000"/>
                            </a:schemeClr>
                          </a:solidFill>
                        </a:rPr>
                        <a:t>　　　</a:t>
                      </a:r>
                      <a:r>
                        <a:rPr kumimoji="1" lang="en-US" altLang="ja-JP" sz="2000" b="1" dirty="0">
                          <a:solidFill>
                            <a:schemeClr val="bg2">
                              <a:lumMod val="75000"/>
                            </a:schemeClr>
                          </a:solidFill>
                        </a:rPr>
                        <a:t>※</a:t>
                      </a:r>
                      <a:r>
                        <a:rPr kumimoji="1" lang="ja-JP" altLang="en-US" sz="2000" b="1" dirty="0">
                          <a:solidFill>
                            <a:schemeClr val="bg2">
                              <a:lumMod val="75000"/>
                            </a:schemeClr>
                          </a:solidFill>
                        </a:rPr>
                        <a:t>これらの体制を整備する視点も重要</a:t>
                      </a:r>
                    </a:p>
                  </a:txBody>
                  <a:tcPr anchor="ctr"/>
                </a:tc>
                <a:extLst>
                  <a:ext uri="{0D108BD9-81ED-4DB2-BD59-A6C34878D82A}">
                    <a16:rowId xmlns:a16="http://schemas.microsoft.com/office/drawing/2014/main" val="3784171038"/>
                  </a:ext>
                </a:extLst>
              </a:tr>
            </a:tbl>
          </a:graphicData>
        </a:graphic>
      </p:graphicFrame>
      <p:sp>
        <p:nvSpPr>
          <p:cNvPr id="3" name="タイトル 1">
            <a:extLst>
              <a:ext uri="{FF2B5EF4-FFF2-40B4-BE49-F238E27FC236}">
                <a16:creationId xmlns:a16="http://schemas.microsoft.com/office/drawing/2014/main" id="{30368564-072D-CA0B-32D2-18FA97E70042}"/>
              </a:ext>
            </a:extLst>
          </p:cNvPr>
          <p:cNvSpPr txBox="1">
            <a:spLocks/>
          </p:cNvSpPr>
          <p:nvPr/>
        </p:nvSpPr>
        <p:spPr>
          <a:xfrm>
            <a:off x="133165" y="91960"/>
            <a:ext cx="8859913" cy="3191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研修の企画・運営への参画</a:t>
            </a:r>
          </a:p>
        </p:txBody>
      </p:sp>
    </p:spTree>
    <p:extLst>
      <p:ext uri="{BB962C8B-B14F-4D97-AF65-F5344CB8AC3E}">
        <p14:creationId xmlns:p14="http://schemas.microsoft.com/office/powerpoint/2010/main" val="192381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40AF6-206E-F585-8FE2-7CA92B2D832B}"/>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2A081C49-F779-F8E6-F63B-36CA708BB45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145BBC0-A22D-1723-BCF2-22F03F96206E}"/>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61</a:t>
            </a:fld>
            <a:endParaRPr kumimoji="1" lang="ja-JP" altLang="en-US" dirty="0"/>
          </a:p>
        </p:txBody>
      </p:sp>
      <p:cxnSp>
        <p:nvCxnSpPr>
          <p:cNvPr id="22" name="直線コネクタ 21">
            <a:extLst>
              <a:ext uri="{FF2B5EF4-FFF2-40B4-BE49-F238E27FC236}">
                <a16:creationId xmlns:a16="http://schemas.microsoft.com/office/drawing/2014/main" id="{2E719ADB-005E-943A-D763-BA2968FA66DA}"/>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タイトル 1">
            <a:extLst>
              <a:ext uri="{FF2B5EF4-FFF2-40B4-BE49-F238E27FC236}">
                <a16:creationId xmlns:a16="http://schemas.microsoft.com/office/drawing/2014/main" id="{C74076F7-AF69-874B-DC5D-6513C7FDD829}"/>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令和元年度主任相談支援専門員養成研修</a:t>
            </a:r>
            <a:r>
              <a:rPr lang="en-US" altLang="ja-JP" sz="1100" b="1" dirty="0"/>
              <a:t>』</a:t>
            </a:r>
            <a:r>
              <a:rPr lang="ja-JP" altLang="en-US" sz="1100" b="1" dirty="0"/>
              <a:t>（一部修正）より</a:t>
            </a:r>
          </a:p>
        </p:txBody>
      </p:sp>
      <p:graphicFrame>
        <p:nvGraphicFramePr>
          <p:cNvPr id="11" name="表 10">
            <a:extLst>
              <a:ext uri="{FF2B5EF4-FFF2-40B4-BE49-F238E27FC236}">
                <a16:creationId xmlns:a16="http://schemas.microsoft.com/office/drawing/2014/main" id="{0F7461B9-9DF3-5050-7419-4A5399AD628E}"/>
              </a:ext>
            </a:extLst>
          </p:cNvPr>
          <p:cNvGraphicFramePr>
            <a:graphicFrameLocks noGrp="1"/>
          </p:cNvGraphicFramePr>
          <p:nvPr>
            <p:extLst>
              <p:ext uri="{D42A27DB-BD31-4B8C-83A1-F6EECF244321}">
                <p14:modId xmlns:p14="http://schemas.microsoft.com/office/powerpoint/2010/main" val="1267023043"/>
              </p:ext>
            </p:extLst>
          </p:nvPr>
        </p:nvGraphicFramePr>
        <p:xfrm>
          <a:off x="164238" y="726711"/>
          <a:ext cx="8815523" cy="1629188"/>
        </p:xfrm>
        <a:graphic>
          <a:graphicData uri="http://schemas.openxmlformats.org/drawingml/2006/table">
            <a:tbl>
              <a:tblPr firstRow="1" bandRow="1">
                <a:tableStyleId>{5C22544A-7EE6-4342-B048-85BDC9FD1C3A}</a:tableStyleId>
              </a:tblPr>
              <a:tblGrid>
                <a:gridCol w="8815523">
                  <a:extLst>
                    <a:ext uri="{9D8B030D-6E8A-4147-A177-3AD203B41FA5}">
                      <a16:colId xmlns:a16="http://schemas.microsoft.com/office/drawing/2014/main" val="3241726211"/>
                    </a:ext>
                  </a:extLst>
                </a:gridCol>
              </a:tblGrid>
              <a:tr h="432286">
                <a:tc>
                  <a:txBody>
                    <a:bodyPr/>
                    <a:lstStyle/>
                    <a:p>
                      <a:pPr algn="ctr"/>
                      <a:r>
                        <a:rPr kumimoji="1" lang="ja-JP" altLang="en-US" sz="2000" dirty="0">
                          <a:solidFill>
                            <a:schemeClr val="bg1"/>
                          </a:solidFill>
                        </a:rPr>
                        <a:t>地域での必要な研修の企画・運営</a:t>
                      </a:r>
                    </a:p>
                  </a:txBody>
                  <a:tcPr anchor="ctr"/>
                </a:tc>
                <a:extLst>
                  <a:ext uri="{0D108BD9-81ED-4DB2-BD59-A6C34878D82A}">
                    <a16:rowId xmlns:a16="http://schemas.microsoft.com/office/drawing/2014/main" val="3539061682"/>
                  </a:ext>
                </a:extLst>
              </a:tr>
              <a:tr h="1196902">
                <a:tc>
                  <a:txBody>
                    <a:bodyPr/>
                    <a:lstStyle/>
                    <a:p>
                      <a:r>
                        <a:rPr kumimoji="1" lang="ja-JP" altLang="en-US" sz="1800" b="1" dirty="0">
                          <a:solidFill>
                            <a:schemeClr val="bg2">
                              <a:lumMod val="75000"/>
                            </a:schemeClr>
                          </a:solidFill>
                        </a:rPr>
                        <a:t>例：○障害者ケアマネジメントの復習のためのフォローアップ研修</a:t>
                      </a:r>
                    </a:p>
                    <a:p>
                      <a:r>
                        <a:rPr kumimoji="1" lang="ja-JP" altLang="en-US" sz="1800" b="1" dirty="0">
                          <a:solidFill>
                            <a:schemeClr val="bg2">
                              <a:lumMod val="75000"/>
                            </a:schemeClr>
                          </a:solidFill>
                        </a:rPr>
                        <a:t>　　○相談支援専門員・サービス管理責任者・介護支援専門員との連携研修</a:t>
                      </a:r>
                    </a:p>
                  </a:txBody>
                  <a:tcPr anchor="ctr"/>
                </a:tc>
                <a:extLst>
                  <a:ext uri="{0D108BD9-81ED-4DB2-BD59-A6C34878D82A}">
                    <a16:rowId xmlns:a16="http://schemas.microsoft.com/office/drawing/2014/main" val="3784171038"/>
                  </a:ext>
                </a:extLst>
              </a:tr>
            </a:tbl>
          </a:graphicData>
        </a:graphic>
      </p:graphicFrame>
      <p:graphicFrame>
        <p:nvGraphicFramePr>
          <p:cNvPr id="12" name="表 11">
            <a:extLst>
              <a:ext uri="{FF2B5EF4-FFF2-40B4-BE49-F238E27FC236}">
                <a16:creationId xmlns:a16="http://schemas.microsoft.com/office/drawing/2014/main" id="{B0AFBE69-CEAE-4A34-9E6B-402BA0478C16}"/>
              </a:ext>
            </a:extLst>
          </p:cNvPr>
          <p:cNvGraphicFramePr>
            <a:graphicFrameLocks noGrp="1"/>
          </p:cNvGraphicFramePr>
          <p:nvPr>
            <p:extLst>
              <p:ext uri="{D42A27DB-BD31-4B8C-83A1-F6EECF244321}">
                <p14:modId xmlns:p14="http://schemas.microsoft.com/office/powerpoint/2010/main" val="2603123927"/>
              </p:ext>
            </p:extLst>
          </p:nvPr>
        </p:nvGraphicFramePr>
        <p:xfrm>
          <a:off x="164238" y="2643573"/>
          <a:ext cx="8815523" cy="3492961"/>
        </p:xfrm>
        <a:graphic>
          <a:graphicData uri="http://schemas.openxmlformats.org/drawingml/2006/table">
            <a:tbl>
              <a:tblPr firstRow="1" bandRow="1">
                <a:tableStyleId>{5C22544A-7EE6-4342-B048-85BDC9FD1C3A}</a:tableStyleId>
              </a:tblPr>
              <a:tblGrid>
                <a:gridCol w="8815523">
                  <a:extLst>
                    <a:ext uri="{9D8B030D-6E8A-4147-A177-3AD203B41FA5}">
                      <a16:colId xmlns:a16="http://schemas.microsoft.com/office/drawing/2014/main" val="3241726211"/>
                    </a:ext>
                  </a:extLst>
                </a:gridCol>
              </a:tblGrid>
              <a:tr h="500380">
                <a:tc>
                  <a:txBody>
                    <a:bodyPr/>
                    <a:lstStyle/>
                    <a:p>
                      <a:pPr algn="ctr"/>
                      <a:r>
                        <a:rPr kumimoji="1" lang="ja-JP" altLang="en-US" sz="2000" dirty="0">
                          <a:solidFill>
                            <a:schemeClr val="bg1"/>
                          </a:solidFill>
                        </a:rPr>
                        <a:t>都道府県が主体の人材育成に関する事業への参画</a:t>
                      </a:r>
                    </a:p>
                  </a:txBody>
                  <a:tcPr anchor="ctr"/>
                </a:tc>
                <a:extLst>
                  <a:ext uri="{0D108BD9-81ED-4DB2-BD59-A6C34878D82A}">
                    <a16:rowId xmlns:a16="http://schemas.microsoft.com/office/drawing/2014/main" val="3539061682"/>
                  </a:ext>
                </a:extLst>
              </a:tr>
              <a:tr h="2992581">
                <a:tc>
                  <a:txBody>
                    <a:bodyPr/>
                    <a:lstStyle/>
                    <a:p>
                      <a:r>
                        <a:rPr kumimoji="1" lang="ja-JP" altLang="en-US" sz="2000" b="1" dirty="0">
                          <a:solidFill>
                            <a:srgbClr val="FF0000"/>
                          </a:solidFill>
                        </a:rPr>
                        <a:t>例：○法定研修受講生への課題実習への協力</a:t>
                      </a:r>
                    </a:p>
                    <a:p>
                      <a:r>
                        <a:rPr kumimoji="1" lang="ja-JP" altLang="en-US" sz="2000" b="1" dirty="0">
                          <a:solidFill>
                            <a:srgbClr val="FF0000"/>
                          </a:solidFill>
                        </a:rPr>
                        <a:t>　　○法定研修修了後の受講生のフォローアップ</a:t>
                      </a:r>
                    </a:p>
                    <a:p>
                      <a:r>
                        <a:rPr kumimoji="1" lang="ja-JP" altLang="en-US" sz="2000" b="1" dirty="0">
                          <a:solidFill>
                            <a:srgbClr val="FF0000"/>
                          </a:solidFill>
                        </a:rPr>
                        <a:t>　　○法定研修の企画・運営への参画または講師としての参画</a:t>
                      </a:r>
                    </a:p>
                    <a:p>
                      <a:r>
                        <a:rPr kumimoji="1" lang="ja-JP" altLang="en-US" sz="2000" b="1" dirty="0">
                          <a:solidFill>
                            <a:srgbClr val="FF0000"/>
                          </a:solidFill>
                        </a:rPr>
                        <a:t>　　○都道府県（広域）での相談支援体制整備への参画</a:t>
                      </a:r>
                    </a:p>
                    <a:p>
                      <a:r>
                        <a:rPr kumimoji="1" lang="ja-JP" altLang="en-US" sz="2000" b="1" dirty="0">
                          <a:solidFill>
                            <a:srgbClr val="FF0000"/>
                          </a:solidFill>
                        </a:rPr>
                        <a:t>　　　　相談支援体制整備事業のアドバイザー</a:t>
                      </a:r>
                    </a:p>
                    <a:p>
                      <a:r>
                        <a:rPr kumimoji="1" lang="ja-JP" altLang="en-US" sz="2000" b="1" dirty="0">
                          <a:solidFill>
                            <a:srgbClr val="FF0000"/>
                          </a:solidFill>
                        </a:rPr>
                        <a:t>　　　　都道府県自立支援協議会等への参画</a:t>
                      </a:r>
                    </a:p>
                    <a:p>
                      <a:r>
                        <a:rPr kumimoji="1" lang="ja-JP" altLang="en-US" sz="2000" b="1" dirty="0">
                          <a:solidFill>
                            <a:srgbClr val="FF0000"/>
                          </a:solidFill>
                        </a:rPr>
                        <a:t>　　○相談支援専門員の組織化への協力及び活動への参画</a:t>
                      </a:r>
                    </a:p>
                    <a:p>
                      <a:r>
                        <a:rPr kumimoji="1" lang="ja-JP" altLang="en-US" sz="2000" b="1" dirty="0">
                          <a:solidFill>
                            <a:srgbClr val="FF0000"/>
                          </a:solidFill>
                        </a:rPr>
                        <a:t>　　　</a:t>
                      </a:r>
                      <a:r>
                        <a:rPr kumimoji="1" lang="en-US" altLang="ja-JP" sz="2000" b="1" dirty="0">
                          <a:solidFill>
                            <a:srgbClr val="FF0000"/>
                          </a:solidFill>
                        </a:rPr>
                        <a:t>※</a:t>
                      </a:r>
                      <a:r>
                        <a:rPr kumimoji="1" lang="ja-JP" altLang="en-US" sz="2000" b="1" dirty="0">
                          <a:solidFill>
                            <a:srgbClr val="FF0000"/>
                          </a:solidFill>
                        </a:rPr>
                        <a:t>これらの体制を整備する視点も重要</a:t>
                      </a:r>
                    </a:p>
                  </a:txBody>
                  <a:tcPr anchor="ctr"/>
                </a:tc>
                <a:extLst>
                  <a:ext uri="{0D108BD9-81ED-4DB2-BD59-A6C34878D82A}">
                    <a16:rowId xmlns:a16="http://schemas.microsoft.com/office/drawing/2014/main" val="3784171038"/>
                  </a:ext>
                </a:extLst>
              </a:tr>
            </a:tbl>
          </a:graphicData>
        </a:graphic>
      </p:graphicFrame>
      <p:sp>
        <p:nvSpPr>
          <p:cNvPr id="3" name="タイトル 1">
            <a:extLst>
              <a:ext uri="{FF2B5EF4-FFF2-40B4-BE49-F238E27FC236}">
                <a16:creationId xmlns:a16="http://schemas.microsoft.com/office/drawing/2014/main" id="{14150FCE-C270-E6CD-B879-15290C58F9C8}"/>
              </a:ext>
            </a:extLst>
          </p:cNvPr>
          <p:cNvSpPr txBox="1">
            <a:spLocks/>
          </p:cNvSpPr>
          <p:nvPr/>
        </p:nvSpPr>
        <p:spPr>
          <a:xfrm>
            <a:off x="133165" y="91960"/>
            <a:ext cx="8859913" cy="3191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研修の企画・運営への参画</a:t>
            </a:r>
          </a:p>
        </p:txBody>
      </p:sp>
    </p:spTree>
    <p:extLst>
      <p:ext uri="{BB962C8B-B14F-4D97-AF65-F5344CB8AC3E}">
        <p14:creationId xmlns:p14="http://schemas.microsoft.com/office/powerpoint/2010/main" val="282687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62</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DF9ADCE5-C903-784B-FAF0-3A62E2748136}"/>
              </a:ext>
            </a:extLst>
          </p:cNvPr>
          <p:cNvSpPr txBox="1">
            <a:spLocks/>
          </p:cNvSpPr>
          <p:nvPr/>
        </p:nvSpPr>
        <p:spPr>
          <a:xfrm>
            <a:off x="133165" y="73489"/>
            <a:ext cx="8859913" cy="3390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継続的な学びの中での相談支援従事者研修</a:t>
            </a:r>
          </a:p>
        </p:txBody>
      </p:sp>
      <p:sp>
        <p:nvSpPr>
          <p:cNvPr id="8" name="四角形: 角を丸くする 7">
            <a:extLst>
              <a:ext uri="{FF2B5EF4-FFF2-40B4-BE49-F238E27FC236}">
                <a16:creationId xmlns:a16="http://schemas.microsoft.com/office/drawing/2014/main" id="{64299A93-A84E-F7E9-3DDB-1BA7E78D6A36}"/>
              </a:ext>
            </a:extLst>
          </p:cNvPr>
          <p:cNvSpPr/>
          <p:nvPr/>
        </p:nvSpPr>
        <p:spPr>
          <a:xfrm>
            <a:off x="177555" y="905525"/>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rPr>
              <a:t>OJT</a:t>
            </a:r>
          </a:p>
          <a:p>
            <a:pPr algn="ctr"/>
            <a:r>
              <a:rPr kumimoji="1" lang="ja-JP" altLang="en-US" sz="1600" b="1" dirty="0">
                <a:solidFill>
                  <a:schemeClr val="tx1"/>
                </a:solidFill>
              </a:rPr>
              <a:t>（地域全体で）</a:t>
            </a:r>
          </a:p>
        </p:txBody>
      </p:sp>
      <p:sp>
        <p:nvSpPr>
          <p:cNvPr id="11" name="四角形: 角を丸くする 10">
            <a:extLst>
              <a:ext uri="{FF2B5EF4-FFF2-40B4-BE49-F238E27FC236}">
                <a16:creationId xmlns:a16="http://schemas.microsoft.com/office/drawing/2014/main" id="{45CEC665-492E-5FBB-7DDD-E4824475A348}"/>
              </a:ext>
            </a:extLst>
          </p:cNvPr>
          <p:cNvSpPr/>
          <p:nvPr/>
        </p:nvSpPr>
        <p:spPr>
          <a:xfrm>
            <a:off x="177554" y="1915660"/>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テーマ別研修</a:t>
            </a:r>
          </a:p>
        </p:txBody>
      </p:sp>
      <p:sp>
        <p:nvSpPr>
          <p:cNvPr id="12" name="四角形: 角を丸くする 11">
            <a:extLst>
              <a:ext uri="{FF2B5EF4-FFF2-40B4-BE49-F238E27FC236}">
                <a16:creationId xmlns:a16="http://schemas.microsoft.com/office/drawing/2014/main" id="{CF302321-C426-B2D0-7331-14004A2E2EF2}"/>
              </a:ext>
            </a:extLst>
          </p:cNvPr>
          <p:cNvSpPr/>
          <p:nvPr/>
        </p:nvSpPr>
        <p:spPr>
          <a:xfrm>
            <a:off x="177554" y="2936234"/>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階層別研修</a:t>
            </a:r>
          </a:p>
        </p:txBody>
      </p:sp>
      <p:sp>
        <p:nvSpPr>
          <p:cNvPr id="13" name="四角形: 角を丸くする 12">
            <a:extLst>
              <a:ext uri="{FF2B5EF4-FFF2-40B4-BE49-F238E27FC236}">
                <a16:creationId xmlns:a16="http://schemas.microsoft.com/office/drawing/2014/main" id="{DC67FFA7-BF29-1680-9E4B-6E5BE5C25212}"/>
              </a:ext>
            </a:extLst>
          </p:cNvPr>
          <p:cNvSpPr/>
          <p:nvPr/>
        </p:nvSpPr>
        <p:spPr>
          <a:xfrm>
            <a:off x="333164" y="2574525"/>
            <a:ext cx="1560988" cy="597427"/>
          </a:xfrm>
          <a:prstGeom prst="roundRect">
            <a:avLst/>
          </a:prstGeom>
          <a:solidFill>
            <a:schemeClr val="bg1"/>
          </a:solidFill>
          <a:ln w="381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都道府県等実施研修の体系化</a:t>
            </a:r>
          </a:p>
        </p:txBody>
      </p:sp>
      <p:sp>
        <p:nvSpPr>
          <p:cNvPr id="15" name="四角形: 角を丸くする 14">
            <a:extLst>
              <a:ext uri="{FF2B5EF4-FFF2-40B4-BE49-F238E27FC236}">
                <a16:creationId xmlns:a16="http://schemas.microsoft.com/office/drawing/2014/main" id="{A40F2E81-6074-20B4-55C4-97C65E64F143}"/>
              </a:ext>
            </a:extLst>
          </p:cNvPr>
          <p:cNvSpPr/>
          <p:nvPr/>
        </p:nvSpPr>
        <p:spPr>
          <a:xfrm>
            <a:off x="427607" y="5768021"/>
            <a:ext cx="8361286" cy="554915"/>
          </a:xfrm>
          <a:prstGeom prst="roundRect">
            <a:avLst/>
          </a:prstGeom>
          <a:solidFill>
            <a:schemeClr val="accent1">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継続的な学びとその場</a:t>
            </a:r>
          </a:p>
        </p:txBody>
      </p:sp>
      <p:sp>
        <p:nvSpPr>
          <p:cNvPr id="16" name="四角形: 角を丸くする 15">
            <a:extLst>
              <a:ext uri="{FF2B5EF4-FFF2-40B4-BE49-F238E27FC236}">
                <a16:creationId xmlns:a16="http://schemas.microsoft.com/office/drawing/2014/main" id="{EC3079E5-49D1-A700-D421-B235737787EA}"/>
              </a:ext>
            </a:extLst>
          </p:cNvPr>
          <p:cNvSpPr/>
          <p:nvPr/>
        </p:nvSpPr>
        <p:spPr>
          <a:xfrm>
            <a:off x="2327431" y="932159"/>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スーパービジョン</a:t>
            </a:r>
          </a:p>
        </p:txBody>
      </p:sp>
      <p:sp>
        <p:nvSpPr>
          <p:cNvPr id="17" name="四角形: 角を丸くする 16">
            <a:extLst>
              <a:ext uri="{FF2B5EF4-FFF2-40B4-BE49-F238E27FC236}">
                <a16:creationId xmlns:a16="http://schemas.microsoft.com/office/drawing/2014/main" id="{8E8930BE-9C73-BCCD-1F50-0F3DF3E5C0F0}"/>
              </a:ext>
            </a:extLst>
          </p:cNvPr>
          <p:cNvSpPr/>
          <p:nvPr/>
        </p:nvSpPr>
        <p:spPr>
          <a:xfrm>
            <a:off x="2327431" y="1428210"/>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助言・事例検討など</a:t>
            </a:r>
          </a:p>
        </p:txBody>
      </p:sp>
      <p:sp>
        <p:nvSpPr>
          <p:cNvPr id="18" name="四角形: 角を丸くする 17">
            <a:extLst>
              <a:ext uri="{FF2B5EF4-FFF2-40B4-BE49-F238E27FC236}">
                <a16:creationId xmlns:a16="http://schemas.microsoft.com/office/drawing/2014/main" id="{C39E30AC-A96F-A02C-1929-AE7D33E40D3A}"/>
              </a:ext>
            </a:extLst>
          </p:cNvPr>
          <p:cNvSpPr/>
          <p:nvPr/>
        </p:nvSpPr>
        <p:spPr>
          <a:xfrm>
            <a:off x="2982888" y="3354069"/>
            <a:ext cx="785923" cy="483111"/>
          </a:xfrm>
          <a:prstGeom prst="roundRect">
            <a:avLst/>
          </a:prstGeom>
          <a:solidFill>
            <a:schemeClr val="accent3">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基礎</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19" name="四角形: 角を丸くする 18">
            <a:extLst>
              <a:ext uri="{FF2B5EF4-FFF2-40B4-BE49-F238E27FC236}">
                <a16:creationId xmlns:a16="http://schemas.microsoft.com/office/drawing/2014/main" id="{D76FEC00-D6C9-48EB-1F07-1EE262B90127}"/>
              </a:ext>
            </a:extLst>
          </p:cNvPr>
          <p:cNvSpPr/>
          <p:nvPr/>
        </p:nvSpPr>
        <p:spPr>
          <a:xfrm>
            <a:off x="3969789" y="3347222"/>
            <a:ext cx="785923"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養成</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0" name="四角形: 角を丸くする 19">
            <a:extLst>
              <a:ext uri="{FF2B5EF4-FFF2-40B4-BE49-F238E27FC236}">
                <a16:creationId xmlns:a16="http://schemas.microsoft.com/office/drawing/2014/main" id="{76526A67-0514-63A9-36A3-B7EF8DC42201}"/>
              </a:ext>
            </a:extLst>
          </p:cNvPr>
          <p:cNvSpPr/>
          <p:nvPr/>
        </p:nvSpPr>
        <p:spPr>
          <a:xfrm>
            <a:off x="5637314" y="3347222"/>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1" name="四角形: 角を丸くする 20">
            <a:extLst>
              <a:ext uri="{FF2B5EF4-FFF2-40B4-BE49-F238E27FC236}">
                <a16:creationId xmlns:a16="http://schemas.microsoft.com/office/drawing/2014/main" id="{7FBB650B-04A5-48A3-9F0F-6F20F174C606}"/>
              </a:ext>
            </a:extLst>
          </p:cNvPr>
          <p:cNvSpPr/>
          <p:nvPr/>
        </p:nvSpPr>
        <p:spPr>
          <a:xfrm>
            <a:off x="7524251" y="3643340"/>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3" name="四角形: 角を丸くする 22">
            <a:extLst>
              <a:ext uri="{FF2B5EF4-FFF2-40B4-BE49-F238E27FC236}">
                <a16:creationId xmlns:a16="http://schemas.microsoft.com/office/drawing/2014/main" id="{F6C61919-B0E7-5BF6-8991-65428A734375}"/>
              </a:ext>
            </a:extLst>
          </p:cNvPr>
          <p:cNvSpPr/>
          <p:nvPr/>
        </p:nvSpPr>
        <p:spPr>
          <a:xfrm>
            <a:off x="7520058" y="3023385"/>
            <a:ext cx="785923" cy="483111"/>
          </a:xfrm>
          <a:prstGeom prst="roundRect">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主任</a:t>
            </a:r>
            <a:endParaRPr kumimoji="1" lang="en-US" altLang="ja-JP" sz="1400" b="1" dirty="0">
              <a:solidFill>
                <a:schemeClr val="tx1"/>
              </a:solidFill>
            </a:endParaRPr>
          </a:p>
          <a:p>
            <a:pPr algn="ctr"/>
            <a:r>
              <a:rPr kumimoji="1" lang="ja-JP" altLang="en-US" sz="1400" b="1" dirty="0">
                <a:solidFill>
                  <a:schemeClr val="tx1"/>
                </a:solidFill>
              </a:rPr>
              <a:t>研修</a:t>
            </a:r>
          </a:p>
        </p:txBody>
      </p:sp>
      <p:cxnSp>
        <p:nvCxnSpPr>
          <p:cNvPr id="25" name="直線矢印コネクタ 24">
            <a:extLst>
              <a:ext uri="{FF2B5EF4-FFF2-40B4-BE49-F238E27FC236}">
                <a16:creationId xmlns:a16="http://schemas.microsoft.com/office/drawing/2014/main" id="{0A6C9650-B90E-BD32-B870-534E5F10A460}"/>
              </a:ext>
            </a:extLst>
          </p:cNvPr>
          <p:cNvCxnSpPr>
            <a:cxnSpLocks/>
          </p:cNvCxnSpPr>
          <p:nvPr/>
        </p:nvCxnSpPr>
        <p:spPr>
          <a:xfrm>
            <a:off x="4820571" y="3586578"/>
            <a:ext cx="772353" cy="2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7CEBC7A-F612-94B7-2ABC-070F13A79B6F}"/>
              </a:ext>
            </a:extLst>
          </p:cNvPr>
          <p:cNvCxnSpPr>
            <a:cxnSpLocks/>
          </p:cNvCxnSpPr>
          <p:nvPr/>
        </p:nvCxnSpPr>
        <p:spPr>
          <a:xfrm>
            <a:off x="6547016" y="3590833"/>
            <a:ext cx="910224" cy="2624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6171A8D-B234-057C-2527-A9F4AF1A3583}"/>
              </a:ext>
            </a:extLst>
          </p:cNvPr>
          <p:cNvCxnSpPr>
            <a:cxnSpLocks/>
          </p:cNvCxnSpPr>
          <p:nvPr/>
        </p:nvCxnSpPr>
        <p:spPr>
          <a:xfrm flipV="1">
            <a:off x="6532486" y="3264940"/>
            <a:ext cx="924754" cy="323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1CF4FCB7-73AF-AA35-F553-78A3A3403EA7}"/>
              </a:ext>
            </a:extLst>
          </p:cNvPr>
          <p:cNvSpPr/>
          <p:nvPr/>
        </p:nvSpPr>
        <p:spPr>
          <a:xfrm>
            <a:off x="3969790" y="1941531"/>
            <a:ext cx="4609908" cy="935647"/>
          </a:xfrm>
          <a:prstGeom prst="roundRect">
            <a:avLst/>
          </a:prstGeom>
          <a:noFill/>
          <a:ln w="190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50000"/>
                  </a:schemeClr>
                </a:solidFill>
              </a:rPr>
              <a:t>専門コース別研修</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（精神障害・障害児相談意思決定支援など）</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医療的ケア児支援者養成研修</a:t>
            </a:r>
          </a:p>
        </p:txBody>
      </p:sp>
      <p:cxnSp>
        <p:nvCxnSpPr>
          <p:cNvPr id="32" name="直線矢印コネクタ 31">
            <a:extLst>
              <a:ext uri="{FF2B5EF4-FFF2-40B4-BE49-F238E27FC236}">
                <a16:creationId xmlns:a16="http://schemas.microsoft.com/office/drawing/2014/main" id="{2C7B63C0-2EFB-1BD8-D56C-A8A405C02B96}"/>
              </a:ext>
            </a:extLst>
          </p:cNvPr>
          <p:cNvCxnSpPr>
            <a:cxnSpLocks/>
          </p:cNvCxnSpPr>
          <p:nvPr/>
        </p:nvCxnSpPr>
        <p:spPr>
          <a:xfrm>
            <a:off x="427607" y="4449190"/>
            <a:ext cx="8361286" cy="0"/>
          </a:xfrm>
          <a:prstGeom prst="straightConnector1">
            <a:avLst/>
          </a:prstGeom>
          <a:ln w="952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6" name="タイトル 1">
            <a:extLst>
              <a:ext uri="{FF2B5EF4-FFF2-40B4-BE49-F238E27FC236}">
                <a16:creationId xmlns:a16="http://schemas.microsoft.com/office/drawing/2014/main" id="{A598AB1D-C759-D86A-93E9-272CC5DF6E2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（一部修正）　より</a:t>
            </a:r>
          </a:p>
        </p:txBody>
      </p:sp>
      <p:sp>
        <p:nvSpPr>
          <p:cNvPr id="37" name="タイトル 1">
            <a:extLst>
              <a:ext uri="{FF2B5EF4-FFF2-40B4-BE49-F238E27FC236}">
                <a16:creationId xmlns:a16="http://schemas.microsoft.com/office/drawing/2014/main" id="{1FB4129D-E99E-5435-F5E9-5171FDB0883F}"/>
              </a:ext>
            </a:extLst>
          </p:cNvPr>
          <p:cNvSpPr txBox="1">
            <a:spLocks/>
          </p:cNvSpPr>
          <p:nvPr/>
        </p:nvSpPr>
        <p:spPr>
          <a:xfrm>
            <a:off x="2441354" y="4024271"/>
            <a:ext cx="1308518"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少なくとも５年</a:t>
            </a:r>
          </a:p>
        </p:txBody>
      </p:sp>
      <p:cxnSp>
        <p:nvCxnSpPr>
          <p:cNvPr id="38" name="直線矢印コネクタ 37">
            <a:extLst>
              <a:ext uri="{FF2B5EF4-FFF2-40B4-BE49-F238E27FC236}">
                <a16:creationId xmlns:a16="http://schemas.microsoft.com/office/drawing/2014/main" id="{14E46373-E88C-BD7F-1863-D9B15B7EB2A6}"/>
              </a:ext>
            </a:extLst>
          </p:cNvPr>
          <p:cNvCxnSpPr>
            <a:cxnSpLocks/>
          </p:cNvCxnSpPr>
          <p:nvPr/>
        </p:nvCxnSpPr>
        <p:spPr>
          <a:xfrm>
            <a:off x="5345838"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タイトル 1">
            <a:extLst>
              <a:ext uri="{FF2B5EF4-FFF2-40B4-BE49-F238E27FC236}">
                <a16:creationId xmlns:a16="http://schemas.microsoft.com/office/drawing/2014/main" id="{97A6E766-7D03-E752-1832-1484DEDA4B56}"/>
              </a:ext>
            </a:extLst>
          </p:cNvPr>
          <p:cNvSpPr txBox="1">
            <a:spLocks/>
          </p:cNvSpPr>
          <p:nvPr/>
        </p:nvSpPr>
        <p:spPr>
          <a:xfrm>
            <a:off x="5260959" y="3972365"/>
            <a:ext cx="1690536"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５年間のうちに１回</a:t>
            </a:r>
          </a:p>
        </p:txBody>
      </p:sp>
      <p:cxnSp>
        <p:nvCxnSpPr>
          <p:cNvPr id="44" name="直線矢印コネクタ 43">
            <a:extLst>
              <a:ext uri="{FF2B5EF4-FFF2-40B4-BE49-F238E27FC236}">
                <a16:creationId xmlns:a16="http://schemas.microsoft.com/office/drawing/2014/main" id="{4BE911D6-5DD8-5271-F32E-86774B00397E}"/>
              </a:ext>
            </a:extLst>
          </p:cNvPr>
          <p:cNvCxnSpPr>
            <a:cxnSpLocks/>
          </p:cNvCxnSpPr>
          <p:nvPr/>
        </p:nvCxnSpPr>
        <p:spPr>
          <a:xfrm>
            <a:off x="2327928" y="4257187"/>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93F3D58-4BA1-BC1C-13EA-58B493D95C80}"/>
              </a:ext>
            </a:extLst>
          </p:cNvPr>
          <p:cNvCxnSpPr>
            <a:cxnSpLocks/>
          </p:cNvCxnSpPr>
          <p:nvPr/>
        </p:nvCxnSpPr>
        <p:spPr>
          <a:xfrm>
            <a:off x="6907105"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F5186CC5-698F-6021-B42B-3D333144E143}"/>
              </a:ext>
            </a:extLst>
          </p:cNvPr>
          <p:cNvSpPr/>
          <p:nvPr/>
        </p:nvSpPr>
        <p:spPr>
          <a:xfrm>
            <a:off x="2346667" y="4544914"/>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知っておきたい知識</a:t>
            </a:r>
          </a:p>
        </p:txBody>
      </p:sp>
      <p:sp>
        <p:nvSpPr>
          <p:cNvPr id="47" name="四角形: 角を丸くする 46">
            <a:extLst>
              <a:ext uri="{FF2B5EF4-FFF2-40B4-BE49-F238E27FC236}">
                <a16:creationId xmlns:a16="http://schemas.microsoft.com/office/drawing/2014/main" id="{202DB571-67A0-E0C1-8E04-72FFB69EE287}"/>
              </a:ext>
            </a:extLst>
          </p:cNvPr>
          <p:cNvSpPr/>
          <p:nvPr/>
        </p:nvSpPr>
        <p:spPr>
          <a:xfrm>
            <a:off x="2346667" y="4849879"/>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身につけておきたい技能</a:t>
            </a:r>
          </a:p>
        </p:txBody>
      </p:sp>
      <p:sp>
        <p:nvSpPr>
          <p:cNvPr id="48" name="四角形: 角を丸くする 47">
            <a:extLst>
              <a:ext uri="{FF2B5EF4-FFF2-40B4-BE49-F238E27FC236}">
                <a16:creationId xmlns:a16="http://schemas.microsoft.com/office/drawing/2014/main" id="{96A574A7-81D9-FD7F-D25A-C95B4E8ED6B9}"/>
              </a:ext>
            </a:extLst>
          </p:cNvPr>
          <p:cNvSpPr/>
          <p:nvPr/>
        </p:nvSpPr>
        <p:spPr>
          <a:xfrm>
            <a:off x="2345187" y="5161845"/>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積んでおきたい経験</a:t>
            </a:r>
          </a:p>
        </p:txBody>
      </p:sp>
      <p:sp>
        <p:nvSpPr>
          <p:cNvPr id="49" name="四角形: 角を丸くする 48">
            <a:extLst>
              <a:ext uri="{FF2B5EF4-FFF2-40B4-BE49-F238E27FC236}">
                <a16:creationId xmlns:a16="http://schemas.microsoft.com/office/drawing/2014/main" id="{D30ED923-6D44-C248-84DB-040FAAA87BA3}"/>
              </a:ext>
            </a:extLst>
          </p:cNvPr>
          <p:cNvSpPr/>
          <p:nvPr/>
        </p:nvSpPr>
        <p:spPr>
          <a:xfrm>
            <a:off x="2345187" y="5464933"/>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常に基盤におくべき価値</a:t>
            </a:r>
          </a:p>
        </p:txBody>
      </p:sp>
      <p:pic>
        <p:nvPicPr>
          <p:cNvPr id="55" name="図 54">
            <a:extLst>
              <a:ext uri="{FF2B5EF4-FFF2-40B4-BE49-F238E27FC236}">
                <a16:creationId xmlns:a16="http://schemas.microsoft.com/office/drawing/2014/main" id="{8683DF63-CE24-AD3A-9C75-14D028D344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50" b="89286" l="1786" r="97321">
                        <a14:backgroundMark x1="29911" y1="24554" x2="29911" y2="29911"/>
                        <a14:backgroundMark x1="14286" y1="30804" x2="15625" y2="30804"/>
                        <a14:backgroundMark x1="27232" y1="33482" x2="30357" y2="38839"/>
                        <a14:backgroundMark x1="19643" y1="54018" x2="20982" y2="55804"/>
                        <a14:backgroundMark x1="25000" y1="60268" x2="27232" y2="62500"/>
                      </a14:backgroundRemoval>
                    </a14:imgEffect>
                  </a14:imgLayer>
                </a14:imgProps>
              </a:ext>
            </a:extLst>
          </a:blip>
          <a:stretch>
            <a:fillRect/>
          </a:stretch>
        </p:blipFill>
        <p:spPr>
          <a:xfrm>
            <a:off x="572843" y="4692077"/>
            <a:ext cx="1555374" cy="1555374"/>
          </a:xfrm>
          <a:prstGeom prst="rect">
            <a:avLst/>
          </a:prstGeom>
        </p:spPr>
      </p:pic>
      <p:pic>
        <p:nvPicPr>
          <p:cNvPr id="56" name="図 55">
            <a:extLst>
              <a:ext uri="{FF2B5EF4-FFF2-40B4-BE49-F238E27FC236}">
                <a16:creationId xmlns:a16="http://schemas.microsoft.com/office/drawing/2014/main" id="{1918A65B-30F0-7324-D31D-72F2E685E7D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233" b="87907" l="1702" r="98298">
                        <a14:foregroundMark x1="3830" y1="62326" x2="3830" y2="62326"/>
                        <a14:foregroundMark x1="5106" y1="61395" x2="5532" y2="65116"/>
                        <a14:foregroundMark x1="28936" y1="84186" x2="28936" y2="83721"/>
                        <a14:foregroundMark x1="45957" y1="83721" x2="47234" y2="81860"/>
                        <a14:foregroundMark x1="71489" y1="77209" x2="71064" y2="82326"/>
                        <a14:foregroundMark x1="71064" y1="75349" x2="71489" y2="75349"/>
                        <a14:foregroundMark x1="74894" y1="13023" x2="75745" y2="18140"/>
                        <a14:foregroundMark x1="13191" y1="24651" x2="19149" y2="29302"/>
                        <a14:foregroundMark x1="94043" y1="42791" x2="90638" y2="46512"/>
                        <a14:foregroundMark x1="95319" y1="64186" x2="93617" y2="68837"/>
                      </a14:backgroundRemoval>
                    </a14:imgEffect>
                  </a14:imgLayer>
                </a14:imgProps>
              </a:ext>
            </a:extLst>
          </a:blip>
          <a:stretch>
            <a:fillRect/>
          </a:stretch>
        </p:blipFill>
        <p:spPr>
          <a:xfrm>
            <a:off x="6857768" y="4575925"/>
            <a:ext cx="1555374" cy="1423002"/>
          </a:xfrm>
          <a:prstGeom prst="rect">
            <a:avLst/>
          </a:prstGeom>
        </p:spPr>
      </p:pic>
    </p:spTree>
    <p:extLst>
      <p:ext uri="{BB962C8B-B14F-4D97-AF65-F5344CB8AC3E}">
        <p14:creationId xmlns:p14="http://schemas.microsoft.com/office/powerpoint/2010/main" val="423523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63</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64299A93-A84E-F7E9-3DDB-1BA7E78D6A36}"/>
              </a:ext>
            </a:extLst>
          </p:cNvPr>
          <p:cNvSpPr/>
          <p:nvPr/>
        </p:nvSpPr>
        <p:spPr>
          <a:xfrm>
            <a:off x="177555" y="905525"/>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rPr>
              <a:t>OJT</a:t>
            </a:r>
          </a:p>
          <a:p>
            <a:pPr algn="ctr"/>
            <a:r>
              <a:rPr kumimoji="1" lang="ja-JP" altLang="en-US" sz="1600" b="1" dirty="0">
                <a:solidFill>
                  <a:schemeClr val="tx1"/>
                </a:solidFill>
              </a:rPr>
              <a:t>（地域全体で）</a:t>
            </a:r>
          </a:p>
        </p:txBody>
      </p:sp>
      <p:sp>
        <p:nvSpPr>
          <p:cNvPr id="11" name="四角形: 角を丸くする 10">
            <a:extLst>
              <a:ext uri="{FF2B5EF4-FFF2-40B4-BE49-F238E27FC236}">
                <a16:creationId xmlns:a16="http://schemas.microsoft.com/office/drawing/2014/main" id="{45CEC665-492E-5FBB-7DDD-E4824475A348}"/>
              </a:ext>
            </a:extLst>
          </p:cNvPr>
          <p:cNvSpPr/>
          <p:nvPr/>
        </p:nvSpPr>
        <p:spPr>
          <a:xfrm>
            <a:off x="177554" y="1915660"/>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テーマ別研修</a:t>
            </a:r>
          </a:p>
        </p:txBody>
      </p:sp>
      <p:sp>
        <p:nvSpPr>
          <p:cNvPr id="12" name="四角形: 角を丸くする 11">
            <a:extLst>
              <a:ext uri="{FF2B5EF4-FFF2-40B4-BE49-F238E27FC236}">
                <a16:creationId xmlns:a16="http://schemas.microsoft.com/office/drawing/2014/main" id="{CF302321-C426-B2D0-7331-14004A2E2EF2}"/>
              </a:ext>
            </a:extLst>
          </p:cNvPr>
          <p:cNvSpPr/>
          <p:nvPr/>
        </p:nvSpPr>
        <p:spPr>
          <a:xfrm>
            <a:off x="177554" y="2936234"/>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階層別研修</a:t>
            </a:r>
          </a:p>
        </p:txBody>
      </p:sp>
      <p:sp>
        <p:nvSpPr>
          <p:cNvPr id="13" name="四角形: 角を丸くする 12">
            <a:extLst>
              <a:ext uri="{FF2B5EF4-FFF2-40B4-BE49-F238E27FC236}">
                <a16:creationId xmlns:a16="http://schemas.microsoft.com/office/drawing/2014/main" id="{DC67FFA7-BF29-1680-9E4B-6E5BE5C25212}"/>
              </a:ext>
            </a:extLst>
          </p:cNvPr>
          <p:cNvSpPr/>
          <p:nvPr/>
        </p:nvSpPr>
        <p:spPr>
          <a:xfrm>
            <a:off x="333164" y="2574525"/>
            <a:ext cx="1560988" cy="597427"/>
          </a:xfrm>
          <a:prstGeom prst="roundRect">
            <a:avLst/>
          </a:prstGeom>
          <a:solidFill>
            <a:schemeClr val="bg1"/>
          </a:solidFill>
          <a:ln w="381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都道府県等実施研修の体系化</a:t>
            </a:r>
          </a:p>
        </p:txBody>
      </p:sp>
      <p:sp>
        <p:nvSpPr>
          <p:cNvPr id="16" name="四角形: 角を丸くする 15">
            <a:extLst>
              <a:ext uri="{FF2B5EF4-FFF2-40B4-BE49-F238E27FC236}">
                <a16:creationId xmlns:a16="http://schemas.microsoft.com/office/drawing/2014/main" id="{EC3079E5-49D1-A700-D421-B235737787EA}"/>
              </a:ext>
            </a:extLst>
          </p:cNvPr>
          <p:cNvSpPr/>
          <p:nvPr/>
        </p:nvSpPr>
        <p:spPr>
          <a:xfrm>
            <a:off x="2327431" y="932159"/>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スーパービジョン</a:t>
            </a:r>
          </a:p>
        </p:txBody>
      </p:sp>
      <p:sp>
        <p:nvSpPr>
          <p:cNvPr id="17" name="四角形: 角を丸くする 16">
            <a:extLst>
              <a:ext uri="{FF2B5EF4-FFF2-40B4-BE49-F238E27FC236}">
                <a16:creationId xmlns:a16="http://schemas.microsoft.com/office/drawing/2014/main" id="{8E8930BE-9C73-BCCD-1F50-0F3DF3E5C0F0}"/>
              </a:ext>
            </a:extLst>
          </p:cNvPr>
          <p:cNvSpPr/>
          <p:nvPr/>
        </p:nvSpPr>
        <p:spPr>
          <a:xfrm>
            <a:off x="2327431" y="1428210"/>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助言・事例検討など</a:t>
            </a:r>
          </a:p>
        </p:txBody>
      </p:sp>
      <p:sp>
        <p:nvSpPr>
          <p:cNvPr id="18" name="四角形: 角を丸くする 17">
            <a:extLst>
              <a:ext uri="{FF2B5EF4-FFF2-40B4-BE49-F238E27FC236}">
                <a16:creationId xmlns:a16="http://schemas.microsoft.com/office/drawing/2014/main" id="{C39E30AC-A96F-A02C-1929-AE7D33E40D3A}"/>
              </a:ext>
            </a:extLst>
          </p:cNvPr>
          <p:cNvSpPr/>
          <p:nvPr/>
        </p:nvSpPr>
        <p:spPr>
          <a:xfrm>
            <a:off x="2982888" y="3354069"/>
            <a:ext cx="785923" cy="483111"/>
          </a:xfrm>
          <a:prstGeom prst="roundRect">
            <a:avLst/>
          </a:prstGeom>
          <a:solidFill>
            <a:schemeClr val="accent3">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基礎</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19" name="四角形: 角を丸くする 18">
            <a:extLst>
              <a:ext uri="{FF2B5EF4-FFF2-40B4-BE49-F238E27FC236}">
                <a16:creationId xmlns:a16="http://schemas.microsoft.com/office/drawing/2014/main" id="{D76FEC00-D6C9-48EB-1F07-1EE262B90127}"/>
              </a:ext>
            </a:extLst>
          </p:cNvPr>
          <p:cNvSpPr/>
          <p:nvPr/>
        </p:nvSpPr>
        <p:spPr>
          <a:xfrm>
            <a:off x="3888552" y="3250429"/>
            <a:ext cx="924754" cy="658381"/>
          </a:xfrm>
          <a:prstGeom prst="roundRect">
            <a:avLst/>
          </a:prstGeom>
          <a:solidFill>
            <a:srgbClr val="FF0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養成</a:t>
            </a:r>
            <a:endParaRPr kumimoji="1" lang="en-US" altLang="ja-JP" b="1" dirty="0">
              <a:solidFill>
                <a:schemeClr val="bg1"/>
              </a:solidFill>
            </a:endParaRPr>
          </a:p>
          <a:p>
            <a:pPr algn="ctr"/>
            <a:r>
              <a:rPr kumimoji="1" lang="ja-JP" altLang="en-US" b="1" dirty="0">
                <a:solidFill>
                  <a:schemeClr val="bg1"/>
                </a:solidFill>
              </a:rPr>
              <a:t>研修</a:t>
            </a:r>
          </a:p>
        </p:txBody>
      </p:sp>
      <p:sp>
        <p:nvSpPr>
          <p:cNvPr id="20" name="四角形: 角を丸くする 19">
            <a:extLst>
              <a:ext uri="{FF2B5EF4-FFF2-40B4-BE49-F238E27FC236}">
                <a16:creationId xmlns:a16="http://schemas.microsoft.com/office/drawing/2014/main" id="{76526A67-0514-63A9-36A3-B7EF8DC42201}"/>
              </a:ext>
            </a:extLst>
          </p:cNvPr>
          <p:cNvSpPr/>
          <p:nvPr/>
        </p:nvSpPr>
        <p:spPr>
          <a:xfrm>
            <a:off x="5637314" y="3347222"/>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1" name="四角形: 角を丸くする 20">
            <a:extLst>
              <a:ext uri="{FF2B5EF4-FFF2-40B4-BE49-F238E27FC236}">
                <a16:creationId xmlns:a16="http://schemas.microsoft.com/office/drawing/2014/main" id="{7FBB650B-04A5-48A3-9F0F-6F20F174C606}"/>
              </a:ext>
            </a:extLst>
          </p:cNvPr>
          <p:cNvSpPr/>
          <p:nvPr/>
        </p:nvSpPr>
        <p:spPr>
          <a:xfrm>
            <a:off x="7524251" y="3643340"/>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3" name="四角形: 角を丸くする 22">
            <a:extLst>
              <a:ext uri="{FF2B5EF4-FFF2-40B4-BE49-F238E27FC236}">
                <a16:creationId xmlns:a16="http://schemas.microsoft.com/office/drawing/2014/main" id="{F6C61919-B0E7-5BF6-8991-65428A734375}"/>
              </a:ext>
            </a:extLst>
          </p:cNvPr>
          <p:cNvSpPr/>
          <p:nvPr/>
        </p:nvSpPr>
        <p:spPr>
          <a:xfrm>
            <a:off x="7520058" y="3023385"/>
            <a:ext cx="785923" cy="483111"/>
          </a:xfrm>
          <a:prstGeom prst="roundRect">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主任</a:t>
            </a:r>
            <a:endParaRPr kumimoji="1" lang="en-US" altLang="ja-JP" sz="1400" b="1" dirty="0">
              <a:solidFill>
                <a:schemeClr val="tx1"/>
              </a:solidFill>
            </a:endParaRPr>
          </a:p>
          <a:p>
            <a:pPr algn="ctr"/>
            <a:r>
              <a:rPr kumimoji="1" lang="ja-JP" altLang="en-US" sz="1400" b="1" dirty="0">
                <a:solidFill>
                  <a:schemeClr val="tx1"/>
                </a:solidFill>
              </a:rPr>
              <a:t>研修</a:t>
            </a:r>
          </a:p>
        </p:txBody>
      </p:sp>
      <p:cxnSp>
        <p:nvCxnSpPr>
          <p:cNvPr id="25" name="直線矢印コネクタ 24">
            <a:extLst>
              <a:ext uri="{FF2B5EF4-FFF2-40B4-BE49-F238E27FC236}">
                <a16:creationId xmlns:a16="http://schemas.microsoft.com/office/drawing/2014/main" id="{0A6C9650-B90E-BD32-B870-534E5F10A460}"/>
              </a:ext>
            </a:extLst>
          </p:cNvPr>
          <p:cNvCxnSpPr>
            <a:cxnSpLocks/>
          </p:cNvCxnSpPr>
          <p:nvPr/>
        </p:nvCxnSpPr>
        <p:spPr>
          <a:xfrm>
            <a:off x="4820571" y="3586578"/>
            <a:ext cx="772353" cy="2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7CEBC7A-F612-94B7-2ABC-070F13A79B6F}"/>
              </a:ext>
            </a:extLst>
          </p:cNvPr>
          <p:cNvCxnSpPr>
            <a:cxnSpLocks/>
          </p:cNvCxnSpPr>
          <p:nvPr/>
        </p:nvCxnSpPr>
        <p:spPr>
          <a:xfrm>
            <a:off x="6547016" y="3590833"/>
            <a:ext cx="910224" cy="2624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6171A8D-B234-057C-2527-A9F4AF1A3583}"/>
              </a:ext>
            </a:extLst>
          </p:cNvPr>
          <p:cNvCxnSpPr>
            <a:cxnSpLocks/>
          </p:cNvCxnSpPr>
          <p:nvPr/>
        </p:nvCxnSpPr>
        <p:spPr>
          <a:xfrm flipV="1">
            <a:off x="6532486" y="3264940"/>
            <a:ext cx="924754" cy="323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1CF4FCB7-73AF-AA35-F553-78A3A3403EA7}"/>
              </a:ext>
            </a:extLst>
          </p:cNvPr>
          <p:cNvSpPr/>
          <p:nvPr/>
        </p:nvSpPr>
        <p:spPr>
          <a:xfrm>
            <a:off x="3969790" y="1941531"/>
            <a:ext cx="4609908" cy="935647"/>
          </a:xfrm>
          <a:prstGeom prst="roundRect">
            <a:avLst/>
          </a:prstGeom>
          <a:noFill/>
          <a:ln w="190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50000"/>
                  </a:schemeClr>
                </a:solidFill>
              </a:rPr>
              <a:t>専門コース別研修</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（精神障害・障害児相談意思決定支援など）</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医療的ケア児支援者養成研修</a:t>
            </a:r>
          </a:p>
        </p:txBody>
      </p:sp>
      <p:cxnSp>
        <p:nvCxnSpPr>
          <p:cNvPr id="32" name="直線矢印コネクタ 31">
            <a:extLst>
              <a:ext uri="{FF2B5EF4-FFF2-40B4-BE49-F238E27FC236}">
                <a16:creationId xmlns:a16="http://schemas.microsoft.com/office/drawing/2014/main" id="{2C7B63C0-2EFB-1BD8-D56C-A8A405C02B96}"/>
              </a:ext>
            </a:extLst>
          </p:cNvPr>
          <p:cNvCxnSpPr>
            <a:cxnSpLocks/>
          </p:cNvCxnSpPr>
          <p:nvPr/>
        </p:nvCxnSpPr>
        <p:spPr>
          <a:xfrm>
            <a:off x="427607" y="4449190"/>
            <a:ext cx="8361286" cy="0"/>
          </a:xfrm>
          <a:prstGeom prst="straightConnector1">
            <a:avLst/>
          </a:prstGeom>
          <a:ln w="952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7" name="タイトル 1">
            <a:extLst>
              <a:ext uri="{FF2B5EF4-FFF2-40B4-BE49-F238E27FC236}">
                <a16:creationId xmlns:a16="http://schemas.microsoft.com/office/drawing/2014/main" id="{1FB4129D-E99E-5435-F5E9-5171FDB0883F}"/>
              </a:ext>
            </a:extLst>
          </p:cNvPr>
          <p:cNvSpPr txBox="1">
            <a:spLocks/>
          </p:cNvSpPr>
          <p:nvPr/>
        </p:nvSpPr>
        <p:spPr>
          <a:xfrm>
            <a:off x="2441354" y="4024271"/>
            <a:ext cx="1308518"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少なくとも５年</a:t>
            </a:r>
          </a:p>
        </p:txBody>
      </p:sp>
      <p:cxnSp>
        <p:nvCxnSpPr>
          <p:cNvPr id="38" name="直線矢印コネクタ 37">
            <a:extLst>
              <a:ext uri="{FF2B5EF4-FFF2-40B4-BE49-F238E27FC236}">
                <a16:creationId xmlns:a16="http://schemas.microsoft.com/office/drawing/2014/main" id="{14E46373-E88C-BD7F-1863-D9B15B7EB2A6}"/>
              </a:ext>
            </a:extLst>
          </p:cNvPr>
          <p:cNvCxnSpPr>
            <a:cxnSpLocks/>
          </p:cNvCxnSpPr>
          <p:nvPr/>
        </p:nvCxnSpPr>
        <p:spPr>
          <a:xfrm>
            <a:off x="5345838"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タイトル 1">
            <a:extLst>
              <a:ext uri="{FF2B5EF4-FFF2-40B4-BE49-F238E27FC236}">
                <a16:creationId xmlns:a16="http://schemas.microsoft.com/office/drawing/2014/main" id="{97A6E766-7D03-E752-1832-1484DEDA4B56}"/>
              </a:ext>
            </a:extLst>
          </p:cNvPr>
          <p:cNvSpPr txBox="1">
            <a:spLocks/>
          </p:cNvSpPr>
          <p:nvPr/>
        </p:nvSpPr>
        <p:spPr>
          <a:xfrm>
            <a:off x="5260959" y="3972365"/>
            <a:ext cx="1690536"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５年間のうちに１回</a:t>
            </a:r>
          </a:p>
        </p:txBody>
      </p:sp>
      <p:cxnSp>
        <p:nvCxnSpPr>
          <p:cNvPr id="44" name="直線矢印コネクタ 43">
            <a:extLst>
              <a:ext uri="{FF2B5EF4-FFF2-40B4-BE49-F238E27FC236}">
                <a16:creationId xmlns:a16="http://schemas.microsoft.com/office/drawing/2014/main" id="{4BE911D6-5DD8-5271-F32E-86774B00397E}"/>
              </a:ext>
            </a:extLst>
          </p:cNvPr>
          <p:cNvCxnSpPr>
            <a:cxnSpLocks/>
          </p:cNvCxnSpPr>
          <p:nvPr/>
        </p:nvCxnSpPr>
        <p:spPr>
          <a:xfrm>
            <a:off x="2327928" y="4257187"/>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93F3D58-4BA1-BC1C-13EA-58B493D95C80}"/>
              </a:ext>
            </a:extLst>
          </p:cNvPr>
          <p:cNvCxnSpPr>
            <a:cxnSpLocks/>
          </p:cNvCxnSpPr>
          <p:nvPr/>
        </p:nvCxnSpPr>
        <p:spPr>
          <a:xfrm>
            <a:off x="6907105"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3CBEBC6C-3793-F897-B43D-7F0B610DDA70}"/>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令和元年度主任相談支援専門員養成研修</a:t>
            </a:r>
            <a:r>
              <a:rPr lang="en-US" altLang="ja-JP" sz="1100" b="1" dirty="0"/>
              <a:t>』</a:t>
            </a:r>
            <a:r>
              <a:rPr lang="ja-JP" altLang="en-US" sz="1100" b="1" dirty="0"/>
              <a:t>（一部修正）より</a:t>
            </a:r>
          </a:p>
        </p:txBody>
      </p:sp>
      <p:sp>
        <p:nvSpPr>
          <p:cNvPr id="4" name="四角形: 角を丸くする 3">
            <a:extLst>
              <a:ext uri="{FF2B5EF4-FFF2-40B4-BE49-F238E27FC236}">
                <a16:creationId xmlns:a16="http://schemas.microsoft.com/office/drawing/2014/main" id="{0A37DB64-D1EA-8D1E-19E0-041E9A32A799}"/>
              </a:ext>
            </a:extLst>
          </p:cNvPr>
          <p:cNvSpPr/>
          <p:nvPr/>
        </p:nvSpPr>
        <p:spPr>
          <a:xfrm>
            <a:off x="3731316" y="3118674"/>
            <a:ext cx="1219736" cy="907794"/>
          </a:xfrm>
          <a:prstGeom prst="roundRect">
            <a:avLst/>
          </a:prstGeom>
          <a:no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grpSp>
        <p:nvGrpSpPr>
          <p:cNvPr id="33" name="グループ化 32">
            <a:extLst>
              <a:ext uri="{FF2B5EF4-FFF2-40B4-BE49-F238E27FC236}">
                <a16:creationId xmlns:a16="http://schemas.microsoft.com/office/drawing/2014/main" id="{CCE1DCB3-17AF-0606-19F2-4A681A780669}"/>
              </a:ext>
            </a:extLst>
          </p:cNvPr>
          <p:cNvGrpSpPr/>
          <p:nvPr/>
        </p:nvGrpSpPr>
        <p:grpSpPr>
          <a:xfrm>
            <a:off x="248574" y="2130567"/>
            <a:ext cx="8180789" cy="4156845"/>
            <a:chOff x="248574" y="2130567"/>
            <a:chExt cx="8180789" cy="4156845"/>
          </a:xfrm>
        </p:grpSpPr>
        <p:sp>
          <p:nvSpPr>
            <p:cNvPr id="46" name="四角形: 角を丸くする 45">
              <a:extLst>
                <a:ext uri="{FF2B5EF4-FFF2-40B4-BE49-F238E27FC236}">
                  <a16:creationId xmlns:a16="http://schemas.microsoft.com/office/drawing/2014/main" id="{F5186CC5-698F-6021-B42B-3D333144E143}"/>
                </a:ext>
              </a:extLst>
            </p:cNvPr>
            <p:cNvSpPr/>
            <p:nvPr/>
          </p:nvSpPr>
          <p:spPr>
            <a:xfrm>
              <a:off x="1031290" y="4580426"/>
              <a:ext cx="7398073" cy="3727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①地域を基盤としたソーシャルワークとしての障害者相談支援の価値と知識を理解する。</a:t>
              </a:r>
            </a:p>
          </p:txBody>
        </p:sp>
        <p:sp>
          <p:nvSpPr>
            <p:cNvPr id="47" name="四角形: 角を丸くする 46">
              <a:extLst>
                <a:ext uri="{FF2B5EF4-FFF2-40B4-BE49-F238E27FC236}">
                  <a16:creationId xmlns:a16="http://schemas.microsoft.com/office/drawing/2014/main" id="{202DB571-67A0-E0C1-8E04-72FFB69EE287}"/>
                </a:ext>
              </a:extLst>
            </p:cNvPr>
            <p:cNvSpPr/>
            <p:nvPr/>
          </p:nvSpPr>
          <p:spPr>
            <a:xfrm>
              <a:off x="1031290" y="5027433"/>
              <a:ext cx="7398073" cy="3727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②基本相談支援の理論と実際を理解し、障害者ケアマネジメントのスキルを獲得する。</a:t>
              </a:r>
            </a:p>
          </p:txBody>
        </p:sp>
        <p:sp>
          <p:nvSpPr>
            <p:cNvPr id="48" name="四角形: 角を丸くする 47">
              <a:extLst>
                <a:ext uri="{FF2B5EF4-FFF2-40B4-BE49-F238E27FC236}">
                  <a16:creationId xmlns:a16="http://schemas.microsoft.com/office/drawing/2014/main" id="{96A574A7-81D9-FD7F-D25A-C95B4E8ED6B9}"/>
                </a:ext>
              </a:extLst>
            </p:cNvPr>
            <p:cNvSpPr/>
            <p:nvPr/>
          </p:nvSpPr>
          <p:spPr>
            <a:xfrm>
              <a:off x="1029810" y="5481447"/>
              <a:ext cx="7398073" cy="3727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③計画相談支援の実施に関する実務を理解し、一連の業務ができる。</a:t>
              </a:r>
            </a:p>
          </p:txBody>
        </p:sp>
        <p:sp>
          <p:nvSpPr>
            <p:cNvPr id="49" name="四角形: 角を丸くする 48">
              <a:extLst>
                <a:ext uri="{FF2B5EF4-FFF2-40B4-BE49-F238E27FC236}">
                  <a16:creationId xmlns:a16="http://schemas.microsoft.com/office/drawing/2014/main" id="{D30ED923-6D44-C248-84DB-040FAAA87BA3}"/>
                </a:ext>
              </a:extLst>
            </p:cNvPr>
            <p:cNvSpPr/>
            <p:nvPr/>
          </p:nvSpPr>
          <p:spPr>
            <a:xfrm>
              <a:off x="1029810" y="5908820"/>
              <a:ext cx="7398073" cy="3727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④地域づくりとその核となる（自立支援）協議会の役割と機能を理解する。</a:t>
              </a:r>
            </a:p>
          </p:txBody>
        </p:sp>
        <p:sp>
          <p:nvSpPr>
            <p:cNvPr id="5" name="吹き出し: 角を丸めた四角形 4">
              <a:extLst>
                <a:ext uri="{FF2B5EF4-FFF2-40B4-BE49-F238E27FC236}">
                  <a16:creationId xmlns:a16="http://schemas.microsoft.com/office/drawing/2014/main" id="{B24DCDB6-FA0C-79AC-3DC6-5EA44AF91532}"/>
                </a:ext>
              </a:extLst>
            </p:cNvPr>
            <p:cNvSpPr/>
            <p:nvPr/>
          </p:nvSpPr>
          <p:spPr>
            <a:xfrm>
              <a:off x="2704976" y="2130567"/>
              <a:ext cx="3888419" cy="861299"/>
            </a:xfrm>
            <a:prstGeom prst="wedgeRoundRectCallout">
              <a:avLst>
                <a:gd name="adj1" fmla="val -7363"/>
                <a:gd name="adj2" fmla="val 73838"/>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相談支援専門員の入口</a:t>
              </a:r>
            </a:p>
          </p:txBody>
        </p:sp>
        <p:sp>
          <p:nvSpPr>
            <p:cNvPr id="28" name="四角形: 角を丸くする 27">
              <a:extLst>
                <a:ext uri="{FF2B5EF4-FFF2-40B4-BE49-F238E27FC236}">
                  <a16:creationId xmlns:a16="http://schemas.microsoft.com/office/drawing/2014/main" id="{C1F2D010-193C-FC46-12F2-71AB7984CFDD}"/>
                </a:ext>
              </a:extLst>
            </p:cNvPr>
            <p:cNvSpPr/>
            <p:nvPr/>
          </p:nvSpPr>
          <p:spPr>
            <a:xfrm>
              <a:off x="248574" y="4570779"/>
              <a:ext cx="648071" cy="1716633"/>
            </a:xfrm>
            <a:prstGeom prst="roundRect">
              <a:avLst/>
            </a:prstGeom>
            <a:solidFill>
              <a:schemeClr val="accent6">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solidFill>
                    <a:schemeClr val="bg1"/>
                  </a:solidFill>
                </a:rPr>
                <a:t>獲得目標</a:t>
              </a:r>
            </a:p>
          </p:txBody>
        </p:sp>
      </p:grpSp>
      <p:sp>
        <p:nvSpPr>
          <p:cNvPr id="9" name="タイトル 1">
            <a:extLst>
              <a:ext uri="{FF2B5EF4-FFF2-40B4-BE49-F238E27FC236}">
                <a16:creationId xmlns:a16="http://schemas.microsoft.com/office/drawing/2014/main" id="{3C3B4405-F005-1195-C390-B307A605FC32}"/>
              </a:ext>
            </a:extLst>
          </p:cNvPr>
          <p:cNvSpPr txBox="1">
            <a:spLocks/>
          </p:cNvSpPr>
          <p:nvPr/>
        </p:nvSpPr>
        <p:spPr>
          <a:xfrm>
            <a:off x="133165" y="73489"/>
            <a:ext cx="8859913" cy="3390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継続的な学びの中での相談支援従事者研修</a:t>
            </a:r>
          </a:p>
        </p:txBody>
      </p:sp>
    </p:spTree>
    <p:extLst>
      <p:ext uri="{BB962C8B-B14F-4D97-AF65-F5344CB8AC3E}">
        <p14:creationId xmlns:p14="http://schemas.microsoft.com/office/powerpoint/2010/main" val="275325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64</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64299A93-A84E-F7E9-3DDB-1BA7E78D6A36}"/>
              </a:ext>
            </a:extLst>
          </p:cNvPr>
          <p:cNvSpPr/>
          <p:nvPr/>
        </p:nvSpPr>
        <p:spPr>
          <a:xfrm>
            <a:off x="177555" y="905525"/>
            <a:ext cx="1872209" cy="907794"/>
          </a:xfrm>
          <a:prstGeom prst="roundRect">
            <a:avLst/>
          </a:prstGeom>
          <a:noFill/>
          <a:ln w="3810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lumMod val="75000"/>
                  </a:schemeClr>
                </a:solidFill>
              </a:rPr>
              <a:t>OJT</a:t>
            </a:r>
          </a:p>
          <a:p>
            <a:pPr algn="ctr"/>
            <a:r>
              <a:rPr kumimoji="1" lang="ja-JP" altLang="en-US" sz="1600" b="1" dirty="0">
                <a:solidFill>
                  <a:schemeClr val="bg2">
                    <a:lumMod val="75000"/>
                  </a:schemeClr>
                </a:solidFill>
              </a:rPr>
              <a:t>（地域全体で）</a:t>
            </a:r>
          </a:p>
        </p:txBody>
      </p:sp>
      <p:sp>
        <p:nvSpPr>
          <p:cNvPr id="11" name="四角形: 角を丸くする 10">
            <a:extLst>
              <a:ext uri="{FF2B5EF4-FFF2-40B4-BE49-F238E27FC236}">
                <a16:creationId xmlns:a16="http://schemas.microsoft.com/office/drawing/2014/main" id="{45CEC665-492E-5FBB-7DDD-E4824475A348}"/>
              </a:ext>
            </a:extLst>
          </p:cNvPr>
          <p:cNvSpPr/>
          <p:nvPr/>
        </p:nvSpPr>
        <p:spPr>
          <a:xfrm>
            <a:off x="177554" y="1915660"/>
            <a:ext cx="1872209" cy="907794"/>
          </a:xfrm>
          <a:prstGeom prst="roundRect">
            <a:avLst/>
          </a:prstGeom>
          <a:noFill/>
          <a:ln w="3810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2">
                    <a:lumMod val="75000"/>
                  </a:schemeClr>
                </a:solidFill>
              </a:rPr>
              <a:t>テーマ別研修</a:t>
            </a:r>
          </a:p>
        </p:txBody>
      </p:sp>
      <p:sp>
        <p:nvSpPr>
          <p:cNvPr id="12" name="四角形: 角を丸くする 11">
            <a:extLst>
              <a:ext uri="{FF2B5EF4-FFF2-40B4-BE49-F238E27FC236}">
                <a16:creationId xmlns:a16="http://schemas.microsoft.com/office/drawing/2014/main" id="{CF302321-C426-B2D0-7331-14004A2E2EF2}"/>
              </a:ext>
            </a:extLst>
          </p:cNvPr>
          <p:cNvSpPr/>
          <p:nvPr/>
        </p:nvSpPr>
        <p:spPr>
          <a:xfrm>
            <a:off x="177554" y="2936234"/>
            <a:ext cx="1872209" cy="907794"/>
          </a:xfrm>
          <a:prstGeom prst="roundRect">
            <a:avLst/>
          </a:prstGeom>
          <a:noFill/>
          <a:ln w="3810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2">
                    <a:lumMod val="75000"/>
                  </a:schemeClr>
                </a:solidFill>
              </a:rPr>
              <a:t>階層別研修</a:t>
            </a:r>
          </a:p>
        </p:txBody>
      </p:sp>
      <p:sp>
        <p:nvSpPr>
          <p:cNvPr id="13" name="四角形: 角を丸くする 12">
            <a:extLst>
              <a:ext uri="{FF2B5EF4-FFF2-40B4-BE49-F238E27FC236}">
                <a16:creationId xmlns:a16="http://schemas.microsoft.com/office/drawing/2014/main" id="{DC67FFA7-BF29-1680-9E4B-6E5BE5C25212}"/>
              </a:ext>
            </a:extLst>
          </p:cNvPr>
          <p:cNvSpPr/>
          <p:nvPr/>
        </p:nvSpPr>
        <p:spPr>
          <a:xfrm>
            <a:off x="333164" y="2574525"/>
            <a:ext cx="1560988" cy="597427"/>
          </a:xfrm>
          <a:prstGeom prst="roundRect">
            <a:avLst/>
          </a:prstGeom>
          <a:solidFill>
            <a:schemeClr val="bg1"/>
          </a:soli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都道府県等実施研修の体系化</a:t>
            </a:r>
          </a:p>
        </p:txBody>
      </p:sp>
      <p:sp>
        <p:nvSpPr>
          <p:cNvPr id="16" name="四角形: 角を丸くする 15">
            <a:extLst>
              <a:ext uri="{FF2B5EF4-FFF2-40B4-BE49-F238E27FC236}">
                <a16:creationId xmlns:a16="http://schemas.microsoft.com/office/drawing/2014/main" id="{EC3079E5-49D1-A700-D421-B235737787EA}"/>
              </a:ext>
            </a:extLst>
          </p:cNvPr>
          <p:cNvSpPr/>
          <p:nvPr/>
        </p:nvSpPr>
        <p:spPr>
          <a:xfrm>
            <a:off x="2327431" y="932159"/>
            <a:ext cx="6639014" cy="319166"/>
          </a:xfrm>
          <a:prstGeom prst="roundRect">
            <a:avLst/>
          </a:prstGeom>
          <a:noFill/>
          <a:ln w="38100">
            <a:solidFill>
              <a:schemeClr val="accent6">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2">
                    <a:lumMod val="75000"/>
                  </a:schemeClr>
                </a:solidFill>
              </a:rPr>
              <a:t>スーパービジョン</a:t>
            </a:r>
          </a:p>
        </p:txBody>
      </p:sp>
      <p:sp>
        <p:nvSpPr>
          <p:cNvPr id="17" name="四角形: 角を丸くする 16">
            <a:extLst>
              <a:ext uri="{FF2B5EF4-FFF2-40B4-BE49-F238E27FC236}">
                <a16:creationId xmlns:a16="http://schemas.microsoft.com/office/drawing/2014/main" id="{8E8930BE-9C73-BCCD-1F50-0F3DF3E5C0F0}"/>
              </a:ext>
            </a:extLst>
          </p:cNvPr>
          <p:cNvSpPr/>
          <p:nvPr/>
        </p:nvSpPr>
        <p:spPr>
          <a:xfrm>
            <a:off x="2327431" y="1428210"/>
            <a:ext cx="6639014" cy="319166"/>
          </a:xfrm>
          <a:prstGeom prst="roundRect">
            <a:avLst/>
          </a:prstGeom>
          <a:noFill/>
          <a:ln w="38100">
            <a:solidFill>
              <a:schemeClr val="accent6">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2">
                    <a:lumMod val="75000"/>
                  </a:schemeClr>
                </a:solidFill>
              </a:rPr>
              <a:t>助言・事例検討など</a:t>
            </a:r>
          </a:p>
        </p:txBody>
      </p:sp>
      <p:sp>
        <p:nvSpPr>
          <p:cNvPr id="18" name="四角形: 角を丸くする 17">
            <a:extLst>
              <a:ext uri="{FF2B5EF4-FFF2-40B4-BE49-F238E27FC236}">
                <a16:creationId xmlns:a16="http://schemas.microsoft.com/office/drawing/2014/main" id="{C39E30AC-A96F-A02C-1929-AE7D33E40D3A}"/>
              </a:ext>
            </a:extLst>
          </p:cNvPr>
          <p:cNvSpPr/>
          <p:nvPr/>
        </p:nvSpPr>
        <p:spPr>
          <a:xfrm>
            <a:off x="2982888" y="3354069"/>
            <a:ext cx="785923" cy="483111"/>
          </a:xfrm>
          <a:prstGeom prst="roundRect">
            <a:avLst/>
          </a:prstGeom>
          <a:solidFill>
            <a:schemeClr val="accent3">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基礎</a:t>
            </a:r>
            <a:endParaRPr kumimoji="1" lang="en-US" altLang="ja-JP" sz="1400" b="1" dirty="0">
              <a:solidFill>
                <a:schemeClr val="bg2">
                  <a:lumMod val="75000"/>
                </a:schemeClr>
              </a:solidFill>
            </a:endParaRPr>
          </a:p>
          <a:p>
            <a:pPr algn="ctr"/>
            <a:r>
              <a:rPr kumimoji="1" lang="ja-JP" altLang="en-US" sz="1400" b="1" dirty="0">
                <a:solidFill>
                  <a:schemeClr val="bg2">
                    <a:lumMod val="75000"/>
                  </a:schemeClr>
                </a:solidFill>
              </a:rPr>
              <a:t>研修</a:t>
            </a:r>
          </a:p>
        </p:txBody>
      </p:sp>
      <p:sp>
        <p:nvSpPr>
          <p:cNvPr id="19" name="四角形: 角を丸くする 18">
            <a:extLst>
              <a:ext uri="{FF2B5EF4-FFF2-40B4-BE49-F238E27FC236}">
                <a16:creationId xmlns:a16="http://schemas.microsoft.com/office/drawing/2014/main" id="{D76FEC00-D6C9-48EB-1F07-1EE262B90127}"/>
              </a:ext>
            </a:extLst>
          </p:cNvPr>
          <p:cNvSpPr/>
          <p:nvPr/>
        </p:nvSpPr>
        <p:spPr>
          <a:xfrm>
            <a:off x="3888552" y="3250429"/>
            <a:ext cx="924754" cy="658381"/>
          </a:xfrm>
          <a:prstGeom prst="roundRect">
            <a:avLst/>
          </a:prstGeom>
          <a:solidFill>
            <a:srgbClr val="FF0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養成</a:t>
            </a:r>
            <a:endParaRPr kumimoji="1" lang="en-US" altLang="ja-JP" b="1" dirty="0">
              <a:solidFill>
                <a:schemeClr val="bg1"/>
              </a:solidFill>
            </a:endParaRPr>
          </a:p>
          <a:p>
            <a:pPr algn="ctr"/>
            <a:r>
              <a:rPr kumimoji="1" lang="ja-JP" altLang="en-US" b="1" dirty="0">
                <a:solidFill>
                  <a:schemeClr val="bg1"/>
                </a:solidFill>
              </a:rPr>
              <a:t>研修</a:t>
            </a:r>
          </a:p>
        </p:txBody>
      </p:sp>
      <p:sp>
        <p:nvSpPr>
          <p:cNvPr id="20" name="四角形: 角を丸くする 19">
            <a:extLst>
              <a:ext uri="{FF2B5EF4-FFF2-40B4-BE49-F238E27FC236}">
                <a16:creationId xmlns:a16="http://schemas.microsoft.com/office/drawing/2014/main" id="{76526A67-0514-63A9-36A3-B7EF8DC42201}"/>
              </a:ext>
            </a:extLst>
          </p:cNvPr>
          <p:cNvSpPr/>
          <p:nvPr/>
        </p:nvSpPr>
        <p:spPr>
          <a:xfrm>
            <a:off x="5637314" y="3347222"/>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現任</a:t>
            </a:r>
            <a:endParaRPr kumimoji="1" lang="en-US" altLang="ja-JP" sz="1400" b="1" dirty="0">
              <a:solidFill>
                <a:schemeClr val="bg2">
                  <a:lumMod val="75000"/>
                </a:schemeClr>
              </a:solidFill>
            </a:endParaRPr>
          </a:p>
          <a:p>
            <a:pPr algn="ctr"/>
            <a:r>
              <a:rPr kumimoji="1" lang="ja-JP" altLang="en-US" sz="1400" b="1" dirty="0">
                <a:solidFill>
                  <a:schemeClr val="bg2">
                    <a:lumMod val="75000"/>
                  </a:schemeClr>
                </a:solidFill>
              </a:rPr>
              <a:t>研修</a:t>
            </a:r>
          </a:p>
        </p:txBody>
      </p:sp>
      <p:sp>
        <p:nvSpPr>
          <p:cNvPr id="21" name="四角形: 角を丸くする 20">
            <a:extLst>
              <a:ext uri="{FF2B5EF4-FFF2-40B4-BE49-F238E27FC236}">
                <a16:creationId xmlns:a16="http://schemas.microsoft.com/office/drawing/2014/main" id="{7FBB650B-04A5-48A3-9F0F-6F20F174C606}"/>
              </a:ext>
            </a:extLst>
          </p:cNvPr>
          <p:cNvSpPr/>
          <p:nvPr/>
        </p:nvSpPr>
        <p:spPr>
          <a:xfrm>
            <a:off x="7524251" y="3643340"/>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現任</a:t>
            </a:r>
            <a:endParaRPr kumimoji="1" lang="en-US" altLang="ja-JP" sz="1400" b="1" dirty="0">
              <a:solidFill>
                <a:schemeClr val="bg2">
                  <a:lumMod val="75000"/>
                </a:schemeClr>
              </a:solidFill>
            </a:endParaRPr>
          </a:p>
          <a:p>
            <a:pPr algn="ctr"/>
            <a:r>
              <a:rPr kumimoji="1" lang="ja-JP" altLang="en-US" sz="1400" b="1" dirty="0">
                <a:solidFill>
                  <a:schemeClr val="bg2">
                    <a:lumMod val="75000"/>
                  </a:schemeClr>
                </a:solidFill>
              </a:rPr>
              <a:t>研修</a:t>
            </a:r>
          </a:p>
        </p:txBody>
      </p:sp>
      <p:sp>
        <p:nvSpPr>
          <p:cNvPr id="23" name="四角形: 角を丸くする 22">
            <a:extLst>
              <a:ext uri="{FF2B5EF4-FFF2-40B4-BE49-F238E27FC236}">
                <a16:creationId xmlns:a16="http://schemas.microsoft.com/office/drawing/2014/main" id="{F6C61919-B0E7-5BF6-8991-65428A734375}"/>
              </a:ext>
            </a:extLst>
          </p:cNvPr>
          <p:cNvSpPr/>
          <p:nvPr/>
        </p:nvSpPr>
        <p:spPr>
          <a:xfrm>
            <a:off x="7520058" y="3023385"/>
            <a:ext cx="785923" cy="483111"/>
          </a:xfrm>
          <a:prstGeom prst="roundRect">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主任</a:t>
            </a:r>
            <a:endParaRPr kumimoji="1" lang="en-US" altLang="ja-JP" sz="1400" b="1" dirty="0">
              <a:solidFill>
                <a:schemeClr val="bg2">
                  <a:lumMod val="75000"/>
                </a:schemeClr>
              </a:solidFill>
            </a:endParaRPr>
          </a:p>
          <a:p>
            <a:pPr algn="ctr"/>
            <a:r>
              <a:rPr kumimoji="1" lang="ja-JP" altLang="en-US" sz="1400" b="1" dirty="0">
                <a:solidFill>
                  <a:schemeClr val="bg2">
                    <a:lumMod val="75000"/>
                  </a:schemeClr>
                </a:solidFill>
              </a:rPr>
              <a:t>研修</a:t>
            </a:r>
          </a:p>
        </p:txBody>
      </p:sp>
      <p:cxnSp>
        <p:nvCxnSpPr>
          <p:cNvPr id="25" name="直線矢印コネクタ 24">
            <a:extLst>
              <a:ext uri="{FF2B5EF4-FFF2-40B4-BE49-F238E27FC236}">
                <a16:creationId xmlns:a16="http://schemas.microsoft.com/office/drawing/2014/main" id="{0A6C9650-B90E-BD32-B870-534E5F10A460}"/>
              </a:ext>
            </a:extLst>
          </p:cNvPr>
          <p:cNvCxnSpPr>
            <a:cxnSpLocks/>
          </p:cNvCxnSpPr>
          <p:nvPr/>
        </p:nvCxnSpPr>
        <p:spPr>
          <a:xfrm>
            <a:off x="4820571" y="3586578"/>
            <a:ext cx="772353" cy="220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7CEBC7A-F612-94B7-2ABC-070F13A79B6F}"/>
              </a:ext>
            </a:extLst>
          </p:cNvPr>
          <p:cNvCxnSpPr>
            <a:cxnSpLocks/>
          </p:cNvCxnSpPr>
          <p:nvPr/>
        </p:nvCxnSpPr>
        <p:spPr>
          <a:xfrm>
            <a:off x="6547016" y="3590833"/>
            <a:ext cx="910224" cy="26244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6171A8D-B234-057C-2527-A9F4AF1A3583}"/>
              </a:ext>
            </a:extLst>
          </p:cNvPr>
          <p:cNvCxnSpPr>
            <a:cxnSpLocks/>
          </p:cNvCxnSpPr>
          <p:nvPr/>
        </p:nvCxnSpPr>
        <p:spPr>
          <a:xfrm flipV="1">
            <a:off x="6532486" y="3264940"/>
            <a:ext cx="924754" cy="32369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1CF4FCB7-73AF-AA35-F553-78A3A3403EA7}"/>
              </a:ext>
            </a:extLst>
          </p:cNvPr>
          <p:cNvSpPr/>
          <p:nvPr/>
        </p:nvSpPr>
        <p:spPr>
          <a:xfrm>
            <a:off x="3969790" y="1941531"/>
            <a:ext cx="4609908" cy="935647"/>
          </a:xfrm>
          <a:prstGeom prst="roundRect">
            <a:avLst/>
          </a:prstGeom>
          <a:noFill/>
          <a:ln w="190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50000"/>
                  </a:schemeClr>
                </a:solidFill>
              </a:rPr>
              <a:t>専門コース別研修</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（精神障害・障害児相談意思決定支援など）</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医療的ケア児支援者養成研修</a:t>
            </a:r>
          </a:p>
        </p:txBody>
      </p:sp>
      <p:cxnSp>
        <p:nvCxnSpPr>
          <p:cNvPr id="32" name="直線矢印コネクタ 31">
            <a:extLst>
              <a:ext uri="{FF2B5EF4-FFF2-40B4-BE49-F238E27FC236}">
                <a16:creationId xmlns:a16="http://schemas.microsoft.com/office/drawing/2014/main" id="{2C7B63C0-2EFB-1BD8-D56C-A8A405C02B96}"/>
              </a:ext>
            </a:extLst>
          </p:cNvPr>
          <p:cNvCxnSpPr>
            <a:cxnSpLocks/>
          </p:cNvCxnSpPr>
          <p:nvPr/>
        </p:nvCxnSpPr>
        <p:spPr>
          <a:xfrm>
            <a:off x="427607" y="4449190"/>
            <a:ext cx="8361286" cy="0"/>
          </a:xfrm>
          <a:prstGeom prst="straightConnector1">
            <a:avLst/>
          </a:prstGeom>
          <a:ln w="952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7" name="タイトル 1">
            <a:extLst>
              <a:ext uri="{FF2B5EF4-FFF2-40B4-BE49-F238E27FC236}">
                <a16:creationId xmlns:a16="http://schemas.microsoft.com/office/drawing/2014/main" id="{1FB4129D-E99E-5435-F5E9-5171FDB0883F}"/>
              </a:ext>
            </a:extLst>
          </p:cNvPr>
          <p:cNvSpPr txBox="1">
            <a:spLocks/>
          </p:cNvSpPr>
          <p:nvPr/>
        </p:nvSpPr>
        <p:spPr>
          <a:xfrm>
            <a:off x="2441354" y="4024271"/>
            <a:ext cx="1308518"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solidFill>
                  <a:schemeClr val="bg2">
                    <a:lumMod val="75000"/>
                  </a:schemeClr>
                </a:solidFill>
                <a:latin typeface="+mn-ea"/>
                <a:ea typeface="+mn-ea"/>
              </a:rPr>
              <a:t>少なくとも５年</a:t>
            </a:r>
          </a:p>
        </p:txBody>
      </p:sp>
      <p:cxnSp>
        <p:nvCxnSpPr>
          <p:cNvPr id="38" name="直線矢印コネクタ 37">
            <a:extLst>
              <a:ext uri="{FF2B5EF4-FFF2-40B4-BE49-F238E27FC236}">
                <a16:creationId xmlns:a16="http://schemas.microsoft.com/office/drawing/2014/main" id="{14E46373-E88C-BD7F-1863-D9B15B7EB2A6}"/>
              </a:ext>
            </a:extLst>
          </p:cNvPr>
          <p:cNvCxnSpPr>
            <a:cxnSpLocks/>
          </p:cNvCxnSpPr>
          <p:nvPr/>
        </p:nvCxnSpPr>
        <p:spPr>
          <a:xfrm>
            <a:off x="5345838" y="4254054"/>
            <a:ext cx="1520778" cy="0"/>
          </a:xfrm>
          <a:prstGeom prst="straightConnector1">
            <a:avLst/>
          </a:prstGeom>
          <a:ln w="444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タイトル 1">
            <a:extLst>
              <a:ext uri="{FF2B5EF4-FFF2-40B4-BE49-F238E27FC236}">
                <a16:creationId xmlns:a16="http://schemas.microsoft.com/office/drawing/2014/main" id="{97A6E766-7D03-E752-1832-1484DEDA4B56}"/>
              </a:ext>
            </a:extLst>
          </p:cNvPr>
          <p:cNvSpPr txBox="1">
            <a:spLocks/>
          </p:cNvSpPr>
          <p:nvPr/>
        </p:nvSpPr>
        <p:spPr>
          <a:xfrm>
            <a:off x="5260959" y="3972365"/>
            <a:ext cx="1690536"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solidFill>
                  <a:schemeClr val="bg2">
                    <a:lumMod val="75000"/>
                  </a:schemeClr>
                </a:solidFill>
                <a:latin typeface="+mn-ea"/>
                <a:ea typeface="+mn-ea"/>
              </a:rPr>
              <a:t>５年間のうちに１回</a:t>
            </a:r>
          </a:p>
        </p:txBody>
      </p:sp>
      <p:cxnSp>
        <p:nvCxnSpPr>
          <p:cNvPr id="44" name="直線矢印コネクタ 43">
            <a:extLst>
              <a:ext uri="{FF2B5EF4-FFF2-40B4-BE49-F238E27FC236}">
                <a16:creationId xmlns:a16="http://schemas.microsoft.com/office/drawing/2014/main" id="{4BE911D6-5DD8-5271-F32E-86774B00397E}"/>
              </a:ext>
            </a:extLst>
          </p:cNvPr>
          <p:cNvCxnSpPr>
            <a:cxnSpLocks/>
          </p:cNvCxnSpPr>
          <p:nvPr/>
        </p:nvCxnSpPr>
        <p:spPr>
          <a:xfrm>
            <a:off x="2327928" y="4257187"/>
            <a:ext cx="1520778" cy="0"/>
          </a:xfrm>
          <a:prstGeom prst="straightConnector1">
            <a:avLst/>
          </a:prstGeom>
          <a:ln w="444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93F3D58-4BA1-BC1C-13EA-58B493D95C80}"/>
              </a:ext>
            </a:extLst>
          </p:cNvPr>
          <p:cNvCxnSpPr>
            <a:cxnSpLocks/>
          </p:cNvCxnSpPr>
          <p:nvPr/>
        </p:nvCxnSpPr>
        <p:spPr>
          <a:xfrm>
            <a:off x="6907105" y="4254054"/>
            <a:ext cx="1520778" cy="0"/>
          </a:xfrm>
          <a:prstGeom prst="straightConnector1">
            <a:avLst/>
          </a:prstGeom>
          <a:ln w="444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F5186CC5-698F-6021-B42B-3D333144E143}"/>
              </a:ext>
            </a:extLst>
          </p:cNvPr>
          <p:cNvSpPr/>
          <p:nvPr/>
        </p:nvSpPr>
        <p:spPr>
          <a:xfrm>
            <a:off x="1031290" y="4580426"/>
            <a:ext cx="7398073" cy="3727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①</a:t>
            </a:r>
            <a:r>
              <a:rPr kumimoji="1" lang="ja-JP" altLang="en-US" sz="1400" b="1" u="sng" dirty="0">
                <a:solidFill>
                  <a:srgbClr val="FF0000"/>
                </a:solidFill>
              </a:rPr>
              <a:t>地域を基盤としたソーシャルワーク</a:t>
            </a:r>
            <a:r>
              <a:rPr kumimoji="1" lang="ja-JP" altLang="en-US" sz="1400" b="1" dirty="0">
                <a:solidFill>
                  <a:schemeClr val="tx1"/>
                </a:solidFill>
              </a:rPr>
              <a:t>としての障害者相談支援の価値と知識を理解する。</a:t>
            </a:r>
          </a:p>
        </p:txBody>
      </p:sp>
      <p:sp>
        <p:nvSpPr>
          <p:cNvPr id="47" name="四角形: 角を丸くする 46">
            <a:extLst>
              <a:ext uri="{FF2B5EF4-FFF2-40B4-BE49-F238E27FC236}">
                <a16:creationId xmlns:a16="http://schemas.microsoft.com/office/drawing/2014/main" id="{202DB571-67A0-E0C1-8E04-72FFB69EE287}"/>
              </a:ext>
            </a:extLst>
          </p:cNvPr>
          <p:cNvSpPr/>
          <p:nvPr/>
        </p:nvSpPr>
        <p:spPr>
          <a:xfrm>
            <a:off x="1031290" y="5027433"/>
            <a:ext cx="7398073" cy="3727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②</a:t>
            </a:r>
            <a:r>
              <a:rPr kumimoji="1" lang="ja-JP" altLang="en-US" sz="1400" b="1" u="sng" dirty="0">
                <a:solidFill>
                  <a:srgbClr val="FF0000"/>
                </a:solidFill>
              </a:rPr>
              <a:t>基本相談支援の理論</a:t>
            </a:r>
            <a:r>
              <a:rPr kumimoji="1" lang="ja-JP" altLang="en-US" sz="1400" b="1" dirty="0">
                <a:solidFill>
                  <a:schemeClr val="tx1"/>
                </a:solidFill>
              </a:rPr>
              <a:t>と実際を理解し、</a:t>
            </a:r>
            <a:r>
              <a:rPr kumimoji="1" lang="ja-JP" altLang="en-US" sz="1400" b="1" u="sng" dirty="0">
                <a:solidFill>
                  <a:srgbClr val="FF0000"/>
                </a:solidFill>
              </a:rPr>
              <a:t>障害者ケアマネジメント</a:t>
            </a:r>
            <a:r>
              <a:rPr kumimoji="1" lang="ja-JP" altLang="en-US" sz="1400" b="1" dirty="0">
                <a:solidFill>
                  <a:schemeClr val="tx1"/>
                </a:solidFill>
              </a:rPr>
              <a:t>のスキルを獲得する。</a:t>
            </a:r>
          </a:p>
        </p:txBody>
      </p:sp>
      <p:sp>
        <p:nvSpPr>
          <p:cNvPr id="48" name="四角形: 角を丸くする 47">
            <a:extLst>
              <a:ext uri="{FF2B5EF4-FFF2-40B4-BE49-F238E27FC236}">
                <a16:creationId xmlns:a16="http://schemas.microsoft.com/office/drawing/2014/main" id="{96A574A7-81D9-FD7F-D25A-C95B4E8ED6B9}"/>
              </a:ext>
            </a:extLst>
          </p:cNvPr>
          <p:cNvSpPr/>
          <p:nvPr/>
        </p:nvSpPr>
        <p:spPr>
          <a:xfrm>
            <a:off x="1029810" y="5481447"/>
            <a:ext cx="7398073" cy="3727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③</a:t>
            </a:r>
            <a:r>
              <a:rPr kumimoji="1" lang="ja-JP" altLang="en-US" sz="1400" b="1" u="sng" dirty="0">
                <a:solidFill>
                  <a:srgbClr val="FF0000"/>
                </a:solidFill>
              </a:rPr>
              <a:t>計画相談支援</a:t>
            </a:r>
            <a:r>
              <a:rPr kumimoji="1" lang="ja-JP" altLang="en-US" sz="1400" b="1" dirty="0">
                <a:solidFill>
                  <a:schemeClr val="tx1"/>
                </a:solidFill>
              </a:rPr>
              <a:t>の実施に関する実務を理解し、一連の業務ができる。</a:t>
            </a:r>
          </a:p>
        </p:txBody>
      </p:sp>
      <p:sp>
        <p:nvSpPr>
          <p:cNvPr id="49" name="四角形: 角を丸くする 48">
            <a:extLst>
              <a:ext uri="{FF2B5EF4-FFF2-40B4-BE49-F238E27FC236}">
                <a16:creationId xmlns:a16="http://schemas.microsoft.com/office/drawing/2014/main" id="{D30ED923-6D44-C248-84DB-040FAAA87BA3}"/>
              </a:ext>
            </a:extLst>
          </p:cNvPr>
          <p:cNvSpPr/>
          <p:nvPr/>
        </p:nvSpPr>
        <p:spPr>
          <a:xfrm>
            <a:off x="1029810" y="5908820"/>
            <a:ext cx="7398073" cy="3727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④</a:t>
            </a:r>
            <a:r>
              <a:rPr kumimoji="1" lang="ja-JP" altLang="en-US" sz="1400" b="1" u="sng" dirty="0">
                <a:solidFill>
                  <a:srgbClr val="FF0000"/>
                </a:solidFill>
              </a:rPr>
              <a:t>地域づくり</a:t>
            </a:r>
            <a:r>
              <a:rPr kumimoji="1" lang="ja-JP" altLang="en-US" sz="1400" b="1" dirty="0">
                <a:solidFill>
                  <a:schemeClr val="tx1"/>
                </a:solidFill>
              </a:rPr>
              <a:t>とその核となる（自立支援）協議会の役割と機能を理解する。</a:t>
            </a:r>
          </a:p>
        </p:txBody>
      </p:sp>
      <p:sp>
        <p:nvSpPr>
          <p:cNvPr id="3" name="タイトル 1">
            <a:extLst>
              <a:ext uri="{FF2B5EF4-FFF2-40B4-BE49-F238E27FC236}">
                <a16:creationId xmlns:a16="http://schemas.microsoft.com/office/drawing/2014/main" id="{3CBEBC6C-3793-F897-B43D-7F0B610DDA70}"/>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令和元年度主任相談支援専門員養成研修</a:t>
            </a:r>
            <a:r>
              <a:rPr lang="en-US" altLang="ja-JP" sz="1100" b="1" dirty="0"/>
              <a:t>』</a:t>
            </a:r>
            <a:r>
              <a:rPr lang="ja-JP" altLang="en-US" sz="1100" b="1" dirty="0"/>
              <a:t>（一部修正）より</a:t>
            </a:r>
          </a:p>
        </p:txBody>
      </p:sp>
      <p:sp>
        <p:nvSpPr>
          <p:cNvPr id="4" name="四角形: 角を丸くする 3">
            <a:extLst>
              <a:ext uri="{FF2B5EF4-FFF2-40B4-BE49-F238E27FC236}">
                <a16:creationId xmlns:a16="http://schemas.microsoft.com/office/drawing/2014/main" id="{0A37DB64-D1EA-8D1E-19E0-041E9A32A799}"/>
              </a:ext>
            </a:extLst>
          </p:cNvPr>
          <p:cNvSpPr/>
          <p:nvPr/>
        </p:nvSpPr>
        <p:spPr>
          <a:xfrm>
            <a:off x="3731316" y="3118674"/>
            <a:ext cx="1219736" cy="907794"/>
          </a:xfrm>
          <a:prstGeom prst="roundRect">
            <a:avLst/>
          </a:prstGeom>
          <a:no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5" name="吹き出し: 角を丸めた四角形 4">
            <a:extLst>
              <a:ext uri="{FF2B5EF4-FFF2-40B4-BE49-F238E27FC236}">
                <a16:creationId xmlns:a16="http://schemas.microsoft.com/office/drawing/2014/main" id="{B24DCDB6-FA0C-79AC-3DC6-5EA44AF91532}"/>
              </a:ext>
            </a:extLst>
          </p:cNvPr>
          <p:cNvSpPr/>
          <p:nvPr/>
        </p:nvSpPr>
        <p:spPr>
          <a:xfrm>
            <a:off x="2704976" y="2130567"/>
            <a:ext cx="3888419" cy="861299"/>
          </a:xfrm>
          <a:prstGeom prst="wedgeRoundRectCallout">
            <a:avLst>
              <a:gd name="adj1" fmla="val -7363"/>
              <a:gd name="adj2" fmla="val 73838"/>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相談支援専門員の入口</a:t>
            </a:r>
          </a:p>
        </p:txBody>
      </p:sp>
      <p:sp>
        <p:nvSpPr>
          <p:cNvPr id="9" name="四角形: 角を丸くする 8">
            <a:extLst>
              <a:ext uri="{FF2B5EF4-FFF2-40B4-BE49-F238E27FC236}">
                <a16:creationId xmlns:a16="http://schemas.microsoft.com/office/drawing/2014/main" id="{14A2FF35-6E0D-8795-A509-E72CEAC17D75}"/>
              </a:ext>
            </a:extLst>
          </p:cNvPr>
          <p:cNvSpPr/>
          <p:nvPr/>
        </p:nvSpPr>
        <p:spPr>
          <a:xfrm>
            <a:off x="6071845" y="1863091"/>
            <a:ext cx="785923" cy="386107"/>
          </a:xfrm>
          <a:prstGeom prst="roundRect">
            <a:avLst/>
          </a:prstGeom>
          <a:solidFill>
            <a:srgbClr val="FFD3FD"/>
          </a:solidFill>
          <a:ln w="317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提示</a:t>
            </a:r>
          </a:p>
        </p:txBody>
      </p:sp>
      <p:sp>
        <p:nvSpPr>
          <p:cNvPr id="10" name="四角形: 角を丸くする 9">
            <a:extLst>
              <a:ext uri="{FF2B5EF4-FFF2-40B4-BE49-F238E27FC236}">
                <a16:creationId xmlns:a16="http://schemas.microsoft.com/office/drawing/2014/main" id="{E197B5D4-56DF-8857-50B9-C157A8F5C595}"/>
              </a:ext>
            </a:extLst>
          </p:cNvPr>
          <p:cNvSpPr/>
          <p:nvPr/>
        </p:nvSpPr>
        <p:spPr>
          <a:xfrm>
            <a:off x="6085404" y="2319184"/>
            <a:ext cx="785923" cy="386107"/>
          </a:xfrm>
          <a:prstGeom prst="roundRect">
            <a:avLst/>
          </a:prstGeom>
          <a:solidFill>
            <a:srgbClr val="FFD3FD"/>
          </a:solidFill>
          <a:ln w="317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活性化</a:t>
            </a:r>
          </a:p>
        </p:txBody>
      </p:sp>
      <p:sp>
        <p:nvSpPr>
          <p:cNvPr id="14" name="四角形: 角を丸くする 13">
            <a:extLst>
              <a:ext uri="{FF2B5EF4-FFF2-40B4-BE49-F238E27FC236}">
                <a16:creationId xmlns:a16="http://schemas.microsoft.com/office/drawing/2014/main" id="{9A72B02C-81F3-8AFF-D730-109A8380AAAD}"/>
              </a:ext>
            </a:extLst>
          </p:cNvPr>
          <p:cNvSpPr/>
          <p:nvPr/>
        </p:nvSpPr>
        <p:spPr>
          <a:xfrm>
            <a:off x="6094281" y="2779765"/>
            <a:ext cx="785923" cy="386107"/>
          </a:xfrm>
          <a:prstGeom prst="roundRect">
            <a:avLst/>
          </a:prstGeom>
          <a:solidFill>
            <a:srgbClr val="FFD3FD"/>
          </a:solidFill>
          <a:ln w="317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例示</a:t>
            </a:r>
          </a:p>
        </p:txBody>
      </p:sp>
      <p:sp>
        <p:nvSpPr>
          <p:cNvPr id="24" name="四角形: 角を丸くする 23">
            <a:extLst>
              <a:ext uri="{FF2B5EF4-FFF2-40B4-BE49-F238E27FC236}">
                <a16:creationId xmlns:a16="http://schemas.microsoft.com/office/drawing/2014/main" id="{39FECF97-3BD5-1AA1-ECB1-7895626DD76E}"/>
              </a:ext>
            </a:extLst>
          </p:cNvPr>
          <p:cNvSpPr/>
          <p:nvPr/>
        </p:nvSpPr>
        <p:spPr>
          <a:xfrm>
            <a:off x="7242493" y="1118186"/>
            <a:ext cx="785923" cy="386107"/>
          </a:xfrm>
          <a:prstGeom prst="roundRect">
            <a:avLst/>
          </a:prstGeom>
          <a:solidFill>
            <a:srgbClr val="FFD3FD"/>
          </a:solidFill>
          <a:ln w="317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応用</a:t>
            </a:r>
          </a:p>
        </p:txBody>
      </p:sp>
      <p:sp>
        <p:nvSpPr>
          <p:cNvPr id="26" name="四角形: 角を丸くする 25">
            <a:extLst>
              <a:ext uri="{FF2B5EF4-FFF2-40B4-BE49-F238E27FC236}">
                <a16:creationId xmlns:a16="http://schemas.microsoft.com/office/drawing/2014/main" id="{B6881A79-B63D-081C-AE09-EDE7D44BD3D7}"/>
              </a:ext>
            </a:extLst>
          </p:cNvPr>
          <p:cNvSpPr/>
          <p:nvPr/>
        </p:nvSpPr>
        <p:spPr>
          <a:xfrm>
            <a:off x="8104469" y="1118523"/>
            <a:ext cx="785923" cy="386107"/>
          </a:xfrm>
          <a:prstGeom prst="roundRect">
            <a:avLst/>
          </a:prstGeom>
          <a:solidFill>
            <a:srgbClr val="FFD3FD"/>
          </a:solidFill>
          <a:ln w="317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統合</a:t>
            </a:r>
          </a:p>
        </p:txBody>
      </p:sp>
      <p:sp>
        <p:nvSpPr>
          <p:cNvPr id="28" name="四角形: 角を丸くする 27">
            <a:extLst>
              <a:ext uri="{FF2B5EF4-FFF2-40B4-BE49-F238E27FC236}">
                <a16:creationId xmlns:a16="http://schemas.microsoft.com/office/drawing/2014/main" id="{C1F2D010-193C-FC46-12F2-71AB7984CFDD}"/>
              </a:ext>
            </a:extLst>
          </p:cNvPr>
          <p:cNvSpPr/>
          <p:nvPr/>
        </p:nvSpPr>
        <p:spPr>
          <a:xfrm>
            <a:off x="248574" y="4570779"/>
            <a:ext cx="648071" cy="1716633"/>
          </a:xfrm>
          <a:prstGeom prst="roundRect">
            <a:avLst/>
          </a:prstGeom>
          <a:solidFill>
            <a:schemeClr val="accent6">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solidFill>
                  <a:schemeClr val="bg1"/>
                </a:solidFill>
              </a:rPr>
              <a:t>獲得目標</a:t>
            </a:r>
          </a:p>
        </p:txBody>
      </p:sp>
      <p:sp>
        <p:nvSpPr>
          <p:cNvPr id="15" name="矢印: 上向き折線 14">
            <a:extLst>
              <a:ext uri="{FF2B5EF4-FFF2-40B4-BE49-F238E27FC236}">
                <a16:creationId xmlns:a16="http://schemas.microsoft.com/office/drawing/2014/main" id="{764DFF26-1344-B187-AAF5-7BE775E20D6C}"/>
              </a:ext>
            </a:extLst>
          </p:cNvPr>
          <p:cNvSpPr/>
          <p:nvPr/>
        </p:nvSpPr>
        <p:spPr>
          <a:xfrm>
            <a:off x="6978497" y="1589605"/>
            <a:ext cx="1354486" cy="1018183"/>
          </a:xfrm>
          <a:prstGeom prst="bentUpArrow">
            <a:avLst>
              <a:gd name="adj1" fmla="val 18025"/>
              <a:gd name="adj2" fmla="val 25000"/>
              <a:gd name="adj3" fmla="val 25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タイトル 1">
            <a:extLst>
              <a:ext uri="{FF2B5EF4-FFF2-40B4-BE49-F238E27FC236}">
                <a16:creationId xmlns:a16="http://schemas.microsoft.com/office/drawing/2014/main" id="{B35F03C6-18DF-FF7E-C9A6-3A09883AD580}"/>
              </a:ext>
            </a:extLst>
          </p:cNvPr>
          <p:cNvSpPr txBox="1">
            <a:spLocks/>
          </p:cNvSpPr>
          <p:nvPr/>
        </p:nvSpPr>
        <p:spPr>
          <a:xfrm>
            <a:off x="133165" y="73489"/>
            <a:ext cx="8859913" cy="3390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継続的な学びの中での相談支援従事者研修</a:t>
            </a:r>
          </a:p>
        </p:txBody>
      </p:sp>
    </p:spTree>
    <p:extLst>
      <p:ext uri="{BB962C8B-B14F-4D97-AF65-F5344CB8AC3E}">
        <p14:creationId xmlns:p14="http://schemas.microsoft.com/office/powerpoint/2010/main" val="174721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65</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64299A93-A84E-F7E9-3DDB-1BA7E78D6A36}"/>
              </a:ext>
            </a:extLst>
          </p:cNvPr>
          <p:cNvSpPr/>
          <p:nvPr/>
        </p:nvSpPr>
        <p:spPr>
          <a:xfrm>
            <a:off x="177555" y="905525"/>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rPr>
              <a:t>OJT</a:t>
            </a:r>
          </a:p>
          <a:p>
            <a:pPr algn="ctr"/>
            <a:r>
              <a:rPr kumimoji="1" lang="ja-JP" altLang="en-US" sz="1600" b="1" dirty="0">
                <a:solidFill>
                  <a:schemeClr val="tx1"/>
                </a:solidFill>
              </a:rPr>
              <a:t>（地域全体で）</a:t>
            </a:r>
          </a:p>
        </p:txBody>
      </p:sp>
      <p:sp>
        <p:nvSpPr>
          <p:cNvPr id="11" name="四角形: 角を丸くする 10">
            <a:extLst>
              <a:ext uri="{FF2B5EF4-FFF2-40B4-BE49-F238E27FC236}">
                <a16:creationId xmlns:a16="http://schemas.microsoft.com/office/drawing/2014/main" id="{45CEC665-492E-5FBB-7DDD-E4824475A348}"/>
              </a:ext>
            </a:extLst>
          </p:cNvPr>
          <p:cNvSpPr/>
          <p:nvPr/>
        </p:nvSpPr>
        <p:spPr>
          <a:xfrm>
            <a:off x="177554" y="1915660"/>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テーマ別研修</a:t>
            </a:r>
          </a:p>
        </p:txBody>
      </p:sp>
      <p:sp>
        <p:nvSpPr>
          <p:cNvPr id="12" name="四角形: 角を丸くする 11">
            <a:extLst>
              <a:ext uri="{FF2B5EF4-FFF2-40B4-BE49-F238E27FC236}">
                <a16:creationId xmlns:a16="http://schemas.microsoft.com/office/drawing/2014/main" id="{CF302321-C426-B2D0-7331-14004A2E2EF2}"/>
              </a:ext>
            </a:extLst>
          </p:cNvPr>
          <p:cNvSpPr/>
          <p:nvPr/>
        </p:nvSpPr>
        <p:spPr>
          <a:xfrm>
            <a:off x="177554" y="2936234"/>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階層別研修</a:t>
            </a:r>
          </a:p>
        </p:txBody>
      </p:sp>
      <p:sp>
        <p:nvSpPr>
          <p:cNvPr id="13" name="四角形: 角を丸くする 12">
            <a:extLst>
              <a:ext uri="{FF2B5EF4-FFF2-40B4-BE49-F238E27FC236}">
                <a16:creationId xmlns:a16="http://schemas.microsoft.com/office/drawing/2014/main" id="{DC67FFA7-BF29-1680-9E4B-6E5BE5C25212}"/>
              </a:ext>
            </a:extLst>
          </p:cNvPr>
          <p:cNvSpPr/>
          <p:nvPr/>
        </p:nvSpPr>
        <p:spPr>
          <a:xfrm>
            <a:off x="333164" y="2574525"/>
            <a:ext cx="1560988" cy="597427"/>
          </a:xfrm>
          <a:prstGeom prst="roundRect">
            <a:avLst/>
          </a:prstGeom>
          <a:solidFill>
            <a:schemeClr val="bg1"/>
          </a:solidFill>
          <a:ln w="381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都道府県等実施研修の体系化</a:t>
            </a:r>
          </a:p>
        </p:txBody>
      </p:sp>
      <p:sp>
        <p:nvSpPr>
          <p:cNvPr id="15" name="四角形: 角を丸くする 14">
            <a:extLst>
              <a:ext uri="{FF2B5EF4-FFF2-40B4-BE49-F238E27FC236}">
                <a16:creationId xmlns:a16="http://schemas.microsoft.com/office/drawing/2014/main" id="{A40F2E81-6074-20B4-55C4-97C65E64F143}"/>
              </a:ext>
            </a:extLst>
          </p:cNvPr>
          <p:cNvSpPr/>
          <p:nvPr/>
        </p:nvSpPr>
        <p:spPr>
          <a:xfrm>
            <a:off x="427607" y="5768021"/>
            <a:ext cx="8361286" cy="554915"/>
          </a:xfrm>
          <a:prstGeom prst="roundRect">
            <a:avLst/>
          </a:prstGeom>
          <a:solidFill>
            <a:schemeClr val="accent1">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継続的な学びとその場</a:t>
            </a:r>
          </a:p>
        </p:txBody>
      </p:sp>
      <p:sp>
        <p:nvSpPr>
          <p:cNvPr id="16" name="四角形: 角を丸くする 15">
            <a:extLst>
              <a:ext uri="{FF2B5EF4-FFF2-40B4-BE49-F238E27FC236}">
                <a16:creationId xmlns:a16="http://schemas.microsoft.com/office/drawing/2014/main" id="{EC3079E5-49D1-A700-D421-B235737787EA}"/>
              </a:ext>
            </a:extLst>
          </p:cNvPr>
          <p:cNvSpPr/>
          <p:nvPr/>
        </p:nvSpPr>
        <p:spPr>
          <a:xfrm>
            <a:off x="2327431" y="932159"/>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スーパービジョン</a:t>
            </a:r>
          </a:p>
        </p:txBody>
      </p:sp>
      <p:sp>
        <p:nvSpPr>
          <p:cNvPr id="17" name="四角形: 角を丸くする 16">
            <a:extLst>
              <a:ext uri="{FF2B5EF4-FFF2-40B4-BE49-F238E27FC236}">
                <a16:creationId xmlns:a16="http://schemas.microsoft.com/office/drawing/2014/main" id="{8E8930BE-9C73-BCCD-1F50-0F3DF3E5C0F0}"/>
              </a:ext>
            </a:extLst>
          </p:cNvPr>
          <p:cNvSpPr/>
          <p:nvPr/>
        </p:nvSpPr>
        <p:spPr>
          <a:xfrm>
            <a:off x="2327431" y="1428210"/>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助言・事例検討など</a:t>
            </a:r>
          </a:p>
        </p:txBody>
      </p:sp>
      <p:sp>
        <p:nvSpPr>
          <p:cNvPr id="18" name="四角形: 角を丸くする 17">
            <a:extLst>
              <a:ext uri="{FF2B5EF4-FFF2-40B4-BE49-F238E27FC236}">
                <a16:creationId xmlns:a16="http://schemas.microsoft.com/office/drawing/2014/main" id="{C39E30AC-A96F-A02C-1929-AE7D33E40D3A}"/>
              </a:ext>
            </a:extLst>
          </p:cNvPr>
          <p:cNvSpPr/>
          <p:nvPr/>
        </p:nvSpPr>
        <p:spPr>
          <a:xfrm>
            <a:off x="2982888" y="3354069"/>
            <a:ext cx="785923" cy="483111"/>
          </a:xfrm>
          <a:prstGeom prst="roundRect">
            <a:avLst/>
          </a:prstGeom>
          <a:solidFill>
            <a:schemeClr val="accent3">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基礎</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19" name="四角形: 角を丸くする 18">
            <a:extLst>
              <a:ext uri="{FF2B5EF4-FFF2-40B4-BE49-F238E27FC236}">
                <a16:creationId xmlns:a16="http://schemas.microsoft.com/office/drawing/2014/main" id="{D76FEC00-D6C9-48EB-1F07-1EE262B90127}"/>
              </a:ext>
            </a:extLst>
          </p:cNvPr>
          <p:cNvSpPr/>
          <p:nvPr/>
        </p:nvSpPr>
        <p:spPr>
          <a:xfrm>
            <a:off x="3969789" y="3347222"/>
            <a:ext cx="785923"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養成</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0" name="四角形: 角を丸くする 19">
            <a:extLst>
              <a:ext uri="{FF2B5EF4-FFF2-40B4-BE49-F238E27FC236}">
                <a16:creationId xmlns:a16="http://schemas.microsoft.com/office/drawing/2014/main" id="{76526A67-0514-63A9-36A3-B7EF8DC42201}"/>
              </a:ext>
            </a:extLst>
          </p:cNvPr>
          <p:cNvSpPr/>
          <p:nvPr/>
        </p:nvSpPr>
        <p:spPr>
          <a:xfrm>
            <a:off x="5637314" y="3347222"/>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1" name="四角形: 角を丸くする 20">
            <a:extLst>
              <a:ext uri="{FF2B5EF4-FFF2-40B4-BE49-F238E27FC236}">
                <a16:creationId xmlns:a16="http://schemas.microsoft.com/office/drawing/2014/main" id="{7FBB650B-04A5-48A3-9F0F-6F20F174C606}"/>
              </a:ext>
            </a:extLst>
          </p:cNvPr>
          <p:cNvSpPr/>
          <p:nvPr/>
        </p:nvSpPr>
        <p:spPr>
          <a:xfrm>
            <a:off x="7524251" y="3643340"/>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3" name="四角形: 角を丸くする 22">
            <a:extLst>
              <a:ext uri="{FF2B5EF4-FFF2-40B4-BE49-F238E27FC236}">
                <a16:creationId xmlns:a16="http://schemas.microsoft.com/office/drawing/2014/main" id="{F6C61919-B0E7-5BF6-8991-65428A734375}"/>
              </a:ext>
            </a:extLst>
          </p:cNvPr>
          <p:cNvSpPr/>
          <p:nvPr/>
        </p:nvSpPr>
        <p:spPr>
          <a:xfrm>
            <a:off x="7520058" y="3023385"/>
            <a:ext cx="785923" cy="483111"/>
          </a:xfrm>
          <a:prstGeom prst="roundRect">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主任</a:t>
            </a:r>
            <a:endParaRPr kumimoji="1" lang="en-US" altLang="ja-JP" sz="1400" b="1" dirty="0">
              <a:solidFill>
                <a:schemeClr val="tx1"/>
              </a:solidFill>
            </a:endParaRPr>
          </a:p>
          <a:p>
            <a:pPr algn="ctr"/>
            <a:r>
              <a:rPr kumimoji="1" lang="ja-JP" altLang="en-US" sz="1400" b="1" dirty="0">
                <a:solidFill>
                  <a:schemeClr val="tx1"/>
                </a:solidFill>
              </a:rPr>
              <a:t>研修</a:t>
            </a:r>
          </a:p>
        </p:txBody>
      </p:sp>
      <p:cxnSp>
        <p:nvCxnSpPr>
          <p:cNvPr id="25" name="直線矢印コネクタ 24">
            <a:extLst>
              <a:ext uri="{FF2B5EF4-FFF2-40B4-BE49-F238E27FC236}">
                <a16:creationId xmlns:a16="http://schemas.microsoft.com/office/drawing/2014/main" id="{0A6C9650-B90E-BD32-B870-534E5F10A460}"/>
              </a:ext>
            </a:extLst>
          </p:cNvPr>
          <p:cNvCxnSpPr>
            <a:cxnSpLocks/>
          </p:cNvCxnSpPr>
          <p:nvPr/>
        </p:nvCxnSpPr>
        <p:spPr>
          <a:xfrm>
            <a:off x="4820571" y="3586578"/>
            <a:ext cx="772353" cy="2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7CEBC7A-F612-94B7-2ABC-070F13A79B6F}"/>
              </a:ext>
            </a:extLst>
          </p:cNvPr>
          <p:cNvCxnSpPr>
            <a:cxnSpLocks/>
          </p:cNvCxnSpPr>
          <p:nvPr/>
        </p:nvCxnSpPr>
        <p:spPr>
          <a:xfrm>
            <a:off x="6547016" y="3590833"/>
            <a:ext cx="910224" cy="2624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6171A8D-B234-057C-2527-A9F4AF1A3583}"/>
              </a:ext>
            </a:extLst>
          </p:cNvPr>
          <p:cNvCxnSpPr>
            <a:cxnSpLocks/>
          </p:cNvCxnSpPr>
          <p:nvPr/>
        </p:nvCxnSpPr>
        <p:spPr>
          <a:xfrm flipV="1">
            <a:off x="6532486" y="3264940"/>
            <a:ext cx="924754" cy="323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1CF4FCB7-73AF-AA35-F553-78A3A3403EA7}"/>
              </a:ext>
            </a:extLst>
          </p:cNvPr>
          <p:cNvSpPr/>
          <p:nvPr/>
        </p:nvSpPr>
        <p:spPr>
          <a:xfrm>
            <a:off x="3969790" y="1941531"/>
            <a:ext cx="4609908" cy="935647"/>
          </a:xfrm>
          <a:prstGeom prst="roundRect">
            <a:avLst/>
          </a:prstGeom>
          <a:noFill/>
          <a:ln w="190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50000"/>
                  </a:schemeClr>
                </a:solidFill>
              </a:rPr>
              <a:t>専門コース別研修</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（精神障害・障害児相談意思決定支援など）</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医療的ケア児支援者養成研修</a:t>
            </a:r>
          </a:p>
        </p:txBody>
      </p:sp>
      <p:cxnSp>
        <p:nvCxnSpPr>
          <p:cNvPr id="32" name="直線矢印コネクタ 31">
            <a:extLst>
              <a:ext uri="{FF2B5EF4-FFF2-40B4-BE49-F238E27FC236}">
                <a16:creationId xmlns:a16="http://schemas.microsoft.com/office/drawing/2014/main" id="{2C7B63C0-2EFB-1BD8-D56C-A8A405C02B96}"/>
              </a:ext>
            </a:extLst>
          </p:cNvPr>
          <p:cNvCxnSpPr>
            <a:cxnSpLocks/>
          </p:cNvCxnSpPr>
          <p:nvPr/>
        </p:nvCxnSpPr>
        <p:spPr>
          <a:xfrm>
            <a:off x="427607" y="4449190"/>
            <a:ext cx="8361286" cy="0"/>
          </a:xfrm>
          <a:prstGeom prst="straightConnector1">
            <a:avLst/>
          </a:prstGeom>
          <a:ln w="952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6" name="タイトル 1">
            <a:extLst>
              <a:ext uri="{FF2B5EF4-FFF2-40B4-BE49-F238E27FC236}">
                <a16:creationId xmlns:a16="http://schemas.microsoft.com/office/drawing/2014/main" id="{A598AB1D-C759-D86A-93E9-272CC5DF6E2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（一部修正）　より</a:t>
            </a:r>
          </a:p>
        </p:txBody>
      </p:sp>
      <p:sp>
        <p:nvSpPr>
          <p:cNvPr id="37" name="タイトル 1">
            <a:extLst>
              <a:ext uri="{FF2B5EF4-FFF2-40B4-BE49-F238E27FC236}">
                <a16:creationId xmlns:a16="http://schemas.microsoft.com/office/drawing/2014/main" id="{1FB4129D-E99E-5435-F5E9-5171FDB0883F}"/>
              </a:ext>
            </a:extLst>
          </p:cNvPr>
          <p:cNvSpPr txBox="1">
            <a:spLocks/>
          </p:cNvSpPr>
          <p:nvPr/>
        </p:nvSpPr>
        <p:spPr>
          <a:xfrm>
            <a:off x="2441354" y="4024271"/>
            <a:ext cx="1308518"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少なくとも５年</a:t>
            </a:r>
          </a:p>
        </p:txBody>
      </p:sp>
      <p:cxnSp>
        <p:nvCxnSpPr>
          <p:cNvPr id="38" name="直線矢印コネクタ 37">
            <a:extLst>
              <a:ext uri="{FF2B5EF4-FFF2-40B4-BE49-F238E27FC236}">
                <a16:creationId xmlns:a16="http://schemas.microsoft.com/office/drawing/2014/main" id="{14E46373-E88C-BD7F-1863-D9B15B7EB2A6}"/>
              </a:ext>
            </a:extLst>
          </p:cNvPr>
          <p:cNvCxnSpPr>
            <a:cxnSpLocks/>
          </p:cNvCxnSpPr>
          <p:nvPr/>
        </p:nvCxnSpPr>
        <p:spPr>
          <a:xfrm>
            <a:off x="5345838"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タイトル 1">
            <a:extLst>
              <a:ext uri="{FF2B5EF4-FFF2-40B4-BE49-F238E27FC236}">
                <a16:creationId xmlns:a16="http://schemas.microsoft.com/office/drawing/2014/main" id="{97A6E766-7D03-E752-1832-1484DEDA4B56}"/>
              </a:ext>
            </a:extLst>
          </p:cNvPr>
          <p:cNvSpPr txBox="1">
            <a:spLocks/>
          </p:cNvSpPr>
          <p:nvPr/>
        </p:nvSpPr>
        <p:spPr>
          <a:xfrm>
            <a:off x="5260959" y="3972365"/>
            <a:ext cx="1690536"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５年間のうちに１回</a:t>
            </a:r>
          </a:p>
        </p:txBody>
      </p:sp>
      <p:cxnSp>
        <p:nvCxnSpPr>
          <p:cNvPr id="44" name="直線矢印コネクタ 43">
            <a:extLst>
              <a:ext uri="{FF2B5EF4-FFF2-40B4-BE49-F238E27FC236}">
                <a16:creationId xmlns:a16="http://schemas.microsoft.com/office/drawing/2014/main" id="{4BE911D6-5DD8-5271-F32E-86774B00397E}"/>
              </a:ext>
            </a:extLst>
          </p:cNvPr>
          <p:cNvCxnSpPr>
            <a:cxnSpLocks/>
          </p:cNvCxnSpPr>
          <p:nvPr/>
        </p:nvCxnSpPr>
        <p:spPr>
          <a:xfrm>
            <a:off x="2327928" y="4257187"/>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93F3D58-4BA1-BC1C-13EA-58B493D95C80}"/>
              </a:ext>
            </a:extLst>
          </p:cNvPr>
          <p:cNvCxnSpPr>
            <a:cxnSpLocks/>
          </p:cNvCxnSpPr>
          <p:nvPr/>
        </p:nvCxnSpPr>
        <p:spPr>
          <a:xfrm>
            <a:off x="6907105"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F5186CC5-698F-6021-B42B-3D333144E143}"/>
              </a:ext>
            </a:extLst>
          </p:cNvPr>
          <p:cNvSpPr/>
          <p:nvPr/>
        </p:nvSpPr>
        <p:spPr>
          <a:xfrm>
            <a:off x="2346667" y="4544914"/>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知っておきたい知識</a:t>
            </a:r>
          </a:p>
        </p:txBody>
      </p:sp>
      <p:sp>
        <p:nvSpPr>
          <p:cNvPr id="47" name="四角形: 角を丸くする 46">
            <a:extLst>
              <a:ext uri="{FF2B5EF4-FFF2-40B4-BE49-F238E27FC236}">
                <a16:creationId xmlns:a16="http://schemas.microsoft.com/office/drawing/2014/main" id="{202DB571-67A0-E0C1-8E04-72FFB69EE287}"/>
              </a:ext>
            </a:extLst>
          </p:cNvPr>
          <p:cNvSpPr/>
          <p:nvPr/>
        </p:nvSpPr>
        <p:spPr>
          <a:xfrm>
            <a:off x="2346667" y="4849879"/>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身につけておきたい技能</a:t>
            </a:r>
          </a:p>
        </p:txBody>
      </p:sp>
      <p:sp>
        <p:nvSpPr>
          <p:cNvPr id="48" name="四角形: 角を丸くする 47">
            <a:extLst>
              <a:ext uri="{FF2B5EF4-FFF2-40B4-BE49-F238E27FC236}">
                <a16:creationId xmlns:a16="http://schemas.microsoft.com/office/drawing/2014/main" id="{96A574A7-81D9-FD7F-D25A-C95B4E8ED6B9}"/>
              </a:ext>
            </a:extLst>
          </p:cNvPr>
          <p:cNvSpPr/>
          <p:nvPr/>
        </p:nvSpPr>
        <p:spPr>
          <a:xfrm>
            <a:off x="2345187" y="5161845"/>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積んでおきたい経験</a:t>
            </a:r>
          </a:p>
        </p:txBody>
      </p:sp>
      <p:sp>
        <p:nvSpPr>
          <p:cNvPr id="49" name="四角形: 角を丸くする 48">
            <a:extLst>
              <a:ext uri="{FF2B5EF4-FFF2-40B4-BE49-F238E27FC236}">
                <a16:creationId xmlns:a16="http://schemas.microsoft.com/office/drawing/2014/main" id="{D30ED923-6D44-C248-84DB-040FAAA87BA3}"/>
              </a:ext>
            </a:extLst>
          </p:cNvPr>
          <p:cNvSpPr/>
          <p:nvPr/>
        </p:nvSpPr>
        <p:spPr>
          <a:xfrm>
            <a:off x="2345187" y="5464933"/>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常に基盤におくべき価値</a:t>
            </a:r>
          </a:p>
        </p:txBody>
      </p:sp>
      <p:pic>
        <p:nvPicPr>
          <p:cNvPr id="55" name="図 54">
            <a:extLst>
              <a:ext uri="{FF2B5EF4-FFF2-40B4-BE49-F238E27FC236}">
                <a16:creationId xmlns:a16="http://schemas.microsoft.com/office/drawing/2014/main" id="{8683DF63-CE24-AD3A-9C75-14D028D344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50" b="89286" l="1786" r="97321">
                        <a14:backgroundMark x1="29911" y1="24554" x2="29911" y2="29911"/>
                        <a14:backgroundMark x1="14286" y1="30804" x2="15625" y2="30804"/>
                        <a14:backgroundMark x1="27232" y1="33482" x2="30357" y2="38839"/>
                        <a14:backgroundMark x1="19643" y1="54018" x2="20982" y2="55804"/>
                        <a14:backgroundMark x1="25000" y1="60268" x2="27232" y2="62500"/>
                      </a14:backgroundRemoval>
                    </a14:imgEffect>
                  </a14:imgLayer>
                </a14:imgProps>
              </a:ext>
            </a:extLst>
          </a:blip>
          <a:stretch>
            <a:fillRect/>
          </a:stretch>
        </p:blipFill>
        <p:spPr>
          <a:xfrm>
            <a:off x="572843" y="4692077"/>
            <a:ext cx="1555374" cy="1555374"/>
          </a:xfrm>
          <a:prstGeom prst="rect">
            <a:avLst/>
          </a:prstGeom>
        </p:spPr>
      </p:pic>
      <p:pic>
        <p:nvPicPr>
          <p:cNvPr id="56" name="図 55">
            <a:extLst>
              <a:ext uri="{FF2B5EF4-FFF2-40B4-BE49-F238E27FC236}">
                <a16:creationId xmlns:a16="http://schemas.microsoft.com/office/drawing/2014/main" id="{1918A65B-30F0-7324-D31D-72F2E685E7D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233" b="87907" l="1702" r="98298">
                        <a14:foregroundMark x1="3830" y1="62326" x2="3830" y2="62326"/>
                        <a14:foregroundMark x1="5106" y1="61395" x2="5532" y2="65116"/>
                        <a14:foregroundMark x1="28936" y1="84186" x2="28936" y2="83721"/>
                        <a14:foregroundMark x1="45957" y1="83721" x2="47234" y2="81860"/>
                        <a14:foregroundMark x1="71489" y1="77209" x2="71064" y2="82326"/>
                        <a14:foregroundMark x1="71064" y1="75349" x2="71489" y2="75349"/>
                        <a14:foregroundMark x1="74894" y1="13023" x2="75745" y2="18140"/>
                        <a14:foregroundMark x1="13191" y1="24651" x2="19149" y2="29302"/>
                        <a14:foregroundMark x1="94043" y1="42791" x2="90638" y2="46512"/>
                        <a14:foregroundMark x1="95319" y1="64186" x2="93617" y2="68837"/>
                      </a14:backgroundRemoval>
                    </a14:imgEffect>
                  </a14:imgLayer>
                </a14:imgProps>
              </a:ext>
            </a:extLst>
          </a:blip>
          <a:stretch>
            <a:fillRect/>
          </a:stretch>
        </p:blipFill>
        <p:spPr>
          <a:xfrm>
            <a:off x="6857768" y="4575925"/>
            <a:ext cx="1555374" cy="1423002"/>
          </a:xfrm>
          <a:prstGeom prst="rect">
            <a:avLst/>
          </a:prstGeom>
        </p:spPr>
      </p:pic>
      <p:sp>
        <p:nvSpPr>
          <p:cNvPr id="3" name="タイトル 1">
            <a:extLst>
              <a:ext uri="{FF2B5EF4-FFF2-40B4-BE49-F238E27FC236}">
                <a16:creationId xmlns:a16="http://schemas.microsoft.com/office/drawing/2014/main" id="{A06B46C9-81BB-E639-892A-D447C3EE98BD}"/>
              </a:ext>
            </a:extLst>
          </p:cNvPr>
          <p:cNvSpPr txBox="1">
            <a:spLocks/>
          </p:cNvSpPr>
          <p:nvPr/>
        </p:nvSpPr>
        <p:spPr>
          <a:xfrm>
            <a:off x="133165" y="73489"/>
            <a:ext cx="8859913" cy="3390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継続的な学びの中での相談支援従事者研修</a:t>
            </a:r>
          </a:p>
        </p:txBody>
      </p:sp>
    </p:spTree>
    <p:extLst>
      <p:ext uri="{BB962C8B-B14F-4D97-AF65-F5344CB8AC3E}">
        <p14:creationId xmlns:p14="http://schemas.microsoft.com/office/powerpoint/2010/main" val="43756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66</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64299A93-A84E-F7E9-3DDB-1BA7E78D6A36}"/>
              </a:ext>
            </a:extLst>
          </p:cNvPr>
          <p:cNvSpPr/>
          <p:nvPr/>
        </p:nvSpPr>
        <p:spPr>
          <a:xfrm>
            <a:off x="177555" y="905525"/>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rPr>
              <a:t>OJT</a:t>
            </a:r>
          </a:p>
          <a:p>
            <a:pPr algn="ctr"/>
            <a:r>
              <a:rPr kumimoji="1" lang="ja-JP" altLang="en-US" sz="1600" b="1" dirty="0">
                <a:solidFill>
                  <a:schemeClr val="tx1"/>
                </a:solidFill>
              </a:rPr>
              <a:t>（地域全体で）</a:t>
            </a:r>
          </a:p>
        </p:txBody>
      </p:sp>
      <p:sp>
        <p:nvSpPr>
          <p:cNvPr id="11" name="四角形: 角を丸くする 10">
            <a:extLst>
              <a:ext uri="{FF2B5EF4-FFF2-40B4-BE49-F238E27FC236}">
                <a16:creationId xmlns:a16="http://schemas.microsoft.com/office/drawing/2014/main" id="{45CEC665-492E-5FBB-7DDD-E4824475A348}"/>
              </a:ext>
            </a:extLst>
          </p:cNvPr>
          <p:cNvSpPr/>
          <p:nvPr/>
        </p:nvSpPr>
        <p:spPr>
          <a:xfrm>
            <a:off x="177554" y="1915660"/>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テーマ別研修</a:t>
            </a:r>
          </a:p>
        </p:txBody>
      </p:sp>
      <p:sp>
        <p:nvSpPr>
          <p:cNvPr id="12" name="四角形: 角を丸くする 11">
            <a:extLst>
              <a:ext uri="{FF2B5EF4-FFF2-40B4-BE49-F238E27FC236}">
                <a16:creationId xmlns:a16="http://schemas.microsoft.com/office/drawing/2014/main" id="{CF302321-C426-B2D0-7331-14004A2E2EF2}"/>
              </a:ext>
            </a:extLst>
          </p:cNvPr>
          <p:cNvSpPr/>
          <p:nvPr/>
        </p:nvSpPr>
        <p:spPr>
          <a:xfrm>
            <a:off x="177554" y="2936234"/>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階層別研修</a:t>
            </a:r>
          </a:p>
        </p:txBody>
      </p:sp>
      <p:sp>
        <p:nvSpPr>
          <p:cNvPr id="13" name="四角形: 角を丸くする 12">
            <a:extLst>
              <a:ext uri="{FF2B5EF4-FFF2-40B4-BE49-F238E27FC236}">
                <a16:creationId xmlns:a16="http://schemas.microsoft.com/office/drawing/2014/main" id="{DC67FFA7-BF29-1680-9E4B-6E5BE5C25212}"/>
              </a:ext>
            </a:extLst>
          </p:cNvPr>
          <p:cNvSpPr/>
          <p:nvPr/>
        </p:nvSpPr>
        <p:spPr>
          <a:xfrm>
            <a:off x="333164" y="2574525"/>
            <a:ext cx="1560988" cy="597427"/>
          </a:xfrm>
          <a:prstGeom prst="roundRect">
            <a:avLst/>
          </a:prstGeom>
          <a:solidFill>
            <a:schemeClr val="bg1"/>
          </a:solidFill>
          <a:ln w="381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都道府県等実施研修の体系化</a:t>
            </a:r>
          </a:p>
        </p:txBody>
      </p:sp>
      <p:sp>
        <p:nvSpPr>
          <p:cNvPr id="16" name="四角形: 角を丸くする 15">
            <a:extLst>
              <a:ext uri="{FF2B5EF4-FFF2-40B4-BE49-F238E27FC236}">
                <a16:creationId xmlns:a16="http://schemas.microsoft.com/office/drawing/2014/main" id="{EC3079E5-49D1-A700-D421-B235737787EA}"/>
              </a:ext>
            </a:extLst>
          </p:cNvPr>
          <p:cNvSpPr/>
          <p:nvPr/>
        </p:nvSpPr>
        <p:spPr>
          <a:xfrm>
            <a:off x="2327431" y="932159"/>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スーパービジョン</a:t>
            </a:r>
          </a:p>
        </p:txBody>
      </p:sp>
      <p:sp>
        <p:nvSpPr>
          <p:cNvPr id="17" name="四角形: 角を丸くする 16">
            <a:extLst>
              <a:ext uri="{FF2B5EF4-FFF2-40B4-BE49-F238E27FC236}">
                <a16:creationId xmlns:a16="http://schemas.microsoft.com/office/drawing/2014/main" id="{8E8930BE-9C73-BCCD-1F50-0F3DF3E5C0F0}"/>
              </a:ext>
            </a:extLst>
          </p:cNvPr>
          <p:cNvSpPr/>
          <p:nvPr/>
        </p:nvSpPr>
        <p:spPr>
          <a:xfrm>
            <a:off x="2327431" y="1428210"/>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助言・事例検討など</a:t>
            </a:r>
          </a:p>
        </p:txBody>
      </p:sp>
      <p:sp>
        <p:nvSpPr>
          <p:cNvPr id="18" name="四角形: 角を丸くする 17">
            <a:extLst>
              <a:ext uri="{FF2B5EF4-FFF2-40B4-BE49-F238E27FC236}">
                <a16:creationId xmlns:a16="http://schemas.microsoft.com/office/drawing/2014/main" id="{C39E30AC-A96F-A02C-1929-AE7D33E40D3A}"/>
              </a:ext>
            </a:extLst>
          </p:cNvPr>
          <p:cNvSpPr/>
          <p:nvPr/>
        </p:nvSpPr>
        <p:spPr>
          <a:xfrm>
            <a:off x="2982888" y="3354069"/>
            <a:ext cx="785923" cy="483111"/>
          </a:xfrm>
          <a:prstGeom prst="roundRect">
            <a:avLst/>
          </a:prstGeom>
          <a:solidFill>
            <a:schemeClr val="accent3">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基礎</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19" name="四角形: 角を丸くする 18">
            <a:extLst>
              <a:ext uri="{FF2B5EF4-FFF2-40B4-BE49-F238E27FC236}">
                <a16:creationId xmlns:a16="http://schemas.microsoft.com/office/drawing/2014/main" id="{D76FEC00-D6C9-48EB-1F07-1EE262B90127}"/>
              </a:ext>
            </a:extLst>
          </p:cNvPr>
          <p:cNvSpPr/>
          <p:nvPr/>
        </p:nvSpPr>
        <p:spPr>
          <a:xfrm>
            <a:off x="3969789" y="3347222"/>
            <a:ext cx="785923"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養成</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1" name="四角形: 角を丸くする 20">
            <a:extLst>
              <a:ext uri="{FF2B5EF4-FFF2-40B4-BE49-F238E27FC236}">
                <a16:creationId xmlns:a16="http://schemas.microsoft.com/office/drawing/2014/main" id="{7FBB650B-04A5-48A3-9F0F-6F20F174C606}"/>
              </a:ext>
            </a:extLst>
          </p:cNvPr>
          <p:cNvSpPr/>
          <p:nvPr/>
        </p:nvSpPr>
        <p:spPr>
          <a:xfrm>
            <a:off x="7524251" y="3643340"/>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3" name="四角形: 角を丸くする 22">
            <a:extLst>
              <a:ext uri="{FF2B5EF4-FFF2-40B4-BE49-F238E27FC236}">
                <a16:creationId xmlns:a16="http://schemas.microsoft.com/office/drawing/2014/main" id="{F6C61919-B0E7-5BF6-8991-65428A734375}"/>
              </a:ext>
            </a:extLst>
          </p:cNvPr>
          <p:cNvSpPr/>
          <p:nvPr/>
        </p:nvSpPr>
        <p:spPr>
          <a:xfrm>
            <a:off x="7520058" y="3023385"/>
            <a:ext cx="785923" cy="483111"/>
          </a:xfrm>
          <a:prstGeom prst="roundRect">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主任</a:t>
            </a:r>
            <a:endParaRPr kumimoji="1" lang="en-US" altLang="ja-JP" sz="1400" b="1" dirty="0">
              <a:solidFill>
                <a:schemeClr val="tx1"/>
              </a:solidFill>
            </a:endParaRPr>
          </a:p>
          <a:p>
            <a:pPr algn="ctr"/>
            <a:r>
              <a:rPr kumimoji="1" lang="ja-JP" altLang="en-US" sz="1400" b="1" dirty="0">
                <a:solidFill>
                  <a:schemeClr val="tx1"/>
                </a:solidFill>
              </a:rPr>
              <a:t>研修</a:t>
            </a:r>
          </a:p>
        </p:txBody>
      </p:sp>
      <p:cxnSp>
        <p:nvCxnSpPr>
          <p:cNvPr id="25" name="直線矢印コネクタ 24">
            <a:extLst>
              <a:ext uri="{FF2B5EF4-FFF2-40B4-BE49-F238E27FC236}">
                <a16:creationId xmlns:a16="http://schemas.microsoft.com/office/drawing/2014/main" id="{0A6C9650-B90E-BD32-B870-534E5F10A460}"/>
              </a:ext>
            </a:extLst>
          </p:cNvPr>
          <p:cNvCxnSpPr>
            <a:cxnSpLocks/>
          </p:cNvCxnSpPr>
          <p:nvPr/>
        </p:nvCxnSpPr>
        <p:spPr>
          <a:xfrm>
            <a:off x="4820571" y="3586578"/>
            <a:ext cx="772353" cy="2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7CEBC7A-F612-94B7-2ABC-070F13A79B6F}"/>
              </a:ext>
            </a:extLst>
          </p:cNvPr>
          <p:cNvCxnSpPr>
            <a:cxnSpLocks/>
          </p:cNvCxnSpPr>
          <p:nvPr/>
        </p:nvCxnSpPr>
        <p:spPr>
          <a:xfrm>
            <a:off x="6547016" y="3590833"/>
            <a:ext cx="910224" cy="2624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6171A8D-B234-057C-2527-A9F4AF1A3583}"/>
              </a:ext>
            </a:extLst>
          </p:cNvPr>
          <p:cNvCxnSpPr>
            <a:cxnSpLocks/>
          </p:cNvCxnSpPr>
          <p:nvPr/>
        </p:nvCxnSpPr>
        <p:spPr>
          <a:xfrm flipV="1">
            <a:off x="6532486" y="3264940"/>
            <a:ext cx="924754" cy="323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1CF4FCB7-73AF-AA35-F553-78A3A3403EA7}"/>
              </a:ext>
            </a:extLst>
          </p:cNvPr>
          <p:cNvSpPr/>
          <p:nvPr/>
        </p:nvSpPr>
        <p:spPr>
          <a:xfrm>
            <a:off x="3969790" y="1941531"/>
            <a:ext cx="4609908" cy="935647"/>
          </a:xfrm>
          <a:prstGeom prst="roundRect">
            <a:avLst/>
          </a:prstGeom>
          <a:noFill/>
          <a:ln w="190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50000"/>
                  </a:schemeClr>
                </a:solidFill>
              </a:rPr>
              <a:t>専門コース別研修</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（精神障害・障害児相談意思決定支援など）</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医療的ケア児支援者養成研修</a:t>
            </a:r>
          </a:p>
        </p:txBody>
      </p:sp>
      <p:cxnSp>
        <p:nvCxnSpPr>
          <p:cNvPr id="32" name="直線矢印コネクタ 31">
            <a:extLst>
              <a:ext uri="{FF2B5EF4-FFF2-40B4-BE49-F238E27FC236}">
                <a16:creationId xmlns:a16="http://schemas.microsoft.com/office/drawing/2014/main" id="{2C7B63C0-2EFB-1BD8-D56C-A8A405C02B96}"/>
              </a:ext>
            </a:extLst>
          </p:cNvPr>
          <p:cNvCxnSpPr>
            <a:cxnSpLocks/>
          </p:cNvCxnSpPr>
          <p:nvPr/>
        </p:nvCxnSpPr>
        <p:spPr>
          <a:xfrm>
            <a:off x="427607" y="4449190"/>
            <a:ext cx="8361286" cy="0"/>
          </a:xfrm>
          <a:prstGeom prst="straightConnector1">
            <a:avLst/>
          </a:prstGeom>
          <a:ln w="952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6" name="タイトル 1">
            <a:extLst>
              <a:ext uri="{FF2B5EF4-FFF2-40B4-BE49-F238E27FC236}">
                <a16:creationId xmlns:a16="http://schemas.microsoft.com/office/drawing/2014/main" id="{A598AB1D-C759-D86A-93E9-272CC5DF6E2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（一部修正）　より</a:t>
            </a:r>
          </a:p>
        </p:txBody>
      </p:sp>
      <p:sp>
        <p:nvSpPr>
          <p:cNvPr id="37" name="タイトル 1">
            <a:extLst>
              <a:ext uri="{FF2B5EF4-FFF2-40B4-BE49-F238E27FC236}">
                <a16:creationId xmlns:a16="http://schemas.microsoft.com/office/drawing/2014/main" id="{1FB4129D-E99E-5435-F5E9-5171FDB0883F}"/>
              </a:ext>
            </a:extLst>
          </p:cNvPr>
          <p:cNvSpPr txBox="1">
            <a:spLocks/>
          </p:cNvSpPr>
          <p:nvPr/>
        </p:nvSpPr>
        <p:spPr>
          <a:xfrm>
            <a:off x="2441354" y="4024271"/>
            <a:ext cx="1308518"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少なくとも５年</a:t>
            </a:r>
          </a:p>
        </p:txBody>
      </p:sp>
      <p:cxnSp>
        <p:nvCxnSpPr>
          <p:cNvPr id="38" name="直線矢印コネクタ 37">
            <a:extLst>
              <a:ext uri="{FF2B5EF4-FFF2-40B4-BE49-F238E27FC236}">
                <a16:creationId xmlns:a16="http://schemas.microsoft.com/office/drawing/2014/main" id="{14E46373-E88C-BD7F-1863-D9B15B7EB2A6}"/>
              </a:ext>
            </a:extLst>
          </p:cNvPr>
          <p:cNvCxnSpPr>
            <a:cxnSpLocks/>
          </p:cNvCxnSpPr>
          <p:nvPr/>
        </p:nvCxnSpPr>
        <p:spPr>
          <a:xfrm>
            <a:off x="5345838"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タイトル 1">
            <a:extLst>
              <a:ext uri="{FF2B5EF4-FFF2-40B4-BE49-F238E27FC236}">
                <a16:creationId xmlns:a16="http://schemas.microsoft.com/office/drawing/2014/main" id="{97A6E766-7D03-E752-1832-1484DEDA4B56}"/>
              </a:ext>
            </a:extLst>
          </p:cNvPr>
          <p:cNvSpPr txBox="1">
            <a:spLocks/>
          </p:cNvSpPr>
          <p:nvPr/>
        </p:nvSpPr>
        <p:spPr>
          <a:xfrm>
            <a:off x="5260959" y="3972365"/>
            <a:ext cx="1690536"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latin typeface="+mn-ea"/>
                <a:ea typeface="+mn-ea"/>
              </a:rPr>
              <a:t>５年間のうちに１回</a:t>
            </a:r>
          </a:p>
        </p:txBody>
      </p:sp>
      <p:cxnSp>
        <p:nvCxnSpPr>
          <p:cNvPr id="44" name="直線矢印コネクタ 43">
            <a:extLst>
              <a:ext uri="{FF2B5EF4-FFF2-40B4-BE49-F238E27FC236}">
                <a16:creationId xmlns:a16="http://schemas.microsoft.com/office/drawing/2014/main" id="{4BE911D6-5DD8-5271-F32E-86774B00397E}"/>
              </a:ext>
            </a:extLst>
          </p:cNvPr>
          <p:cNvCxnSpPr>
            <a:cxnSpLocks/>
          </p:cNvCxnSpPr>
          <p:nvPr/>
        </p:nvCxnSpPr>
        <p:spPr>
          <a:xfrm>
            <a:off x="2327928" y="4257187"/>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93F3D58-4BA1-BC1C-13EA-58B493D95C80}"/>
              </a:ext>
            </a:extLst>
          </p:cNvPr>
          <p:cNvCxnSpPr>
            <a:cxnSpLocks/>
          </p:cNvCxnSpPr>
          <p:nvPr/>
        </p:nvCxnSpPr>
        <p:spPr>
          <a:xfrm>
            <a:off x="6907105" y="4254054"/>
            <a:ext cx="1520778" cy="0"/>
          </a:xfrm>
          <a:prstGeom prst="straightConnector1">
            <a:avLst/>
          </a:prstGeom>
          <a:ln w="444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四角形: 角を丸くする 2">
            <a:extLst>
              <a:ext uri="{FF2B5EF4-FFF2-40B4-BE49-F238E27FC236}">
                <a16:creationId xmlns:a16="http://schemas.microsoft.com/office/drawing/2014/main" id="{C3DD8191-9460-71D0-A9BF-7CD303763958}"/>
              </a:ext>
            </a:extLst>
          </p:cNvPr>
          <p:cNvSpPr/>
          <p:nvPr/>
        </p:nvSpPr>
        <p:spPr>
          <a:xfrm>
            <a:off x="5607732" y="3189148"/>
            <a:ext cx="924754" cy="658381"/>
          </a:xfrm>
          <a:prstGeom prst="roundRect">
            <a:avLst/>
          </a:prstGeom>
          <a:solidFill>
            <a:srgbClr val="FF0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現任</a:t>
            </a:r>
            <a:endParaRPr kumimoji="1" lang="en-US" altLang="ja-JP" b="1" dirty="0">
              <a:solidFill>
                <a:schemeClr val="bg1"/>
              </a:solidFill>
            </a:endParaRPr>
          </a:p>
          <a:p>
            <a:pPr algn="ctr"/>
            <a:r>
              <a:rPr kumimoji="1" lang="ja-JP" altLang="en-US" b="1" dirty="0">
                <a:solidFill>
                  <a:schemeClr val="bg1"/>
                </a:solidFill>
              </a:rPr>
              <a:t>研修</a:t>
            </a:r>
          </a:p>
        </p:txBody>
      </p:sp>
      <p:sp>
        <p:nvSpPr>
          <p:cNvPr id="4" name="四角形: 角を丸くする 3">
            <a:extLst>
              <a:ext uri="{FF2B5EF4-FFF2-40B4-BE49-F238E27FC236}">
                <a16:creationId xmlns:a16="http://schemas.microsoft.com/office/drawing/2014/main" id="{DEDCDD7E-C809-4FDB-CD0D-636EB2F3AFAC}"/>
              </a:ext>
            </a:extLst>
          </p:cNvPr>
          <p:cNvSpPr/>
          <p:nvPr/>
        </p:nvSpPr>
        <p:spPr>
          <a:xfrm>
            <a:off x="5450496" y="3057393"/>
            <a:ext cx="1219736" cy="907794"/>
          </a:xfrm>
          <a:prstGeom prst="roundRect">
            <a:avLst/>
          </a:prstGeom>
          <a:no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grpSp>
        <p:nvGrpSpPr>
          <p:cNvPr id="33" name="グループ化 32">
            <a:extLst>
              <a:ext uri="{FF2B5EF4-FFF2-40B4-BE49-F238E27FC236}">
                <a16:creationId xmlns:a16="http://schemas.microsoft.com/office/drawing/2014/main" id="{4519C692-6FAE-1183-9A1F-364F3525830E}"/>
              </a:ext>
            </a:extLst>
          </p:cNvPr>
          <p:cNvGrpSpPr/>
          <p:nvPr/>
        </p:nvGrpSpPr>
        <p:grpSpPr>
          <a:xfrm>
            <a:off x="248574" y="1898326"/>
            <a:ext cx="8186707" cy="4505020"/>
            <a:chOff x="248574" y="1898326"/>
            <a:chExt cx="8186707" cy="4505020"/>
          </a:xfrm>
        </p:grpSpPr>
        <p:sp>
          <p:nvSpPr>
            <p:cNvPr id="5" name="四角形: 角を丸くする 4">
              <a:extLst>
                <a:ext uri="{FF2B5EF4-FFF2-40B4-BE49-F238E27FC236}">
                  <a16:creationId xmlns:a16="http://schemas.microsoft.com/office/drawing/2014/main" id="{C8E5BFE2-A6D9-65FA-47E5-E489D623A5CC}"/>
                </a:ext>
              </a:extLst>
            </p:cNvPr>
            <p:cNvSpPr/>
            <p:nvPr/>
          </p:nvSpPr>
          <p:spPr>
            <a:xfrm>
              <a:off x="1031290" y="4544914"/>
              <a:ext cx="7396593" cy="3727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①相談支援の基本を理解し、それを基盤とした実践を行うことができる。</a:t>
              </a:r>
            </a:p>
          </p:txBody>
        </p:sp>
        <p:sp>
          <p:nvSpPr>
            <p:cNvPr id="9" name="四角形: 角を丸くする 8">
              <a:extLst>
                <a:ext uri="{FF2B5EF4-FFF2-40B4-BE49-F238E27FC236}">
                  <a16:creationId xmlns:a16="http://schemas.microsoft.com/office/drawing/2014/main" id="{5D80B36F-8000-04BE-0CAB-CFDC952DCD20}"/>
                </a:ext>
              </a:extLst>
            </p:cNvPr>
            <p:cNvSpPr/>
            <p:nvPr/>
          </p:nvSpPr>
          <p:spPr>
            <a:xfrm>
              <a:off x="1031290" y="4965287"/>
              <a:ext cx="7396593" cy="3727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②チームアプローチ（多職種連携）の理論と方法を理解し、実践することができる。</a:t>
              </a:r>
            </a:p>
          </p:txBody>
        </p:sp>
        <p:sp>
          <p:nvSpPr>
            <p:cNvPr id="10" name="四角形: 角を丸くする 9">
              <a:extLst>
                <a:ext uri="{FF2B5EF4-FFF2-40B4-BE49-F238E27FC236}">
                  <a16:creationId xmlns:a16="http://schemas.microsoft.com/office/drawing/2014/main" id="{6A233BD9-1D12-66A9-8EBE-A3BE1A7E8C7F}"/>
                </a:ext>
              </a:extLst>
            </p:cNvPr>
            <p:cNvSpPr/>
            <p:nvPr/>
          </p:nvSpPr>
          <p:spPr>
            <a:xfrm>
              <a:off x="1029810" y="5386601"/>
              <a:ext cx="7396593" cy="485328"/>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③コミュニティワーク（地域とのつながりやインフォーマルの活用等）の理論と方法を理解し、実践することができる。</a:t>
              </a:r>
            </a:p>
          </p:txBody>
        </p:sp>
        <p:sp>
          <p:nvSpPr>
            <p:cNvPr id="14" name="四角形: 角を丸くする 13">
              <a:extLst>
                <a:ext uri="{FF2B5EF4-FFF2-40B4-BE49-F238E27FC236}">
                  <a16:creationId xmlns:a16="http://schemas.microsoft.com/office/drawing/2014/main" id="{42040C72-411F-6082-2C61-4FCA78FE7038}"/>
                </a:ext>
              </a:extLst>
            </p:cNvPr>
            <p:cNvSpPr/>
            <p:nvPr/>
          </p:nvSpPr>
          <p:spPr>
            <a:xfrm>
              <a:off x="1038688" y="5932933"/>
              <a:ext cx="7396593" cy="470413"/>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④スーパービジョンの理論と方法を理解するとともに、継続的に研鑽を継続した実践をすることができる。</a:t>
              </a:r>
            </a:p>
          </p:txBody>
        </p:sp>
        <p:sp>
          <p:nvSpPr>
            <p:cNvPr id="24" name="四角形: 角を丸くする 23">
              <a:extLst>
                <a:ext uri="{FF2B5EF4-FFF2-40B4-BE49-F238E27FC236}">
                  <a16:creationId xmlns:a16="http://schemas.microsoft.com/office/drawing/2014/main" id="{5929A502-AC70-8B0E-167F-C39BB8AE4375}"/>
                </a:ext>
              </a:extLst>
            </p:cNvPr>
            <p:cNvSpPr/>
            <p:nvPr/>
          </p:nvSpPr>
          <p:spPr>
            <a:xfrm>
              <a:off x="248574" y="4529047"/>
              <a:ext cx="648071" cy="1865911"/>
            </a:xfrm>
            <a:prstGeom prst="roundRect">
              <a:avLst/>
            </a:prstGeom>
            <a:solidFill>
              <a:schemeClr val="accent6">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solidFill>
                    <a:schemeClr val="bg1"/>
                  </a:solidFill>
                </a:rPr>
                <a:t>獲得目標</a:t>
              </a:r>
            </a:p>
          </p:txBody>
        </p:sp>
        <p:sp>
          <p:nvSpPr>
            <p:cNvPr id="30" name="吹き出し: 角を丸めた四角形 29">
              <a:extLst>
                <a:ext uri="{FF2B5EF4-FFF2-40B4-BE49-F238E27FC236}">
                  <a16:creationId xmlns:a16="http://schemas.microsoft.com/office/drawing/2014/main" id="{5075BAF6-665D-5029-99A4-C23F001DD1B2}"/>
                </a:ext>
              </a:extLst>
            </p:cNvPr>
            <p:cNvSpPr/>
            <p:nvPr/>
          </p:nvSpPr>
          <p:spPr>
            <a:xfrm>
              <a:off x="3272669" y="1898326"/>
              <a:ext cx="5129626" cy="861299"/>
            </a:xfrm>
            <a:prstGeom prst="wedgeRoundRectCallout">
              <a:avLst>
                <a:gd name="adj1" fmla="val -2517"/>
                <a:gd name="adj2" fmla="val 89299"/>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相談支援専門員のスキルの充実</a:t>
              </a:r>
            </a:p>
          </p:txBody>
        </p:sp>
      </p:grpSp>
      <p:sp>
        <p:nvSpPr>
          <p:cNvPr id="15" name="タイトル 1">
            <a:extLst>
              <a:ext uri="{FF2B5EF4-FFF2-40B4-BE49-F238E27FC236}">
                <a16:creationId xmlns:a16="http://schemas.microsoft.com/office/drawing/2014/main" id="{EC0EFDD6-C2CB-098E-EF6D-B1327051BBF4}"/>
              </a:ext>
            </a:extLst>
          </p:cNvPr>
          <p:cNvSpPr txBox="1">
            <a:spLocks/>
          </p:cNvSpPr>
          <p:nvPr/>
        </p:nvSpPr>
        <p:spPr>
          <a:xfrm>
            <a:off x="133165" y="73489"/>
            <a:ext cx="8859913" cy="3390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継続的な学びの中での相談支援従事者研修</a:t>
            </a:r>
          </a:p>
        </p:txBody>
      </p:sp>
    </p:spTree>
    <p:extLst>
      <p:ext uri="{BB962C8B-B14F-4D97-AF65-F5344CB8AC3E}">
        <p14:creationId xmlns:p14="http://schemas.microsoft.com/office/powerpoint/2010/main" val="76159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67</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64299A93-A84E-F7E9-3DDB-1BA7E78D6A36}"/>
              </a:ext>
            </a:extLst>
          </p:cNvPr>
          <p:cNvSpPr/>
          <p:nvPr/>
        </p:nvSpPr>
        <p:spPr>
          <a:xfrm>
            <a:off x="177555" y="905525"/>
            <a:ext cx="1872209" cy="907794"/>
          </a:xfrm>
          <a:prstGeom prst="roundRect">
            <a:avLst/>
          </a:prstGeom>
          <a:noFill/>
          <a:ln w="3810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lumMod val="75000"/>
                  </a:schemeClr>
                </a:solidFill>
              </a:rPr>
              <a:t>OJT</a:t>
            </a:r>
          </a:p>
          <a:p>
            <a:pPr algn="ctr"/>
            <a:r>
              <a:rPr kumimoji="1" lang="ja-JP" altLang="en-US" sz="1600" b="1" dirty="0">
                <a:solidFill>
                  <a:schemeClr val="bg2">
                    <a:lumMod val="75000"/>
                  </a:schemeClr>
                </a:solidFill>
              </a:rPr>
              <a:t>（地域全体で）</a:t>
            </a:r>
          </a:p>
        </p:txBody>
      </p:sp>
      <p:sp>
        <p:nvSpPr>
          <p:cNvPr id="11" name="四角形: 角を丸くする 10">
            <a:extLst>
              <a:ext uri="{FF2B5EF4-FFF2-40B4-BE49-F238E27FC236}">
                <a16:creationId xmlns:a16="http://schemas.microsoft.com/office/drawing/2014/main" id="{45CEC665-492E-5FBB-7DDD-E4824475A348}"/>
              </a:ext>
            </a:extLst>
          </p:cNvPr>
          <p:cNvSpPr/>
          <p:nvPr/>
        </p:nvSpPr>
        <p:spPr>
          <a:xfrm>
            <a:off x="177554" y="1915660"/>
            <a:ext cx="1872209" cy="907794"/>
          </a:xfrm>
          <a:prstGeom prst="roundRect">
            <a:avLst/>
          </a:prstGeom>
          <a:noFill/>
          <a:ln w="3810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2">
                    <a:lumMod val="75000"/>
                  </a:schemeClr>
                </a:solidFill>
              </a:rPr>
              <a:t>テーマ別研修</a:t>
            </a:r>
          </a:p>
        </p:txBody>
      </p:sp>
      <p:sp>
        <p:nvSpPr>
          <p:cNvPr id="12" name="四角形: 角を丸くする 11">
            <a:extLst>
              <a:ext uri="{FF2B5EF4-FFF2-40B4-BE49-F238E27FC236}">
                <a16:creationId xmlns:a16="http://schemas.microsoft.com/office/drawing/2014/main" id="{CF302321-C426-B2D0-7331-14004A2E2EF2}"/>
              </a:ext>
            </a:extLst>
          </p:cNvPr>
          <p:cNvSpPr/>
          <p:nvPr/>
        </p:nvSpPr>
        <p:spPr>
          <a:xfrm>
            <a:off x="177554" y="2936234"/>
            <a:ext cx="1872209" cy="907794"/>
          </a:xfrm>
          <a:prstGeom prst="roundRect">
            <a:avLst/>
          </a:prstGeom>
          <a:noFill/>
          <a:ln w="38100">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2">
                    <a:lumMod val="75000"/>
                  </a:schemeClr>
                </a:solidFill>
              </a:rPr>
              <a:t>階層別研修</a:t>
            </a:r>
          </a:p>
        </p:txBody>
      </p:sp>
      <p:sp>
        <p:nvSpPr>
          <p:cNvPr id="13" name="四角形: 角を丸くする 12">
            <a:extLst>
              <a:ext uri="{FF2B5EF4-FFF2-40B4-BE49-F238E27FC236}">
                <a16:creationId xmlns:a16="http://schemas.microsoft.com/office/drawing/2014/main" id="{DC67FFA7-BF29-1680-9E4B-6E5BE5C25212}"/>
              </a:ext>
            </a:extLst>
          </p:cNvPr>
          <p:cNvSpPr/>
          <p:nvPr/>
        </p:nvSpPr>
        <p:spPr>
          <a:xfrm>
            <a:off x="333164" y="2574525"/>
            <a:ext cx="1560988" cy="597427"/>
          </a:xfrm>
          <a:prstGeom prst="roundRect">
            <a:avLst/>
          </a:prstGeom>
          <a:solidFill>
            <a:schemeClr val="bg1"/>
          </a:soli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都道府県等実施研修の体系化</a:t>
            </a:r>
          </a:p>
        </p:txBody>
      </p:sp>
      <p:sp>
        <p:nvSpPr>
          <p:cNvPr id="16" name="四角形: 角を丸くする 15">
            <a:extLst>
              <a:ext uri="{FF2B5EF4-FFF2-40B4-BE49-F238E27FC236}">
                <a16:creationId xmlns:a16="http://schemas.microsoft.com/office/drawing/2014/main" id="{EC3079E5-49D1-A700-D421-B235737787EA}"/>
              </a:ext>
            </a:extLst>
          </p:cNvPr>
          <p:cNvSpPr/>
          <p:nvPr/>
        </p:nvSpPr>
        <p:spPr>
          <a:xfrm>
            <a:off x="2327431" y="932159"/>
            <a:ext cx="6639014" cy="319166"/>
          </a:xfrm>
          <a:prstGeom prst="roundRect">
            <a:avLst/>
          </a:prstGeom>
          <a:noFill/>
          <a:ln w="38100">
            <a:solidFill>
              <a:schemeClr val="accent6">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2">
                    <a:lumMod val="75000"/>
                  </a:schemeClr>
                </a:solidFill>
              </a:rPr>
              <a:t>スーパービジョン</a:t>
            </a:r>
          </a:p>
        </p:txBody>
      </p:sp>
      <p:sp>
        <p:nvSpPr>
          <p:cNvPr id="17" name="四角形: 角を丸くする 16">
            <a:extLst>
              <a:ext uri="{FF2B5EF4-FFF2-40B4-BE49-F238E27FC236}">
                <a16:creationId xmlns:a16="http://schemas.microsoft.com/office/drawing/2014/main" id="{8E8930BE-9C73-BCCD-1F50-0F3DF3E5C0F0}"/>
              </a:ext>
            </a:extLst>
          </p:cNvPr>
          <p:cNvSpPr/>
          <p:nvPr/>
        </p:nvSpPr>
        <p:spPr>
          <a:xfrm>
            <a:off x="2327431" y="1428210"/>
            <a:ext cx="6639014" cy="319166"/>
          </a:xfrm>
          <a:prstGeom prst="roundRect">
            <a:avLst/>
          </a:prstGeom>
          <a:noFill/>
          <a:ln w="38100">
            <a:solidFill>
              <a:schemeClr val="accent6">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2">
                    <a:lumMod val="75000"/>
                  </a:schemeClr>
                </a:solidFill>
              </a:rPr>
              <a:t>助言・事例検討など</a:t>
            </a:r>
          </a:p>
        </p:txBody>
      </p:sp>
      <p:sp>
        <p:nvSpPr>
          <p:cNvPr id="18" name="四角形: 角を丸くする 17">
            <a:extLst>
              <a:ext uri="{FF2B5EF4-FFF2-40B4-BE49-F238E27FC236}">
                <a16:creationId xmlns:a16="http://schemas.microsoft.com/office/drawing/2014/main" id="{C39E30AC-A96F-A02C-1929-AE7D33E40D3A}"/>
              </a:ext>
            </a:extLst>
          </p:cNvPr>
          <p:cNvSpPr/>
          <p:nvPr/>
        </p:nvSpPr>
        <p:spPr>
          <a:xfrm>
            <a:off x="2982888" y="3354069"/>
            <a:ext cx="785923" cy="483111"/>
          </a:xfrm>
          <a:prstGeom prst="roundRect">
            <a:avLst/>
          </a:prstGeom>
          <a:solidFill>
            <a:schemeClr val="accent3">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基礎</a:t>
            </a:r>
            <a:endParaRPr kumimoji="1" lang="en-US" altLang="ja-JP" sz="1400" b="1" dirty="0">
              <a:solidFill>
                <a:schemeClr val="bg2">
                  <a:lumMod val="75000"/>
                </a:schemeClr>
              </a:solidFill>
            </a:endParaRPr>
          </a:p>
          <a:p>
            <a:pPr algn="ctr"/>
            <a:r>
              <a:rPr kumimoji="1" lang="ja-JP" altLang="en-US" sz="1400" b="1" dirty="0">
                <a:solidFill>
                  <a:schemeClr val="bg2">
                    <a:lumMod val="75000"/>
                  </a:schemeClr>
                </a:solidFill>
              </a:rPr>
              <a:t>研修</a:t>
            </a:r>
          </a:p>
        </p:txBody>
      </p:sp>
      <p:sp>
        <p:nvSpPr>
          <p:cNvPr id="19" name="四角形: 角を丸くする 18">
            <a:extLst>
              <a:ext uri="{FF2B5EF4-FFF2-40B4-BE49-F238E27FC236}">
                <a16:creationId xmlns:a16="http://schemas.microsoft.com/office/drawing/2014/main" id="{D76FEC00-D6C9-48EB-1F07-1EE262B90127}"/>
              </a:ext>
            </a:extLst>
          </p:cNvPr>
          <p:cNvSpPr/>
          <p:nvPr/>
        </p:nvSpPr>
        <p:spPr>
          <a:xfrm>
            <a:off x="3969789" y="3347222"/>
            <a:ext cx="785923"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養成</a:t>
            </a:r>
            <a:endParaRPr kumimoji="1" lang="en-US" altLang="ja-JP" sz="1400" b="1" dirty="0">
              <a:solidFill>
                <a:schemeClr val="bg2">
                  <a:lumMod val="75000"/>
                </a:schemeClr>
              </a:solidFill>
            </a:endParaRPr>
          </a:p>
          <a:p>
            <a:pPr algn="ctr"/>
            <a:r>
              <a:rPr kumimoji="1" lang="ja-JP" altLang="en-US" sz="1400" b="1" dirty="0">
                <a:solidFill>
                  <a:schemeClr val="bg2">
                    <a:lumMod val="75000"/>
                  </a:schemeClr>
                </a:solidFill>
              </a:rPr>
              <a:t>研修</a:t>
            </a:r>
          </a:p>
        </p:txBody>
      </p:sp>
      <p:sp>
        <p:nvSpPr>
          <p:cNvPr id="21" name="四角形: 角を丸くする 20">
            <a:extLst>
              <a:ext uri="{FF2B5EF4-FFF2-40B4-BE49-F238E27FC236}">
                <a16:creationId xmlns:a16="http://schemas.microsoft.com/office/drawing/2014/main" id="{7FBB650B-04A5-48A3-9F0F-6F20F174C606}"/>
              </a:ext>
            </a:extLst>
          </p:cNvPr>
          <p:cNvSpPr/>
          <p:nvPr/>
        </p:nvSpPr>
        <p:spPr>
          <a:xfrm>
            <a:off x="7524251" y="3643340"/>
            <a:ext cx="785923" cy="483111"/>
          </a:xfrm>
          <a:prstGeom prst="roundRect">
            <a:avLst/>
          </a:prstGeom>
          <a:solidFill>
            <a:schemeClr val="accent4">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3" name="四角形: 角を丸くする 22">
            <a:extLst>
              <a:ext uri="{FF2B5EF4-FFF2-40B4-BE49-F238E27FC236}">
                <a16:creationId xmlns:a16="http://schemas.microsoft.com/office/drawing/2014/main" id="{F6C61919-B0E7-5BF6-8991-65428A734375}"/>
              </a:ext>
            </a:extLst>
          </p:cNvPr>
          <p:cNvSpPr/>
          <p:nvPr/>
        </p:nvSpPr>
        <p:spPr>
          <a:xfrm>
            <a:off x="7520058" y="3023385"/>
            <a:ext cx="785923" cy="483111"/>
          </a:xfrm>
          <a:prstGeom prst="roundRect">
            <a:avLst/>
          </a:prstGeom>
          <a:solidFill>
            <a:schemeClr val="accent2">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lumMod val="75000"/>
                  </a:schemeClr>
                </a:solidFill>
              </a:rPr>
              <a:t>主任</a:t>
            </a:r>
            <a:endParaRPr kumimoji="1" lang="en-US" altLang="ja-JP" sz="1400" b="1" dirty="0">
              <a:solidFill>
                <a:schemeClr val="bg2">
                  <a:lumMod val="75000"/>
                </a:schemeClr>
              </a:solidFill>
            </a:endParaRPr>
          </a:p>
          <a:p>
            <a:pPr algn="ctr"/>
            <a:r>
              <a:rPr kumimoji="1" lang="ja-JP" altLang="en-US" sz="1400" b="1" dirty="0">
                <a:solidFill>
                  <a:schemeClr val="bg2">
                    <a:lumMod val="75000"/>
                  </a:schemeClr>
                </a:solidFill>
              </a:rPr>
              <a:t>研修</a:t>
            </a:r>
          </a:p>
        </p:txBody>
      </p:sp>
      <p:cxnSp>
        <p:nvCxnSpPr>
          <p:cNvPr id="25" name="直線矢印コネクタ 24">
            <a:extLst>
              <a:ext uri="{FF2B5EF4-FFF2-40B4-BE49-F238E27FC236}">
                <a16:creationId xmlns:a16="http://schemas.microsoft.com/office/drawing/2014/main" id="{0A6C9650-B90E-BD32-B870-534E5F10A460}"/>
              </a:ext>
            </a:extLst>
          </p:cNvPr>
          <p:cNvCxnSpPr>
            <a:cxnSpLocks/>
          </p:cNvCxnSpPr>
          <p:nvPr/>
        </p:nvCxnSpPr>
        <p:spPr>
          <a:xfrm>
            <a:off x="4820571" y="3586578"/>
            <a:ext cx="772353" cy="220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7CEBC7A-F612-94B7-2ABC-070F13A79B6F}"/>
              </a:ext>
            </a:extLst>
          </p:cNvPr>
          <p:cNvCxnSpPr>
            <a:cxnSpLocks/>
          </p:cNvCxnSpPr>
          <p:nvPr/>
        </p:nvCxnSpPr>
        <p:spPr>
          <a:xfrm>
            <a:off x="6547016" y="3590833"/>
            <a:ext cx="910224" cy="26244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6171A8D-B234-057C-2527-A9F4AF1A3583}"/>
              </a:ext>
            </a:extLst>
          </p:cNvPr>
          <p:cNvCxnSpPr>
            <a:cxnSpLocks/>
          </p:cNvCxnSpPr>
          <p:nvPr/>
        </p:nvCxnSpPr>
        <p:spPr>
          <a:xfrm flipV="1">
            <a:off x="6532486" y="3264940"/>
            <a:ext cx="924754" cy="323693"/>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1CF4FCB7-73AF-AA35-F553-78A3A3403EA7}"/>
              </a:ext>
            </a:extLst>
          </p:cNvPr>
          <p:cNvSpPr/>
          <p:nvPr/>
        </p:nvSpPr>
        <p:spPr>
          <a:xfrm>
            <a:off x="3969790" y="1941531"/>
            <a:ext cx="4609908" cy="935647"/>
          </a:xfrm>
          <a:prstGeom prst="roundRect">
            <a:avLst/>
          </a:prstGeom>
          <a:noFill/>
          <a:ln w="190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50000"/>
                  </a:schemeClr>
                </a:solidFill>
              </a:rPr>
              <a:t>専門コース別研修</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（精神障害・障害児相談意思決定支援など）</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医療的ケア児支援者養成研修</a:t>
            </a:r>
          </a:p>
        </p:txBody>
      </p:sp>
      <p:cxnSp>
        <p:nvCxnSpPr>
          <p:cNvPr id="32" name="直線矢印コネクタ 31">
            <a:extLst>
              <a:ext uri="{FF2B5EF4-FFF2-40B4-BE49-F238E27FC236}">
                <a16:creationId xmlns:a16="http://schemas.microsoft.com/office/drawing/2014/main" id="{2C7B63C0-2EFB-1BD8-D56C-A8A405C02B96}"/>
              </a:ext>
            </a:extLst>
          </p:cNvPr>
          <p:cNvCxnSpPr>
            <a:cxnSpLocks/>
          </p:cNvCxnSpPr>
          <p:nvPr/>
        </p:nvCxnSpPr>
        <p:spPr>
          <a:xfrm>
            <a:off x="427607" y="4449190"/>
            <a:ext cx="8361286" cy="0"/>
          </a:xfrm>
          <a:prstGeom prst="straightConnector1">
            <a:avLst/>
          </a:prstGeom>
          <a:ln w="952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6" name="タイトル 1">
            <a:extLst>
              <a:ext uri="{FF2B5EF4-FFF2-40B4-BE49-F238E27FC236}">
                <a16:creationId xmlns:a16="http://schemas.microsoft.com/office/drawing/2014/main" id="{A598AB1D-C759-D86A-93E9-272CC5DF6E25}"/>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（一部修正）　より</a:t>
            </a:r>
          </a:p>
        </p:txBody>
      </p:sp>
      <p:sp>
        <p:nvSpPr>
          <p:cNvPr id="37" name="タイトル 1">
            <a:extLst>
              <a:ext uri="{FF2B5EF4-FFF2-40B4-BE49-F238E27FC236}">
                <a16:creationId xmlns:a16="http://schemas.microsoft.com/office/drawing/2014/main" id="{1FB4129D-E99E-5435-F5E9-5171FDB0883F}"/>
              </a:ext>
            </a:extLst>
          </p:cNvPr>
          <p:cNvSpPr txBox="1">
            <a:spLocks/>
          </p:cNvSpPr>
          <p:nvPr/>
        </p:nvSpPr>
        <p:spPr>
          <a:xfrm>
            <a:off x="2441354" y="4024271"/>
            <a:ext cx="1308518"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solidFill>
                  <a:schemeClr val="bg2">
                    <a:lumMod val="75000"/>
                  </a:schemeClr>
                </a:solidFill>
                <a:latin typeface="+mn-ea"/>
                <a:ea typeface="+mn-ea"/>
              </a:rPr>
              <a:t>少なくとも５年</a:t>
            </a:r>
          </a:p>
        </p:txBody>
      </p:sp>
      <p:cxnSp>
        <p:nvCxnSpPr>
          <p:cNvPr id="38" name="直線矢印コネクタ 37">
            <a:extLst>
              <a:ext uri="{FF2B5EF4-FFF2-40B4-BE49-F238E27FC236}">
                <a16:creationId xmlns:a16="http://schemas.microsoft.com/office/drawing/2014/main" id="{14E46373-E88C-BD7F-1863-D9B15B7EB2A6}"/>
              </a:ext>
            </a:extLst>
          </p:cNvPr>
          <p:cNvCxnSpPr>
            <a:cxnSpLocks/>
          </p:cNvCxnSpPr>
          <p:nvPr/>
        </p:nvCxnSpPr>
        <p:spPr>
          <a:xfrm>
            <a:off x="5345838" y="4254054"/>
            <a:ext cx="1520778" cy="0"/>
          </a:xfrm>
          <a:prstGeom prst="straightConnector1">
            <a:avLst/>
          </a:prstGeom>
          <a:ln w="444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タイトル 1">
            <a:extLst>
              <a:ext uri="{FF2B5EF4-FFF2-40B4-BE49-F238E27FC236}">
                <a16:creationId xmlns:a16="http://schemas.microsoft.com/office/drawing/2014/main" id="{97A6E766-7D03-E752-1832-1484DEDA4B56}"/>
              </a:ext>
            </a:extLst>
          </p:cNvPr>
          <p:cNvSpPr txBox="1">
            <a:spLocks/>
          </p:cNvSpPr>
          <p:nvPr/>
        </p:nvSpPr>
        <p:spPr>
          <a:xfrm>
            <a:off x="5260959" y="3972365"/>
            <a:ext cx="1690536" cy="282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200" b="1" dirty="0">
                <a:solidFill>
                  <a:schemeClr val="bg2">
                    <a:lumMod val="75000"/>
                  </a:schemeClr>
                </a:solidFill>
                <a:latin typeface="+mn-ea"/>
                <a:ea typeface="+mn-ea"/>
              </a:rPr>
              <a:t>５年間のうちに１回</a:t>
            </a:r>
          </a:p>
        </p:txBody>
      </p:sp>
      <p:cxnSp>
        <p:nvCxnSpPr>
          <p:cNvPr id="44" name="直線矢印コネクタ 43">
            <a:extLst>
              <a:ext uri="{FF2B5EF4-FFF2-40B4-BE49-F238E27FC236}">
                <a16:creationId xmlns:a16="http://schemas.microsoft.com/office/drawing/2014/main" id="{4BE911D6-5DD8-5271-F32E-86774B00397E}"/>
              </a:ext>
            </a:extLst>
          </p:cNvPr>
          <p:cNvCxnSpPr>
            <a:cxnSpLocks/>
          </p:cNvCxnSpPr>
          <p:nvPr/>
        </p:nvCxnSpPr>
        <p:spPr>
          <a:xfrm>
            <a:off x="2327928" y="4257187"/>
            <a:ext cx="1520778" cy="0"/>
          </a:xfrm>
          <a:prstGeom prst="straightConnector1">
            <a:avLst/>
          </a:prstGeom>
          <a:ln w="444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93F3D58-4BA1-BC1C-13EA-58B493D95C80}"/>
              </a:ext>
            </a:extLst>
          </p:cNvPr>
          <p:cNvCxnSpPr>
            <a:cxnSpLocks/>
          </p:cNvCxnSpPr>
          <p:nvPr/>
        </p:nvCxnSpPr>
        <p:spPr>
          <a:xfrm>
            <a:off x="6907105" y="4254054"/>
            <a:ext cx="1520778" cy="0"/>
          </a:xfrm>
          <a:prstGeom prst="straightConnector1">
            <a:avLst/>
          </a:prstGeom>
          <a:ln w="44450">
            <a:solidFill>
              <a:schemeClr val="accent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四角形: 角を丸くする 2">
            <a:extLst>
              <a:ext uri="{FF2B5EF4-FFF2-40B4-BE49-F238E27FC236}">
                <a16:creationId xmlns:a16="http://schemas.microsoft.com/office/drawing/2014/main" id="{C3DD8191-9460-71D0-A9BF-7CD303763958}"/>
              </a:ext>
            </a:extLst>
          </p:cNvPr>
          <p:cNvSpPr/>
          <p:nvPr/>
        </p:nvSpPr>
        <p:spPr>
          <a:xfrm>
            <a:off x="5607732" y="3189148"/>
            <a:ext cx="924754" cy="658381"/>
          </a:xfrm>
          <a:prstGeom prst="roundRect">
            <a:avLst/>
          </a:prstGeom>
          <a:solidFill>
            <a:srgbClr val="FF0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現任</a:t>
            </a:r>
            <a:endParaRPr kumimoji="1" lang="en-US" altLang="ja-JP" b="1" dirty="0">
              <a:solidFill>
                <a:schemeClr val="bg1"/>
              </a:solidFill>
            </a:endParaRPr>
          </a:p>
          <a:p>
            <a:pPr algn="ctr"/>
            <a:r>
              <a:rPr kumimoji="1" lang="ja-JP" altLang="en-US" b="1" dirty="0">
                <a:solidFill>
                  <a:schemeClr val="bg1"/>
                </a:solidFill>
              </a:rPr>
              <a:t>研修</a:t>
            </a:r>
          </a:p>
        </p:txBody>
      </p:sp>
      <p:sp>
        <p:nvSpPr>
          <p:cNvPr id="4" name="四角形: 角を丸くする 3">
            <a:extLst>
              <a:ext uri="{FF2B5EF4-FFF2-40B4-BE49-F238E27FC236}">
                <a16:creationId xmlns:a16="http://schemas.microsoft.com/office/drawing/2014/main" id="{DEDCDD7E-C809-4FDB-CD0D-636EB2F3AFAC}"/>
              </a:ext>
            </a:extLst>
          </p:cNvPr>
          <p:cNvSpPr/>
          <p:nvPr/>
        </p:nvSpPr>
        <p:spPr>
          <a:xfrm>
            <a:off x="5450496" y="3057393"/>
            <a:ext cx="1219736" cy="907794"/>
          </a:xfrm>
          <a:prstGeom prst="roundRect">
            <a:avLst/>
          </a:prstGeom>
          <a:no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5" name="四角形: 角を丸くする 4">
            <a:extLst>
              <a:ext uri="{FF2B5EF4-FFF2-40B4-BE49-F238E27FC236}">
                <a16:creationId xmlns:a16="http://schemas.microsoft.com/office/drawing/2014/main" id="{C8E5BFE2-A6D9-65FA-47E5-E489D623A5CC}"/>
              </a:ext>
            </a:extLst>
          </p:cNvPr>
          <p:cNvSpPr/>
          <p:nvPr/>
        </p:nvSpPr>
        <p:spPr>
          <a:xfrm>
            <a:off x="1031290" y="4544914"/>
            <a:ext cx="7396593" cy="3727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①</a:t>
            </a:r>
            <a:r>
              <a:rPr kumimoji="1" lang="ja-JP" altLang="en-US" sz="1400" b="1" u="sng" dirty="0">
                <a:solidFill>
                  <a:srgbClr val="FF0000"/>
                </a:solidFill>
              </a:rPr>
              <a:t>相談支援の基本を理解</a:t>
            </a:r>
            <a:r>
              <a:rPr kumimoji="1" lang="ja-JP" altLang="en-US" sz="1400" b="1" dirty="0">
                <a:solidFill>
                  <a:schemeClr val="tx1"/>
                </a:solidFill>
              </a:rPr>
              <a:t>し、それを基盤とした実践を行うことができる。</a:t>
            </a:r>
          </a:p>
        </p:txBody>
      </p:sp>
      <p:sp>
        <p:nvSpPr>
          <p:cNvPr id="9" name="四角形: 角を丸くする 8">
            <a:extLst>
              <a:ext uri="{FF2B5EF4-FFF2-40B4-BE49-F238E27FC236}">
                <a16:creationId xmlns:a16="http://schemas.microsoft.com/office/drawing/2014/main" id="{5D80B36F-8000-04BE-0CAB-CFDC952DCD20}"/>
              </a:ext>
            </a:extLst>
          </p:cNvPr>
          <p:cNvSpPr/>
          <p:nvPr/>
        </p:nvSpPr>
        <p:spPr>
          <a:xfrm>
            <a:off x="1031290" y="4965287"/>
            <a:ext cx="7396593" cy="3727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②</a:t>
            </a:r>
            <a:r>
              <a:rPr kumimoji="1" lang="ja-JP" altLang="en-US" sz="1400" b="1" u="sng" dirty="0">
                <a:solidFill>
                  <a:srgbClr val="FF0000"/>
                </a:solidFill>
              </a:rPr>
              <a:t>チームアプローチ（多職種連携）</a:t>
            </a:r>
            <a:r>
              <a:rPr kumimoji="1" lang="ja-JP" altLang="en-US" sz="1400" b="1" dirty="0">
                <a:solidFill>
                  <a:schemeClr val="tx1"/>
                </a:solidFill>
              </a:rPr>
              <a:t>の理論と方法を理解し、実践することができる。</a:t>
            </a:r>
          </a:p>
        </p:txBody>
      </p:sp>
      <p:sp>
        <p:nvSpPr>
          <p:cNvPr id="10" name="四角形: 角を丸くする 9">
            <a:extLst>
              <a:ext uri="{FF2B5EF4-FFF2-40B4-BE49-F238E27FC236}">
                <a16:creationId xmlns:a16="http://schemas.microsoft.com/office/drawing/2014/main" id="{6A233BD9-1D12-66A9-8EBE-A3BE1A7E8C7F}"/>
              </a:ext>
            </a:extLst>
          </p:cNvPr>
          <p:cNvSpPr/>
          <p:nvPr/>
        </p:nvSpPr>
        <p:spPr>
          <a:xfrm>
            <a:off x="1029810" y="5386601"/>
            <a:ext cx="7396593" cy="485328"/>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③</a:t>
            </a:r>
            <a:r>
              <a:rPr kumimoji="1" lang="ja-JP" altLang="en-US" sz="1400" b="1" u="sng" dirty="0">
                <a:solidFill>
                  <a:srgbClr val="FF0000"/>
                </a:solidFill>
              </a:rPr>
              <a:t>コミュニティワーク</a:t>
            </a:r>
            <a:r>
              <a:rPr kumimoji="1" lang="ja-JP" altLang="en-US" sz="1400" b="1" dirty="0">
                <a:solidFill>
                  <a:schemeClr val="tx1"/>
                </a:solidFill>
              </a:rPr>
              <a:t>（地域とのつながりやインフォーマルの活用等）の理論と方法を理解し、実践することができる。</a:t>
            </a:r>
          </a:p>
        </p:txBody>
      </p:sp>
      <p:sp>
        <p:nvSpPr>
          <p:cNvPr id="14" name="四角形: 角を丸くする 13">
            <a:extLst>
              <a:ext uri="{FF2B5EF4-FFF2-40B4-BE49-F238E27FC236}">
                <a16:creationId xmlns:a16="http://schemas.microsoft.com/office/drawing/2014/main" id="{42040C72-411F-6082-2C61-4FCA78FE7038}"/>
              </a:ext>
            </a:extLst>
          </p:cNvPr>
          <p:cNvSpPr/>
          <p:nvPr/>
        </p:nvSpPr>
        <p:spPr>
          <a:xfrm>
            <a:off x="1038688" y="5932933"/>
            <a:ext cx="7396593" cy="470413"/>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b="1" dirty="0">
                <a:solidFill>
                  <a:schemeClr val="tx1"/>
                </a:solidFill>
              </a:rPr>
              <a:t>④</a:t>
            </a:r>
            <a:r>
              <a:rPr kumimoji="1" lang="ja-JP" altLang="en-US" sz="1400" b="1" u="sng" dirty="0">
                <a:solidFill>
                  <a:srgbClr val="FF0000"/>
                </a:solidFill>
              </a:rPr>
              <a:t>スーパービジョンの理論と方法</a:t>
            </a:r>
            <a:r>
              <a:rPr kumimoji="1" lang="ja-JP" altLang="en-US" sz="1400" b="1" dirty="0">
                <a:solidFill>
                  <a:schemeClr val="tx1"/>
                </a:solidFill>
              </a:rPr>
              <a:t>を理解するとともに、継続的に研鑽を継続した実践をすることができる。</a:t>
            </a:r>
          </a:p>
        </p:txBody>
      </p:sp>
      <p:sp>
        <p:nvSpPr>
          <p:cNvPr id="24" name="四角形: 角を丸くする 23">
            <a:extLst>
              <a:ext uri="{FF2B5EF4-FFF2-40B4-BE49-F238E27FC236}">
                <a16:creationId xmlns:a16="http://schemas.microsoft.com/office/drawing/2014/main" id="{5929A502-AC70-8B0E-167F-C39BB8AE4375}"/>
              </a:ext>
            </a:extLst>
          </p:cNvPr>
          <p:cNvSpPr/>
          <p:nvPr/>
        </p:nvSpPr>
        <p:spPr>
          <a:xfrm>
            <a:off x="248574" y="4529047"/>
            <a:ext cx="648071" cy="1865911"/>
          </a:xfrm>
          <a:prstGeom prst="roundRect">
            <a:avLst/>
          </a:prstGeom>
          <a:solidFill>
            <a:schemeClr val="accent6">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solidFill>
                  <a:schemeClr val="bg1"/>
                </a:solidFill>
              </a:rPr>
              <a:t>獲得目標</a:t>
            </a:r>
          </a:p>
        </p:txBody>
      </p:sp>
      <p:sp>
        <p:nvSpPr>
          <p:cNvPr id="15" name="吹き出し: 角を丸めた四角形 14">
            <a:extLst>
              <a:ext uri="{FF2B5EF4-FFF2-40B4-BE49-F238E27FC236}">
                <a16:creationId xmlns:a16="http://schemas.microsoft.com/office/drawing/2014/main" id="{CD3CFD02-8BEC-5F3D-D1CA-368AA8D76363}"/>
              </a:ext>
            </a:extLst>
          </p:cNvPr>
          <p:cNvSpPr/>
          <p:nvPr/>
        </p:nvSpPr>
        <p:spPr>
          <a:xfrm>
            <a:off x="3272669" y="1898326"/>
            <a:ext cx="5129626" cy="861299"/>
          </a:xfrm>
          <a:prstGeom prst="wedgeRoundRectCallout">
            <a:avLst>
              <a:gd name="adj1" fmla="val -2517"/>
              <a:gd name="adj2" fmla="val 89299"/>
              <a:gd name="adj3" fmla="val 16667"/>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相談支援専門員のスキルの充実</a:t>
            </a:r>
          </a:p>
        </p:txBody>
      </p:sp>
      <p:sp>
        <p:nvSpPr>
          <p:cNvPr id="20" name="タイトル 1">
            <a:extLst>
              <a:ext uri="{FF2B5EF4-FFF2-40B4-BE49-F238E27FC236}">
                <a16:creationId xmlns:a16="http://schemas.microsoft.com/office/drawing/2014/main" id="{60E16241-5698-C501-678C-B2C1A11CC309}"/>
              </a:ext>
            </a:extLst>
          </p:cNvPr>
          <p:cNvSpPr txBox="1">
            <a:spLocks/>
          </p:cNvSpPr>
          <p:nvPr/>
        </p:nvSpPr>
        <p:spPr>
          <a:xfrm>
            <a:off x="133165" y="73489"/>
            <a:ext cx="8859913" cy="3390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継続的な学びの中での相談支援従事者研修</a:t>
            </a:r>
          </a:p>
        </p:txBody>
      </p:sp>
    </p:spTree>
    <p:extLst>
      <p:ext uri="{BB962C8B-B14F-4D97-AF65-F5344CB8AC3E}">
        <p14:creationId xmlns:p14="http://schemas.microsoft.com/office/powerpoint/2010/main" val="54160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59730-6861-24F5-AB3B-C777973DC4E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73445CA-3298-8722-8A11-14BE2737AA30}"/>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B38F7EF0-F4CB-FCCF-4DE3-78CA20907448}"/>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68</a:t>
            </a:fld>
            <a:endParaRPr kumimoji="1" lang="ja-JP" altLang="en-US" dirty="0"/>
          </a:p>
        </p:txBody>
      </p:sp>
      <p:cxnSp>
        <p:nvCxnSpPr>
          <p:cNvPr id="22" name="直線コネクタ 21">
            <a:extLst>
              <a:ext uri="{FF2B5EF4-FFF2-40B4-BE49-F238E27FC236}">
                <a16:creationId xmlns:a16="http://schemas.microsoft.com/office/drawing/2014/main" id="{5CDE988E-6820-8E0C-5EFA-EF2502C554F5}"/>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字幕 2">
            <a:extLst>
              <a:ext uri="{FF2B5EF4-FFF2-40B4-BE49-F238E27FC236}">
                <a16:creationId xmlns:a16="http://schemas.microsoft.com/office/drawing/2014/main" id="{2D475C7F-3A97-9B10-B985-D8DFD2EFCE2E}"/>
              </a:ext>
            </a:extLst>
          </p:cNvPr>
          <p:cNvSpPr>
            <a:spLocks noGrp="1"/>
          </p:cNvSpPr>
          <p:nvPr>
            <p:ph type="subTitle" idx="1"/>
          </p:nvPr>
        </p:nvSpPr>
        <p:spPr>
          <a:xfrm>
            <a:off x="181992" y="1874744"/>
            <a:ext cx="8753381" cy="2066637"/>
          </a:xfrm>
        </p:spPr>
        <p:txBody>
          <a:bodyPr anchor="ctr">
            <a:normAutofit/>
          </a:bodyPr>
          <a:lstStyle/>
          <a:p>
            <a:pPr>
              <a:lnSpc>
                <a:spcPct val="100000"/>
              </a:lnSpc>
            </a:pPr>
            <a:r>
              <a:rPr kumimoji="1" lang="en-US" altLang="ja-JP" sz="2800" b="1" dirty="0">
                <a:latin typeface="+mn-ea"/>
              </a:rPr>
              <a:t>4</a:t>
            </a:r>
            <a:r>
              <a:rPr kumimoji="1" lang="ja-JP" altLang="en-US" sz="2800" b="1" dirty="0">
                <a:latin typeface="+mn-ea"/>
              </a:rPr>
              <a:t>　福島県障がい者相談支援従事者人材育成ビジョン</a:t>
            </a:r>
          </a:p>
        </p:txBody>
      </p:sp>
      <p:sp>
        <p:nvSpPr>
          <p:cNvPr id="3" name="字幕 2">
            <a:extLst>
              <a:ext uri="{FF2B5EF4-FFF2-40B4-BE49-F238E27FC236}">
                <a16:creationId xmlns:a16="http://schemas.microsoft.com/office/drawing/2014/main" id="{89DE0777-79B1-279C-1502-E5F661C9FD4E}"/>
              </a:ext>
            </a:extLst>
          </p:cNvPr>
          <p:cNvSpPr txBox="1">
            <a:spLocks/>
          </p:cNvSpPr>
          <p:nvPr/>
        </p:nvSpPr>
        <p:spPr>
          <a:xfrm>
            <a:off x="1376218" y="5095785"/>
            <a:ext cx="7599105" cy="1306985"/>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r>
              <a:rPr lang="ja-JP" altLang="en-US" b="1" dirty="0">
                <a:solidFill>
                  <a:srgbClr val="FF0000"/>
                </a:solidFill>
                <a:latin typeface="+mn-ea"/>
              </a:rPr>
              <a:t>○福島県障がい者相談支援従事者人材育成ビジョン</a:t>
            </a:r>
          </a:p>
          <a:p>
            <a:pPr algn="just"/>
            <a:r>
              <a:rPr lang="ja-JP" altLang="en-US" b="1" dirty="0">
                <a:solidFill>
                  <a:srgbClr val="FF0000"/>
                </a:solidFill>
                <a:latin typeface="+mn-ea"/>
              </a:rPr>
              <a:t>＊上記を使用します。</a:t>
            </a:r>
          </a:p>
        </p:txBody>
      </p:sp>
    </p:spTree>
    <p:extLst>
      <p:ext uri="{BB962C8B-B14F-4D97-AF65-F5344CB8AC3E}">
        <p14:creationId xmlns:p14="http://schemas.microsoft.com/office/powerpoint/2010/main" val="83059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CCFEC-503C-F081-ED4E-DD0F8DF7B8DA}"/>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6935E21-03B2-2396-3F4C-9AB6F1F702AD}"/>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D9D486D7-B5A0-5211-6944-5188220061F1}"/>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69</a:t>
            </a:fld>
            <a:endParaRPr kumimoji="1" lang="ja-JP" altLang="en-US" dirty="0"/>
          </a:p>
        </p:txBody>
      </p:sp>
      <p:cxnSp>
        <p:nvCxnSpPr>
          <p:cNvPr id="22" name="直線コネクタ 21">
            <a:extLst>
              <a:ext uri="{FF2B5EF4-FFF2-40B4-BE49-F238E27FC236}">
                <a16:creationId xmlns:a16="http://schemas.microsoft.com/office/drawing/2014/main" id="{50471795-ACBE-64EA-3B65-714DDB54981D}"/>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字幕 2">
            <a:extLst>
              <a:ext uri="{FF2B5EF4-FFF2-40B4-BE49-F238E27FC236}">
                <a16:creationId xmlns:a16="http://schemas.microsoft.com/office/drawing/2014/main" id="{097D2527-2B53-6011-DCB5-E7AFD45A007A}"/>
              </a:ext>
            </a:extLst>
          </p:cNvPr>
          <p:cNvSpPr txBox="1">
            <a:spLocks/>
          </p:cNvSpPr>
          <p:nvPr/>
        </p:nvSpPr>
        <p:spPr>
          <a:xfrm>
            <a:off x="154779" y="55186"/>
            <a:ext cx="8859914" cy="41357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0"/>
              </a:spcBef>
            </a:pPr>
            <a:r>
              <a:rPr lang="ja-JP" altLang="en-US" sz="1600" b="1" dirty="0"/>
              <a:t>福島県の目指すべき人材</a:t>
            </a:r>
            <a:endParaRPr lang="en-US" altLang="ja-JP" sz="1600" b="1" dirty="0"/>
          </a:p>
        </p:txBody>
      </p:sp>
      <p:sp>
        <p:nvSpPr>
          <p:cNvPr id="5" name="タイトル 1">
            <a:extLst>
              <a:ext uri="{FF2B5EF4-FFF2-40B4-BE49-F238E27FC236}">
                <a16:creationId xmlns:a16="http://schemas.microsoft.com/office/drawing/2014/main" id="{A82314B4-CC58-430F-B08E-D3DC5122A530}"/>
              </a:ext>
            </a:extLst>
          </p:cNvPr>
          <p:cNvSpPr txBox="1">
            <a:spLocks/>
          </p:cNvSpPr>
          <p:nvPr/>
        </p:nvSpPr>
        <p:spPr>
          <a:xfrm>
            <a:off x="124287" y="6438549"/>
            <a:ext cx="5205095" cy="3501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200" b="1" dirty="0"/>
              <a:t>『</a:t>
            </a:r>
            <a:r>
              <a:rPr lang="ja-JP" altLang="en-US" sz="1200" b="1" dirty="0"/>
              <a:t>福島県障がい者相談支援従事者人材育成ビジョン</a:t>
            </a:r>
            <a:r>
              <a:rPr lang="en-US" altLang="ja-JP" sz="1200" b="1" dirty="0"/>
              <a:t>』</a:t>
            </a:r>
            <a:r>
              <a:rPr lang="ja-JP" altLang="en-US" sz="1200" b="1" dirty="0"/>
              <a:t>より</a:t>
            </a:r>
          </a:p>
        </p:txBody>
      </p:sp>
      <p:sp>
        <p:nvSpPr>
          <p:cNvPr id="2" name="字幕 2">
            <a:extLst>
              <a:ext uri="{FF2B5EF4-FFF2-40B4-BE49-F238E27FC236}">
                <a16:creationId xmlns:a16="http://schemas.microsoft.com/office/drawing/2014/main" id="{BA4DCC3D-0709-6A2F-FB22-5DE64377D99D}"/>
              </a:ext>
            </a:extLst>
          </p:cNvPr>
          <p:cNvSpPr txBox="1">
            <a:spLocks/>
          </p:cNvSpPr>
          <p:nvPr/>
        </p:nvSpPr>
        <p:spPr>
          <a:xfrm>
            <a:off x="154779" y="736570"/>
            <a:ext cx="8820544" cy="103871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pPr>
            <a:r>
              <a:rPr lang="ja-JP" altLang="en-US" b="1" dirty="0">
                <a:solidFill>
                  <a:srgbClr val="FF0000"/>
                </a:solidFill>
              </a:rPr>
              <a:t>身近な地域（圏域）で実践的なスーパーバイズが行なえ、圏域のリーダー及び中核を担える人材。</a:t>
            </a:r>
          </a:p>
        </p:txBody>
      </p:sp>
      <p:sp>
        <p:nvSpPr>
          <p:cNvPr id="11" name="矢印: 下 10">
            <a:extLst>
              <a:ext uri="{FF2B5EF4-FFF2-40B4-BE49-F238E27FC236}">
                <a16:creationId xmlns:a16="http://schemas.microsoft.com/office/drawing/2014/main" id="{C1FFAB6D-72EC-EB92-EC5C-ED8D58FE2DB7}"/>
              </a:ext>
            </a:extLst>
          </p:cNvPr>
          <p:cNvSpPr/>
          <p:nvPr/>
        </p:nvSpPr>
        <p:spPr>
          <a:xfrm>
            <a:off x="4299497" y="1899726"/>
            <a:ext cx="545006" cy="3815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11">
            <a:extLst>
              <a:ext uri="{FF2B5EF4-FFF2-40B4-BE49-F238E27FC236}">
                <a16:creationId xmlns:a16="http://schemas.microsoft.com/office/drawing/2014/main" id="{EE096D02-7EEA-37A8-0DC0-3E1CDB83F326}"/>
              </a:ext>
            </a:extLst>
          </p:cNvPr>
          <p:cNvGraphicFramePr>
            <a:graphicFrameLocks noGrp="1"/>
          </p:cNvGraphicFramePr>
          <p:nvPr/>
        </p:nvGraphicFramePr>
        <p:xfrm>
          <a:off x="154779" y="2471141"/>
          <a:ext cx="8820544" cy="3882056"/>
        </p:xfrm>
        <a:graphic>
          <a:graphicData uri="http://schemas.openxmlformats.org/drawingml/2006/table">
            <a:tbl>
              <a:tblPr firstRow="1" bandRow="1">
                <a:tableStyleId>{5C22544A-7EE6-4342-B048-85BDC9FD1C3A}</a:tableStyleId>
              </a:tblPr>
              <a:tblGrid>
                <a:gridCol w="8820544">
                  <a:extLst>
                    <a:ext uri="{9D8B030D-6E8A-4147-A177-3AD203B41FA5}">
                      <a16:colId xmlns:a16="http://schemas.microsoft.com/office/drawing/2014/main" val="2700471857"/>
                    </a:ext>
                  </a:extLst>
                </a:gridCol>
              </a:tblGrid>
              <a:tr h="483200">
                <a:tc>
                  <a:txBody>
                    <a:bodyPr/>
                    <a:lstStyle/>
                    <a:p>
                      <a:pPr algn="ctr"/>
                      <a:r>
                        <a:rPr kumimoji="1" lang="ja-JP" altLang="en-US" sz="2000" dirty="0">
                          <a:solidFill>
                            <a:schemeClr val="bg1"/>
                          </a:solidFill>
                        </a:rPr>
                        <a:t>人材育成のための方法</a:t>
                      </a:r>
                    </a:p>
                  </a:txBody>
                  <a:tcPr anchor="ctr"/>
                </a:tc>
                <a:extLst>
                  <a:ext uri="{0D108BD9-81ED-4DB2-BD59-A6C34878D82A}">
                    <a16:rowId xmlns:a16="http://schemas.microsoft.com/office/drawing/2014/main" val="3261636833"/>
                  </a:ext>
                </a:extLst>
              </a:tr>
              <a:tr h="1131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u="none" dirty="0">
                          <a:effectLst/>
                        </a:rPr>
                        <a:t>①人材育成部会をコアメンバーとし、県の人材育成体系を作りながら育成の仕組みを構築する。</a:t>
                      </a:r>
                    </a:p>
                  </a:txBody>
                  <a:tcPr anchor="ctr"/>
                </a:tc>
                <a:extLst>
                  <a:ext uri="{0D108BD9-81ED-4DB2-BD59-A6C34878D82A}">
                    <a16:rowId xmlns:a16="http://schemas.microsoft.com/office/drawing/2014/main" val="775582109"/>
                  </a:ext>
                </a:extLst>
              </a:tr>
              <a:tr h="1131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u="none" dirty="0">
                          <a:effectLst/>
                        </a:rPr>
                        <a:t>②指導者養成研修などの参加から、法定研修の企画などを担いリーダー的人材の裾野を広げる。</a:t>
                      </a:r>
                    </a:p>
                  </a:txBody>
                  <a:tcPr anchor="ctr"/>
                </a:tc>
                <a:extLst>
                  <a:ext uri="{0D108BD9-81ED-4DB2-BD59-A6C34878D82A}">
                    <a16:rowId xmlns:a16="http://schemas.microsoft.com/office/drawing/2014/main" val="2926246648"/>
                  </a:ext>
                </a:extLst>
              </a:tr>
              <a:tr h="11365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u="none" dirty="0">
                          <a:effectLst/>
                        </a:rPr>
                        <a:t>③各圏域における基幹相談支援センターの機能充実や、相談支援アドバイザー、サービス管理責任者等の中核者を中心にし、より身近な圏域での研修、人材育成体制を構築していくことができる。</a:t>
                      </a:r>
                    </a:p>
                  </a:txBody>
                  <a:tcPr anchor="ctr"/>
                </a:tc>
                <a:extLst>
                  <a:ext uri="{0D108BD9-81ED-4DB2-BD59-A6C34878D82A}">
                    <a16:rowId xmlns:a16="http://schemas.microsoft.com/office/drawing/2014/main" val="1555352183"/>
                  </a:ext>
                </a:extLst>
              </a:tr>
            </a:tbl>
          </a:graphicData>
        </a:graphic>
      </p:graphicFrame>
    </p:spTree>
    <p:extLst>
      <p:ext uri="{BB962C8B-B14F-4D97-AF65-F5344CB8AC3E}">
        <p14:creationId xmlns:p14="http://schemas.microsoft.com/office/powerpoint/2010/main" val="372619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4EB53-2281-CBA5-2425-9B8A4DB0B61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268E04A-8920-D6EE-FD87-A6D17CB10324}"/>
              </a:ext>
            </a:extLst>
          </p:cNvPr>
          <p:cNvSpPr>
            <a:spLocks noGrp="1"/>
          </p:cNvSpPr>
          <p:nvPr>
            <p:ph type="ctrTitle"/>
          </p:nvPr>
        </p:nvSpPr>
        <p:spPr>
          <a:xfrm>
            <a:off x="133165" y="68498"/>
            <a:ext cx="8859913" cy="335560"/>
          </a:xfrm>
        </p:spPr>
        <p:txBody>
          <a:bodyPr anchor="ctr">
            <a:normAutofit/>
          </a:bodyPr>
          <a:lstStyle/>
          <a:p>
            <a:pPr algn="l"/>
            <a:r>
              <a:rPr lang="ja-JP" altLang="en-US" sz="1600" b="1" dirty="0">
                <a:latin typeface="+mn-ea"/>
                <a:ea typeface="+mn-ea"/>
              </a:rPr>
              <a:t>支援困難事例とは</a:t>
            </a:r>
            <a:endParaRPr kumimoji="1" lang="ja-JP" altLang="en-US" sz="1600" b="1" dirty="0">
              <a:latin typeface="+mn-ea"/>
              <a:ea typeface="+mn-ea"/>
            </a:endParaRPr>
          </a:p>
        </p:txBody>
      </p:sp>
      <p:cxnSp>
        <p:nvCxnSpPr>
          <p:cNvPr id="7" name="直線コネクタ 6">
            <a:extLst>
              <a:ext uri="{FF2B5EF4-FFF2-40B4-BE49-F238E27FC236}">
                <a16:creationId xmlns:a16="http://schemas.microsoft.com/office/drawing/2014/main" id="{D523DE11-0DB5-1FEF-C188-201E87240418}"/>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9FC6B55-6968-E079-4A7B-93B41CF31182}"/>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a:t>
            </a:fld>
            <a:endParaRPr kumimoji="1" lang="ja-JP" altLang="en-US" dirty="0"/>
          </a:p>
        </p:txBody>
      </p:sp>
      <p:cxnSp>
        <p:nvCxnSpPr>
          <p:cNvPr id="22" name="直線コネクタ 21">
            <a:extLst>
              <a:ext uri="{FF2B5EF4-FFF2-40B4-BE49-F238E27FC236}">
                <a16:creationId xmlns:a16="http://schemas.microsoft.com/office/drawing/2014/main" id="{DEFE81FD-73F7-061E-1439-CF99065CB7CB}"/>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9DD1D00F-F230-54F2-BB72-CF47EAA48543}"/>
              </a:ext>
            </a:extLst>
          </p:cNvPr>
          <p:cNvSpPr txBox="1">
            <a:spLocks/>
          </p:cNvSpPr>
          <p:nvPr/>
        </p:nvSpPr>
        <p:spPr>
          <a:xfrm>
            <a:off x="159483" y="6429867"/>
            <a:ext cx="7246687" cy="3355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200" b="1" dirty="0">
                <a:latin typeface="+mn-ea"/>
                <a:ea typeface="+mn-ea"/>
              </a:rPr>
              <a:t>参考文献：</a:t>
            </a:r>
            <a:r>
              <a:rPr lang="en-US" altLang="ja-JP" sz="1200" b="1" dirty="0">
                <a:latin typeface="+mn-ea"/>
                <a:ea typeface="+mn-ea"/>
              </a:rPr>
              <a:t>『</a:t>
            </a:r>
            <a:r>
              <a:rPr lang="ja-JP" altLang="en-US" sz="1200" b="1" dirty="0">
                <a:latin typeface="+mn-ea"/>
                <a:ea typeface="+mn-ea"/>
              </a:rPr>
              <a:t>支援困難事例</a:t>
            </a:r>
            <a:r>
              <a:rPr lang="en-US" altLang="ja-JP" sz="1200" b="1" dirty="0">
                <a:latin typeface="+mn-ea"/>
                <a:ea typeface="+mn-ea"/>
              </a:rPr>
              <a:t>―3</a:t>
            </a:r>
            <a:r>
              <a:rPr lang="ja-JP" altLang="en-US" sz="1200" b="1" dirty="0">
                <a:latin typeface="+mn-ea"/>
                <a:ea typeface="+mn-ea"/>
              </a:rPr>
              <a:t>つの発生要因と</a:t>
            </a:r>
            <a:r>
              <a:rPr lang="en-US" altLang="ja-JP" sz="1200" b="1" dirty="0">
                <a:latin typeface="+mn-ea"/>
                <a:ea typeface="+mn-ea"/>
              </a:rPr>
              <a:t>4</a:t>
            </a:r>
            <a:r>
              <a:rPr lang="ja-JP" altLang="en-US" sz="1200" b="1" dirty="0">
                <a:latin typeface="+mn-ea"/>
                <a:ea typeface="+mn-ea"/>
              </a:rPr>
              <a:t>つの分析枠組み</a:t>
            </a:r>
            <a:r>
              <a:rPr lang="en-US" altLang="ja-JP" sz="1200" b="1" dirty="0">
                <a:latin typeface="+mn-ea"/>
                <a:ea typeface="+mn-ea"/>
              </a:rPr>
              <a:t>―』</a:t>
            </a:r>
            <a:r>
              <a:rPr lang="ja-JP" altLang="en-US" sz="1200" b="1" dirty="0">
                <a:latin typeface="+mn-ea"/>
                <a:ea typeface="+mn-ea"/>
              </a:rPr>
              <a:t>岩間伸之氏</a:t>
            </a:r>
          </a:p>
        </p:txBody>
      </p:sp>
      <p:graphicFrame>
        <p:nvGraphicFramePr>
          <p:cNvPr id="3" name="表 7">
            <a:extLst>
              <a:ext uri="{FF2B5EF4-FFF2-40B4-BE49-F238E27FC236}">
                <a16:creationId xmlns:a16="http://schemas.microsoft.com/office/drawing/2014/main" id="{958B4128-3ECB-3A24-3C7D-B0263C4F3025}"/>
              </a:ext>
            </a:extLst>
          </p:cNvPr>
          <p:cNvGraphicFramePr>
            <a:graphicFrameLocks noGrp="1"/>
          </p:cNvGraphicFramePr>
          <p:nvPr>
            <p:extLst>
              <p:ext uri="{D42A27DB-BD31-4B8C-83A1-F6EECF244321}">
                <p14:modId xmlns:p14="http://schemas.microsoft.com/office/powerpoint/2010/main" val="2237892610"/>
              </p:ext>
            </p:extLst>
          </p:nvPr>
        </p:nvGraphicFramePr>
        <p:xfrm>
          <a:off x="230909" y="480292"/>
          <a:ext cx="8744414" cy="5887032"/>
        </p:xfrm>
        <a:graphic>
          <a:graphicData uri="http://schemas.openxmlformats.org/drawingml/2006/table">
            <a:tbl>
              <a:tblPr firstRow="1" bandRow="1">
                <a:tableStyleId>{5C22544A-7EE6-4342-B048-85BDC9FD1C3A}</a:tableStyleId>
              </a:tblPr>
              <a:tblGrid>
                <a:gridCol w="8744414">
                  <a:extLst>
                    <a:ext uri="{9D8B030D-6E8A-4147-A177-3AD203B41FA5}">
                      <a16:colId xmlns:a16="http://schemas.microsoft.com/office/drawing/2014/main" val="1940901616"/>
                    </a:ext>
                  </a:extLst>
                </a:gridCol>
              </a:tblGrid>
              <a:tr h="498596">
                <a:tc>
                  <a:txBody>
                    <a:bodyPr/>
                    <a:lstStyle/>
                    <a:p>
                      <a:pPr algn="ctr"/>
                      <a:r>
                        <a:rPr kumimoji="1" lang="ja-JP" altLang="en-US" sz="2400" dirty="0">
                          <a:solidFill>
                            <a:schemeClr val="bg1"/>
                          </a:solidFill>
                        </a:rPr>
                        <a:t>４つの分析枠組み</a:t>
                      </a:r>
                    </a:p>
                  </a:txBody>
                  <a:tcPr anchor="ctr"/>
                </a:tc>
                <a:extLst>
                  <a:ext uri="{0D108BD9-81ED-4DB2-BD59-A6C34878D82A}">
                    <a16:rowId xmlns:a16="http://schemas.microsoft.com/office/drawing/2014/main" val="356349795"/>
                  </a:ext>
                </a:extLst>
              </a:tr>
              <a:tr h="1154665">
                <a:tc>
                  <a:txBody>
                    <a:bodyPr/>
                    <a:lstStyle/>
                    <a:p>
                      <a:pPr algn="l"/>
                      <a:r>
                        <a:rPr kumimoji="1" lang="en-US" altLang="ja-JP" b="1" dirty="0">
                          <a:solidFill>
                            <a:schemeClr val="tx1"/>
                          </a:solidFill>
                        </a:rPr>
                        <a:t>【</a:t>
                      </a:r>
                      <a:r>
                        <a:rPr kumimoji="1" lang="ja-JP" altLang="en-US" b="1" dirty="0">
                          <a:solidFill>
                            <a:schemeClr val="tx1"/>
                          </a:solidFill>
                        </a:rPr>
                        <a:t>第</a:t>
                      </a:r>
                      <a:r>
                        <a:rPr kumimoji="1" lang="en-US" altLang="ja-JP" b="1" dirty="0">
                          <a:solidFill>
                            <a:schemeClr val="tx1"/>
                          </a:solidFill>
                        </a:rPr>
                        <a:t>Ⅰ</a:t>
                      </a:r>
                      <a:r>
                        <a:rPr kumimoji="1" lang="ja-JP" altLang="en-US" b="1" dirty="0">
                          <a:solidFill>
                            <a:schemeClr val="tx1"/>
                          </a:solidFill>
                        </a:rPr>
                        <a:t>類型</a:t>
                      </a:r>
                      <a:r>
                        <a:rPr kumimoji="1" lang="en-US" altLang="ja-JP" b="1" dirty="0">
                          <a:solidFill>
                            <a:schemeClr val="tx1"/>
                          </a:solidFill>
                        </a:rPr>
                        <a:t>】</a:t>
                      </a:r>
                      <a:r>
                        <a:rPr kumimoji="1" lang="ja-JP" altLang="en-US" b="1" dirty="0">
                          <a:solidFill>
                            <a:schemeClr val="tx1"/>
                          </a:solidFill>
                        </a:rPr>
                        <a:t>個人的要因＋社会的要因</a:t>
                      </a:r>
                      <a:endParaRPr kumimoji="1" lang="en-US" altLang="ja-JP" b="1" dirty="0">
                        <a:solidFill>
                          <a:schemeClr val="tx1"/>
                        </a:solidFill>
                      </a:endParaRPr>
                    </a:p>
                    <a:p>
                      <a:pPr algn="l"/>
                      <a:r>
                        <a:rPr kumimoji="1" lang="ja-JP" altLang="en-US" sz="1600" b="1" dirty="0">
                          <a:solidFill>
                            <a:schemeClr val="tx1"/>
                          </a:solidFill>
                        </a:rPr>
                        <a:t>　本人は、独居で軽度の認知症（個人的要因）。近隣住民に認知症に関する理解が十分でない（社会的要因）。その結果、住み慣れた家に住み続けたいという本人の意向に反して住民が施設入所を強く求め、両者間に強い葛藤が生じた。</a:t>
                      </a:r>
                    </a:p>
                  </a:txBody>
                  <a:tcPr anchor="ctr"/>
                </a:tc>
                <a:extLst>
                  <a:ext uri="{0D108BD9-81ED-4DB2-BD59-A6C34878D82A}">
                    <a16:rowId xmlns:a16="http://schemas.microsoft.com/office/drawing/2014/main" val="2165479686"/>
                  </a:ext>
                </a:extLst>
              </a:tr>
              <a:tr h="1411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solidFill>
                            <a:schemeClr val="tx1"/>
                          </a:solidFill>
                        </a:rPr>
                        <a:t>【</a:t>
                      </a:r>
                      <a:r>
                        <a:rPr kumimoji="1" lang="ja-JP" altLang="en-US" b="1" dirty="0">
                          <a:solidFill>
                            <a:schemeClr val="tx1"/>
                          </a:solidFill>
                        </a:rPr>
                        <a:t>第</a:t>
                      </a:r>
                      <a:r>
                        <a:rPr kumimoji="1" lang="en-US" altLang="ja-JP" b="1" dirty="0">
                          <a:solidFill>
                            <a:schemeClr val="tx1"/>
                          </a:solidFill>
                        </a:rPr>
                        <a:t>Ⅱ</a:t>
                      </a:r>
                      <a:r>
                        <a:rPr kumimoji="1" lang="ja-JP" altLang="en-US" b="1" dirty="0">
                          <a:solidFill>
                            <a:schemeClr val="tx1"/>
                          </a:solidFill>
                        </a:rPr>
                        <a:t>類型</a:t>
                      </a:r>
                      <a:r>
                        <a:rPr kumimoji="1" lang="en-US" altLang="ja-JP" b="1" dirty="0">
                          <a:solidFill>
                            <a:schemeClr val="tx1"/>
                          </a:solidFill>
                        </a:rPr>
                        <a:t>】</a:t>
                      </a:r>
                      <a:r>
                        <a:rPr kumimoji="1" lang="ja-JP" altLang="en-US" b="1" dirty="0">
                          <a:solidFill>
                            <a:schemeClr val="tx1"/>
                          </a:solidFill>
                        </a:rPr>
                        <a:t>個人的要因＋不適切な対応</a:t>
                      </a:r>
                      <a:endParaRPr kumimoji="1" lang="en-US" altLang="ja-JP"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rPr>
                        <a:t>　本人は、脳梗塞による右完全片麻痺がある（個人的要因）。援助者は、機能回復を目指してリハビリを強く推奨（不適切な対応）。その結果、本人はつらいリハビリを続けても一向に回復の兆しがみられない状況に落胆し、サービスを一切拒否して閉じこもってしまった。</a:t>
                      </a:r>
                    </a:p>
                  </a:txBody>
                  <a:tcPr anchor="ctr"/>
                </a:tc>
                <a:extLst>
                  <a:ext uri="{0D108BD9-81ED-4DB2-BD59-A6C34878D82A}">
                    <a16:rowId xmlns:a16="http://schemas.microsoft.com/office/drawing/2014/main" val="70630354"/>
                  </a:ext>
                </a:extLst>
              </a:tr>
              <a:tr h="1411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solidFill>
                            <a:schemeClr val="tx1"/>
                          </a:solidFill>
                        </a:rPr>
                        <a:t>【</a:t>
                      </a:r>
                      <a:r>
                        <a:rPr kumimoji="1" lang="ja-JP" altLang="en-US" b="1" dirty="0">
                          <a:solidFill>
                            <a:schemeClr val="tx1"/>
                          </a:solidFill>
                        </a:rPr>
                        <a:t>第</a:t>
                      </a:r>
                      <a:r>
                        <a:rPr kumimoji="1" lang="en-US" altLang="ja-JP" b="1" dirty="0">
                          <a:solidFill>
                            <a:schemeClr val="tx1"/>
                          </a:solidFill>
                        </a:rPr>
                        <a:t>Ⅲ</a:t>
                      </a:r>
                      <a:r>
                        <a:rPr kumimoji="1" lang="ja-JP" altLang="en-US" b="1" dirty="0">
                          <a:solidFill>
                            <a:schemeClr val="tx1"/>
                          </a:solidFill>
                        </a:rPr>
                        <a:t>類型</a:t>
                      </a:r>
                      <a:r>
                        <a:rPr kumimoji="1" lang="en-US" altLang="ja-JP" b="1" dirty="0">
                          <a:solidFill>
                            <a:schemeClr val="tx1"/>
                          </a:solidFill>
                        </a:rPr>
                        <a:t>】</a:t>
                      </a:r>
                      <a:r>
                        <a:rPr kumimoji="1" lang="ja-JP" altLang="en-US" b="1" dirty="0">
                          <a:solidFill>
                            <a:schemeClr val="tx1"/>
                          </a:solidFill>
                        </a:rPr>
                        <a:t>社会的要因＋不適切な対応</a:t>
                      </a:r>
                      <a:endParaRPr kumimoji="1" lang="en-US" altLang="ja-JP"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rPr>
                        <a:t>　介護者である家族がリストラにあい生活苦に陥る（社会的要因）。介護保険の１割負担を重く感じた家族からの訴えのままに、援助者はサービスを大幅に減らした（不適切な対応）。その結果、家族が介護できる範囲を超え、本人はネグレクト（虐待としての介護放棄）状態に至った。</a:t>
                      </a:r>
                    </a:p>
                  </a:txBody>
                  <a:tcPr anchor="ctr"/>
                </a:tc>
                <a:extLst>
                  <a:ext uri="{0D108BD9-81ED-4DB2-BD59-A6C34878D82A}">
                    <a16:rowId xmlns:a16="http://schemas.microsoft.com/office/drawing/2014/main" val="1548718186"/>
                  </a:ext>
                </a:extLst>
              </a:tr>
              <a:tr h="1411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solidFill>
                            <a:schemeClr val="tx1"/>
                          </a:solidFill>
                        </a:rPr>
                        <a:t>【</a:t>
                      </a:r>
                      <a:r>
                        <a:rPr kumimoji="1" lang="ja-JP" altLang="en-US" b="1" dirty="0">
                          <a:solidFill>
                            <a:schemeClr val="tx1"/>
                          </a:solidFill>
                        </a:rPr>
                        <a:t>第</a:t>
                      </a:r>
                      <a:r>
                        <a:rPr kumimoji="1" lang="en-US" altLang="ja-JP" b="1" dirty="0">
                          <a:solidFill>
                            <a:schemeClr val="tx1"/>
                          </a:solidFill>
                        </a:rPr>
                        <a:t>Ⅳ</a:t>
                      </a:r>
                      <a:r>
                        <a:rPr kumimoji="1" lang="ja-JP" altLang="en-US" b="1" dirty="0">
                          <a:solidFill>
                            <a:schemeClr val="tx1"/>
                          </a:solidFill>
                        </a:rPr>
                        <a:t>類型</a:t>
                      </a:r>
                      <a:r>
                        <a:rPr kumimoji="1" lang="en-US" altLang="ja-JP" b="1" dirty="0">
                          <a:solidFill>
                            <a:schemeClr val="tx1"/>
                          </a:solidFill>
                        </a:rPr>
                        <a:t>】</a:t>
                      </a:r>
                      <a:r>
                        <a:rPr kumimoji="1" lang="ja-JP" altLang="en-US" b="1" dirty="0">
                          <a:solidFill>
                            <a:schemeClr val="tx1"/>
                          </a:solidFill>
                        </a:rPr>
                        <a:t>個人的要因＋社会的要因＋不適切な対応</a:t>
                      </a:r>
                      <a:endParaRPr kumimoji="1" lang="en-US" altLang="ja-JP"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rPr>
                        <a:t>　娘と同居する母親が認知症を発症（個人的要因）。娘には精神障害があり、これまでは母親が身の回りの世話をしていた（社会的要因）。援助者は、娘を介護者として期待し、娘へのサポートなしに母親への介護を求めた（不適切な対応）。その結果、娘は混乱して症状が悪化。母親への身体的虐待へと至った。</a:t>
                      </a:r>
                    </a:p>
                  </a:txBody>
                  <a:tcPr anchor="ctr"/>
                </a:tc>
                <a:extLst>
                  <a:ext uri="{0D108BD9-81ED-4DB2-BD59-A6C34878D82A}">
                    <a16:rowId xmlns:a16="http://schemas.microsoft.com/office/drawing/2014/main" val="3802461409"/>
                  </a:ext>
                </a:extLst>
              </a:tr>
            </a:tbl>
          </a:graphicData>
        </a:graphic>
      </p:graphicFrame>
    </p:spTree>
    <p:extLst>
      <p:ext uri="{BB962C8B-B14F-4D97-AF65-F5344CB8AC3E}">
        <p14:creationId xmlns:p14="http://schemas.microsoft.com/office/powerpoint/2010/main" val="3063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03BC-333E-B18A-C7BE-3155A082C86A}"/>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63A24EF6-41D1-71A1-3E68-DC773AECB107}"/>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E47056B-1F50-FFD5-1764-C074C402AF4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70</a:t>
            </a:fld>
            <a:endParaRPr kumimoji="1" lang="ja-JP" altLang="en-US" dirty="0"/>
          </a:p>
        </p:txBody>
      </p:sp>
      <p:cxnSp>
        <p:nvCxnSpPr>
          <p:cNvPr id="22" name="直線コネクタ 21">
            <a:extLst>
              <a:ext uri="{FF2B5EF4-FFF2-40B4-BE49-F238E27FC236}">
                <a16:creationId xmlns:a16="http://schemas.microsoft.com/office/drawing/2014/main" id="{628747A1-6E98-F880-22B8-BFFAA71EA60F}"/>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字幕 2">
            <a:extLst>
              <a:ext uri="{FF2B5EF4-FFF2-40B4-BE49-F238E27FC236}">
                <a16:creationId xmlns:a16="http://schemas.microsoft.com/office/drawing/2014/main" id="{78B67FEC-796D-A2D4-79E0-A9E4207151BE}"/>
              </a:ext>
            </a:extLst>
          </p:cNvPr>
          <p:cNvSpPr txBox="1">
            <a:spLocks/>
          </p:cNvSpPr>
          <p:nvPr/>
        </p:nvSpPr>
        <p:spPr>
          <a:xfrm>
            <a:off x="154779" y="55186"/>
            <a:ext cx="8859914" cy="41357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0"/>
              </a:spcBef>
            </a:pPr>
            <a:r>
              <a:rPr lang="ja-JP" altLang="en-US" sz="1600" b="1" dirty="0"/>
              <a:t>福島県の目指すべき人材</a:t>
            </a:r>
            <a:endParaRPr lang="en-US" altLang="ja-JP" sz="1600" b="1" dirty="0"/>
          </a:p>
        </p:txBody>
      </p:sp>
      <p:sp>
        <p:nvSpPr>
          <p:cNvPr id="5" name="タイトル 1">
            <a:extLst>
              <a:ext uri="{FF2B5EF4-FFF2-40B4-BE49-F238E27FC236}">
                <a16:creationId xmlns:a16="http://schemas.microsoft.com/office/drawing/2014/main" id="{1A66B902-1E47-3F02-32EF-DDCAD5FA84A1}"/>
              </a:ext>
            </a:extLst>
          </p:cNvPr>
          <p:cNvSpPr txBox="1">
            <a:spLocks/>
          </p:cNvSpPr>
          <p:nvPr/>
        </p:nvSpPr>
        <p:spPr>
          <a:xfrm>
            <a:off x="124287" y="6438549"/>
            <a:ext cx="5205095" cy="3501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200" b="1" dirty="0"/>
              <a:t>『</a:t>
            </a:r>
            <a:r>
              <a:rPr lang="ja-JP" altLang="en-US" sz="1200" b="1" dirty="0"/>
              <a:t>福島県障がい者相談支援従事者人材育成ビジョン</a:t>
            </a:r>
            <a:r>
              <a:rPr lang="en-US" altLang="ja-JP" sz="1200" b="1" dirty="0"/>
              <a:t>』</a:t>
            </a:r>
            <a:r>
              <a:rPr lang="ja-JP" altLang="en-US" sz="1200" b="1" dirty="0"/>
              <a:t>より</a:t>
            </a:r>
          </a:p>
        </p:txBody>
      </p:sp>
      <p:sp>
        <p:nvSpPr>
          <p:cNvPr id="2" name="字幕 2">
            <a:extLst>
              <a:ext uri="{FF2B5EF4-FFF2-40B4-BE49-F238E27FC236}">
                <a16:creationId xmlns:a16="http://schemas.microsoft.com/office/drawing/2014/main" id="{C0D4F294-D8F9-C793-1790-09E4699B2DC3}"/>
              </a:ext>
            </a:extLst>
          </p:cNvPr>
          <p:cNvSpPr txBox="1">
            <a:spLocks/>
          </p:cNvSpPr>
          <p:nvPr/>
        </p:nvSpPr>
        <p:spPr>
          <a:xfrm>
            <a:off x="154779" y="736570"/>
            <a:ext cx="8820544" cy="1038717"/>
          </a:xfrm>
          <a:prstGeom prst="rect">
            <a:avLst/>
          </a:prstGeom>
          <a:ln w="19050">
            <a:noFill/>
            <a:prstDash val="sysDash"/>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pPr>
            <a:r>
              <a:rPr lang="ja-JP" altLang="en-US" b="1" dirty="0">
                <a:solidFill>
                  <a:srgbClr val="FF0000"/>
                </a:solidFill>
              </a:rPr>
              <a:t>身近な地域（圏域）で実践的なスーパーバイズが行なえ、圏域のリーダー及び中核を担える人材。</a:t>
            </a:r>
          </a:p>
        </p:txBody>
      </p:sp>
      <p:sp>
        <p:nvSpPr>
          <p:cNvPr id="11" name="矢印: 下 10">
            <a:extLst>
              <a:ext uri="{FF2B5EF4-FFF2-40B4-BE49-F238E27FC236}">
                <a16:creationId xmlns:a16="http://schemas.microsoft.com/office/drawing/2014/main" id="{A9A67F16-4095-00DF-1C28-C85763208C18}"/>
              </a:ext>
            </a:extLst>
          </p:cNvPr>
          <p:cNvSpPr/>
          <p:nvPr/>
        </p:nvSpPr>
        <p:spPr>
          <a:xfrm>
            <a:off x="4299497" y="1899726"/>
            <a:ext cx="545006" cy="3815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11">
            <a:extLst>
              <a:ext uri="{FF2B5EF4-FFF2-40B4-BE49-F238E27FC236}">
                <a16:creationId xmlns:a16="http://schemas.microsoft.com/office/drawing/2014/main" id="{4C885E71-FACE-168F-9466-DA2257962DAA}"/>
              </a:ext>
            </a:extLst>
          </p:cNvPr>
          <p:cNvGraphicFramePr>
            <a:graphicFrameLocks noGrp="1"/>
          </p:cNvGraphicFramePr>
          <p:nvPr>
            <p:extLst>
              <p:ext uri="{D42A27DB-BD31-4B8C-83A1-F6EECF244321}">
                <p14:modId xmlns:p14="http://schemas.microsoft.com/office/powerpoint/2010/main" val="3270468887"/>
              </p:ext>
            </p:extLst>
          </p:nvPr>
        </p:nvGraphicFramePr>
        <p:xfrm>
          <a:off x="154779" y="2471141"/>
          <a:ext cx="8820544" cy="3882056"/>
        </p:xfrm>
        <a:graphic>
          <a:graphicData uri="http://schemas.openxmlformats.org/drawingml/2006/table">
            <a:tbl>
              <a:tblPr firstRow="1" bandRow="1">
                <a:tableStyleId>{5C22544A-7EE6-4342-B048-85BDC9FD1C3A}</a:tableStyleId>
              </a:tblPr>
              <a:tblGrid>
                <a:gridCol w="8820544">
                  <a:extLst>
                    <a:ext uri="{9D8B030D-6E8A-4147-A177-3AD203B41FA5}">
                      <a16:colId xmlns:a16="http://schemas.microsoft.com/office/drawing/2014/main" val="2700471857"/>
                    </a:ext>
                  </a:extLst>
                </a:gridCol>
              </a:tblGrid>
              <a:tr h="483200">
                <a:tc>
                  <a:txBody>
                    <a:bodyPr/>
                    <a:lstStyle/>
                    <a:p>
                      <a:pPr algn="ctr"/>
                      <a:r>
                        <a:rPr kumimoji="1" lang="ja-JP" altLang="en-US" sz="2000" dirty="0">
                          <a:solidFill>
                            <a:schemeClr val="bg1"/>
                          </a:solidFill>
                        </a:rPr>
                        <a:t>人材育成のための方法</a:t>
                      </a:r>
                    </a:p>
                  </a:txBody>
                  <a:tcPr anchor="ctr"/>
                </a:tc>
                <a:extLst>
                  <a:ext uri="{0D108BD9-81ED-4DB2-BD59-A6C34878D82A}">
                    <a16:rowId xmlns:a16="http://schemas.microsoft.com/office/drawing/2014/main" val="3261636833"/>
                  </a:ext>
                </a:extLst>
              </a:tr>
              <a:tr h="1131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u="none" dirty="0">
                          <a:effectLst/>
                        </a:rPr>
                        <a:t>①人材育成部会をコアメンバーとし、</a:t>
                      </a:r>
                      <a:r>
                        <a:rPr lang="ja-JP" altLang="en-US" sz="2000" b="1" u="sng" dirty="0">
                          <a:solidFill>
                            <a:srgbClr val="FF0000"/>
                          </a:solidFill>
                          <a:effectLst/>
                        </a:rPr>
                        <a:t>県の人材育成体系を作りながら育成の仕組みを構築</a:t>
                      </a:r>
                      <a:r>
                        <a:rPr lang="ja-JP" altLang="en-US" sz="2000" b="1" u="none" dirty="0">
                          <a:effectLst/>
                        </a:rPr>
                        <a:t>する。</a:t>
                      </a:r>
                    </a:p>
                  </a:txBody>
                  <a:tcPr anchor="ctr"/>
                </a:tc>
                <a:extLst>
                  <a:ext uri="{0D108BD9-81ED-4DB2-BD59-A6C34878D82A}">
                    <a16:rowId xmlns:a16="http://schemas.microsoft.com/office/drawing/2014/main" val="775582109"/>
                  </a:ext>
                </a:extLst>
              </a:tr>
              <a:tr h="1131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u="none" dirty="0">
                          <a:effectLst/>
                        </a:rPr>
                        <a:t>②指導者養成研修などの参加から、</a:t>
                      </a:r>
                      <a:r>
                        <a:rPr lang="ja-JP" altLang="en-US" sz="2000" b="1" u="sng" dirty="0">
                          <a:solidFill>
                            <a:srgbClr val="FF0000"/>
                          </a:solidFill>
                          <a:effectLst/>
                        </a:rPr>
                        <a:t>法定研修の企画などを担いリーダー的人材の裾野を広げる。</a:t>
                      </a:r>
                    </a:p>
                  </a:txBody>
                  <a:tcPr anchor="ctr"/>
                </a:tc>
                <a:extLst>
                  <a:ext uri="{0D108BD9-81ED-4DB2-BD59-A6C34878D82A}">
                    <a16:rowId xmlns:a16="http://schemas.microsoft.com/office/drawing/2014/main" val="2926246648"/>
                  </a:ext>
                </a:extLst>
              </a:tr>
              <a:tr h="11365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u="none" dirty="0">
                          <a:effectLst/>
                        </a:rPr>
                        <a:t>③各圏域における基幹相談支援センターの機能充実や、相談支援アドバイザー、サービス管理責任者等の中核者を中心にし、より</a:t>
                      </a:r>
                      <a:r>
                        <a:rPr lang="ja-JP" altLang="en-US" sz="2000" b="1" u="sng" dirty="0">
                          <a:solidFill>
                            <a:srgbClr val="FF0000"/>
                          </a:solidFill>
                          <a:effectLst/>
                        </a:rPr>
                        <a:t>身近な圏域での研修、人材育成体制を構築していく</a:t>
                      </a:r>
                      <a:r>
                        <a:rPr lang="ja-JP" altLang="en-US" sz="2000" b="1" u="none" dirty="0">
                          <a:effectLst/>
                        </a:rPr>
                        <a:t>ことができる。</a:t>
                      </a:r>
                    </a:p>
                  </a:txBody>
                  <a:tcPr anchor="ctr"/>
                </a:tc>
                <a:extLst>
                  <a:ext uri="{0D108BD9-81ED-4DB2-BD59-A6C34878D82A}">
                    <a16:rowId xmlns:a16="http://schemas.microsoft.com/office/drawing/2014/main" val="1555352183"/>
                  </a:ext>
                </a:extLst>
              </a:tr>
            </a:tbl>
          </a:graphicData>
        </a:graphic>
      </p:graphicFrame>
    </p:spTree>
    <p:extLst>
      <p:ext uri="{BB962C8B-B14F-4D97-AF65-F5344CB8AC3E}">
        <p14:creationId xmlns:p14="http://schemas.microsoft.com/office/powerpoint/2010/main" val="382474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71</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8C5DAA83-9B02-97F2-9F01-0A6357E30EC4}"/>
              </a:ext>
            </a:extLst>
          </p:cNvPr>
          <p:cNvSpPr txBox="1">
            <a:spLocks/>
          </p:cNvSpPr>
          <p:nvPr/>
        </p:nvSpPr>
        <p:spPr>
          <a:xfrm>
            <a:off x="4081020" y="6131246"/>
            <a:ext cx="4894303" cy="29682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400" b="1" dirty="0">
                <a:latin typeface="+mn-ea"/>
                <a:ea typeface="+mn-ea"/>
              </a:rPr>
              <a:t>〈</a:t>
            </a:r>
            <a:r>
              <a:rPr lang="ja-JP" altLang="en-US" sz="1400" b="1" dirty="0">
                <a:latin typeface="+mn-ea"/>
                <a:ea typeface="+mn-ea"/>
              </a:rPr>
              <a:t>福島県障がい者相談支援従事者人材育成体系フロー図</a:t>
            </a:r>
            <a:r>
              <a:rPr lang="en-US" altLang="ja-JP" sz="1400" b="1" dirty="0">
                <a:latin typeface="+mn-ea"/>
                <a:ea typeface="+mn-ea"/>
              </a:rPr>
              <a:t>〉</a:t>
            </a:r>
            <a:endParaRPr lang="ja-JP" altLang="en-US" sz="1400" b="1" dirty="0">
              <a:latin typeface="+mn-ea"/>
              <a:ea typeface="+mn-ea"/>
            </a:endParaRPr>
          </a:p>
        </p:txBody>
      </p:sp>
      <p:pic>
        <p:nvPicPr>
          <p:cNvPr id="2" name="図 1">
            <a:extLst>
              <a:ext uri="{FF2B5EF4-FFF2-40B4-BE49-F238E27FC236}">
                <a16:creationId xmlns:a16="http://schemas.microsoft.com/office/drawing/2014/main" id="{D367A723-E94E-7739-D0AA-133972718C47}"/>
              </a:ext>
            </a:extLst>
          </p:cNvPr>
          <p:cNvPicPr>
            <a:picLocks noChangeAspect="1"/>
          </p:cNvPicPr>
          <p:nvPr/>
        </p:nvPicPr>
        <p:blipFill rotWithShape="1">
          <a:blip r:embed="rId3"/>
          <a:srcRect l="1260" t="4018" r="1110" b="314"/>
          <a:stretch/>
        </p:blipFill>
        <p:spPr>
          <a:xfrm>
            <a:off x="517904" y="429932"/>
            <a:ext cx="8057091" cy="5611405"/>
          </a:xfrm>
          <a:prstGeom prst="rect">
            <a:avLst/>
          </a:prstGeom>
          <a:effectLst>
            <a:outerShdw blurRad="50800" dist="38100" dir="2700000" algn="tl" rotWithShape="0">
              <a:prstClr val="black">
                <a:alpha val="40000"/>
              </a:prstClr>
            </a:outerShdw>
          </a:effectLst>
        </p:spPr>
      </p:pic>
      <p:sp>
        <p:nvSpPr>
          <p:cNvPr id="3" name="タイトル 1">
            <a:extLst>
              <a:ext uri="{FF2B5EF4-FFF2-40B4-BE49-F238E27FC236}">
                <a16:creationId xmlns:a16="http://schemas.microsoft.com/office/drawing/2014/main" id="{5C28BB07-8F3F-1B7F-BD75-4292481BAFF7}"/>
              </a:ext>
            </a:extLst>
          </p:cNvPr>
          <p:cNvSpPr txBox="1">
            <a:spLocks/>
          </p:cNvSpPr>
          <p:nvPr/>
        </p:nvSpPr>
        <p:spPr>
          <a:xfrm>
            <a:off x="133165" y="91959"/>
            <a:ext cx="6001305" cy="3254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福島県が目指す人材育成について</a:t>
            </a:r>
          </a:p>
        </p:txBody>
      </p:sp>
    </p:spTree>
    <p:extLst>
      <p:ext uri="{BB962C8B-B14F-4D97-AF65-F5344CB8AC3E}">
        <p14:creationId xmlns:p14="http://schemas.microsoft.com/office/powerpoint/2010/main" val="289626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7593D-E972-97DF-04E9-9515AF52560E}"/>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F34E501-C399-188E-F5B9-C99E6E0E421C}"/>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C82EA34-6F38-2E26-049D-CE600D50CBC0}"/>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72</a:t>
            </a:fld>
            <a:endParaRPr kumimoji="1" lang="ja-JP" altLang="en-US" dirty="0"/>
          </a:p>
        </p:txBody>
      </p:sp>
      <p:cxnSp>
        <p:nvCxnSpPr>
          <p:cNvPr id="22" name="直線コネクタ 21">
            <a:extLst>
              <a:ext uri="{FF2B5EF4-FFF2-40B4-BE49-F238E27FC236}">
                <a16:creationId xmlns:a16="http://schemas.microsoft.com/office/drawing/2014/main" id="{CE22B239-A8C2-5EC3-0012-5528349A3EF4}"/>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E039552A-5B07-10F4-B136-E678D409F60C}"/>
              </a:ext>
            </a:extLst>
          </p:cNvPr>
          <p:cNvPicPr>
            <a:picLocks noChangeAspect="1"/>
          </p:cNvPicPr>
          <p:nvPr/>
        </p:nvPicPr>
        <p:blipFill rotWithShape="1">
          <a:blip r:embed="rId3"/>
          <a:srcRect l="31715" t="27185" r="23523" b="14063"/>
          <a:stretch/>
        </p:blipFill>
        <p:spPr>
          <a:xfrm>
            <a:off x="591127" y="459373"/>
            <a:ext cx="7961746" cy="5878139"/>
          </a:xfrm>
          <a:prstGeom prst="rect">
            <a:avLst/>
          </a:prstGeom>
        </p:spPr>
      </p:pic>
      <p:sp>
        <p:nvSpPr>
          <p:cNvPr id="8" name="正方形/長方形 7">
            <a:extLst>
              <a:ext uri="{FF2B5EF4-FFF2-40B4-BE49-F238E27FC236}">
                <a16:creationId xmlns:a16="http://schemas.microsoft.com/office/drawing/2014/main" id="{1986112D-EBEB-22DD-8FB8-EB1553435B6A}"/>
              </a:ext>
            </a:extLst>
          </p:cNvPr>
          <p:cNvSpPr/>
          <p:nvPr/>
        </p:nvSpPr>
        <p:spPr>
          <a:xfrm>
            <a:off x="2918691" y="2981475"/>
            <a:ext cx="886692" cy="1241853"/>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A8C9248A-6D12-CCC5-36C9-4D115E48C231}"/>
              </a:ext>
            </a:extLst>
          </p:cNvPr>
          <p:cNvSpPr txBox="1">
            <a:spLocks/>
          </p:cNvSpPr>
          <p:nvPr/>
        </p:nvSpPr>
        <p:spPr>
          <a:xfrm>
            <a:off x="133165" y="91962"/>
            <a:ext cx="6001305" cy="35867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福島県自立支援協議会人材育成部会</a:t>
            </a:r>
          </a:p>
        </p:txBody>
      </p:sp>
    </p:spTree>
    <p:extLst>
      <p:ext uri="{BB962C8B-B14F-4D97-AF65-F5344CB8AC3E}">
        <p14:creationId xmlns:p14="http://schemas.microsoft.com/office/powerpoint/2010/main" val="406596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F03BEE3-3145-4CED-ACDE-FDEBFA3938D3}"/>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83656F8-A7F5-4F57-96F7-868FAE4C7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73</a:t>
            </a:fld>
            <a:endParaRPr kumimoji="1" lang="ja-JP" altLang="en-US" dirty="0"/>
          </a:p>
        </p:txBody>
      </p:sp>
      <p:cxnSp>
        <p:nvCxnSpPr>
          <p:cNvPr id="22" name="直線コネクタ 21">
            <a:extLst>
              <a:ext uri="{FF2B5EF4-FFF2-40B4-BE49-F238E27FC236}">
                <a16:creationId xmlns:a16="http://schemas.microsoft.com/office/drawing/2014/main" id="{00BF1E32-B2C5-75A1-7108-B8245DC64270}"/>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タイトル 1">
            <a:extLst>
              <a:ext uri="{FF2B5EF4-FFF2-40B4-BE49-F238E27FC236}">
                <a16:creationId xmlns:a16="http://schemas.microsoft.com/office/drawing/2014/main" id="{25D0DA34-17E0-2EF2-B237-7049C412EA8B}"/>
              </a:ext>
            </a:extLst>
          </p:cNvPr>
          <p:cNvSpPr txBox="1">
            <a:spLocks/>
          </p:cNvSpPr>
          <p:nvPr/>
        </p:nvSpPr>
        <p:spPr>
          <a:xfrm>
            <a:off x="133165" y="91962"/>
            <a:ext cx="6001305" cy="35867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福島県自立支援協議会人材育成部会</a:t>
            </a:r>
          </a:p>
        </p:txBody>
      </p:sp>
      <p:sp>
        <p:nvSpPr>
          <p:cNvPr id="2" name="字幕 2">
            <a:extLst>
              <a:ext uri="{FF2B5EF4-FFF2-40B4-BE49-F238E27FC236}">
                <a16:creationId xmlns:a16="http://schemas.microsoft.com/office/drawing/2014/main" id="{AEB7419F-56BA-ED11-A759-3CF6F96F557B}"/>
              </a:ext>
            </a:extLst>
          </p:cNvPr>
          <p:cNvSpPr txBox="1">
            <a:spLocks/>
          </p:cNvSpPr>
          <p:nvPr/>
        </p:nvSpPr>
        <p:spPr>
          <a:xfrm>
            <a:off x="124288" y="503992"/>
            <a:ext cx="8868791" cy="13484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600"/>
              </a:spcBef>
            </a:pPr>
            <a:r>
              <a:rPr lang="ja-JP" altLang="en-US" sz="2000" b="1" dirty="0">
                <a:latin typeface="+mn-ea"/>
              </a:rPr>
              <a:t>福島県障がい者相談支援従事者人材育成ビジョンに基づき</a:t>
            </a:r>
            <a:endParaRPr lang="en-US" altLang="ja-JP" sz="2000" b="1" dirty="0">
              <a:latin typeface="+mn-ea"/>
            </a:endParaRPr>
          </a:p>
          <a:p>
            <a:pPr algn="just">
              <a:lnSpc>
                <a:spcPct val="100000"/>
              </a:lnSpc>
              <a:spcBef>
                <a:spcPts val="600"/>
              </a:spcBef>
            </a:pPr>
            <a:r>
              <a:rPr lang="ja-JP" altLang="en-US" sz="2000" b="1" dirty="0">
                <a:latin typeface="+mn-ea"/>
              </a:rPr>
              <a:t>○各保健福祉圏域において、リーダー及び中核を担える中核者を育成する。</a:t>
            </a:r>
          </a:p>
          <a:p>
            <a:pPr algn="just">
              <a:lnSpc>
                <a:spcPct val="100000"/>
              </a:lnSpc>
              <a:spcBef>
                <a:spcPts val="600"/>
              </a:spcBef>
            </a:pPr>
            <a:r>
              <a:rPr lang="ja-JP" altLang="en-US" sz="2000" b="1" dirty="0">
                <a:latin typeface="+mn-ea"/>
              </a:rPr>
              <a:t>○相談支援専門員とサービス管理責任者が連動して、人材育成をしていく。</a:t>
            </a:r>
          </a:p>
        </p:txBody>
      </p:sp>
      <p:pic>
        <p:nvPicPr>
          <p:cNvPr id="3" name="図 2">
            <a:extLst>
              <a:ext uri="{FF2B5EF4-FFF2-40B4-BE49-F238E27FC236}">
                <a16:creationId xmlns:a16="http://schemas.microsoft.com/office/drawing/2014/main" id="{3C4EC2F5-6EEA-091D-5835-6E7B6D5834B6}"/>
              </a:ext>
            </a:extLst>
          </p:cNvPr>
          <p:cNvPicPr>
            <a:picLocks noChangeAspect="1"/>
          </p:cNvPicPr>
          <p:nvPr/>
        </p:nvPicPr>
        <p:blipFill>
          <a:blip r:embed="rId3"/>
          <a:stretch>
            <a:fillRect/>
          </a:stretch>
        </p:blipFill>
        <p:spPr>
          <a:xfrm>
            <a:off x="577686" y="2079362"/>
            <a:ext cx="3585642" cy="3110833"/>
          </a:xfrm>
          <a:prstGeom prst="rect">
            <a:avLst/>
          </a:prstGeom>
        </p:spPr>
      </p:pic>
      <p:graphicFrame>
        <p:nvGraphicFramePr>
          <p:cNvPr id="14" name="表 13">
            <a:extLst>
              <a:ext uri="{FF2B5EF4-FFF2-40B4-BE49-F238E27FC236}">
                <a16:creationId xmlns:a16="http://schemas.microsoft.com/office/drawing/2014/main" id="{9A04B3F2-51AB-7C6A-22BD-E8B85086D2F1}"/>
              </a:ext>
            </a:extLst>
          </p:cNvPr>
          <p:cNvGraphicFramePr>
            <a:graphicFrameLocks noGrp="1"/>
          </p:cNvGraphicFramePr>
          <p:nvPr>
            <p:extLst>
              <p:ext uri="{D42A27DB-BD31-4B8C-83A1-F6EECF244321}">
                <p14:modId xmlns:p14="http://schemas.microsoft.com/office/powerpoint/2010/main" val="839800566"/>
              </p:ext>
            </p:extLst>
          </p:nvPr>
        </p:nvGraphicFramePr>
        <p:xfrm>
          <a:off x="4645195" y="2166152"/>
          <a:ext cx="4418906" cy="4140000"/>
        </p:xfrm>
        <a:graphic>
          <a:graphicData uri="http://schemas.openxmlformats.org/drawingml/2006/table">
            <a:tbl>
              <a:tblPr firstRow="1" bandRow="1">
                <a:tableStyleId>{7DF18680-E054-41AD-8BC1-D1AEF772440D}</a:tableStyleId>
              </a:tblPr>
              <a:tblGrid>
                <a:gridCol w="4418906">
                  <a:extLst>
                    <a:ext uri="{9D8B030D-6E8A-4147-A177-3AD203B41FA5}">
                      <a16:colId xmlns:a16="http://schemas.microsoft.com/office/drawing/2014/main" val="834088548"/>
                    </a:ext>
                  </a:extLst>
                </a:gridCol>
              </a:tblGrid>
              <a:tr h="414000">
                <a:tc>
                  <a:txBody>
                    <a:bodyPr/>
                    <a:lstStyle/>
                    <a:p>
                      <a:pPr algn="ctr"/>
                      <a:r>
                        <a:rPr kumimoji="1" lang="en-US" altLang="ja-JP" sz="1400" b="1" dirty="0">
                          <a:solidFill>
                            <a:schemeClr val="tx1"/>
                          </a:solidFill>
                        </a:rPr>
                        <a:t>R07</a:t>
                      </a:r>
                      <a:r>
                        <a:rPr kumimoji="1" lang="ja-JP" altLang="en-US" sz="1400" b="1" dirty="0">
                          <a:solidFill>
                            <a:schemeClr val="tx1"/>
                          </a:solidFill>
                        </a:rPr>
                        <a:t>福島県自立支援協議会人材育成部会構成メンバー</a:t>
                      </a:r>
                    </a:p>
                  </a:txBody>
                  <a:tcPr anchor="ctr"/>
                </a:tc>
                <a:extLst>
                  <a:ext uri="{0D108BD9-81ED-4DB2-BD59-A6C34878D82A}">
                    <a16:rowId xmlns:a16="http://schemas.microsoft.com/office/drawing/2014/main" val="557073506"/>
                  </a:ext>
                </a:extLst>
              </a:tr>
              <a:tr h="414000">
                <a:tc>
                  <a:txBody>
                    <a:bodyPr/>
                    <a:lstStyle/>
                    <a:p>
                      <a:r>
                        <a:rPr kumimoji="1" lang="ja-JP" altLang="en-US" sz="1400" b="1" dirty="0">
                          <a:solidFill>
                            <a:schemeClr val="tx1"/>
                          </a:solidFill>
                        </a:rPr>
                        <a:t>県北障がい保健福祉圏域連絡会人材育成</a:t>
                      </a:r>
                      <a:r>
                        <a:rPr kumimoji="1" lang="en-US" altLang="ja-JP" sz="1400" b="1" dirty="0">
                          <a:solidFill>
                            <a:schemeClr val="tx1"/>
                          </a:solidFill>
                        </a:rPr>
                        <a:t>WG</a:t>
                      </a:r>
                      <a:endParaRPr kumimoji="1" lang="ja-JP" altLang="en-US" sz="1400" b="1" dirty="0">
                        <a:solidFill>
                          <a:schemeClr val="tx1"/>
                        </a:solidFill>
                      </a:endParaRPr>
                    </a:p>
                  </a:txBody>
                  <a:tcPr anchor="ctr"/>
                </a:tc>
                <a:extLst>
                  <a:ext uri="{0D108BD9-81ED-4DB2-BD59-A6C34878D82A}">
                    <a16:rowId xmlns:a16="http://schemas.microsoft.com/office/drawing/2014/main" val="2354137718"/>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県中障がい保健福祉圏域連絡会人材育成部会</a:t>
                      </a:r>
                    </a:p>
                  </a:txBody>
                  <a:tcPr anchor="ctr"/>
                </a:tc>
                <a:extLst>
                  <a:ext uri="{0D108BD9-81ED-4DB2-BD59-A6C34878D82A}">
                    <a16:rowId xmlns:a16="http://schemas.microsoft.com/office/drawing/2014/main" val="1579256853"/>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県南障がい保健福祉圏域連絡会人材育成</a:t>
                      </a:r>
                      <a:r>
                        <a:rPr kumimoji="1" lang="en-US" altLang="ja-JP" sz="1400" b="1" dirty="0">
                          <a:solidFill>
                            <a:schemeClr val="tx1"/>
                          </a:solidFill>
                        </a:rPr>
                        <a:t>WG</a:t>
                      </a:r>
                      <a:endParaRPr kumimoji="1" lang="ja-JP" altLang="en-US" sz="1400" b="1" dirty="0">
                        <a:solidFill>
                          <a:schemeClr val="tx1"/>
                        </a:solidFill>
                      </a:endParaRPr>
                    </a:p>
                  </a:txBody>
                  <a:tcPr anchor="ctr"/>
                </a:tc>
                <a:extLst>
                  <a:ext uri="{0D108BD9-81ED-4DB2-BD59-A6C34878D82A}">
                    <a16:rowId xmlns:a16="http://schemas.microsoft.com/office/drawing/2014/main" val="3621787947"/>
                  </a:ext>
                </a:extLst>
              </a:tr>
              <a:tr h="414000">
                <a:tc>
                  <a:txBody>
                    <a:bodyPr/>
                    <a:lstStyle/>
                    <a:p>
                      <a:r>
                        <a:rPr kumimoji="1" lang="ja-JP" altLang="en-US" sz="1400" b="1" dirty="0">
                          <a:solidFill>
                            <a:schemeClr val="tx1"/>
                          </a:solidFill>
                        </a:rPr>
                        <a:t>会津・南会津障がい保健福祉圏域連絡会人材育成</a:t>
                      </a:r>
                      <a:r>
                        <a:rPr kumimoji="1" lang="en-US" altLang="ja-JP" sz="1400" b="1" dirty="0">
                          <a:solidFill>
                            <a:schemeClr val="tx1"/>
                          </a:solidFill>
                        </a:rPr>
                        <a:t>WG</a:t>
                      </a:r>
                      <a:endParaRPr kumimoji="1" lang="ja-JP" altLang="en-US" sz="1400" b="1" dirty="0">
                        <a:solidFill>
                          <a:schemeClr val="tx1"/>
                        </a:solidFill>
                      </a:endParaRPr>
                    </a:p>
                  </a:txBody>
                  <a:tcPr anchor="ctr"/>
                </a:tc>
                <a:extLst>
                  <a:ext uri="{0D108BD9-81ED-4DB2-BD59-A6C34878D82A}">
                    <a16:rowId xmlns:a16="http://schemas.microsoft.com/office/drawing/2014/main" val="3326808439"/>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相双障がい保健福祉圏域連絡会人材育成部会</a:t>
                      </a:r>
                    </a:p>
                  </a:txBody>
                  <a:tcPr anchor="ctr"/>
                </a:tc>
                <a:extLst>
                  <a:ext uri="{0D108BD9-81ED-4DB2-BD59-A6C34878D82A}">
                    <a16:rowId xmlns:a16="http://schemas.microsoft.com/office/drawing/2014/main" val="1346678813"/>
                  </a:ext>
                </a:extLst>
              </a:tr>
              <a:tr h="414000">
                <a:tc>
                  <a:txBody>
                    <a:bodyPr/>
                    <a:lstStyle/>
                    <a:p>
                      <a:r>
                        <a:rPr kumimoji="1" lang="ja-JP" altLang="en-US" sz="1400" b="1" dirty="0">
                          <a:solidFill>
                            <a:schemeClr val="tx1"/>
                          </a:solidFill>
                        </a:rPr>
                        <a:t>いわき市自立支援協議会人材育成部会</a:t>
                      </a:r>
                    </a:p>
                  </a:txBody>
                  <a:tcPr anchor="ctr"/>
                </a:tc>
                <a:extLst>
                  <a:ext uri="{0D108BD9-81ED-4DB2-BD59-A6C34878D82A}">
                    <a16:rowId xmlns:a16="http://schemas.microsoft.com/office/drawing/2014/main" val="758661108"/>
                  </a:ext>
                </a:extLst>
              </a:tr>
              <a:tr h="414000">
                <a:tc>
                  <a:txBody>
                    <a:bodyPr/>
                    <a:lstStyle/>
                    <a:p>
                      <a:r>
                        <a:rPr kumimoji="1" lang="ja-JP" altLang="en-US" sz="1400" b="1" dirty="0">
                          <a:solidFill>
                            <a:schemeClr val="tx1"/>
                          </a:solidFill>
                        </a:rPr>
                        <a:t>福島県内基幹相談支援センター代表者</a:t>
                      </a:r>
                    </a:p>
                  </a:txBody>
                  <a:tcPr anchor="ctr"/>
                </a:tc>
                <a:extLst>
                  <a:ext uri="{0D108BD9-81ED-4DB2-BD59-A6C34878D82A}">
                    <a16:rowId xmlns:a16="http://schemas.microsoft.com/office/drawing/2014/main" val="3292512603"/>
                  </a:ext>
                </a:extLst>
              </a:tr>
              <a:tr h="414000">
                <a:tc>
                  <a:txBody>
                    <a:bodyPr/>
                    <a:lstStyle/>
                    <a:p>
                      <a:r>
                        <a:rPr kumimoji="1" lang="ja-JP" altLang="en-US" sz="1400" b="1" dirty="0">
                          <a:solidFill>
                            <a:schemeClr val="tx1"/>
                          </a:solidFill>
                        </a:rPr>
                        <a:t>福島県相談支援専門員協会</a:t>
                      </a:r>
                      <a:r>
                        <a:rPr kumimoji="1" lang="ja-JP" altLang="en-US" sz="1100" b="1" dirty="0">
                          <a:solidFill>
                            <a:schemeClr val="tx1"/>
                          </a:solidFill>
                        </a:rPr>
                        <a:t>（相談支援専門員研修事務局）</a:t>
                      </a:r>
                    </a:p>
                  </a:txBody>
                  <a:tcPr anchor="ctr"/>
                </a:tc>
                <a:extLst>
                  <a:ext uri="{0D108BD9-81ED-4DB2-BD59-A6C34878D82A}">
                    <a16:rowId xmlns:a16="http://schemas.microsoft.com/office/drawing/2014/main" val="1429549462"/>
                  </a:ext>
                </a:extLst>
              </a:tr>
              <a:tr h="414000">
                <a:tc>
                  <a:txBody>
                    <a:bodyPr/>
                    <a:lstStyle/>
                    <a:p>
                      <a:r>
                        <a:rPr kumimoji="1" lang="ja-JP" altLang="en-US" sz="1400" b="1" dirty="0">
                          <a:solidFill>
                            <a:schemeClr val="tx1"/>
                          </a:solidFill>
                        </a:rPr>
                        <a:t>福島県社会福祉事業団</a:t>
                      </a:r>
                      <a:r>
                        <a:rPr kumimoji="1" lang="ja-JP" altLang="en-US" sz="1100" b="1" dirty="0">
                          <a:solidFill>
                            <a:schemeClr val="tx1"/>
                          </a:solidFill>
                        </a:rPr>
                        <a:t>（サービス管理責任者研修事務局）</a:t>
                      </a:r>
                    </a:p>
                  </a:txBody>
                  <a:tcPr anchor="ctr"/>
                </a:tc>
                <a:extLst>
                  <a:ext uri="{0D108BD9-81ED-4DB2-BD59-A6C34878D82A}">
                    <a16:rowId xmlns:a16="http://schemas.microsoft.com/office/drawing/2014/main" val="3030100780"/>
                  </a:ext>
                </a:extLst>
              </a:tr>
            </a:tbl>
          </a:graphicData>
        </a:graphic>
      </p:graphicFrame>
      <p:sp>
        <p:nvSpPr>
          <p:cNvPr id="15" name="四角形: 角を丸くする 14">
            <a:extLst>
              <a:ext uri="{FF2B5EF4-FFF2-40B4-BE49-F238E27FC236}">
                <a16:creationId xmlns:a16="http://schemas.microsoft.com/office/drawing/2014/main" id="{9AC0985B-B219-476E-3E4D-1494AA27CC9F}"/>
              </a:ext>
            </a:extLst>
          </p:cNvPr>
          <p:cNvSpPr/>
          <p:nvPr/>
        </p:nvSpPr>
        <p:spPr>
          <a:xfrm>
            <a:off x="142044" y="5047892"/>
            <a:ext cx="4356762" cy="1229884"/>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b="1" dirty="0">
                <a:solidFill>
                  <a:srgbClr val="FF0000"/>
                </a:solidFill>
              </a:rPr>
              <a:t>人材育成ビジョンをもとに</a:t>
            </a:r>
            <a:endParaRPr kumimoji="1" lang="en-US" altLang="ja-JP" b="1" dirty="0">
              <a:solidFill>
                <a:srgbClr val="FF0000"/>
              </a:solidFill>
            </a:endParaRPr>
          </a:p>
          <a:p>
            <a:pPr algn="just"/>
            <a:r>
              <a:rPr kumimoji="1" lang="ja-JP" altLang="en-US" b="1" dirty="0">
                <a:solidFill>
                  <a:srgbClr val="FF0000"/>
                </a:solidFill>
              </a:rPr>
              <a:t>○圏域における人材育成の促進</a:t>
            </a:r>
            <a:endParaRPr kumimoji="1" lang="en-US" altLang="ja-JP" b="1" dirty="0">
              <a:solidFill>
                <a:srgbClr val="FF0000"/>
              </a:solidFill>
            </a:endParaRPr>
          </a:p>
          <a:p>
            <a:pPr algn="just"/>
            <a:r>
              <a:rPr kumimoji="1" lang="ja-JP" altLang="en-US" b="1" dirty="0">
                <a:solidFill>
                  <a:srgbClr val="FF0000"/>
                </a:solidFill>
              </a:rPr>
              <a:t>○法定研修の円滑な実施へ向けた協議</a:t>
            </a:r>
            <a:endParaRPr kumimoji="1" lang="en-US" altLang="ja-JP" b="1" dirty="0">
              <a:solidFill>
                <a:srgbClr val="FF0000"/>
              </a:solidFill>
            </a:endParaRPr>
          </a:p>
        </p:txBody>
      </p:sp>
    </p:spTree>
    <p:extLst>
      <p:ext uri="{BB962C8B-B14F-4D97-AF65-F5344CB8AC3E}">
        <p14:creationId xmlns:p14="http://schemas.microsoft.com/office/powerpoint/2010/main" val="414258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EA852-4958-C9D5-7FA3-44D2123397EC}"/>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EB89DDF3-459F-2B49-98C4-9AA1D6EC04CC}"/>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D598AC50-5367-5749-B521-7DCBC8EA82F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74</a:t>
            </a:fld>
            <a:endParaRPr kumimoji="1" lang="ja-JP" altLang="en-US" dirty="0"/>
          </a:p>
        </p:txBody>
      </p:sp>
      <p:cxnSp>
        <p:nvCxnSpPr>
          <p:cNvPr id="22" name="直線コネクタ 21">
            <a:extLst>
              <a:ext uri="{FF2B5EF4-FFF2-40B4-BE49-F238E27FC236}">
                <a16:creationId xmlns:a16="http://schemas.microsoft.com/office/drawing/2014/main" id="{A2940537-E0F0-BDD9-260A-2B2BC812A472}"/>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13E7B76A-9674-BA62-1810-83E0FDA698BA}"/>
              </a:ext>
            </a:extLst>
          </p:cNvPr>
          <p:cNvSpPr txBox="1">
            <a:spLocks/>
          </p:cNvSpPr>
          <p:nvPr/>
        </p:nvSpPr>
        <p:spPr>
          <a:xfrm>
            <a:off x="4081020" y="6131246"/>
            <a:ext cx="4894303" cy="29682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400" b="1" dirty="0">
                <a:latin typeface="+mn-ea"/>
                <a:ea typeface="+mn-ea"/>
              </a:rPr>
              <a:t>〈</a:t>
            </a:r>
            <a:r>
              <a:rPr lang="ja-JP" altLang="en-US" sz="1400" b="1" dirty="0">
                <a:latin typeface="+mn-ea"/>
                <a:ea typeface="+mn-ea"/>
              </a:rPr>
              <a:t>福島県障がい者相談支援従事者人材育成体系フロー図</a:t>
            </a:r>
            <a:r>
              <a:rPr lang="en-US" altLang="ja-JP" sz="1400" b="1" dirty="0">
                <a:latin typeface="+mn-ea"/>
                <a:ea typeface="+mn-ea"/>
              </a:rPr>
              <a:t>〉</a:t>
            </a:r>
            <a:endParaRPr lang="ja-JP" altLang="en-US" sz="1400" b="1" dirty="0">
              <a:latin typeface="+mn-ea"/>
              <a:ea typeface="+mn-ea"/>
            </a:endParaRPr>
          </a:p>
        </p:txBody>
      </p:sp>
      <p:pic>
        <p:nvPicPr>
          <p:cNvPr id="2" name="図 1">
            <a:extLst>
              <a:ext uri="{FF2B5EF4-FFF2-40B4-BE49-F238E27FC236}">
                <a16:creationId xmlns:a16="http://schemas.microsoft.com/office/drawing/2014/main" id="{FEE3D7E8-71A3-872E-E337-E3CED0701C6C}"/>
              </a:ext>
            </a:extLst>
          </p:cNvPr>
          <p:cNvPicPr>
            <a:picLocks noChangeAspect="1"/>
          </p:cNvPicPr>
          <p:nvPr/>
        </p:nvPicPr>
        <p:blipFill rotWithShape="1">
          <a:blip r:embed="rId3"/>
          <a:srcRect l="1260" t="4018" r="1110" b="314"/>
          <a:stretch/>
        </p:blipFill>
        <p:spPr>
          <a:xfrm>
            <a:off x="517904" y="429932"/>
            <a:ext cx="8057091" cy="5611405"/>
          </a:xfrm>
          <a:prstGeom prst="rect">
            <a:avLst/>
          </a:prstGeom>
          <a:effectLst>
            <a:outerShdw blurRad="50800" dist="38100" dir="2700000" algn="tl" rotWithShape="0">
              <a:prstClr val="black">
                <a:alpha val="40000"/>
              </a:prstClr>
            </a:outerShdw>
          </a:effectLst>
        </p:spPr>
      </p:pic>
      <p:sp>
        <p:nvSpPr>
          <p:cNvPr id="3" name="タイトル 1">
            <a:extLst>
              <a:ext uri="{FF2B5EF4-FFF2-40B4-BE49-F238E27FC236}">
                <a16:creationId xmlns:a16="http://schemas.microsoft.com/office/drawing/2014/main" id="{35BECCC6-831C-8583-C2C5-D72BD050AC96}"/>
              </a:ext>
            </a:extLst>
          </p:cNvPr>
          <p:cNvSpPr txBox="1">
            <a:spLocks/>
          </p:cNvSpPr>
          <p:nvPr/>
        </p:nvSpPr>
        <p:spPr>
          <a:xfrm>
            <a:off x="133165" y="91959"/>
            <a:ext cx="6001305" cy="3254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b="1" dirty="0">
                <a:latin typeface="+mn-ea"/>
                <a:ea typeface="+mn-ea"/>
              </a:rPr>
              <a:t>福島県が目指す人材育成について</a:t>
            </a:r>
          </a:p>
        </p:txBody>
      </p:sp>
    </p:spTree>
    <p:extLst>
      <p:ext uri="{BB962C8B-B14F-4D97-AF65-F5344CB8AC3E}">
        <p14:creationId xmlns:p14="http://schemas.microsoft.com/office/powerpoint/2010/main" val="256122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837D1-802C-C259-01AF-6B6CC551909C}"/>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826383BE-DCAA-52CA-7BC8-38E79A4F8679}"/>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21D1AE1-C02A-AC20-2E4F-390BF04EB1C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75</a:t>
            </a:fld>
            <a:endParaRPr kumimoji="1" lang="ja-JP" altLang="en-US" dirty="0"/>
          </a:p>
        </p:txBody>
      </p:sp>
      <p:cxnSp>
        <p:nvCxnSpPr>
          <p:cNvPr id="22" name="直線コネクタ 21">
            <a:extLst>
              <a:ext uri="{FF2B5EF4-FFF2-40B4-BE49-F238E27FC236}">
                <a16:creationId xmlns:a16="http://schemas.microsoft.com/office/drawing/2014/main" id="{426BC1F6-A259-5396-4D5C-48FC3E086523}"/>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字幕 2">
            <a:extLst>
              <a:ext uri="{FF2B5EF4-FFF2-40B4-BE49-F238E27FC236}">
                <a16:creationId xmlns:a16="http://schemas.microsoft.com/office/drawing/2014/main" id="{C5A8C1BD-0E6F-8A14-9049-DA5042583C21}"/>
              </a:ext>
            </a:extLst>
          </p:cNvPr>
          <p:cNvSpPr txBox="1">
            <a:spLocks/>
          </p:cNvSpPr>
          <p:nvPr/>
        </p:nvSpPr>
        <p:spPr>
          <a:xfrm>
            <a:off x="128726" y="69273"/>
            <a:ext cx="8859914" cy="35017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0"/>
              </a:spcBef>
            </a:pPr>
            <a:r>
              <a:rPr lang="ja-JP" altLang="en-US" sz="1600" b="1" dirty="0"/>
              <a:t>福島県の障がい者相談支援従事者人材育成体系</a:t>
            </a:r>
            <a:endParaRPr lang="en-US" altLang="ja-JP" sz="1600" b="1" dirty="0"/>
          </a:p>
        </p:txBody>
      </p:sp>
      <p:sp>
        <p:nvSpPr>
          <p:cNvPr id="5" name="タイトル 1">
            <a:extLst>
              <a:ext uri="{FF2B5EF4-FFF2-40B4-BE49-F238E27FC236}">
                <a16:creationId xmlns:a16="http://schemas.microsoft.com/office/drawing/2014/main" id="{8666A719-182C-CF20-F033-FB16ABA8A56B}"/>
              </a:ext>
            </a:extLst>
          </p:cNvPr>
          <p:cNvSpPr txBox="1">
            <a:spLocks/>
          </p:cNvSpPr>
          <p:nvPr/>
        </p:nvSpPr>
        <p:spPr>
          <a:xfrm>
            <a:off x="124287" y="6438549"/>
            <a:ext cx="5205095" cy="3501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200" b="1" dirty="0"/>
              <a:t>『</a:t>
            </a:r>
            <a:r>
              <a:rPr lang="ja-JP" altLang="en-US" sz="1200" b="1" dirty="0"/>
              <a:t>福島県障がい者相談支援従事者人材育成ビジョン</a:t>
            </a:r>
            <a:r>
              <a:rPr lang="en-US" altLang="ja-JP" sz="1200" b="1" dirty="0"/>
              <a:t>』</a:t>
            </a:r>
            <a:r>
              <a:rPr lang="ja-JP" altLang="en-US" sz="1200" b="1" dirty="0"/>
              <a:t>より</a:t>
            </a:r>
          </a:p>
        </p:txBody>
      </p:sp>
      <p:pic>
        <p:nvPicPr>
          <p:cNvPr id="3" name="図 2">
            <a:extLst>
              <a:ext uri="{FF2B5EF4-FFF2-40B4-BE49-F238E27FC236}">
                <a16:creationId xmlns:a16="http://schemas.microsoft.com/office/drawing/2014/main" id="{EE1080DA-65D7-F695-D461-DB8084DB5E35}"/>
              </a:ext>
            </a:extLst>
          </p:cNvPr>
          <p:cNvPicPr>
            <a:picLocks noChangeAspect="1"/>
          </p:cNvPicPr>
          <p:nvPr/>
        </p:nvPicPr>
        <p:blipFill rotWithShape="1">
          <a:blip r:embed="rId3"/>
          <a:srcRect l="1387" t="4097" r="4311" b="1168"/>
          <a:stretch/>
        </p:blipFill>
        <p:spPr>
          <a:xfrm>
            <a:off x="482026" y="808753"/>
            <a:ext cx="8223891" cy="5172359"/>
          </a:xfrm>
          <a:prstGeom prst="rect">
            <a:avLst/>
          </a:prstGeom>
          <a:effectLst/>
        </p:spPr>
      </p:pic>
    </p:spTree>
    <p:extLst>
      <p:ext uri="{BB962C8B-B14F-4D97-AF65-F5344CB8AC3E}">
        <p14:creationId xmlns:p14="http://schemas.microsoft.com/office/powerpoint/2010/main" val="388969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21DB1-F8AB-1CF9-AFFC-043775885948}"/>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FE76B69-9AA9-BA22-C7BA-11E04B3F2EE8}"/>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E1596620-E783-6F16-E54B-221981782363}"/>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76</a:t>
            </a:fld>
            <a:endParaRPr kumimoji="1" lang="ja-JP" altLang="en-US" dirty="0"/>
          </a:p>
        </p:txBody>
      </p:sp>
      <p:cxnSp>
        <p:nvCxnSpPr>
          <p:cNvPr id="22" name="直線コネクタ 21">
            <a:extLst>
              <a:ext uri="{FF2B5EF4-FFF2-40B4-BE49-F238E27FC236}">
                <a16:creationId xmlns:a16="http://schemas.microsoft.com/office/drawing/2014/main" id="{FA5ED01E-15FA-FC62-E2DA-0F747F08A8A4}"/>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C88CC953-71F0-465F-216E-9B577C21721C}"/>
              </a:ext>
            </a:extLst>
          </p:cNvPr>
          <p:cNvSpPr txBox="1">
            <a:spLocks/>
          </p:cNvSpPr>
          <p:nvPr/>
        </p:nvSpPr>
        <p:spPr>
          <a:xfrm>
            <a:off x="124287" y="6438549"/>
            <a:ext cx="5205095" cy="3501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200" b="1" dirty="0"/>
              <a:t>『</a:t>
            </a:r>
            <a:r>
              <a:rPr lang="ja-JP" altLang="en-US" sz="1200" b="1" dirty="0"/>
              <a:t>福島県障がい者相談支援従事者人材育成ビジョン</a:t>
            </a:r>
            <a:r>
              <a:rPr lang="en-US" altLang="ja-JP" sz="1200" b="1" dirty="0"/>
              <a:t>』</a:t>
            </a:r>
            <a:r>
              <a:rPr lang="ja-JP" altLang="en-US" sz="1200" b="1" dirty="0"/>
              <a:t>より</a:t>
            </a:r>
          </a:p>
        </p:txBody>
      </p:sp>
      <p:pic>
        <p:nvPicPr>
          <p:cNvPr id="2" name="図 1">
            <a:extLst>
              <a:ext uri="{FF2B5EF4-FFF2-40B4-BE49-F238E27FC236}">
                <a16:creationId xmlns:a16="http://schemas.microsoft.com/office/drawing/2014/main" id="{343A549D-17EE-8E40-0573-679F00AA54F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1161" t="3851" r="975" b="219"/>
          <a:stretch/>
        </p:blipFill>
        <p:spPr>
          <a:xfrm>
            <a:off x="695984" y="923637"/>
            <a:ext cx="7777503" cy="5418552"/>
          </a:xfrm>
          <a:prstGeom prst="rect">
            <a:avLst/>
          </a:prstGeom>
          <a:ln w="19050">
            <a:solidFill>
              <a:schemeClr val="tx1"/>
            </a:solidFill>
          </a:ln>
        </p:spPr>
      </p:pic>
      <p:pic>
        <p:nvPicPr>
          <p:cNvPr id="3" name="図 2">
            <a:extLst>
              <a:ext uri="{FF2B5EF4-FFF2-40B4-BE49-F238E27FC236}">
                <a16:creationId xmlns:a16="http://schemas.microsoft.com/office/drawing/2014/main" id="{343A549D-17EE-8E40-0573-679F00AA54F9}"/>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3372" b="90116" l="8058" r="89153">
                        <a14:foregroundMark x1="13326" y1="78634" x2="33161" y2="78488"/>
                        <a14:backgroundMark x1="45041" y1="70640" x2="56818" y2="70349"/>
                        <a14:backgroundMark x1="61467" y1="70203" x2="65393" y2="70058"/>
                        <a14:backgroundMark x1="15289" y1="70349" x2="19112" y2="70349"/>
                        <a14:backgroundMark x1="50723" y1="58866" x2="60434" y2="58866"/>
                        <a14:backgroundMark x1="23244" y1="70058" x2="32025" y2="70640"/>
                        <a14:backgroundMark x1="64153" y1="56250" x2="79029" y2="55669"/>
                        <a14:backgroundMark x1="55888" y1="54070" x2="81612" y2="56250"/>
                        <a14:backgroundMark x1="55579" y1="53779" x2="71178" y2="52616"/>
                        <a14:backgroundMark x1="46901" y1="45640" x2="51343" y2="45640"/>
                        <a14:backgroundMark x1="41012" y1="44331" x2="70145" y2="44186"/>
                        <a14:backgroundMark x1="44938" y1="24419" x2="70764" y2="28924"/>
                        <a14:backgroundMark x1="72004" y1="17151" x2="72211" y2="30233"/>
                        <a14:backgroundMark x1="34194" y1="25581" x2="48657" y2="25581"/>
                        <a14:backgroundMark x1="67045" y1="33866" x2="87913" y2="33140"/>
                        <a14:backgroundMark x1="75723" y1="27762" x2="88120" y2="27326"/>
                        <a14:backgroundMark x1="72521" y1="25872" x2="90599" y2="25727"/>
                        <a14:backgroundMark x1="63326" y1="32413" x2="64566" y2="36483"/>
                        <a14:backgroundMark x1="66529" y1="35610" x2="83264" y2="35465"/>
                        <a14:backgroundMark x1="78099" y1="36773" x2="83884" y2="36047"/>
                        <a14:backgroundMark x1="62603" y1="30959" x2="62707" y2="33140"/>
                        <a14:backgroundMark x1="63430" y1="35901" x2="64773" y2="37064"/>
                        <a14:backgroundMark x1="65393" y1="36773" x2="72831" y2="36773"/>
                        <a14:backgroundMark x1="73864" y1="36919" x2="76963" y2="36773"/>
                        <a14:backgroundMark x1="67459" y1="38808" x2="76033" y2="38663"/>
                        <a14:backgroundMark x1="49897" y1="53924" x2="54959" y2="53634"/>
                        <a14:backgroundMark x1="57645" y1="51453" x2="70041" y2="51308"/>
                        <a14:backgroundMark x1="37810" y1="44622" x2="37707" y2="46657"/>
                      </a14:backgroundRemoval>
                    </a14:imgEffect>
                  </a14:imgLayer>
                </a14:imgProps>
              </a:ext>
            </a:extLst>
          </a:blip>
          <a:srcRect l="1161" t="3851" r="975" b="219"/>
          <a:stretch/>
        </p:blipFill>
        <p:spPr>
          <a:xfrm>
            <a:off x="688403" y="923637"/>
            <a:ext cx="7777503" cy="5418552"/>
          </a:xfrm>
          <a:prstGeom prst="rect">
            <a:avLst/>
          </a:prstGeom>
          <a:ln w="19050">
            <a:noFill/>
          </a:ln>
        </p:spPr>
      </p:pic>
      <p:sp>
        <p:nvSpPr>
          <p:cNvPr id="4" name="字幕 2">
            <a:extLst>
              <a:ext uri="{FF2B5EF4-FFF2-40B4-BE49-F238E27FC236}">
                <a16:creationId xmlns:a16="http://schemas.microsoft.com/office/drawing/2014/main" id="{D27778EF-B621-388D-7967-C9EFC797289C}"/>
              </a:ext>
            </a:extLst>
          </p:cNvPr>
          <p:cNvSpPr txBox="1">
            <a:spLocks/>
          </p:cNvSpPr>
          <p:nvPr/>
        </p:nvSpPr>
        <p:spPr>
          <a:xfrm>
            <a:off x="128726" y="69273"/>
            <a:ext cx="8859914" cy="35017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0"/>
              </a:spcBef>
            </a:pPr>
            <a:r>
              <a:rPr lang="ja-JP" altLang="en-US" sz="1600" b="1" dirty="0"/>
              <a:t>福島県の障がい者相談支援従事者人材育成体系</a:t>
            </a:r>
            <a:endParaRPr lang="en-US" altLang="ja-JP" sz="1600" b="1" dirty="0"/>
          </a:p>
        </p:txBody>
      </p:sp>
    </p:spTree>
    <p:extLst>
      <p:ext uri="{BB962C8B-B14F-4D97-AF65-F5344CB8AC3E}">
        <p14:creationId xmlns:p14="http://schemas.microsoft.com/office/powerpoint/2010/main" val="8477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837D1-802C-C259-01AF-6B6CC551909C}"/>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826383BE-DCAA-52CA-7BC8-38E79A4F8679}"/>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21D1AE1-C02A-AC20-2E4F-390BF04EB1C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77</a:t>
            </a:fld>
            <a:endParaRPr kumimoji="1" lang="ja-JP" altLang="en-US" dirty="0"/>
          </a:p>
        </p:txBody>
      </p:sp>
      <p:cxnSp>
        <p:nvCxnSpPr>
          <p:cNvPr id="22" name="直線コネクタ 21">
            <a:extLst>
              <a:ext uri="{FF2B5EF4-FFF2-40B4-BE49-F238E27FC236}">
                <a16:creationId xmlns:a16="http://schemas.microsoft.com/office/drawing/2014/main" id="{426BC1F6-A259-5396-4D5C-48FC3E086523}"/>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8666A719-182C-CF20-F033-FB16ABA8A56B}"/>
              </a:ext>
            </a:extLst>
          </p:cNvPr>
          <p:cNvSpPr txBox="1">
            <a:spLocks/>
          </p:cNvSpPr>
          <p:nvPr/>
        </p:nvSpPr>
        <p:spPr>
          <a:xfrm>
            <a:off x="124287" y="6438549"/>
            <a:ext cx="5205095" cy="3501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200" b="1" dirty="0"/>
              <a:t>『</a:t>
            </a:r>
            <a:r>
              <a:rPr lang="ja-JP" altLang="en-US" sz="1200" b="1" dirty="0"/>
              <a:t>福島県障がい者相談支援従事者人材育成ビジョン</a:t>
            </a:r>
            <a:r>
              <a:rPr lang="en-US" altLang="ja-JP" sz="1200" b="1" dirty="0"/>
              <a:t>』</a:t>
            </a:r>
            <a:r>
              <a:rPr lang="ja-JP" altLang="en-US" sz="1200" b="1" dirty="0"/>
              <a:t>より</a:t>
            </a:r>
          </a:p>
        </p:txBody>
      </p:sp>
      <p:pic>
        <p:nvPicPr>
          <p:cNvPr id="3" name="図 2">
            <a:extLst>
              <a:ext uri="{FF2B5EF4-FFF2-40B4-BE49-F238E27FC236}">
                <a16:creationId xmlns:a16="http://schemas.microsoft.com/office/drawing/2014/main" id="{EE1080DA-65D7-F695-D461-DB8084DB5E35}"/>
              </a:ext>
            </a:extLst>
          </p:cNvPr>
          <p:cNvPicPr>
            <a:picLocks noChangeAspect="1"/>
          </p:cNvPicPr>
          <p:nvPr/>
        </p:nvPicPr>
        <p:blipFill rotWithShape="1">
          <a:blip r:embed="rId3"/>
          <a:srcRect l="1387" t="4097" r="56374" b="1168"/>
          <a:stretch/>
        </p:blipFill>
        <p:spPr>
          <a:xfrm>
            <a:off x="472791" y="790285"/>
            <a:ext cx="3683574" cy="5172359"/>
          </a:xfrm>
          <a:prstGeom prst="rect">
            <a:avLst/>
          </a:prstGeom>
          <a:effectLst/>
        </p:spPr>
      </p:pic>
      <p:pic>
        <p:nvPicPr>
          <p:cNvPr id="2" name="図 1">
            <a:extLst>
              <a:ext uri="{FF2B5EF4-FFF2-40B4-BE49-F238E27FC236}">
                <a16:creationId xmlns:a16="http://schemas.microsoft.com/office/drawing/2014/main" id="{0F55F5C9-94FA-0851-D796-6EFEDFC5C947}"/>
              </a:ext>
            </a:extLst>
          </p:cNvPr>
          <p:cNvPicPr>
            <a:picLocks noChangeAspect="1"/>
          </p:cNvPicPr>
          <p:nvPr/>
        </p:nvPicPr>
        <p:blipFill rotWithShape="1">
          <a:blip r:embed="rId3">
            <a:duotone>
              <a:schemeClr val="bg2">
                <a:shade val="45000"/>
                <a:satMod val="135000"/>
              </a:schemeClr>
              <a:prstClr val="white"/>
            </a:duotone>
          </a:blip>
          <a:srcRect l="44050" t="4097" r="4310" b="1168"/>
          <a:stretch/>
        </p:blipFill>
        <p:spPr>
          <a:xfrm>
            <a:off x="4193309" y="790285"/>
            <a:ext cx="4503372" cy="5172359"/>
          </a:xfrm>
          <a:prstGeom prst="rect">
            <a:avLst/>
          </a:prstGeom>
          <a:effectLst/>
        </p:spPr>
      </p:pic>
      <p:sp>
        <p:nvSpPr>
          <p:cNvPr id="4" name="字幕 2">
            <a:extLst>
              <a:ext uri="{FF2B5EF4-FFF2-40B4-BE49-F238E27FC236}">
                <a16:creationId xmlns:a16="http://schemas.microsoft.com/office/drawing/2014/main" id="{F06F4814-AD65-970B-B608-E66024B9186B}"/>
              </a:ext>
            </a:extLst>
          </p:cNvPr>
          <p:cNvSpPr txBox="1">
            <a:spLocks/>
          </p:cNvSpPr>
          <p:nvPr/>
        </p:nvSpPr>
        <p:spPr>
          <a:xfrm>
            <a:off x="128726" y="69273"/>
            <a:ext cx="8859914" cy="35017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0"/>
              </a:spcBef>
            </a:pPr>
            <a:r>
              <a:rPr lang="ja-JP" altLang="en-US" sz="1600" b="1" dirty="0"/>
              <a:t>福島県の障がい者相談支援従事者人材育成体系</a:t>
            </a:r>
            <a:endParaRPr lang="en-US" altLang="ja-JP" sz="1600" b="1" dirty="0"/>
          </a:p>
        </p:txBody>
      </p:sp>
    </p:spTree>
    <p:extLst>
      <p:ext uri="{BB962C8B-B14F-4D97-AF65-F5344CB8AC3E}">
        <p14:creationId xmlns:p14="http://schemas.microsoft.com/office/powerpoint/2010/main" val="409994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21DB1-F8AB-1CF9-AFFC-043775885948}"/>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FE76B69-9AA9-BA22-C7BA-11E04B3F2EE8}"/>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E1596620-E783-6F16-E54B-221981782363}"/>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78</a:t>
            </a:fld>
            <a:endParaRPr kumimoji="1" lang="ja-JP" altLang="en-US" dirty="0"/>
          </a:p>
        </p:txBody>
      </p:sp>
      <p:cxnSp>
        <p:nvCxnSpPr>
          <p:cNvPr id="22" name="直線コネクタ 21">
            <a:extLst>
              <a:ext uri="{FF2B5EF4-FFF2-40B4-BE49-F238E27FC236}">
                <a16:creationId xmlns:a16="http://schemas.microsoft.com/office/drawing/2014/main" id="{FA5ED01E-15FA-FC62-E2DA-0F747F08A8A4}"/>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C88CC953-71F0-465F-216E-9B577C21721C}"/>
              </a:ext>
            </a:extLst>
          </p:cNvPr>
          <p:cNvSpPr txBox="1">
            <a:spLocks/>
          </p:cNvSpPr>
          <p:nvPr/>
        </p:nvSpPr>
        <p:spPr>
          <a:xfrm>
            <a:off x="124287" y="6438549"/>
            <a:ext cx="5205095" cy="3501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200" b="1" dirty="0"/>
              <a:t>『</a:t>
            </a:r>
            <a:r>
              <a:rPr lang="ja-JP" altLang="en-US" sz="1200" b="1" dirty="0"/>
              <a:t>福島県障がい者相談支援従事者人材育成ビジョン</a:t>
            </a:r>
            <a:r>
              <a:rPr lang="en-US" altLang="ja-JP" sz="1200" b="1" dirty="0"/>
              <a:t>』</a:t>
            </a:r>
            <a:r>
              <a:rPr lang="ja-JP" altLang="en-US" sz="1200" b="1" dirty="0"/>
              <a:t>より</a:t>
            </a:r>
          </a:p>
        </p:txBody>
      </p:sp>
      <p:pic>
        <p:nvPicPr>
          <p:cNvPr id="2" name="図 1">
            <a:extLst>
              <a:ext uri="{FF2B5EF4-FFF2-40B4-BE49-F238E27FC236}">
                <a16:creationId xmlns:a16="http://schemas.microsoft.com/office/drawing/2014/main" id="{343A549D-17EE-8E40-0573-679F00AA54F9}"/>
              </a:ext>
            </a:extLst>
          </p:cNvPr>
          <p:cNvPicPr>
            <a:picLocks noChangeAspect="1"/>
          </p:cNvPicPr>
          <p:nvPr/>
        </p:nvPicPr>
        <p:blipFill rotWithShape="1">
          <a:blip r:embed="rId3"/>
          <a:srcRect l="1161" t="3851" r="975" b="219"/>
          <a:stretch/>
        </p:blipFill>
        <p:spPr>
          <a:xfrm>
            <a:off x="695984" y="923637"/>
            <a:ext cx="7777503" cy="5418552"/>
          </a:xfrm>
          <a:prstGeom prst="rect">
            <a:avLst/>
          </a:prstGeom>
          <a:ln w="19050">
            <a:solidFill>
              <a:schemeClr val="tx1"/>
            </a:solidFill>
          </a:ln>
        </p:spPr>
      </p:pic>
      <p:pic>
        <p:nvPicPr>
          <p:cNvPr id="4" name="図 3">
            <a:extLst>
              <a:ext uri="{FF2B5EF4-FFF2-40B4-BE49-F238E27FC236}">
                <a16:creationId xmlns:a16="http://schemas.microsoft.com/office/drawing/2014/main" id="{223D6EC6-9DCD-426E-FC0D-AA704AA1B0E9}"/>
              </a:ext>
            </a:extLst>
          </p:cNvPr>
          <p:cNvPicPr>
            <a:picLocks noChangeAspect="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13372" b="90116" l="8058" r="89153">
                        <a14:foregroundMark x1="13326" y1="78634" x2="33161" y2="78488"/>
                        <a14:backgroundMark x1="45041" y1="70640" x2="56818" y2="70349"/>
                        <a14:backgroundMark x1="61467" y1="70203" x2="65393" y2="70058"/>
                        <a14:backgroundMark x1="15289" y1="70349" x2="19112" y2="70349"/>
                        <a14:backgroundMark x1="50723" y1="58866" x2="60434" y2="58866"/>
                        <a14:backgroundMark x1="23244" y1="70058" x2="32025" y2="70640"/>
                        <a14:backgroundMark x1="64153" y1="56250" x2="79029" y2="55669"/>
                        <a14:backgroundMark x1="55888" y1="54070" x2="81612" y2="56250"/>
                        <a14:backgroundMark x1="55579" y1="53779" x2="71178" y2="52616"/>
                        <a14:backgroundMark x1="46901" y1="45640" x2="51343" y2="45640"/>
                        <a14:backgroundMark x1="41012" y1="44331" x2="70145" y2="44186"/>
                        <a14:backgroundMark x1="44938" y1="24419" x2="70764" y2="28924"/>
                        <a14:backgroundMark x1="72004" y1="17151" x2="72211" y2="30233"/>
                        <a14:backgroundMark x1="34194" y1="25581" x2="48657" y2="25581"/>
                        <a14:backgroundMark x1="67045" y1="33866" x2="87913" y2="33140"/>
                        <a14:backgroundMark x1="75723" y1="27762" x2="88120" y2="27326"/>
                        <a14:backgroundMark x1="72521" y1="25872" x2="90599" y2="25727"/>
                        <a14:backgroundMark x1="63326" y1="32413" x2="64566" y2="36483"/>
                        <a14:backgroundMark x1="66529" y1="35610" x2="83264" y2="35465"/>
                        <a14:backgroundMark x1="78099" y1="36773" x2="83884" y2="36047"/>
                        <a14:backgroundMark x1="62603" y1="30959" x2="62707" y2="33140"/>
                        <a14:backgroundMark x1="63430" y1="35901" x2="64773" y2="37064"/>
                        <a14:backgroundMark x1="65393" y1="36773" x2="72831" y2="36773"/>
                        <a14:backgroundMark x1="73864" y1="36919" x2="76963" y2="36773"/>
                        <a14:backgroundMark x1="67459" y1="38808" x2="76033" y2="38663"/>
                        <a14:backgroundMark x1="49897" y1="53924" x2="54959" y2="53634"/>
                        <a14:backgroundMark x1="57645" y1="51453" x2="70041" y2="51308"/>
                        <a14:backgroundMark x1="37810" y1="44622" x2="37707" y2="46657"/>
                      </a14:backgroundRemoval>
                    </a14:imgEffect>
                  </a14:imgLayer>
                </a14:imgProps>
              </a:ext>
            </a:extLst>
          </a:blip>
          <a:srcRect l="1161" t="3851" r="975" b="219"/>
          <a:stretch/>
        </p:blipFill>
        <p:spPr>
          <a:xfrm>
            <a:off x="688403" y="923637"/>
            <a:ext cx="7777503" cy="5418552"/>
          </a:xfrm>
          <a:prstGeom prst="rect">
            <a:avLst/>
          </a:prstGeom>
          <a:ln w="19050">
            <a:noFill/>
          </a:ln>
        </p:spPr>
      </p:pic>
      <p:sp>
        <p:nvSpPr>
          <p:cNvPr id="3" name="字幕 2">
            <a:extLst>
              <a:ext uri="{FF2B5EF4-FFF2-40B4-BE49-F238E27FC236}">
                <a16:creationId xmlns:a16="http://schemas.microsoft.com/office/drawing/2014/main" id="{AA77D384-C2CC-F424-1445-4498A48533D2}"/>
              </a:ext>
            </a:extLst>
          </p:cNvPr>
          <p:cNvSpPr txBox="1">
            <a:spLocks/>
          </p:cNvSpPr>
          <p:nvPr/>
        </p:nvSpPr>
        <p:spPr>
          <a:xfrm>
            <a:off x="128726" y="69273"/>
            <a:ext cx="8859914" cy="35017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0"/>
              </a:spcBef>
            </a:pPr>
            <a:r>
              <a:rPr lang="ja-JP" altLang="en-US" sz="1600" b="1" dirty="0"/>
              <a:t>福島県の障がい者相談支援従事者人材育成体系</a:t>
            </a:r>
            <a:endParaRPr lang="en-US" altLang="ja-JP" sz="1600" b="1" dirty="0"/>
          </a:p>
        </p:txBody>
      </p:sp>
    </p:spTree>
    <p:extLst>
      <p:ext uri="{BB962C8B-B14F-4D97-AF65-F5344CB8AC3E}">
        <p14:creationId xmlns:p14="http://schemas.microsoft.com/office/powerpoint/2010/main" val="409798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837D1-802C-C259-01AF-6B6CC551909C}"/>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826383BE-DCAA-52CA-7BC8-38E79A4F8679}"/>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21D1AE1-C02A-AC20-2E4F-390BF04EB1C7}"/>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79</a:t>
            </a:fld>
            <a:endParaRPr kumimoji="1" lang="ja-JP" altLang="en-US" dirty="0"/>
          </a:p>
        </p:txBody>
      </p:sp>
      <p:cxnSp>
        <p:nvCxnSpPr>
          <p:cNvPr id="22" name="直線コネクタ 21">
            <a:extLst>
              <a:ext uri="{FF2B5EF4-FFF2-40B4-BE49-F238E27FC236}">
                <a16:creationId xmlns:a16="http://schemas.microsoft.com/office/drawing/2014/main" id="{426BC1F6-A259-5396-4D5C-48FC3E086523}"/>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タイトル 1">
            <a:extLst>
              <a:ext uri="{FF2B5EF4-FFF2-40B4-BE49-F238E27FC236}">
                <a16:creationId xmlns:a16="http://schemas.microsoft.com/office/drawing/2014/main" id="{8666A719-182C-CF20-F033-FB16ABA8A56B}"/>
              </a:ext>
            </a:extLst>
          </p:cNvPr>
          <p:cNvSpPr txBox="1">
            <a:spLocks/>
          </p:cNvSpPr>
          <p:nvPr/>
        </p:nvSpPr>
        <p:spPr>
          <a:xfrm>
            <a:off x="124287" y="6438549"/>
            <a:ext cx="5205095" cy="3501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200" b="1" dirty="0"/>
              <a:t>『</a:t>
            </a:r>
            <a:r>
              <a:rPr lang="ja-JP" altLang="en-US" sz="1200" b="1" dirty="0"/>
              <a:t>福島県障がい者相談支援従事者人材育成ビジョン</a:t>
            </a:r>
            <a:r>
              <a:rPr lang="en-US" altLang="ja-JP" sz="1200" b="1" dirty="0"/>
              <a:t>』</a:t>
            </a:r>
            <a:r>
              <a:rPr lang="ja-JP" altLang="en-US" sz="1200" b="1" dirty="0"/>
              <a:t>より</a:t>
            </a:r>
          </a:p>
        </p:txBody>
      </p:sp>
      <p:pic>
        <p:nvPicPr>
          <p:cNvPr id="3" name="図 2">
            <a:extLst>
              <a:ext uri="{FF2B5EF4-FFF2-40B4-BE49-F238E27FC236}">
                <a16:creationId xmlns:a16="http://schemas.microsoft.com/office/drawing/2014/main" id="{EE1080DA-65D7-F695-D461-DB8084DB5E35}"/>
              </a:ext>
            </a:extLst>
          </p:cNvPr>
          <p:cNvPicPr>
            <a:picLocks noChangeAspect="1"/>
          </p:cNvPicPr>
          <p:nvPr/>
        </p:nvPicPr>
        <p:blipFill rotWithShape="1">
          <a:blip r:embed="rId3">
            <a:duotone>
              <a:schemeClr val="bg2">
                <a:shade val="45000"/>
                <a:satMod val="135000"/>
              </a:schemeClr>
              <a:prstClr val="white"/>
            </a:duotone>
          </a:blip>
          <a:srcRect l="1387" t="4097" r="56374" b="1168"/>
          <a:stretch/>
        </p:blipFill>
        <p:spPr>
          <a:xfrm>
            <a:off x="472791" y="836464"/>
            <a:ext cx="3683574" cy="5172359"/>
          </a:xfrm>
          <a:prstGeom prst="rect">
            <a:avLst/>
          </a:prstGeom>
          <a:effectLst/>
        </p:spPr>
      </p:pic>
      <p:pic>
        <p:nvPicPr>
          <p:cNvPr id="2" name="図 1">
            <a:extLst>
              <a:ext uri="{FF2B5EF4-FFF2-40B4-BE49-F238E27FC236}">
                <a16:creationId xmlns:a16="http://schemas.microsoft.com/office/drawing/2014/main" id="{0F55F5C9-94FA-0851-D796-6EFEDFC5C947}"/>
              </a:ext>
            </a:extLst>
          </p:cNvPr>
          <p:cNvPicPr>
            <a:picLocks noChangeAspect="1"/>
          </p:cNvPicPr>
          <p:nvPr/>
        </p:nvPicPr>
        <p:blipFill rotWithShape="1">
          <a:blip r:embed="rId3"/>
          <a:srcRect l="44050" t="4097" r="4310" b="1168"/>
          <a:stretch/>
        </p:blipFill>
        <p:spPr>
          <a:xfrm>
            <a:off x="4193309" y="836464"/>
            <a:ext cx="4503372" cy="5172359"/>
          </a:xfrm>
          <a:prstGeom prst="rect">
            <a:avLst/>
          </a:prstGeom>
          <a:effectLst/>
        </p:spPr>
      </p:pic>
      <p:sp>
        <p:nvSpPr>
          <p:cNvPr id="4" name="字幕 2">
            <a:extLst>
              <a:ext uri="{FF2B5EF4-FFF2-40B4-BE49-F238E27FC236}">
                <a16:creationId xmlns:a16="http://schemas.microsoft.com/office/drawing/2014/main" id="{2602E394-031E-D995-7EAB-ABB1F253C4F4}"/>
              </a:ext>
            </a:extLst>
          </p:cNvPr>
          <p:cNvSpPr txBox="1">
            <a:spLocks/>
          </p:cNvSpPr>
          <p:nvPr/>
        </p:nvSpPr>
        <p:spPr>
          <a:xfrm>
            <a:off x="128726" y="69273"/>
            <a:ext cx="8859914" cy="35017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0"/>
              </a:spcBef>
            </a:pPr>
            <a:r>
              <a:rPr lang="ja-JP" altLang="en-US" sz="1600" b="1" dirty="0"/>
              <a:t>福島県の障がい者相談支援従事者人材育成体系</a:t>
            </a:r>
            <a:endParaRPr lang="en-US" altLang="ja-JP" sz="1600" b="1" dirty="0"/>
          </a:p>
        </p:txBody>
      </p:sp>
    </p:spTree>
    <p:extLst>
      <p:ext uri="{BB962C8B-B14F-4D97-AF65-F5344CB8AC3E}">
        <p14:creationId xmlns:p14="http://schemas.microsoft.com/office/powerpoint/2010/main" val="224081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02152-F946-1D88-0A4D-D3A846A1C63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A2D1942-07F3-7970-FE26-D1FBC50A3054}"/>
              </a:ext>
            </a:extLst>
          </p:cNvPr>
          <p:cNvSpPr>
            <a:spLocks noGrp="1"/>
          </p:cNvSpPr>
          <p:nvPr>
            <p:ph type="ctrTitle"/>
          </p:nvPr>
        </p:nvSpPr>
        <p:spPr>
          <a:xfrm>
            <a:off x="133165" y="68498"/>
            <a:ext cx="8859913" cy="335560"/>
          </a:xfrm>
        </p:spPr>
        <p:txBody>
          <a:bodyPr anchor="ctr">
            <a:normAutofit/>
          </a:bodyPr>
          <a:lstStyle/>
          <a:p>
            <a:pPr algn="l"/>
            <a:r>
              <a:rPr lang="ja-JP" altLang="en-US" sz="1600" b="1" dirty="0">
                <a:latin typeface="+mn-ea"/>
                <a:ea typeface="+mn-ea"/>
              </a:rPr>
              <a:t>支援困難事例とは</a:t>
            </a:r>
            <a:endParaRPr kumimoji="1" lang="ja-JP" altLang="en-US" sz="1600" b="1" dirty="0">
              <a:latin typeface="+mn-ea"/>
              <a:ea typeface="+mn-ea"/>
            </a:endParaRPr>
          </a:p>
        </p:txBody>
      </p:sp>
      <p:cxnSp>
        <p:nvCxnSpPr>
          <p:cNvPr id="7" name="直線コネクタ 6">
            <a:extLst>
              <a:ext uri="{FF2B5EF4-FFF2-40B4-BE49-F238E27FC236}">
                <a16:creationId xmlns:a16="http://schemas.microsoft.com/office/drawing/2014/main" id="{9DEB9AD6-708E-1617-2618-C47648E4F96D}"/>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544C1A27-5F4A-96DB-1164-E8FCF2E35A93}"/>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a:t>
            </a:fld>
            <a:endParaRPr kumimoji="1" lang="ja-JP" altLang="en-US" dirty="0"/>
          </a:p>
        </p:txBody>
      </p:sp>
      <p:cxnSp>
        <p:nvCxnSpPr>
          <p:cNvPr id="22" name="直線コネクタ 21">
            <a:extLst>
              <a:ext uri="{FF2B5EF4-FFF2-40B4-BE49-F238E27FC236}">
                <a16:creationId xmlns:a16="http://schemas.microsoft.com/office/drawing/2014/main" id="{340BF6C5-A1B0-645B-4A53-72C819CED97D}"/>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383C9E73-4078-E018-AD3B-C6FB13BEB7B4}"/>
              </a:ext>
            </a:extLst>
          </p:cNvPr>
          <p:cNvSpPr txBox="1">
            <a:spLocks/>
          </p:cNvSpPr>
          <p:nvPr/>
        </p:nvSpPr>
        <p:spPr>
          <a:xfrm>
            <a:off x="159483" y="6429867"/>
            <a:ext cx="7246687" cy="3355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200" b="1" dirty="0">
                <a:latin typeface="+mn-ea"/>
                <a:ea typeface="+mn-ea"/>
              </a:rPr>
              <a:t>参考文献：</a:t>
            </a:r>
            <a:r>
              <a:rPr lang="en-US" altLang="ja-JP" sz="1200" b="1" dirty="0">
                <a:latin typeface="+mn-ea"/>
                <a:ea typeface="+mn-ea"/>
              </a:rPr>
              <a:t>『</a:t>
            </a:r>
            <a:r>
              <a:rPr lang="ja-JP" altLang="en-US" sz="1200" b="1" dirty="0">
                <a:latin typeface="+mn-ea"/>
                <a:ea typeface="+mn-ea"/>
              </a:rPr>
              <a:t>支援困難事例</a:t>
            </a:r>
            <a:r>
              <a:rPr lang="en-US" altLang="ja-JP" sz="1200" b="1" dirty="0">
                <a:latin typeface="+mn-ea"/>
                <a:ea typeface="+mn-ea"/>
              </a:rPr>
              <a:t>―3</a:t>
            </a:r>
            <a:r>
              <a:rPr lang="ja-JP" altLang="en-US" sz="1200" b="1" dirty="0">
                <a:latin typeface="+mn-ea"/>
                <a:ea typeface="+mn-ea"/>
              </a:rPr>
              <a:t>つの発生要因と</a:t>
            </a:r>
            <a:r>
              <a:rPr lang="en-US" altLang="ja-JP" sz="1200" b="1" dirty="0">
                <a:latin typeface="+mn-ea"/>
                <a:ea typeface="+mn-ea"/>
              </a:rPr>
              <a:t>4</a:t>
            </a:r>
            <a:r>
              <a:rPr lang="ja-JP" altLang="en-US" sz="1200" b="1" dirty="0">
                <a:latin typeface="+mn-ea"/>
                <a:ea typeface="+mn-ea"/>
              </a:rPr>
              <a:t>つの分析枠組み</a:t>
            </a:r>
            <a:r>
              <a:rPr lang="en-US" altLang="ja-JP" sz="1200" b="1" dirty="0">
                <a:latin typeface="+mn-ea"/>
                <a:ea typeface="+mn-ea"/>
              </a:rPr>
              <a:t>―』</a:t>
            </a:r>
            <a:r>
              <a:rPr lang="ja-JP" altLang="en-US" sz="1200" b="1" dirty="0">
                <a:latin typeface="+mn-ea"/>
                <a:ea typeface="+mn-ea"/>
              </a:rPr>
              <a:t>岩間伸之氏</a:t>
            </a:r>
          </a:p>
        </p:txBody>
      </p:sp>
      <p:graphicFrame>
        <p:nvGraphicFramePr>
          <p:cNvPr id="3" name="表 7">
            <a:extLst>
              <a:ext uri="{FF2B5EF4-FFF2-40B4-BE49-F238E27FC236}">
                <a16:creationId xmlns:a16="http://schemas.microsoft.com/office/drawing/2014/main" id="{ED269F9D-D4A3-E0ED-7ACC-75AB6198C488}"/>
              </a:ext>
            </a:extLst>
          </p:cNvPr>
          <p:cNvGraphicFramePr>
            <a:graphicFrameLocks noGrp="1"/>
          </p:cNvGraphicFramePr>
          <p:nvPr>
            <p:extLst>
              <p:ext uri="{D42A27DB-BD31-4B8C-83A1-F6EECF244321}">
                <p14:modId xmlns:p14="http://schemas.microsoft.com/office/powerpoint/2010/main" val="161597575"/>
              </p:ext>
            </p:extLst>
          </p:nvPr>
        </p:nvGraphicFramePr>
        <p:xfrm>
          <a:off x="230909" y="480292"/>
          <a:ext cx="8744414" cy="5887032"/>
        </p:xfrm>
        <a:graphic>
          <a:graphicData uri="http://schemas.openxmlformats.org/drawingml/2006/table">
            <a:tbl>
              <a:tblPr firstRow="1" bandRow="1">
                <a:tableStyleId>{5C22544A-7EE6-4342-B048-85BDC9FD1C3A}</a:tableStyleId>
              </a:tblPr>
              <a:tblGrid>
                <a:gridCol w="8744414">
                  <a:extLst>
                    <a:ext uri="{9D8B030D-6E8A-4147-A177-3AD203B41FA5}">
                      <a16:colId xmlns:a16="http://schemas.microsoft.com/office/drawing/2014/main" val="1940901616"/>
                    </a:ext>
                  </a:extLst>
                </a:gridCol>
              </a:tblGrid>
              <a:tr h="498596">
                <a:tc>
                  <a:txBody>
                    <a:bodyPr/>
                    <a:lstStyle/>
                    <a:p>
                      <a:pPr algn="ctr"/>
                      <a:r>
                        <a:rPr kumimoji="1" lang="ja-JP" altLang="en-US" sz="2400" dirty="0">
                          <a:solidFill>
                            <a:schemeClr val="bg1"/>
                          </a:solidFill>
                        </a:rPr>
                        <a:t>４つの分析枠組み</a:t>
                      </a:r>
                    </a:p>
                  </a:txBody>
                  <a:tcPr anchor="ctr"/>
                </a:tc>
                <a:extLst>
                  <a:ext uri="{0D108BD9-81ED-4DB2-BD59-A6C34878D82A}">
                    <a16:rowId xmlns:a16="http://schemas.microsoft.com/office/drawing/2014/main" val="356349795"/>
                  </a:ext>
                </a:extLst>
              </a:tr>
              <a:tr h="1154665">
                <a:tc>
                  <a:txBody>
                    <a:bodyPr/>
                    <a:lstStyle/>
                    <a:p>
                      <a:pPr algn="l"/>
                      <a:r>
                        <a:rPr kumimoji="1" lang="en-US" altLang="ja-JP" b="1" dirty="0">
                          <a:solidFill>
                            <a:schemeClr val="tx1"/>
                          </a:solidFill>
                        </a:rPr>
                        <a:t>【</a:t>
                      </a:r>
                      <a:r>
                        <a:rPr kumimoji="1" lang="ja-JP" altLang="en-US" b="1" dirty="0">
                          <a:solidFill>
                            <a:schemeClr val="tx1"/>
                          </a:solidFill>
                        </a:rPr>
                        <a:t>第</a:t>
                      </a:r>
                      <a:r>
                        <a:rPr kumimoji="1" lang="en-US" altLang="ja-JP" b="1" dirty="0">
                          <a:solidFill>
                            <a:schemeClr val="tx1"/>
                          </a:solidFill>
                        </a:rPr>
                        <a:t>Ⅰ</a:t>
                      </a:r>
                      <a:r>
                        <a:rPr kumimoji="1" lang="ja-JP" altLang="en-US" b="1" dirty="0">
                          <a:solidFill>
                            <a:schemeClr val="tx1"/>
                          </a:solidFill>
                        </a:rPr>
                        <a:t>類型</a:t>
                      </a:r>
                      <a:r>
                        <a:rPr kumimoji="1" lang="en-US" altLang="ja-JP" b="1" dirty="0">
                          <a:solidFill>
                            <a:schemeClr val="tx1"/>
                          </a:solidFill>
                        </a:rPr>
                        <a:t>】</a:t>
                      </a:r>
                      <a:r>
                        <a:rPr kumimoji="1" lang="ja-JP" altLang="en-US" b="1" dirty="0">
                          <a:solidFill>
                            <a:schemeClr val="tx1"/>
                          </a:solidFill>
                        </a:rPr>
                        <a:t>個人的要因＋社会的要因</a:t>
                      </a:r>
                      <a:endParaRPr kumimoji="1" lang="en-US" altLang="ja-JP" b="1" dirty="0">
                        <a:solidFill>
                          <a:schemeClr val="tx1"/>
                        </a:solidFill>
                      </a:endParaRPr>
                    </a:p>
                    <a:p>
                      <a:pPr algn="l"/>
                      <a:r>
                        <a:rPr kumimoji="1" lang="ja-JP" altLang="en-US" sz="1600" b="1" dirty="0">
                          <a:solidFill>
                            <a:schemeClr val="tx1"/>
                          </a:solidFill>
                        </a:rPr>
                        <a:t>　本人は、独居で軽度の認知症（個人的要因）。近隣住民に認知症に関する理解が十分でない（社会的要因）。その結果、住み慣れた家に住み続けたいという本人の意向に反して住民が施設入所を強く求め、両者間に強い葛藤が生じた。</a:t>
                      </a:r>
                    </a:p>
                  </a:txBody>
                  <a:tcPr anchor="ctr"/>
                </a:tc>
                <a:extLst>
                  <a:ext uri="{0D108BD9-81ED-4DB2-BD59-A6C34878D82A}">
                    <a16:rowId xmlns:a16="http://schemas.microsoft.com/office/drawing/2014/main" val="2165479686"/>
                  </a:ext>
                </a:extLst>
              </a:tr>
              <a:tr h="1411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solidFill>
                            <a:schemeClr val="tx1"/>
                          </a:solidFill>
                        </a:rPr>
                        <a:t>【</a:t>
                      </a:r>
                      <a:r>
                        <a:rPr kumimoji="1" lang="ja-JP" altLang="en-US" b="1" dirty="0">
                          <a:solidFill>
                            <a:schemeClr val="tx1"/>
                          </a:solidFill>
                        </a:rPr>
                        <a:t>第</a:t>
                      </a:r>
                      <a:r>
                        <a:rPr kumimoji="1" lang="en-US" altLang="ja-JP" b="1" dirty="0">
                          <a:solidFill>
                            <a:schemeClr val="tx1"/>
                          </a:solidFill>
                        </a:rPr>
                        <a:t>Ⅱ</a:t>
                      </a:r>
                      <a:r>
                        <a:rPr kumimoji="1" lang="ja-JP" altLang="en-US" b="1" dirty="0">
                          <a:solidFill>
                            <a:schemeClr val="tx1"/>
                          </a:solidFill>
                        </a:rPr>
                        <a:t>類型</a:t>
                      </a:r>
                      <a:r>
                        <a:rPr kumimoji="1" lang="en-US" altLang="ja-JP" b="1" dirty="0">
                          <a:solidFill>
                            <a:schemeClr val="tx1"/>
                          </a:solidFill>
                        </a:rPr>
                        <a:t>】</a:t>
                      </a:r>
                      <a:r>
                        <a:rPr kumimoji="1" lang="ja-JP" altLang="en-US" b="1" dirty="0">
                          <a:solidFill>
                            <a:schemeClr val="tx1"/>
                          </a:solidFill>
                        </a:rPr>
                        <a:t>個人的要因＋</a:t>
                      </a:r>
                      <a:r>
                        <a:rPr kumimoji="1" lang="ja-JP" altLang="en-US" b="1" dirty="0">
                          <a:solidFill>
                            <a:srgbClr val="FF0000"/>
                          </a:solidFill>
                        </a:rPr>
                        <a:t>不適切な対応</a:t>
                      </a:r>
                      <a:endParaRPr kumimoji="1" lang="en-US" altLang="ja-JP"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rPr>
                        <a:t>　本人は、脳梗塞による右完全片麻痺がある（個人的要因）。</a:t>
                      </a:r>
                      <a:r>
                        <a:rPr kumimoji="1" lang="ja-JP" altLang="en-US" sz="1600" b="1" dirty="0">
                          <a:solidFill>
                            <a:srgbClr val="FF0000"/>
                          </a:solidFill>
                        </a:rPr>
                        <a:t>援助者は、機能回復を目指してリハビリを強く推奨（不適切な対応）。</a:t>
                      </a:r>
                      <a:r>
                        <a:rPr kumimoji="1" lang="ja-JP" altLang="en-US" sz="1600" b="1" dirty="0">
                          <a:solidFill>
                            <a:schemeClr val="tx1"/>
                          </a:solidFill>
                        </a:rPr>
                        <a:t>その結果、本人はつらいリハビリを続けても一向に回復の兆しがみられない状況に落胆し、サービスを一切拒否して閉じこもってしまった。</a:t>
                      </a:r>
                    </a:p>
                  </a:txBody>
                  <a:tcPr anchor="ctr"/>
                </a:tc>
                <a:extLst>
                  <a:ext uri="{0D108BD9-81ED-4DB2-BD59-A6C34878D82A}">
                    <a16:rowId xmlns:a16="http://schemas.microsoft.com/office/drawing/2014/main" val="70630354"/>
                  </a:ext>
                </a:extLst>
              </a:tr>
              <a:tr h="1411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solidFill>
                            <a:schemeClr val="tx1"/>
                          </a:solidFill>
                        </a:rPr>
                        <a:t>【</a:t>
                      </a:r>
                      <a:r>
                        <a:rPr kumimoji="1" lang="ja-JP" altLang="en-US" b="1" dirty="0">
                          <a:solidFill>
                            <a:schemeClr val="tx1"/>
                          </a:solidFill>
                        </a:rPr>
                        <a:t>第</a:t>
                      </a:r>
                      <a:r>
                        <a:rPr kumimoji="1" lang="en-US" altLang="ja-JP" b="1" dirty="0">
                          <a:solidFill>
                            <a:schemeClr val="tx1"/>
                          </a:solidFill>
                        </a:rPr>
                        <a:t>Ⅲ</a:t>
                      </a:r>
                      <a:r>
                        <a:rPr kumimoji="1" lang="ja-JP" altLang="en-US" b="1" dirty="0">
                          <a:solidFill>
                            <a:schemeClr val="tx1"/>
                          </a:solidFill>
                        </a:rPr>
                        <a:t>類型</a:t>
                      </a:r>
                      <a:r>
                        <a:rPr kumimoji="1" lang="en-US" altLang="ja-JP" b="1" dirty="0">
                          <a:solidFill>
                            <a:schemeClr val="tx1"/>
                          </a:solidFill>
                        </a:rPr>
                        <a:t>】</a:t>
                      </a:r>
                      <a:r>
                        <a:rPr kumimoji="1" lang="ja-JP" altLang="en-US" b="1" dirty="0">
                          <a:solidFill>
                            <a:schemeClr val="tx1"/>
                          </a:solidFill>
                        </a:rPr>
                        <a:t>社会的要因＋</a:t>
                      </a:r>
                      <a:r>
                        <a:rPr kumimoji="1" lang="ja-JP" altLang="en-US" b="1" dirty="0">
                          <a:solidFill>
                            <a:srgbClr val="FF0000"/>
                          </a:solidFill>
                        </a:rPr>
                        <a:t>不適切な対応</a:t>
                      </a:r>
                      <a:endParaRPr kumimoji="1" lang="en-US" altLang="ja-JP"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rPr>
                        <a:t>　介護者である家族がリストラにあい生活苦に陥る（社会的要因）。</a:t>
                      </a:r>
                      <a:r>
                        <a:rPr kumimoji="1" lang="ja-JP" altLang="en-US" sz="1600" b="1" dirty="0">
                          <a:solidFill>
                            <a:srgbClr val="FF0000"/>
                          </a:solidFill>
                        </a:rPr>
                        <a:t>介護保険の１割負担を重く感じた家族からの訴えのままに、援助者はサービスを大幅に減らした（不適切な対応）。</a:t>
                      </a:r>
                      <a:r>
                        <a:rPr kumimoji="1" lang="ja-JP" altLang="en-US" sz="1600" b="1" dirty="0">
                          <a:solidFill>
                            <a:schemeClr val="tx1"/>
                          </a:solidFill>
                        </a:rPr>
                        <a:t>その結果、家族が介護できる範囲を超え、本人はネグレクト（虐待としての介護放棄）状態に至った。</a:t>
                      </a:r>
                    </a:p>
                  </a:txBody>
                  <a:tcPr anchor="ctr"/>
                </a:tc>
                <a:extLst>
                  <a:ext uri="{0D108BD9-81ED-4DB2-BD59-A6C34878D82A}">
                    <a16:rowId xmlns:a16="http://schemas.microsoft.com/office/drawing/2014/main" val="1548718186"/>
                  </a:ext>
                </a:extLst>
              </a:tr>
              <a:tr h="1411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solidFill>
                            <a:schemeClr val="tx1"/>
                          </a:solidFill>
                        </a:rPr>
                        <a:t>【</a:t>
                      </a:r>
                      <a:r>
                        <a:rPr kumimoji="1" lang="ja-JP" altLang="en-US" b="1" dirty="0">
                          <a:solidFill>
                            <a:schemeClr val="tx1"/>
                          </a:solidFill>
                        </a:rPr>
                        <a:t>第</a:t>
                      </a:r>
                      <a:r>
                        <a:rPr kumimoji="1" lang="en-US" altLang="ja-JP" b="1" dirty="0">
                          <a:solidFill>
                            <a:schemeClr val="tx1"/>
                          </a:solidFill>
                        </a:rPr>
                        <a:t>Ⅳ</a:t>
                      </a:r>
                      <a:r>
                        <a:rPr kumimoji="1" lang="ja-JP" altLang="en-US" b="1" dirty="0">
                          <a:solidFill>
                            <a:schemeClr val="tx1"/>
                          </a:solidFill>
                        </a:rPr>
                        <a:t>類型</a:t>
                      </a:r>
                      <a:r>
                        <a:rPr kumimoji="1" lang="en-US" altLang="ja-JP" b="1" dirty="0">
                          <a:solidFill>
                            <a:schemeClr val="tx1"/>
                          </a:solidFill>
                        </a:rPr>
                        <a:t>】</a:t>
                      </a:r>
                      <a:r>
                        <a:rPr kumimoji="1" lang="ja-JP" altLang="en-US" b="1" dirty="0">
                          <a:solidFill>
                            <a:schemeClr val="tx1"/>
                          </a:solidFill>
                        </a:rPr>
                        <a:t>個人的要因＋社会的要因＋</a:t>
                      </a:r>
                      <a:r>
                        <a:rPr kumimoji="1" lang="ja-JP" altLang="en-US" b="1" dirty="0">
                          <a:solidFill>
                            <a:srgbClr val="FF0000"/>
                          </a:solidFill>
                        </a:rPr>
                        <a:t>不適切な対応</a:t>
                      </a:r>
                      <a:endParaRPr kumimoji="1" lang="en-US" altLang="ja-JP"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rPr>
                        <a:t>　娘と同居する母親が認知症を発症（個人的要因）。娘には精神障害があり、これまでは母親が身の回りの世話をしていた（社会的要因）。</a:t>
                      </a:r>
                      <a:r>
                        <a:rPr kumimoji="1" lang="ja-JP" altLang="en-US" sz="1600" b="1" dirty="0">
                          <a:solidFill>
                            <a:srgbClr val="FF0000"/>
                          </a:solidFill>
                        </a:rPr>
                        <a:t>援助者は、娘を介護者として期待し、娘へのサポートなしに母親への介護を求めた（不適切な対応）。</a:t>
                      </a:r>
                      <a:r>
                        <a:rPr kumimoji="1" lang="ja-JP" altLang="en-US" sz="1600" b="1" dirty="0">
                          <a:solidFill>
                            <a:schemeClr val="tx1"/>
                          </a:solidFill>
                        </a:rPr>
                        <a:t>その結果、娘は混乱して症状が悪化。母親への身体的虐待へと至った。</a:t>
                      </a:r>
                    </a:p>
                  </a:txBody>
                  <a:tcPr anchor="ctr"/>
                </a:tc>
                <a:extLst>
                  <a:ext uri="{0D108BD9-81ED-4DB2-BD59-A6C34878D82A}">
                    <a16:rowId xmlns:a16="http://schemas.microsoft.com/office/drawing/2014/main" val="3802461409"/>
                  </a:ext>
                </a:extLst>
              </a:tr>
            </a:tbl>
          </a:graphicData>
        </a:graphic>
      </p:graphicFrame>
    </p:spTree>
    <p:extLst>
      <p:ext uri="{BB962C8B-B14F-4D97-AF65-F5344CB8AC3E}">
        <p14:creationId xmlns:p14="http://schemas.microsoft.com/office/powerpoint/2010/main" val="175921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F9D7E-EB95-2A7B-A14F-5731DFD60798}"/>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F80CAFB-5702-FFE7-58D1-81F9DFB70224}"/>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8B7B17CA-D2EA-D952-B3B5-356D1B1D956A}"/>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80</a:t>
            </a:fld>
            <a:endParaRPr kumimoji="1" lang="ja-JP" altLang="en-US" dirty="0"/>
          </a:p>
        </p:txBody>
      </p:sp>
      <p:cxnSp>
        <p:nvCxnSpPr>
          <p:cNvPr id="22" name="直線コネクタ 21">
            <a:extLst>
              <a:ext uri="{FF2B5EF4-FFF2-40B4-BE49-F238E27FC236}">
                <a16:creationId xmlns:a16="http://schemas.microsoft.com/office/drawing/2014/main" id="{DE9D8046-5983-3CB9-5D33-268721FEE9D7}"/>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2EACAE4C-5013-49B5-88E6-20946DC6D7DA}"/>
              </a:ext>
            </a:extLst>
          </p:cNvPr>
          <p:cNvPicPr>
            <a:picLocks noChangeAspect="1"/>
          </p:cNvPicPr>
          <p:nvPr/>
        </p:nvPicPr>
        <p:blipFill rotWithShape="1">
          <a:blip r:embed="rId3"/>
          <a:srcRect l="12752" t="7981" r="12661"/>
          <a:stretch/>
        </p:blipFill>
        <p:spPr>
          <a:xfrm>
            <a:off x="471292" y="576350"/>
            <a:ext cx="8201416" cy="5691488"/>
          </a:xfrm>
          <a:prstGeom prst="rect">
            <a:avLst/>
          </a:prstGeom>
          <a:effectLst/>
        </p:spPr>
      </p:pic>
      <p:sp>
        <p:nvSpPr>
          <p:cNvPr id="2" name="字幕 2">
            <a:extLst>
              <a:ext uri="{FF2B5EF4-FFF2-40B4-BE49-F238E27FC236}">
                <a16:creationId xmlns:a16="http://schemas.microsoft.com/office/drawing/2014/main" id="{233669B1-6764-681C-A44C-B14E88605BF2}"/>
              </a:ext>
            </a:extLst>
          </p:cNvPr>
          <p:cNvSpPr txBox="1">
            <a:spLocks/>
          </p:cNvSpPr>
          <p:nvPr/>
        </p:nvSpPr>
        <p:spPr>
          <a:xfrm>
            <a:off x="128726" y="69273"/>
            <a:ext cx="8859914" cy="35017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0"/>
              </a:spcBef>
            </a:pPr>
            <a:r>
              <a:rPr lang="ja-JP" altLang="en-US" sz="1600" b="1" dirty="0"/>
              <a:t>福島県の障がい者相談支援従事者人材育成体系</a:t>
            </a:r>
            <a:endParaRPr lang="en-US" altLang="ja-JP" sz="1600" b="1" dirty="0"/>
          </a:p>
        </p:txBody>
      </p:sp>
    </p:spTree>
    <p:extLst>
      <p:ext uri="{BB962C8B-B14F-4D97-AF65-F5344CB8AC3E}">
        <p14:creationId xmlns:p14="http://schemas.microsoft.com/office/powerpoint/2010/main" val="68373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A7EBF-81D7-02AD-8323-353521718748}"/>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E8D647F2-BC20-942A-CD7C-C743484BA9C1}"/>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CB2A3DE5-3648-C7E4-1C08-1688C6AF101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81</a:t>
            </a:fld>
            <a:endParaRPr kumimoji="1" lang="ja-JP" altLang="en-US" dirty="0"/>
          </a:p>
        </p:txBody>
      </p:sp>
      <p:cxnSp>
        <p:nvCxnSpPr>
          <p:cNvPr id="22" name="直線コネクタ 21">
            <a:extLst>
              <a:ext uri="{FF2B5EF4-FFF2-40B4-BE49-F238E27FC236}">
                <a16:creationId xmlns:a16="http://schemas.microsoft.com/office/drawing/2014/main" id="{2BAA40AE-AD44-75A0-031B-57350ADD4E7A}"/>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50D0D72A-3CB1-E516-1E32-A82D4B7DB2BD}"/>
              </a:ext>
            </a:extLst>
          </p:cNvPr>
          <p:cNvSpPr txBox="1">
            <a:spLocks/>
          </p:cNvSpPr>
          <p:nvPr/>
        </p:nvSpPr>
        <p:spPr>
          <a:xfrm>
            <a:off x="133165" y="33846"/>
            <a:ext cx="8859913" cy="4532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dirty="0">
                <a:latin typeface="+mn-ea"/>
                <a:ea typeface="+mn-ea"/>
              </a:rPr>
              <a:t>継続的な学びの中での相談支援従事者研修</a:t>
            </a:r>
          </a:p>
        </p:txBody>
      </p:sp>
      <p:sp>
        <p:nvSpPr>
          <p:cNvPr id="8" name="四角形: 角を丸くする 7">
            <a:extLst>
              <a:ext uri="{FF2B5EF4-FFF2-40B4-BE49-F238E27FC236}">
                <a16:creationId xmlns:a16="http://schemas.microsoft.com/office/drawing/2014/main" id="{E1F6B8D1-C5FE-2846-9C69-7012A8AF419D}"/>
              </a:ext>
            </a:extLst>
          </p:cNvPr>
          <p:cNvSpPr/>
          <p:nvPr/>
        </p:nvSpPr>
        <p:spPr>
          <a:xfrm>
            <a:off x="177555" y="905525"/>
            <a:ext cx="1872209" cy="907794"/>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rPr>
              <a:t>OJT</a:t>
            </a:r>
          </a:p>
          <a:p>
            <a:pPr algn="ctr"/>
            <a:r>
              <a:rPr kumimoji="1" lang="ja-JP" altLang="en-US" sz="1600" b="1" dirty="0">
                <a:solidFill>
                  <a:schemeClr val="tx1"/>
                </a:solidFill>
              </a:rPr>
              <a:t>（地域全体で）</a:t>
            </a:r>
          </a:p>
        </p:txBody>
      </p:sp>
      <p:sp>
        <p:nvSpPr>
          <p:cNvPr id="11" name="四角形: 角を丸くする 10">
            <a:extLst>
              <a:ext uri="{FF2B5EF4-FFF2-40B4-BE49-F238E27FC236}">
                <a16:creationId xmlns:a16="http://schemas.microsoft.com/office/drawing/2014/main" id="{9D303CEB-FD07-9194-E843-4E81E2793F65}"/>
              </a:ext>
            </a:extLst>
          </p:cNvPr>
          <p:cNvSpPr/>
          <p:nvPr/>
        </p:nvSpPr>
        <p:spPr>
          <a:xfrm>
            <a:off x="177554" y="1915660"/>
            <a:ext cx="1872209" cy="777687"/>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テーマ別研修</a:t>
            </a:r>
          </a:p>
        </p:txBody>
      </p:sp>
      <p:sp>
        <p:nvSpPr>
          <p:cNvPr id="12" name="四角形: 角を丸くする 11">
            <a:extLst>
              <a:ext uri="{FF2B5EF4-FFF2-40B4-BE49-F238E27FC236}">
                <a16:creationId xmlns:a16="http://schemas.microsoft.com/office/drawing/2014/main" id="{84EFD4C7-B941-FEA5-104F-21E545FDA3D1}"/>
              </a:ext>
            </a:extLst>
          </p:cNvPr>
          <p:cNvSpPr/>
          <p:nvPr/>
        </p:nvSpPr>
        <p:spPr>
          <a:xfrm>
            <a:off x="177554" y="2851295"/>
            <a:ext cx="1872209" cy="1290985"/>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階層別研修</a:t>
            </a:r>
          </a:p>
        </p:txBody>
      </p:sp>
      <p:sp>
        <p:nvSpPr>
          <p:cNvPr id="13" name="四角形: 角を丸くする 12">
            <a:extLst>
              <a:ext uri="{FF2B5EF4-FFF2-40B4-BE49-F238E27FC236}">
                <a16:creationId xmlns:a16="http://schemas.microsoft.com/office/drawing/2014/main" id="{A2F82C56-5C01-C196-C697-5CCF54734F73}"/>
              </a:ext>
            </a:extLst>
          </p:cNvPr>
          <p:cNvSpPr/>
          <p:nvPr/>
        </p:nvSpPr>
        <p:spPr>
          <a:xfrm>
            <a:off x="333164" y="2574525"/>
            <a:ext cx="1560988" cy="597427"/>
          </a:xfrm>
          <a:prstGeom prst="roundRect">
            <a:avLst/>
          </a:prstGeom>
          <a:solidFill>
            <a:schemeClr val="bg1"/>
          </a:solidFill>
          <a:ln w="381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都道府県等実施研修の体系化</a:t>
            </a:r>
          </a:p>
        </p:txBody>
      </p:sp>
      <p:sp>
        <p:nvSpPr>
          <p:cNvPr id="15" name="四角形: 角を丸くする 14">
            <a:extLst>
              <a:ext uri="{FF2B5EF4-FFF2-40B4-BE49-F238E27FC236}">
                <a16:creationId xmlns:a16="http://schemas.microsoft.com/office/drawing/2014/main" id="{3C8487C4-3CB3-C5B2-6F0E-B8A490CD00AB}"/>
              </a:ext>
            </a:extLst>
          </p:cNvPr>
          <p:cNvSpPr/>
          <p:nvPr/>
        </p:nvSpPr>
        <p:spPr>
          <a:xfrm>
            <a:off x="427607" y="5768021"/>
            <a:ext cx="8361286" cy="554915"/>
          </a:xfrm>
          <a:prstGeom prst="roundRect">
            <a:avLst/>
          </a:prstGeom>
          <a:solidFill>
            <a:schemeClr val="accent1">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継続的な学びとその場</a:t>
            </a:r>
          </a:p>
        </p:txBody>
      </p:sp>
      <p:sp>
        <p:nvSpPr>
          <p:cNvPr id="16" name="四角形: 角を丸くする 15">
            <a:extLst>
              <a:ext uri="{FF2B5EF4-FFF2-40B4-BE49-F238E27FC236}">
                <a16:creationId xmlns:a16="http://schemas.microsoft.com/office/drawing/2014/main" id="{42A90CFB-A02C-C1B6-0C4C-C1FEDDF56C71}"/>
              </a:ext>
            </a:extLst>
          </p:cNvPr>
          <p:cNvSpPr/>
          <p:nvPr/>
        </p:nvSpPr>
        <p:spPr>
          <a:xfrm>
            <a:off x="2327431" y="932159"/>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スーパービジョン</a:t>
            </a:r>
          </a:p>
        </p:txBody>
      </p:sp>
      <p:sp>
        <p:nvSpPr>
          <p:cNvPr id="17" name="四角形: 角を丸くする 16">
            <a:extLst>
              <a:ext uri="{FF2B5EF4-FFF2-40B4-BE49-F238E27FC236}">
                <a16:creationId xmlns:a16="http://schemas.microsoft.com/office/drawing/2014/main" id="{36139CE0-4DE6-C7B3-02BA-FD364551F21E}"/>
              </a:ext>
            </a:extLst>
          </p:cNvPr>
          <p:cNvSpPr/>
          <p:nvPr/>
        </p:nvSpPr>
        <p:spPr>
          <a:xfrm>
            <a:off x="2327431" y="1428210"/>
            <a:ext cx="6639014" cy="319166"/>
          </a:xfrm>
          <a:prstGeom prst="roundRect">
            <a:avLst/>
          </a:prstGeom>
          <a:noFill/>
          <a:ln w="381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助言・事例検討など</a:t>
            </a:r>
          </a:p>
        </p:txBody>
      </p:sp>
      <p:sp>
        <p:nvSpPr>
          <p:cNvPr id="18" name="四角形: 角を丸くする 17">
            <a:extLst>
              <a:ext uri="{FF2B5EF4-FFF2-40B4-BE49-F238E27FC236}">
                <a16:creationId xmlns:a16="http://schemas.microsoft.com/office/drawing/2014/main" id="{A42066CC-A2B9-F78F-B2A2-E1BEF90E9EDC}"/>
              </a:ext>
            </a:extLst>
          </p:cNvPr>
          <p:cNvSpPr/>
          <p:nvPr/>
        </p:nvSpPr>
        <p:spPr>
          <a:xfrm>
            <a:off x="3438524" y="2736957"/>
            <a:ext cx="416011" cy="1401107"/>
          </a:xfrm>
          <a:prstGeom prst="roundRect">
            <a:avLst/>
          </a:prstGeom>
          <a:solidFill>
            <a:schemeClr val="accent3">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rPr>
              <a:t>共通講義</a:t>
            </a:r>
          </a:p>
        </p:txBody>
      </p:sp>
      <p:sp>
        <p:nvSpPr>
          <p:cNvPr id="19" name="四角形: 角を丸くする 18">
            <a:extLst>
              <a:ext uri="{FF2B5EF4-FFF2-40B4-BE49-F238E27FC236}">
                <a16:creationId xmlns:a16="http://schemas.microsoft.com/office/drawing/2014/main" id="{386F9990-1992-08CE-5742-23AD6CCA2ABA}"/>
              </a:ext>
            </a:extLst>
          </p:cNvPr>
          <p:cNvSpPr/>
          <p:nvPr/>
        </p:nvSpPr>
        <p:spPr>
          <a:xfrm>
            <a:off x="3969789" y="3575822"/>
            <a:ext cx="785923"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養成</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0" name="四角形: 角を丸くする 19">
            <a:extLst>
              <a:ext uri="{FF2B5EF4-FFF2-40B4-BE49-F238E27FC236}">
                <a16:creationId xmlns:a16="http://schemas.microsoft.com/office/drawing/2014/main" id="{EF40FECF-418E-328E-9719-CC058DE119F9}"/>
              </a:ext>
            </a:extLst>
          </p:cNvPr>
          <p:cNvSpPr/>
          <p:nvPr/>
        </p:nvSpPr>
        <p:spPr>
          <a:xfrm>
            <a:off x="5637314" y="3575822"/>
            <a:ext cx="785923"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21" name="四角形: 角を丸くする 20">
            <a:extLst>
              <a:ext uri="{FF2B5EF4-FFF2-40B4-BE49-F238E27FC236}">
                <a16:creationId xmlns:a16="http://schemas.microsoft.com/office/drawing/2014/main" id="{5C4D3639-8449-B931-9146-6303D0CB1BCF}"/>
              </a:ext>
            </a:extLst>
          </p:cNvPr>
          <p:cNvSpPr/>
          <p:nvPr/>
        </p:nvSpPr>
        <p:spPr>
          <a:xfrm>
            <a:off x="7524251" y="3871940"/>
            <a:ext cx="785923"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現任</a:t>
            </a:r>
            <a:endParaRPr kumimoji="1" lang="en-US" altLang="ja-JP" sz="1400" b="1" dirty="0">
              <a:solidFill>
                <a:schemeClr val="tx1"/>
              </a:solidFill>
            </a:endParaRPr>
          </a:p>
          <a:p>
            <a:pPr algn="ctr"/>
            <a:r>
              <a:rPr kumimoji="1" lang="ja-JP" altLang="en-US" sz="1400" b="1" dirty="0">
                <a:solidFill>
                  <a:schemeClr val="tx1"/>
                </a:solidFill>
              </a:rPr>
              <a:t>研修</a:t>
            </a:r>
          </a:p>
        </p:txBody>
      </p:sp>
      <p:cxnSp>
        <p:nvCxnSpPr>
          <p:cNvPr id="25" name="直線矢印コネクタ 24">
            <a:extLst>
              <a:ext uri="{FF2B5EF4-FFF2-40B4-BE49-F238E27FC236}">
                <a16:creationId xmlns:a16="http://schemas.microsoft.com/office/drawing/2014/main" id="{B3BE4AB0-590D-2514-439C-CA34085499AE}"/>
              </a:ext>
            </a:extLst>
          </p:cNvPr>
          <p:cNvCxnSpPr>
            <a:cxnSpLocks/>
          </p:cNvCxnSpPr>
          <p:nvPr/>
        </p:nvCxnSpPr>
        <p:spPr>
          <a:xfrm>
            <a:off x="4820571" y="3815178"/>
            <a:ext cx="772353" cy="2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1B83E955-A781-C909-E096-78B361F39879}"/>
              </a:ext>
            </a:extLst>
          </p:cNvPr>
          <p:cNvCxnSpPr>
            <a:cxnSpLocks/>
          </p:cNvCxnSpPr>
          <p:nvPr/>
        </p:nvCxnSpPr>
        <p:spPr>
          <a:xfrm>
            <a:off x="6547016" y="3819433"/>
            <a:ext cx="910224" cy="2624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5E44689A-FA65-B427-D776-565B844D9FD5}"/>
              </a:ext>
            </a:extLst>
          </p:cNvPr>
          <p:cNvCxnSpPr>
            <a:cxnSpLocks/>
          </p:cNvCxnSpPr>
          <p:nvPr/>
        </p:nvCxnSpPr>
        <p:spPr>
          <a:xfrm flipV="1">
            <a:off x="6532486" y="3609725"/>
            <a:ext cx="924754" cy="207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88EF3F49-115C-77DC-F199-8C7CDEC28A39}"/>
              </a:ext>
            </a:extLst>
          </p:cNvPr>
          <p:cNvSpPr/>
          <p:nvPr/>
        </p:nvSpPr>
        <p:spPr>
          <a:xfrm>
            <a:off x="2327431" y="1941531"/>
            <a:ext cx="6639014" cy="638793"/>
          </a:xfrm>
          <a:prstGeom prst="roundRect">
            <a:avLst/>
          </a:prstGeom>
          <a:noFill/>
          <a:ln w="190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2">
                    <a:lumMod val="50000"/>
                  </a:schemeClr>
                </a:solidFill>
              </a:rPr>
              <a:t>専門コース別研修（精神障害・障害児支援・意思決定支援など）</a:t>
            </a:r>
            <a:endParaRPr kumimoji="1" lang="en-US" altLang="ja-JP" sz="1600" b="1" dirty="0">
              <a:solidFill>
                <a:schemeClr val="bg2">
                  <a:lumMod val="50000"/>
                </a:schemeClr>
              </a:solidFill>
            </a:endParaRPr>
          </a:p>
          <a:p>
            <a:r>
              <a:rPr kumimoji="1" lang="ja-JP" altLang="en-US" sz="1600" b="1" dirty="0">
                <a:solidFill>
                  <a:schemeClr val="bg2">
                    <a:lumMod val="50000"/>
                  </a:schemeClr>
                </a:solidFill>
              </a:rPr>
              <a:t>医療的ケア児支援者養成研修</a:t>
            </a:r>
          </a:p>
        </p:txBody>
      </p:sp>
      <p:cxnSp>
        <p:nvCxnSpPr>
          <p:cNvPr id="32" name="直線矢印コネクタ 31">
            <a:extLst>
              <a:ext uri="{FF2B5EF4-FFF2-40B4-BE49-F238E27FC236}">
                <a16:creationId xmlns:a16="http://schemas.microsoft.com/office/drawing/2014/main" id="{448CF9FC-E356-EA80-CEB8-FB96F7AC2A13}"/>
              </a:ext>
            </a:extLst>
          </p:cNvPr>
          <p:cNvCxnSpPr>
            <a:cxnSpLocks/>
          </p:cNvCxnSpPr>
          <p:nvPr/>
        </p:nvCxnSpPr>
        <p:spPr>
          <a:xfrm>
            <a:off x="427607" y="4449190"/>
            <a:ext cx="8361286" cy="0"/>
          </a:xfrm>
          <a:prstGeom prst="straightConnector1">
            <a:avLst/>
          </a:prstGeom>
          <a:ln w="952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6" name="タイトル 1">
            <a:extLst>
              <a:ext uri="{FF2B5EF4-FFF2-40B4-BE49-F238E27FC236}">
                <a16:creationId xmlns:a16="http://schemas.microsoft.com/office/drawing/2014/main" id="{06E58EB7-12AA-D58F-8ADF-363D06A68531}"/>
              </a:ext>
            </a:extLst>
          </p:cNvPr>
          <p:cNvSpPr txBox="1">
            <a:spLocks/>
          </p:cNvSpPr>
          <p:nvPr/>
        </p:nvSpPr>
        <p:spPr>
          <a:xfrm>
            <a:off x="133165" y="6465185"/>
            <a:ext cx="8123068" cy="2829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100" b="1" dirty="0"/>
              <a:t>『</a:t>
            </a:r>
            <a:r>
              <a:rPr lang="ja-JP" altLang="en-US" sz="1100" b="1" dirty="0"/>
              <a:t>障害者相談支援従事者研修テキスト　主任研修編　</a:t>
            </a:r>
            <a:r>
              <a:rPr lang="en-US" altLang="ja-JP" sz="1100" b="1" dirty="0"/>
              <a:t>〈</a:t>
            </a:r>
            <a:r>
              <a:rPr lang="ja-JP" altLang="en-US" sz="1100" b="1" dirty="0"/>
              <a:t>日本相談支援専門員協会</a:t>
            </a:r>
            <a:r>
              <a:rPr lang="en-US" altLang="ja-JP" sz="1100" b="1" dirty="0"/>
              <a:t>〉』</a:t>
            </a:r>
            <a:r>
              <a:rPr lang="ja-JP" altLang="en-US" sz="1100" b="1" dirty="0"/>
              <a:t>（一部修正）　より</a:t>
            </a:r>
          </a:p>
        </p:txBody>
      </p:sp>
      <p:sp>
        <p:nvSpPr>
          <p:cNvPr id="46" name="四角形: 角を丸くする 45">
            <a:extLst>
              <a:ext uri="{FF2B5EF4-FFF2-40B4-BE49-F238E27FC236}">
                <a16:creationId xmlns:a16="http://schemas.microsoft.com/office/drawing/2014/main" id="{1CE1258D-AECE-5BD2-E8BE-3B82E17B3BFC}"/>
              </a:ext>
            </a:extLst>
          </p:cNvPr>
          <p:cNvSpPr/>
          <p:nvPr/>
        </p:nvSpPr>
        <p:spPr>
          <a:xfrm>
            <a:off x="2346667" y="4544914"/>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知っておきたい知識</a:t>
            </a:r>
          </a:p>
        </p:txBody>
      </p:sp>
      <p:sp>
        <p:nvSpPr>
          <p:cNvPr id="47" name="四角形: 角を丸くする 46">
            <a:extLst>
              <a:ext uri="{FF2B5EF4-FFF2-40B4-BE49-F238E27FC236}">
                <a16:creationId xmlns:a16="http://schemas.microsoft.com/office/drawing/2014/main" id="{7A310031-F4F7-548B-F19C-E0630CBDC960}"/>
              </a:ext>
            </a:extLst>
          </p:cNvPr>
          <p:cNvSpPr/>
          <p:nvPr/>
        </p:nvSpPr>
        <p:spPr>
          <a:xfrm>
            <a:off x="2346667" y="4849879"/>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身につけておきたい技能</a:t>
            </a:r>
          </a:p>
        </p:txBody>
      </p:sp>
      <p:sp>
        <p:nvSpPr>
          <p:cNvPr id="48" name="四角形: 角を丸くする 47">
            <a:extLst>
              <a:ext uri="{FF2B5EF4-FFF2-40B4-BE49-F238E27FC236}">
                <a16:creationId xmlns:a16="http://schemas.microsoft.com/office/drawing/2014/main" id="{1B69B19B-E167-56E9-F612-369DBA39768F}"/>
              </a:ext>
            </a:extLst>
          </p:cNvPr>
          <p:cNvSpPr/>
          <p:nvPr/>
        </p:nvSpPr>
        <p:spPr>
          <a:xfrm>
            <a:off x="2345187" y="5161845"/>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積んでおきたい経験</a:t>
            </a:r>
          </a:p>
        </p:txBody>
      </p:sp>
      <p:sp>
        <p:nvSpPr>
          <p:cNvPr id="49" name="四角形: 角を丸くする 48">
            <a:extLst>
              <a:ext uri="{FF2B5EF4-FFF2-40B4-BE49-F238E27FC236}">
                <a16:creationId xmlns:a16="http://schemas.microsoft.com/office/drawing/2014/main" id="{F5E60A17-5D98-D00A-4432-4E3ECA222275}"/>
              </a:ext>
            </a:extLst>
          </p:cNvPr>
          <p:cNvSpPr/>
          <p:nvPr/>
        </p:nvSpPr>
        <p:spPr>
          <a:xfrm>
            <a:off x="2345187" y="5464933"/>
            <a:ext cx="4248208" cy="233526"/>
          </a:xfrm>
          <a:prstGeom prst="round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常に基盤におくべき価値</a:t>
            </a:r>
          </a:p>
        </p:txBody>
      </p:sp>
      <p:pic>
        <p:nvPicPr>
          <p:cNvPr id="55" name="図 54">
            <a:extLst>
              <a:ext uri="{FF2B5EF4-FFF2-40B4-BE49-F238E27FC236}">
                <a16:creationId xmlns:a16="http://schemas.microsoft.com/office/drawing/2014/main" id="{3C43CFAE-2D57-195F-2B0E-F3A750ADC5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50" b="89286" l="1786" r="97321">
                        <a14:backgroundMark x1="29911" y1="24554" x2="29911" y2="29911"/>
                        <a14:backgroundMark x1="14286" y1="30804" x2="15625" y2="30804"/>
                        <a14:backgroundMark x1="27232" y1="33482" x2="30357" y2="38839"/>
                        <a14:backgroundMark x1="19643" y1="54018" x2="20982" y2="55804"/>
                        <a14:backgroundMark x1="25000" y1="60268" x2="27232" y2="62500"/>
                      </a14:backgroundRemoval>
                    </a14:imgEffect>
                  </a14:imgLayer>
                </a14:imgProps>
              </a:ext>
            </a:extLst>
          </a:blip>
          <a:stretch>
            <a:fillRect/>
          </a:stretch>
        </p:blipFill>
        <p:spPr>
          <a:xfrm>
            <a:off x="572843" y="4692077"/>
            <a:ext cx="1555374" cy="1555374"/>
          </a:xfrm>
          <a:prstGeom prst="rect">
            <a:avLst/>
          </a:prstGeom>
        </p:spPr>
      </p:pic>
      <p:pic>
        <p:nvPicPr>
          <p:cNvPr id="56" name="図 55">
            <a:extLst>
              <a:ext uri="{FF2B5EF4-FFF2-40B4-BE49-F238E27FC236}">
                <a16:creationId xmlns:a16="http://schemas.microsoft.com/office/drawing/2014/main" id="{FF51DCC8-A7BA-E849-F503-E0884B6BE0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233" b="87907" l="1702" r="98298">
                        <a14:foregroundMark x1="3830" y1="62326" x2="3830" y2="62326"/>
                        <a14:foregroundMark x1="5106" y1="61395" x2="5532" y2="65116"/>
                        <a14:foregroundMark x1="28936" y1="84186" x2="28936" y2="83721"/>
                        <a14:foregroundMark x1="45957" y1="83721" x2="47234" y2="81860"/>
                        <a14:foregroundMark x1="71489" y1="77209" x2="71064" y2="82326"/>
                        <a14:foregroundMark x1="71064" y1="75349" x2="71489" y2="75349"/>
                        <a14:foregroundMark x1="74894" y1="13023" x2="75745" y2="18140"/>
                        <a14:foregroundMark x1="13191" y1="24651" x2="19149" y2="29302"/>
                        <a14:foregroundMark x1="94043" y1="42791" x2="90638" y2="46512"/>
                        <a14:foregroundMark x1="95319" y1="64186" x2="93617" y2="68837"/>
                      </a14:backgroundRemoval>
                    </a14:imgEffect>
                  </a14:imgLayer>
                </a14:imgProps>
              </a:ext>
            </a:extLst>
          </a:blip>
          <a:stretch>
            <a:fillRect/>
          </a:stretch>
        </p:blipFill>
        <p:spPr>
          <a:xfrm>
            <a:off x="6857768" y="4575925"/>
            <a:ext cx="1555374" cy="1423002"/>
          </a:xfrm>
          <a:prstGeom prst="rect">
            <a:avLst/>
          </a:prstGeom>
        </p:spPr>
      </p:pic>
      <p:sp>
        <p:nvSpPr>
          <p:cNvPr id="3" name="四角形: 角を丸くする 2">
            <a:extLst>
              <a:ext uri="{FF2B5EF4-FFF2-40B4-BE49-F238E27FC236}">
                <a16:creationId xmlns:a16="http://schemas.microsoft.com/office/drawing/2014/main" id="{15BF2BA1-AC0B-4925-994E-F5BFDFA3A66B}"/>
              </a:ext>
            </a:extLst>
          </p:cNvPr>
          <p:cNvSpPr/>
          <p:nvPr/>
        </p:nvSpPr>
        <p:spPr>
          <a:xfrm>
            <a:off x="3969789" y="2745285"/>
            <a:ext cx="785923" cy="483111"/>
          </a:xfrm>
          <a:prstGeom prst="roundRect">
            <a:avLst/>
          </a:prstGeom>
          <a:solidFill>
            <a:schemeClr val="accent6">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基礎</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4" name="四角形: 角を丸くする 3">
            <a:extLst>
              <a:ext uri="{FF2B5EF4-FFF2-40B4-BE49-F238E27FC236}">
                <a16:creationId xmlns:a16="http://schemas.microsoft.com/office/drawing/2014/main" id="{AACB7778-001C-42F2-5136-958AF65E8249}"/>
              </a:ext>
            </a:extLst>
          </p:cNvPr>
          <p:cNvSpPr/>
          <p:nvPr/>
        </p:nvSpPr>
        <p:spPr>
          <a:xfrm>
            <a:off x="5617221" y="2755454"/>
            <a:ext cx="785923" cy="483111"/>
          </a:xfrm>
          <a:prstGeom prst="roundRect">
            <a:avLst/>
          </a:prstGeom>
          <a:solidFill>
            <a:schemeClr val="accent6">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実践</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5" name="四角形: 角を丸くする 4">
            <a:extLst>
              <a:ext uri="{FF2B5EF4-FFF2-40B4-BE49-F238E27FC236}">
                <a16:creationId xmlns:a16="http://schemas.microsoft.com/office/drawing/2014/main" id="{217810C0-DCCD-905F-3F55-46EBF17AC770}"/>
              </a:ext>
            </a:extLst>
          </p:cNvPr>
          <p:cNvSpPr/>
          <p:nvPr/>
        </p:nvSpPr>
        <p:spPr>
          <a:xfrm>
            <a:off x="7519388" y="2763249"/>
            <a:ext cx="785923" cy="483111"/>
          </a:xfrm>
          <a:prstGeom prst="roundRect">
            <a:avLst/>
          </a:prstGeom>
          <a:solidFill>
            <a:schemeClr val="accent6">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更新</a:t>
            </a:r>
            <a:endParaRPr kumimoji="1" lang="en-US" altLang="ja-JP" sz="1400" b="1" dirty="0">
              <a:solidFill>
                <a:schemeClr val="tx1"/>
              </a:solidFill>
            </a:endParaRPr>
          </a:p>
          <a:p>
            <a:pPr algn="ctr"/>
            <a:r>
              <a:rPr kumimoji="1" lang="ja-JP" altLang="en-US" sz="1400" b="1" dirty="0">
                <a:solidFill>
                  <a:schemeClr val="tx1"/>
                </a:solidFill>
              </a:rPr>
              <a:t>研修</a:t>
            </a:r>
          </a:p>
        </p:txBody>
      </p:sp>
      <p:sp>
        <p:nvSpPr>
          <p:cNvPr id="9" name="四角形: 角を丸くする 8">
            <a:extLst>
              <a:ext uri="{FF2B5EF4-FFF2-40B4-BE49-F238E27FC236}">
                <a16:creationId xmlns:a16="http://schemas.microsoft.com/office/drawing/2014/main" id="{BF719DAA-DF0B-5403-BCA9-7A30A1883BC8}"/>
              </a:ext>
            </a:extLst>
          </p:cNvPr>
          <p:cNvSpPr/>
          <p:nvPr/>
        </p:nvSpPr>
        <p:spPr>
          <a:xfrm>
            <a:off x="7519388" y="3338146"/>
            <a:ext cx="785923"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主任</a:t>
            </a:r>
            <a:endParaRPr kumimoji="1" lang="en-US" altLang="ja-JP" sz="1400" b="1" dirty="0">
              <a:solidFill>
                <a:schemeClr val="tx1"/>
              </a:solidFill>
            </a:endParaRPr>
          </a:p>
          <a:p>
            <a:pPr algn="ctr"/>
            <a:r>
              <a:rPr kumimoji="1" lang="ja-JP" altLang="en-US" sz="1400" b="1" dirty="0">
                <a:solidFill>
                  <a:schemeClr val="tx1"/>
                </a:solidFill>
              </a:rPr>
              <a:t>研修</a:t>
            </a:r>
          </a:p>
        </p:txBody>
      </p:sp>
      <p:cxnSp>
        <p:nvCxnSpPr>
          <p:cNvPr id="14" name="直線矢印コネクタ 13">
            <a:extLst>
              <a:ext uri="{FF2B5EF4-FFF2-40B4-BE49-F238E27FC236}">
                <a16:creationId xmlns:a16="http://schemas.microsoft.com/office/drawing/2014/main" id="{85677A70-AA2F-FD99-7B41-96E595EB3BFD}"/>
              </a:ext>
            </a:extLst>
          </p:cNvPr>
          <p:cNvCxnSpPr>
            <a:cxnSpLocks/>
          </p:cNvCxnSpPr>
          <p:nvPr/>
        </p:nvCxnSpPr>
        <p:spPr>
          <a:xfrm>
            <a:off x="4820570" y="2975952"/>
            <a:ext cx="772353" cy="2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E0FB052D-FFC8-DE57-178D-AE7B13F45F9D}"/>
              </a:ext>
            </a:extLst>
          </p:cNvPr>
          <p:cNvCxnSpPr>
            <a:cxnSpLocks/>
          </p:cNvCxnSpPr>
          <p:nvPr/>
        </p:nvCxnSpPr>
        <p:spPr>
          <a:xfrm>
            <a:off x="6575089" y="2976174"/>
            <a:ext cx="772353" cy="2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0CDED388-4D18-4E74-E5E7-8278815FF1B1}"/>
              </a:ext>
            </a:extLst>
          </p:cNvPr>
          <p:cNvSpPr/>
          <p:nvPr/>
        </p:nvSpPr>
        <p:spPr>
          <a:xfrm>
            <a:off x="2214923" y="2735496"/>
            <a:ext cx="1073018" cy="483111"/>
          </a:xfrm>
          <a:prstGeom prst="roundRect">
            <a:avLst/>
          </a:prstGeom>
          <a:solidFill>
            <a:schemeClr val="accent6">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サービス管理</a:t>
            </a:r>
            <a:endParaRPr kumimoji="1" lang="en-US" altLang="ja-JP" sz="1100" b="1" dirty="0">
              <a:solidFill>
                <a:schemeClr val="tx1"/>
              </a:solidFill>
            </a:endParaRPr>
          </a:p>
          <a:p>
            <a:pPr algn="ctr"/>
            <a:r>
              <a:rPr kumimoji="1" lang="ja-JP" altLang="en-US" sz="1100" b="1" dirty="0">
                <a:solidFill>
                  <a:schemeClr val="tx1"/>
                </a:solidFill>
              </a:rPr>
              <a:t>責任者</a:t>
            </a:r>
          </a:p>
        </p:txBody>
      </p:sp>
      <p:sp>
        <p:nvSpPr>
          <p:cNvPr id="28" name="四角形: 角を丸くする 27">
            <a:extLst>
              <a:ext uri="{FF2B5EF4-FFF2-40B4-BE49-F238E27FC236}">
                <a16:creationId xmlns:a16="http://schemas.microsoft.com/office/drawing/2014/main" id="{97DE2313-6788-3019-1DD7-937DECC720EF}"/>
              </a:ext>
            </a:extLst>
          </p:cNvPr>
          <p:cNvSpPr/>
          <p:nvPr/>
        </p:nvSpPr>
        <p:spPr>
          <a:xfrm>
            <a:off x="2219295" y="3556901"/>
            <a:ext cx="1073018" cy="483111"/>
          </a:xfrm>
          <a:prstGeom prst="roundRect">
            <a:avLst/>
          </a:prstGeom>
          <a:solidFill>
            <a:schemeClr val="accent5">
              <a:lumMod val="20000"/>
              <a:lumOff val="80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相談支援</a:t>
            </a:r>
            <a:endParaRPr kumimoji="1" lang="en-US" altLang="ja-JP" sz="1200" b="1" dirty="0">
              <a:solidFill>
                <a:schemeClr val="tx1"/>
              </a:solidFill>
            </a:endParaRPr>
          </a:p>
          <a:p>
            <a:pPr algn="ctr"/>
            <a:r>
              <a:rPr kumimoji="1" lang="ja-JP" altLang="en-US" sz="1200" b="1" dirty="0">
                <a:solidFill>
                  <a:schemeClr val="tx1"/>
                </a:solidFill>
              </a:rPr>
              <a:t>専門員</a:t>
            </a:r>
          </a:p>
        </p:txBody>
      </p:sp>
      <p:sp>
        <p:nvSpPr>
          <p:cNvPr id="10" name="矢印: 上 9">
            <a:extLst>
              <a:ext uri="{FF2B5EF4-FFF2-40B4-BE49-F238E27FC236}">
                <a16:creationId xmlns:a16="http://schemas.microsoft.com/office/drawing/2014/main" id="{7BDB0705-FB6C-B687-D3A9-707E71EA8455}"/>
              </a:ext>
            </a:extLst>
          </p:cNvPr>
          <p:cNvSpPr/>
          <p:nvPr/>
        </p:nvSpPr>
        <p:spPr>
          <a:xfrm rot="900000">
            <a:off x="4452673" y="1839173"/>
            <a:ext cx="383210" cy="861284"/>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上 22">
            <a:extLst>
              <a:ext uri="{FF2B5EF4-FFF2-40B4-BE49-F238E27FC236}">
                <a16:creationId xmlns:a16="http://schemas.microsoft.com/office/drawing/2014/main" id="{709F68CC-94DF-C33B-40AC-517E09517A19}"/>
              </a:ext>
            </a:extLst>
          </p:cNvPr>
          <p:cNvSpPr/>
          <p:nvPr/>
        </p:nvSpPr>
        <p:spPr>
          <a:xfrm rot="900000">
            <a:off x="6224312" y="1858642"/>
            <a:ext cx="383210" cy="861284"/>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上 29">
            <a:extLst>
              <a:ext uri="{FF2B5EF4-FFF2-40B4-BE49-F238E27FC236}">
                <a16:creationId xmlns:a16="http://schemas.microsoft.com/office/drawing/2014/main" id="{A6D5CE7E-09EA-C15D-3C95-452C7976F09B}"/>
              </a:ext>
            </a:extLst>
          </p:cNvPr>
          <p:cNvSpPr/>
          <p:nvPr/>
        </p:nvSpPr>
        <p:spPr>
          <a:xfrm rot="900000">
            <a:off x="8368857" y="1885240"/>
            <a:ext cx="383210" cy="861284"/>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上 32">
            <a:extLst>
              <a:ext uri="{FF2B5EF4-FFF2-40B4-BE49-F238E27FC236}">
                <a16:creationId xmlns:a16="http://schemas.microsoft.com/office/drawing/2014/main" id="{488AA5BC-9B65-6EA8-6FCB-5D4EF60C87B5}"/>
              </a:ext>
            </a:extLst>
          </p:cNvPr>
          <p:cNvSpPr/>
          <p:nvPr/>
        </p:nvSpPr>
        <p:spPr>
          <a:xfrm rot="9900000">
            <a:off x="5138618" y="1868518"/>
            <a:ext cx="383210" cy="861284"/>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上 33">
            <a:extLst>
              <a:ext uri="{FF2B5EF4-FFF2-40B4-BE49-F238E27FC236}">
                <a16:creationId xmlns:a16="http://schemas.microsoft.com/office/drawing/2014/main" id="{6887C586-7663-2E4E-9087-8F6D494134E5}"/>
              </a:ext>
            </a:extLst>
          </p:cNvPr>
          <p:cNvSpPr/>
          <p:nvPr/>
        </p:nvSpPr>
        <p:spPr>
          <a:xfrm rot="9900000">
            <a:off x="7056425" y="1866922"/>
            <a:ext cx="383210" cy="861284"/>
          </a:xfrm>
          <a:prstGeom prst="upArrow">
            <a:avLst>
              <a:gd name="adj1" fmla="val 50000"/>
              <a:gd name="adj2" fmla="val 63900"/>
            </a:avLst>
          </a:prstGeom>
          <a:solidFill>
            <a:srgbClr val="FF00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9B0C2D73-726D-F818-71FE-E7AB9D8EEA81}"/>
              </a:ext>
            </a:extLst>
          </p:cNvPr>
          <p:cNvSpPr/>
          <p:nvPr/>
        </p:nvSpPr>
        <p:spPr>
          <a:xfrm>
            <a:off x="124287" y="859073"/>
            <a:ext cx="8886548" cy="1013378"/>
          </a:xfrm>
          <a:prstGeom prst="roundRect">
            <a:avLst/>
          </a:prstGeom>
          <a:solidFill>
            <a:srgbClr val="FF0000">
              <a:alpha val="30196"/>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37" name="四角形: 角を丸くする 36">
            <a:extLst>
              <a:ext uri="{FF2B5EF4-FFF2-40B4-BE49-F238E27FC236}">
                <a16:creationId xmlns:a16="http://schemas.microsoft.com/office/drawing/2014/main" id="{37C69F02-8518-E51D-0DEF-5FBD951D3312}"/>
              </a:ext>
            </a:extLst>
          </p:cNvPr>
          <p:cNvSpPr/>
          <p:nvPr/>
        </p:nvSpPr>
        <p:spPr>
          <a:xfrm>
            <a:off x="129464" y="2721038"/>
            <a:ext cx="8886548" cy="1639245"/>
          </a:xfrm>
          <a:prstGeom prst="roundRect">
            <a:avLst/>
          </a:prstGeom>
          <a:solidFill>
            <a:srgbClr val="FF0000">
              <a:alpha val="30196"/>
            </a:srgb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38" name="タイトル 1">
            <a:extLst>
              <a:ext uri="{FF2B5EF4-FFF2-40B4-BE49-F238E27FC236}">
                <a16:creationId xmlns:a16="http://schemas.microsoft.com/office/drawing/2014/main" id="{3F1FE749-FFBD-639D-E0E1-5C5E89786D78}"/>
              </a:ext>
            </a:extLst>
          </p:cNvPr>
          <p:cNvSpPr txBox="1">
            <a:spLocks/>
          </p:cNvSpPr>
          <p:nvPr/>
        </p:nvSpPr>
        <p:spPr>
          <a:xfrm>
            <a:off x="115410" y="479041"/>
            <a:ext cx="8859913" cy="4532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b="1" dirty="0">
                <a:solidFill>
                  <a:srgbClr val="FF0000"/>
                </a:solidFill>
                <a:latin typeface="+mn-ea"/>
                <a:ea typeface="+mn-ea"/>
              </a:rPr>
              <a:t>地域・圏域で人材育成ができる場の確立</a:t>
            </a:r>
          </a:p>
        </p:txBody>
      </p:sp>
    </p:spTree>
    <p:extLst>
      <p:ext uri="{BB962C8B-B14F-4D97-AF65-F5344CB8AC3E}">
        <p14:creationId xmlns:p14="http://schemas.microsoft.com/office/powerpoint/2010/main" val="327789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2AB98-217A-19C0-C7E4-EBD7CD2BB1C7}"/>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8B1909E-36F9-E4E4-AFEF-9E545081F45F}"/>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56CF8ABC-7DFC-AE83-903E-8240192E0252}"/>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82</a:t>
            </a:fld>
            <a:endParaRPr kumimoji="1" lang="ja-JP" altLang="en-US" dirty="0"/>
          </a:p>
        </p:txBody>
      </p:sp>
      <p:cxnSp>
        <p:nvCxnSpPr>
          <p:cNvPr id="22" name="直線コネクタ 21">
            <a:extLst>
              <a:ext uri="{FF2B5EF4-FFF2-40B4-BE49-F238E27FC236}">
                <a16:creationId xmlns:a16="http://schemas.microsoft.com/office/drawing/2014/main" id="{B723F637-B26E-840D-12AE-3E3A7A27F1F6}"/>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字幕 2">
            <a:extLst>
              <a:ext uri="{FF2B5EF4-FFF2-40B4-BE49-F238E27FC236}">
                <a16:creationId xmlns:a16="http://schemas.microsoft.com/office/drawing/2014/main" id="{BB8A8DBF-C63A-4F77-9588-7EC1B1A80738}"/>
              </a:ext>
            </a:extLst>
          </p:cNvPr>
          <p:cNvSpPr txBox="1">
            <a:spLocks/>
          </p:cNvSpPr>
          <p:nvPr/>
        </p:nvSpPr>
        <p:spPr>
          <a:xfrm>
            <a:off x="124287" y="116005"/>
            <a:ext cx="8281332" cy="31895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pPr>
            <a:r>
              <a:rPr lang="ja-JP" altLang="en-US" sz="1600" b="1" dirty="0"/>
              <a:t>地域における人材育成：基幹相談支援センター</a:t>
            </a:r>
          </a:p>
        </p:txBody>
      </p:sp>
      <p:sp>
        <p:nvSpPr>
          <p:cNvPr id="8" name="コンテンツ プレースホルダー 2">
            <a:extLst>
              <a:ext uri="{FF2B5EF4-FFF2-40B4-BE49-F238E27FC236}">
                <a16:creationId xmlns:a16="http://schemas.microsoft.com/office/drawing/2014/main" id="{865B7B29-398D-42BF-B4AE-F23A7F520FA3}"/>
              </a:ext>
            </a:extLst>
          </p:cNvPr>
          <p:cNvSpPr txBox="1">
            <a:spLocks/>
          </p:cNvSpPr>
          <p:nvPr/>
        </p:nvSpPr>
        <p:spPr>
          <a:xfrm>
            <a:off x="180956" y="534397"/>
            <a:ext cx="8773209" cy="835611"/>
          </a:xfrm>
          <a:prstGeom prst="rect">
            <a:avLst/>
          </a:prstGeom>
          <a:solidFill>
            <a:schemeClr val="accent5">
              <a:lumMod val="20000"/>
              <a:lumOff val="80000"/>
            </a:schemeClr>
          </a:solidFill>
          <a:ln w="19050">
            <a:noFill/>
            <a:prstDash val="sysDash"/>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pPr>
            <a:r>
              <a:rPr lang="ja-JP" altLang="en-US" sz="1800" b="1" dirty="0"/>
              <a:t>市町村地域生活支援事業に位置付けられ、市町村から業務委託を受けた相談支援事業所が設置。地域における相談支援の中核的な役割を担う。</a:t>
            </a:r>
          </a:p>
        </p:txBody>
      </p:sp>
      <p:pic>
        <p:nvPicPr>
          <p:cNvPr id="4" name="図 3">
            <a:extLst>
              <a:ext uri="{FF2B5EF4-FFF2-40B4-BE49-F238E27FC236}">
                <a16:creationId xmlns:a16="http://schemas.microsoft.com/office/drawing/2014/main" id="{574B9706-545C-48B0-B124-6836E61A0FA4}"/>
              </a:ext>
            </a:extLst>
          </p:cNvPr>
          <p:cNvPicPr>
            <a:picLocks noChangeAspect="1"/>
          </p:cNvPicPr>
          <p:nvPr/>
        </p:nvPicPr>
        <p:blipFill rotWithShape="1">
          <a:blip r:embed="rId3"/>
          <a:srcRect t="7930"/>
          <a:stretch/>
        </p:blipFill>
        <p:spPr>
          <a:xfrm>
            <a:off x="1814924" y="1501310"/>
            <a:ext cx="5740421" cy="4757641"/>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093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2D795-BC0F-1658-6BC4-52A6546C7BBF}"/>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0B9C954-4E66-1E05-D25D-2DADE95163EE}"/>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C55838EE-A687-2074-931D-6360B421AF25}"/>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83</a:t>
            </a:fld>
            <a:endParaRPr kumimoji="1" lang="ja-JP" altLang="en-US" dirty="0"/>
          </a:p>
        </p:txBody>
      </p:sp>
      <p:cxnSp>
        <p:nvCxnSpPr>
          <p:cNvPr id="22" name="直線コネクタ 21">
            <a:extLst>
              <a:ext uri="{FF2B5EF4-FFF2-40B4-BE49-F238E27FC236}">
                <a16:creationId xmlns:a16="http://schemas.microsoft.com/office/drawing/2014/main" id="{6D4EA537-C562-A71B-6511-384447CA00AF}"/>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954D53A9-043D-4E94-93A3-296B4531E422}"/>
              </a:ext>
            </a:extLst>
          </p:cNvPr>
          <p:cNvPicPr>
            <a:picLocks noChangeAspect="1"/>
          </p:cNvPicPr>
          <p:nvPr/>
        </p:nvPicPr>
        <p:blipFill rotWithShape="1">
          <a:blip r:embed="rId3"/>
          <a:srcRect t="6530" b="11128"/>
          <a:stretch/>
        </p:blipFill>
        <p:spPr>
          <a:xfrm>
            <a:off x="1289366" y="615373"/>
            <a:ext cx="7170419" cy="5737824"/>
          </a:xfrm>
          <a:prstGeom prst="rect">
            <a:avLst/>
          </a:prstGeom>
          <a:ln>
            <a:noFill/>
          </a:ln>
          <a:effectLst>
            <a:outerShdw blurRad="50800" dist="38100" dir="2700000" algn="tl" rotWithShape="0">
              <a:prstClr val="black">
                <a:alpha val="40000"/>
              </a:prstClr>
            </a:outerShdw>
          </a:effectLst>
        </p:spPr>
      </p:pic>
      <p:sp>
        <p:nvSpPr>
          <p:cNvPr id="4" name="四角形: 角を丸くする 3">
            <a:extLst>
              <a:ext uri="{FF2B5EF4-FFF2-40B4-BE49-F238E27FC236}">
                <a16:creationId xmlns:a16="http://schemas.microsoft.com/office/drawing/2014/main" id="{EAC8FEDE-AB55-41C8-B21F-0772D4EFF251}"/>
              </a:ext>
            </a:extLst>
          </p:cNvPr>
          <p:cNvSpPr/>
          <p:nvPr/>
        </p:nvSpPr>
        <p:spPr>
          <a:xfrm>
            <a:off x="7252423" y="3328365"/>
            <a:ext cx="1207363" cy="630314"/>
          </a:xfrm>
          <a:prstGeom prst="roundRect">
            <a:avLst/>
          </a:prstGeom>
          <a:solidFill>
            <a:schemeClr val="accent6">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基幹相談支援</a:t>
            </a:r>
            <a:endParaRPr kumimoji="1" lang="en-US" altLang="ja-JP" sz="1050" b="1" dirty="0">
              <a:solidFill>
                <a:schemeClr val="tx1"/>
              </a:solidFill>
            </a:endParaRPr>
          </a:p>
          <a:p>
            <a:pPr algn="ctr"/>
            <a:r>
              <a:rPr kumimoji="1" lang="ja-JP" altLang="en-US" sz="1050" b="1" dirty="0">
                <a:solidFill>
                  <a:schemeClr val="tx1"/>
                </a:solidFill>
              </a:rPr>
              <a:t>センター</a:t>
            </a:r>
            <a:endParaRPr kumimoji="1" lang="en-US" altLang="ja-JP" sz="1050" b="1" dirty="0">
              <a:solidFill>
                <a:schemeClr val="tx1"/>
              </a:solidFill>
            </a:endParaRPr>
          </a:p>
          <a:p>
            <a:pPr algn="ctr"/>
            <a:r>
              <a:rPr kumimoji="1" lang="ja-JP" altLang="en-US" sz="1050" b="1" dirty="0">
                <a:solidFill>
                  <a:schemeClr val="tx1"/>
                </a:solidFill>
              </a:rPr>
              <a:t>ふたば</a:t>
            </a:r>
          </a:p>
        </p:txBody>
      </p:sp>
      <p:sp>
        <p:nvSpPr>
          <p:cNvPr id="12" name="四角形: 角を丸くする 11">
            <a:extLst>
              <a:ext uri="{FF2B5EF4-FFF2-40B4-BE49-F238E27FC236}">
                <a16:creationId xmlns:a16="http://schemas.microsoft.com/office/drawing/2014/main" id="{1D0B898C-B416-4ACA-8AE2-987BF5C0960E}"/>
              </a:ext>
            </a:extLst>
          </p:cNvPr>
          <p:cNvSpPr/>
          <p:nvPr/>
        </p:nvSpPr>
        <p:spPr>
          <a:xfrm>
            <a:off x="7252422" y="1896768"/>
            <a:ext cx="1207363" cy="630314"/>
          </a:xfrm>
          <a:prstGeom prst="roundRect">
            <a:avLst/>
          </a:prstGeom>
          <a:solidFill>
            <a:schemeClr val="accent6">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相馬地方</a:t>
            </a:r>
            <a:endParaRPr kumimoji="1" lang="en-US" altLang="ja-JP" sz="900" b="1" dirty="0">
              <a:solidFill>
                <a:schemeClr val="tx1"/>
              </a:solidFill>
            </a:endParaRPr>
          </a:p>
          <a:p>
            <a:pPr algn="ctr"/>
            <a:r>
              <a:rPr kumimoji="1" lang="ja-JP" altLang="en-US" sz="900" b="1" dirty="0">
                <a:solidFill>
                  <a:schemeClr val="tx1"/>
                </a:solidFill>
              </a:rPr>
              <a:t>基幹相談支援</a:t>
            </a:r>
            <a:endParaRPr kumimoji="1" lang="en-US" altLang="ja-JP" sz="900" b="1" dirty="0">
              <a:solidFill>
                <a:schemeClr val="tx1"/>
              </a:solidFill>
            </a:endParaRPr>
          </a:p>
          <a:p>
            <a:pPr algn="ctr"/>
            <a:r>
              <a:rPr kumimoji="1" lang="ja-JP" altLang="en-US" sz="900" b="1" dirty="0">
                <a:solidFill>
                  <a:schemeClr val="tx1"/>
                </a:solidFill>
              </a:rPr>
              <a:t>センター</a:t>
            </a:r>
            <a:endParaRPr kumimoji="1" lang="en-US" altLang="ja-JP" sz="900" b="1" dirty="0">
              <a:solidFill>
                <a:schemeClr val="tx1"/>
              </a:solidFill>
            </a:endParaRPr>
          </a:p>
          <a:p>
            <a:pPr algn="ctr"/>
            <a:r>
              <a:rPr kumimoji="1" lang="ja-JP" altLang="en-US" sz="900" b="1" dirty="0">
                <a:solidFill>
                  <a:schemeClr val="tx1"/>
                </a:solidFill>
              </a:rPr>
              <a:t>拓</a:t>
            </a:r>
          </a:p>
        </p:txBody>
      </p:sp>
      <p:sp>
        <p:nvSpPr>
          <p:cNvPr id="13" name="四角形: 角を丸くする 12">
            <a:extLst>
              <a:ext uri="{FF2B5EF4-FFF2-40B4-BE49-F238E27FC236}">
                <a16:creationId xmlns:a16="http://schemas.microsoft.com/office/drawing/2014/main" id="{A3AC1694-827A-4CED-A6A4-08CEA309D0C8}"/>
              </a:ext>
            </a:extLst>
          </p:cNvPr>
          <p:cNvSpPr/>
          <p:nvPr/>
        </p:nvSpPr>
        <p:spPr>
          <a:xfrm>
            <a:off x="7252422" y="4941748"/>
            <a:ext cx="1207363" cy="630314"/>
          </a:xfrm>
          <a:prstGeom prst="roundRect">
            <a:avLst/>
          </a:prstGeom>
          <a:solidFill>
            <a:schemeClr val="accent6">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いわき</a:t>
            </a:r>
            <a:endParaRPr kumimoji="1" lang="en-US" altLang="ja-JP" sz="1050" b="1" dirty="0">
              <a:solidFill>
                <a:schemeClr val="tx1"/>
              </a:solidFill>
            </a:endParaRPr>
          </a:p>
          <a:p>
            <a:pPr algn="ctr"/>
            <a:r>
              <a:rPr kumimoji="1" lang="ja-JP" altLang="en-US" sz="1050" b="1" dirty="0">
                <a:solidFill>
                  <a:schemeClr val="tx1"/>
                </a:solidFill>
              </a:rPr>
              <a:t>基幹相談支援</a:t>
            </a:r>
            <a:endParaRPr kumimoji="1" lang="en-US" altLang="ja-JP" sz="1050" b="1" dirty="0">
              <a:solidFill>
                <a:schemeClr val="tx1"/>
              </a:solidFill>
            </a:endParaRPr>
          </a:p>
          <a:p>
            <a:pPr algn="ctr"/>
            <a:r>
              <a:rPr kumimoji="1" lang="ja-JP" altLang="en-US" sz="1050" b="1" dirty="0">
                <a:solidFill>
                  <a:schemeClr val="tx1"/>
                </a:solidFill>
              </a:rPr>
              <a:t>センター</a:t>
            </a:r>
            <a:endParaRPr kumimoji="1" lang="en-US" altLang="ja-JP" sz="1050" b="1" dirty="0">
              <a:solidFill>
                <a:schemeClr val="tx1"/>
              </a:solidFill>
            </a:endParaRPr>
          </a:p>
        </p:txBody>
      </p:sp>
      <p:sp>
        <p:nvSpPr>
          <p:cNvPr id="14" name="四角形: 角を丸くする 13">
            <a:extLst>
              <a:ext uri="{FF2B5EF4-FFF2-40B4-BE49-F238E27FC236}">
                <a16:creationId xmlns:a16="http://schemas.microsoft.com/office/drawing/2014/main" id="{784808DA-655B-49B8-859F-7003BC78A476}"/>
              </a:ext>
            </a:extLst>
          </p:cNvPr>
          <p:cNvSpPr/>
          <p:nvPr/>
        </p:nvSpPr>
        <p:spPr>
          <a:xfrm>
            <a:off x="5076632" y="1449625"/>
            <a:ext cx="1207363" cy="630314"/>
          </a:xfrm>
          <a:prstGeom prst="roundRect">
            <a:avLst/>
          </a:prstGeom>
          <a:solidFill>
            <a:schemeClr val="accent5">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ふくしま</a:t>
            </a:r>
            <a:endParaRPr kumimoji="1" lang="en-US" altLang="ja-JP" sz="1050" b="1" dirty="0">
              <a:solidFill>
                <a:schemeClr val="tx1"/>
              </a:solidFill>
            </a:endParaRPr>
          </a:p>
          <a:p>
            <a:pPr algn="ctr"/>
            <a:r>
              <a:rPr kumimoji="1" lang="ja-JP" altLang="en-US" sz="1050" b="1" dirty="0">
                <a:solidFill>
                  <a:schemeClr val="tx1"/>
                </a:solidFill>
              </a:rPr>
              <a:t>基幹相談支援</a:t>
            </a:r>
            <a:endParaRPr kumimoji="1" lang="en-US" altLang="ja-JP" sz="1050" b="1" dirty="0">
              <a:solidFill>
                <a:schemeClr val="tx1"/>
              </a:solidFill>
            </a:endParaRPr>
          </a:p>
          <a:p>
            <a:pPr algn="ctr"/>
            <a:r>
              <a:rPr kumimoji="1" lang="ja-JP" altLang="en-US" sz="1050" b="1" dirty="0">
                <a:solidFill>
                  <a:schemeClr val="tx1"/>
                </a:solidFill>
              </a:rPr>
              <a:t>センター</a:t>
            </a:r>
            <a:endParaRPr kumimoji="1" lang="en-US" altLang="ja-JP" sz="1050" b="1" dirty="0">
              <a:solidFill>
                <a:schemeClr val="tx1"/>
              </a:solidFill>
            </a:endParaRPr>
          </a:p>
        </p:txBody>
      </p:sp>
      <p:sp>
        <p:nvSpPr>
          <p:cNvPr id="15" name="四角形: 角を丸くする 14">
            <a:extLst>
              <a:ext uri="{FF2B5EF4-FFF2-40B4-BE49-F238E27FC236}">
                <a16:creationId xmlns:a16="http://schemas.microsoft.com/office/drawing/2014/main" id="{0F1E3073-B51A-43B6-86F4-95EDD99B213D}"/>
              </a:ext>
            </a:extLst>
          </p:cNvPr>
          <p:cNvSpPr/>
          <p:nvPr/>
        </p:nvSpPr>
        <p:spPr>
          <a:xfrm>
            <a:off x="5076632" y="2251205"/>
            <a:ext cx="1207363" cy="630314"/>
          </a:xfrm>
          <a:prstGeom prst="roundRect">
            <a:avLst/>
          </a:prstGeom>
          <a:solidFill>
            <a:schemeClr val="accent5">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さぽーとセンター</a:t>
            </a:r>
            <a:endParaRPr kumimoji="1" lang="en-US" altLang="ja-JP" sz="900" b="1" dirty="0">
              <a:solidFill>
                <a:schemeClr val="tx1"/>
              </a:solidFill>
            </a:endParaRPr>
          </a:p>
          <a:p>
            <a:pPr algn="ctr"/>
            <a:r>
              <a:rPr kumimoji="1" lang="en-US" altLang="ja-JP" sz="900" b="1" dirty="0">
                <a:solidFill>
                  <a:schemeClr val="tx1"/>
                </a:solidFill>
              </a:rPr>
              <a:t>TSUBASA</a:t>
            </a:r>
          </a:p>
        </p:txBody>
      </p:sp>
      <p:sp>
        <p:nvSpPr>
          <p:cNvPr id="16" name="四角形: 角を丸くする 15">
            <a:extLst>
              <a:ext uri="{FF2B5EF4-FFF2-40B4-BE49-F238E27FC236}">
                <a16:creationId xmlns:a16="http://schemas.microsoft.com/office/drawing/2014/main" id="{27826BBF-5901-4A89-BFC7-2466ABDF6516}"/>
              </a:ext>
            </a:extLst>
          </p:cNvPr>
          <p:cNvSpPr/>
          <p:nvPr/>
        </p:nvSpPr>
        <p:spPr>
          <a:xfrm>
            <a:off x="4471336" y="3013208"/>
            <a:ext cx="1207363" cy="630314"/>
          </a:xfrm>
          <a:prstGeom prst="roundRect">
            <a:avLst/>
          </a:prstGeom>
          <a:solidFill>
            <a:schemeClr val="accent5">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郡山市</a:t>
            </a:r>
            <a:endParaRPr kumimoji="1" lang="en-US" altLang="ja-JP" sz="900" b="1" dirty="0">
              <a:solidFill>
                <a:schemeClr val="tx1"/>
              </a:solidFill>
            </a:endParaRPr>
          </a:p>
          <a:p>
            <a:pPr algn="ctr"/>
            <a:r>
              <a:rPr kumimoji="1" lang="ja-JP" altLang="en-US" sz="900" b="1" dirty="0">
                <a:solidFill>
                  <a:schemeClr val="tx1"/>
                </a:solidFill>
              </a:rPr>
              <a:t>障がい者</a:t>
            </a:r>
            <a:endParaRPr kumimoji="1" lang="en-US" altLang="ja-JP" sz="900" b="1" dirty="0">
              <a:solidFill>
                <a:schemeClr val="tx1"/>
              </a:solidFill>
            </a:endParaRPr>
          </a:p>
          <a:p>
            <a:pPr algn="ctr"/>
            <a:r>
              <a:rPr kumimoji="1" lang="ja-JP" altLang="en-US" sz="900" b="1" dirty="0">
                <a:solidFill>
                  <a:schemeClr val="tx1"/>
                </a:solidFill>
              </a:rPr>
              <a:t>基幹相談支援</a:t>
            </a:r>
            <a:endParaRPr kumimoji="1" lang="en-US" altLang="ja-JP" sz="900" b="1" dirty="0">
              <a:solidFill>
                <a:schemeClr val="tx1"/>
              </a:solidFill>
            </a:endParaRPr>
          </a:p>
          <a:p>
            <a:pPr algn="ctr"/>
            <a:r>
              <a:rPr kumimoji="1" lang="ja-JP" altLang="en-US" sz="900" b="1" dirty="0">
                <a:solidFill>
                  <a:schemeClr val="tx1"/>
                </a:solidFill>
              </a:rPr>
              <a:t>センター</a:t>
            </a:r>
            <a:endParaRPr kumimoji="1" lang="en-US" altLang="ja-JP" sz="900" b="1" dirty="0">
              <a:solidFill>
                <a:schemeClr val="tx1"/>
              </a:solidFill>
            </a:endParaRPr>
          </a:p>
        </p:txBody>
      </p:sp>
      <p:sp>
        <p:nvSpPr>
          <p:cNvPr id="17" name="四角形: 角を丸くする 16">
            <a:extLst>
              <a:ext uri="{FF2B5EF4-FFF2-40B4-BE49-F238E27FC236}">
                <a16:creationId xmlns:a16="http://schemas.microsoft.com/office/drawing/2014/main" id="{EFCBD27C-69BD-4B22-BD1A-08AA20E234DD}"/>
              </a:ext>
            </a:extLst>
          </p:cNvPr>
          <p:cNvSpPr/>
          <p:nvPr/>
        </p:nvSpPr>
        <p:spPr>
          <a:xfrm>
            <a:off x="5820342" y="3789578"/>
            <a:ext cx="1207363" cy="630314"/>
          </a:xfrm>
          <a:prstGeom prst="roundRect">
            <a:avLst/>
          </a:prstGeom>
          <a:solidFill>
            <a:schemeClr val="accent5">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田村・小野</a:t>
            </a:r>
            <a:endParaRPr kumimoji="1" lang="en-US" altLang="ja-JP" sz="1050" b="1" dirty="0">
              <a:solidFill>
                <a:schemeClr val="tx1"/>
              </a:solidFill>
            </a:endParaRPr>
          </a:p>
          <a:p>
            <a:pPr algn="ctr"/>
            <a:r>
              <a:rPr kumimoji="1" lang="ja-JP" altLang="en-US" sz="1050" b="1" dirty="0">
                <a:solidFill>
                  <a:schemeClr val="tx1"/>
                </a:solidFill>
              </a:rPr>
              <a:t>基幹相談支援</a:t>
            </a:r>
            <a:endParaRPr kumimoji="1" lang="en-US" altLang="ja-JP" sz="1050" b="1" dirty="0">
              <a:solidFill>
                <a:schemeClr val="tx1"/>
              </a:solidFill>
            </a:endParaRPr>
          </a:p>
          <a:p>
            <a:pPr algn="ctr"/>
            <a:r>
              <a:rPr kumimoji="1" lang="ja-JP" altLang="en-US" sz="1050" b="1" dirty="0">
                <a:solidFill>
                  <a:schemeClr val="tx1"/>
                </a:solidFill>
              </a:rPr>
              <a:t>センター</a:t>
            </a:r>
            <a:endParaRPr kumimoji="1" lang="en-US" altLang="ja-JP" sz="1050" b="1" dirty="0">
              <a:solidFill>
                <a:schemeClr val="tx1"/>
              </a:solidFill>
            </a:endParaRPr>
          </a:p>
        </p:txBody>
      </p:sp>
      <p:sp>
        <p:nvSpPr>
          <p:cNvPr id="18" name="四角形: 角を丸くする 17">
            <a:extLst>
              <a:ext uri="{FF2B5EF4-FFF2-40B4-BE49-F238E27FC236}">
                <a16:creationId xmlns:a16="http://schemas.microsoft.com/office/drawing/2014/main" id="{C245BF8E-3B70-4905-B345-95A946F9AE52}"/>
              </a:ext>
            </a:extLst>
          </p:cNvPr>
          <p:cNvSpPr/>
          <p:nvPr/>
        </p:nvSpPr>
        <p:spPr>
          <a:xfrm>
            <a:off x="5820342" y="4548393"/>
            <a:ext cx="1207363" cy="630314"/>
          </a:xfrm>
          <a:prstGeom prst="roundRect">
            <a:avLst/>
          </a:prstGeom>
          <a:solidFill>
            <a:schemeClr val="accent5">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東白川地域</a:t>
            </a:r>
            <a:endParaRPr kumimoji="1" lang="en-US" altLang="ja-JP" sz="900" b="1" dirty="0">
              <a:solidFill>
                <a:schemeClr val="tx1"/>
              </a:solidFill>
            </a:endParaRPr>
          </a:p>
          <a:p>
            <a:pPr algn="ctr"/>
            <a:r>
              <a:rPr kumimoji="1" lang="ja-JP" altLang="en-US" sz="900" b="1" dirty="0">
                <a:solidFill>
                  <a:schemeClr val="tx1"/>
                </a:solidFill>
              </a:rPr>
              <a:t>相談支援センター</a:t>
            </a:r>
            <a:endParaRPr kumimoji="1" lang="en-US" altLang="ja-JP" sz="900" b="1" dirty="0">
              <a:solidFill>
                <a:schemeClr val="tx1"/>
              </a:solidFill>
            </a:endParaRPr>
          </a:p>
          <a:p>
            <a:pPr algn="ctr"/>
            <a:r>
              <a:rPr kumimoji="1" lang="ja-JP" altLang="en-US" sz="900" b="1" dirty="0">
                <a:solidFill>
                  <a:schemeClr val="tx1"/>
                </a:solidFill>
              </a:rPr>
              <a:t>はなわ</a:t>
            </a:r>
            <a:endParaRPr kumimoji="1" lang="en-US" altLang="ja-JP" sz="900" b="1" dirty="0">
              <a:solidFill>
                <a:schemeClr val="tx1"/>
              </a:solidFill>
            </a:endParaRPr>
          </a:p>
        </p:txBody>
      </p:sp>
      <p:sp>
        <p:nvSpPr>
          <p:cNvPr id="19" name="四角形: 角を丸くする 18">
            <a:extLst>
              <a:ext uri="{FF2B5EF4-FFF2-40B4-BE49-F238E27FC236}">
                <a16:creationId xmlns:a16="http://schemas.microsoft.com/office/drawing/2014/main" id="{F74FC156-88A8-4C23-B92C-46FD02B87CA7}"/>
              </a:ext>
            </a:extLst>
          </p:cNvPr>
          <p:cNvSpPr/>
          <p:nvPr/>
        </p:nvSpPr>
        <p:spPr>
          <a:xfrm>
            <a:off x="4471739" y="3789578"/>
            <a:ext cx="1207363" cy="630314"/>
          </a:xfrm>
          <a:prstGeom prst="roundRect">
            <a:avLst/>
          </a:prstGeom>
          <a:solidFill>
            <a:schemeClr val="accent5">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すかがわ地方</a:t>
            </a:r>
            <a:endParaRPr kumimoji="1" lang="en-US" altLang="ja-JP" sz="1050" b="1" dirty="0">
              <a:solidFill>
                <a:schemeClr val="tx1"/>
              </a:solidFill>
            </a:endParaRPr>
          </a:p>
          <a:p>
            <a:pPr algn="ctr"/>
            <a:r>
              <a:rPr kumimoji="1" lang="ja-JP" altLang="en-US" sz="1050" b="1" dirty="0">
                <a:solidFill>
                  <a:schemeClr val="tx1"/>
                </a:solidFill>
              </a:rPr>
              <a:t>基幹相談支援</a:t>
            </a:r>
            <a:endParaRPr kumimoji="1" lang="en-US" altLang="ja-JP" sz="1050" b="1" dirty="0">
              <a:solidFill>
                <a:schemeClr val="tx1"/>
              </a:solidFill>
            </a:endParaRPr>
          </a:p>
          <a:p>
            <a:pPr algn="ctr"/>
            <a:r>
              <a:rPr kumimoji="1" lang="ja-JP" altLang="en-US" sz="1050" b="1" dirty="0">
                <a:solidFill>
                  <a:schemeClr val="tx1"/>
                </a:solidFill>
              </a:rPr>
              <a:t>センター</a:t>
            </a:r>
            <a:endParaRPr kumimoji="1" lang="en-US" altLang="ja-JP" sz="1050" b="1" dirty="0">
              <a:solidFill>
                <a:schemeClr val="tx1"/>
              </a:solidFill>
            </a:endParaRPr>
          </a:p>
        </p:txBody>
      </p:sp>
      <p:sp>
        <p:nvSpPr>
          <p:cNvPr id="20" name="四角形: 角を丸くする 19">
            <a:extLst>
              <a:ext uri="{FF2B5EF4-FFF2-40B4-BE49-F238E27FC236}">
                <a16:creationId xmlns:a16="http://schemas.microsoft.com/office/drawing/2014/main" id="{2527CFEA-D143-4022-9E30-0FBF6F2A2850}"/>
              </a:ext>
            </a:extLst>
          </p:cNvPr>
          <p:cNvSpPr/>
          <p:nvPr/>
        </p:nvSpPr>
        <p:spPr>
          <a:xfrm>
            <a:off x="4461238" y="4573529"/>
            <a:ext cx="1207363" cy="630314"/>
          </a:xfrm>
          <a:prstGeom prst="roundRect">
            <a:avLst/>
          </a:prstGeom>
          <a:solidFill>
            <a:schemeClr val="accent5">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石川地方</a:t>
            </a:r>
            <a:endParaRPr kumimoji="1" lang="en-US" altLang="ja-JP" sz="900" b="1" dirty="0">
              <a:solidFill>
                <a:schemeClr val="tx1"/>
              </a:solidFill>
            </a:endParaRPr>
          </a:p>
          <a:p>
            <a:pPr algn="ctr"/>
            <a:r>
              <a:rPr kumimoji="1" lang="ja-JP" altLang="en-US" sz="900" b="1" dirty="0">
                <a:solidFill>
                  <a:schemeClr val="tx1"/>
                </a:solidFill>
              </a:rPr>
              <a:t>障がい者</a:t>
            </a:r>
            <a:endParaRPr kumimoji="1" lang="en-US" altLang="ja-JP" sz="900" b="1" dirty="0">
              <a:solidFill>
                <a:schemeClr val="tx1"/>
              </a:solidFill>
            </a:endParaRPr>
          </a:p>
          <a:p>
            <a:pPr algn="ctr"/>
            <a:r>
              <a:rPr kumimoji="1" lang="ja-JP" altLang="en-US" sz="900" b="1" dirty="0">
                <a:solidFill>
                  <a:schemeClr val="tx1"/>
                </a:solidFill>
              </a:rPr>
              <a:t>基幹相談支援</a:t>
            </a:r>
            <a:endParaRPr kumimoji="1" lang="en-US" altLang="ja-JP" sz="900" b="1" dirty="0">
              <a:solidFill>
                <a:schemeClr val="tx1"/>
              </a:solidFill>
            </a:endParaRPr>
          </a:p>
          <a:p>
            <a:pPr algn="ctr"/>
            <a:r>
              <a:rPr kumimoji="1" lang="ja-JP" altLang="en-US" sz="900" b="1" dirty="0">
                <a:solidFill>
                  <a:schemeClr val="tx1"/>
                </a:solidFill>
              </a:rPr>
              <a:t>センター</a:t>
            </a:r>
            <a:endParaRPr kumimoji="1" lang="en-US" altLang="ja-JP" sz="900" b="1" dirty="0">
              <a:solidFill>
                <a:schemeClr val="tx1"/>
              </a:solidFill>
            </a:endParaRPr>
          </a:p>
        </p:txBody>
      </p:sp>
      <p:sp>
        <p:nvSpPr>
          <p:cNvPr id="21" name="四角形: 角を丸くする 20">
            <a:extLst>
              <a:ext uri="{FF2B5EF4-FFF2-40B4-BE49-F238E27FC236}">
                <a16:creationId xmlns:a16="http://schemas.microsoft.com/office/drawing/2014/main" id="{F4522F87-8249-428E-A053-4182EB3C80EE}"/>
              </a:ext>
            </a:extLst>
          </p:cNvPr>
          <p:cNvSpPr/>
          <p:nvPr/>
        </p:nvSpPr>
        <p:spPr>
          <a:xfrm>
            <a:off x="5076631" y="5392738"/>
            <a:ext cx="1207363" cy="630314"/>
          </a:xfrm>
          <a:prstGeom prst="roundRect">
            <a:avLst/>
          </a:prstGeom>
          <a:solidFill>
            <a:schemeClr val="accent5">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基幹相談支援</a:t>
            </a:r>
            <a:endParaRPr kumimoji="1" lang="en-US" altLang="ja-JP" sz="1050" b="1" dirty="0">
              <a:solidFill>
                <a:schemeClr val="tx1"/>
              </a:solidFill>
            </a:endParaRPr>
          </a:p>
          <a:p>
            <a:pPr algn="ctr"/>
            <a:r>
              <a:rPr kumimoji="1" lang="ja-JP" altLang="en-US" sz="1050" b="1">
                <a:solidFill>
                  <a:schemeClr val="tx1"/>
                </a:solidFill>
              </a:rPr>
              <a:t>センター</a:t>
            </a:r>
            <a:endParaRPr kumimoji="1" lang="en-US" altLang="ja-JP" sz="1050" b="1" dirty="0">
              <a:solidFill>
                <a:schemeClr val="tx1"/>
              </a:solidFill>
            </a:endParaRPr>
          </a:p>
          <a:p>
            <a:pPr algn="ctr"/>
            <a:r>
              <a:rPr kumimoji="1" lang="ja-JP" altLang="en-US" sz="1050" b="1" dirty="0">
                <a:solidFill>
                  <a:schemeClr val="tx1"/>
                </a:solidFill>
              </a:rPr>
              <a:t>けんなん</a:t>
            </a:r>
            <a:endParaRPr kumimoji="1" lang="en-US" altLang="ja-JP" sz="1050" b="1" dirty="0">
              <a:solidFill>
                <a:schemeClr val="tx1"/>
              </a:solidFill>
            </a:endParaRPr>
          </a:p>
        </p:txBody>
      </p:sp>
      <p:sp>
        <p:nvSpPr>
          <p:cNvPr id="2" name="四角形: 角を丸くする 1">
            <a:extLst>
              <a:ext uri="{FF2B5EF4-FFF2-40B4-BE49-F238E27FC236}">
                <a16:creationId xmlns:a16="http://schemas.microsoft.com/office/drawing/2014/main" id="{02481E8D-0E40-4536-8EF2-7599333FF19A}"/>
              </a:ext>
            </a:extLst>
          </p:cNvPr>
          <p:cNvSpPr/>
          <p:nvPr/>
        </p:nvSpPr>
        <p:spPr>
          <a:xfrm>
            <a:off x="3148195" y="1640436"/>
            <a:ext cx="1207363" cy="630314"/>
          </a:xfrm>
          <a:prstGeom prst="roundRect">
            <a:avLst/>
          </a:prstGeom>
          <a:solidFill>
            <a:schemeClr val="accent2">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地域生活支援</a:t>
            </a:r>
            <a:endParaRPr kumimoji="1" lang="en-US" altLang="ja-JP" sz="1050" b="1" dirty="0">
              <a:solidFill>
                <a:schemeClr val="tx1"/>
              </a:solidFill>
            </a:endParaRPr>
          </a:p>
          <a:p>
            <a:pPr algn="ctr"/>
            <a:r>
              <a:rPr kumimoji="1" lang="ja-JP" altLang="en-US" sz="1050" b="1" dirty="0">
                <a:solidFill>
                  <a:schemeClr val="tx1"/>
                </a:solidFill>
              </a:rPr>
              <a:t>センター</a:t>
            </a:r>
            <a:endParaRPr kumimoji="1" lang="en-US" altLang="ja-JP" sz="1050" b="1" dirty="0">
              <a:solidFill>
                <a:schemeClr val="tx1"/>
              </a:solidFill>
            </a:endParaRPr>
          </a:p>
          <a:p>
            <a:pPr algn="ctr"/>
            <a:r>
              <a:rPr kumimoji="1" lang="ja-JP" altLang="en-US" sz="1050" b="1" dirty="0">
                <a:solidFill>
                  <a:schemeClr val="tx1"/>
                </a:solidFill>
              </a:rPr>
              <a:t>ウィズピア</a:t>
            </a:r>
            <a:endParaRPr kumimoji="1" lang="en-US" altLang="ja-JP" sz="1050" b="1" dirty="0">
              <a:solidFill>
                <a:schemeClr val="tx1"/>
              </a:solidFill>
            </a:endParaRPr>
          </a:p>
        </p:txBody>
      </p:sp>
      <p:sp>
        <p:nvSpPr>
          <p:cNvPr id="23" name="四角形: 角を丸くする 22">
            <a:extLst>
              <a:ext uri="{FF2B5EF4-FFF2-40B4-BE49-F238E27FC236}">
                <a16:creationId xmlns:a16="http://schemas.microsoft.com/office/drawing/2014/main" id="{527C8421-2CF3-47F4-B2AE-3CD43ABC9433}"/>
              </a:ext>
            </a:extLst>
          </p:cNvPr>
          <p:cNvSpPr/>
          <p:nvPr/>
        </p:nvSpPr>
        <p:spPr>
          <a:xfrm>
            <a:off x="3173919" y="3003121"/>
            <a:ext cx="1207363" cy="630314"/>
          </a:xfrm>
          <a:prstGeom prst="roundRect">
            <a:avLst/>
          </a:prstGeom>
          <a:solidFill>
            <a:schemeClr val="accent2">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会津若松市</a:t>
            </a:r>
            <a:endParaRPr kumimoji="1" lang="en-US" altLang="ja-JP" sz="1050" b="1" dirty="0">
              <a:solidFill>
                <a:schemeClr val="tx1"/>
              </a:solidFill>
            </a:endParaRPr>
          </a:p>
          <a:p>
            <a:pPr algn="ctr"/>
            <a:r>
              <a:rPr kumimoji="1" lang="ja-JP" altLang="en-US" sz="1050" b="1" dirty="0">
                <a:solidFill>
                  <a:schemeClr val="tx1"/>
                </a:solidFill>
              </a:rPr>
              <a:t>障がい者</a:t>
            </a:r>
            <a:endParaRPr kumimoji="1" lang="en-US" altLang="ja-JP" sz="1050" b="1" dirty="0">
              <a:solidFill>
                <a:schemeClr val="tx1"/>
              </a:solidFill>
            </a:endParaRPr>
          </a:p>
          <a:p>
            <a:pPr algn="ctr"/>
            <a:r>
              <a:rPr kumimoji="1" lang="ja-JP" altLang="en-US" sz="1050" b="1" dirty="0">
                <a:solidFill>
                  <a:schemeClr val="tx1"/>
                </a:solidFill>
              </a:rPr>
              <a:t>総合相談窓口</a:t>
            </a:r>
            <a:endParaRPr kumimoji="1" lang="en-US" altLang="ja-JP" sz="1050" b="1" dirty="0">
              <a:solidFill>
                <a:schemeClr val="tx1"/>
              </a:solidFill>
            </a:endParaRPr>
          </a:p>
        </p:txBody>
      </p:sp>
      <p:sp>
        <p:nvSpPr>
          <p:cNvPr id="3" name="四角形: 角を丸くする 2">
            <a:extLst>
              <a:ext uri="{FF2B5EF4-FFF2-40B4-BE49-F238E27FC236}">
                <a16:creationId xmlns:a16="http://schemas.microsoft.com/office/drawing/2014/main" id="{3348945F-BA9F-BD94-3E14-007510576A0F}"/>
              </a:ext>
            </a:extLst>
          </p:cNvPr>
          <p:cNvSpPr/>
          <p:nvPr/>
        </p:nvSpPr>
        <p:spPr>
          <a:xfrm>
            <a:off x="1773919" y="3003121"/>
            <a:ext cx="1207363" cy="630314"/>
          </a:xfrm>
          <a:prstGeom prst="roundRect">
            <a:avLst/>
          </a:prstGeom>
          <a:solidFill>
            <a:schemeClr val="accent2">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会津西部</a:t>
            </a:r>
            <a:endParaRPr kumimoji="1" lang="en-US" altLang="ja-JP" sz="1050" b="1" dirty="0">
              <a:solidFill>
                <a:schemeClr val="tx1"/>
              </a:solidFill>
            </a:endParaRPr>
          </a:p>
          <a:p>
            <a:pPr algn="ctr"/>
            <a:r>
              <a:rPr kumimoji="1" lang="ja-JP" altLang="en-US" sz="1050" b="1" dirty="0">
                <a:solidFill>
                  <a:schemeClr val="tx1"/>
                </a:solidFill>
              </a:rPr>
              <a:t>基幹相談支援</a:t>
            </a:r>
            <a:endParaRPr kumimoji="1" lang="en-US" altLang="ja-JP" sz="1050" b="1" dirty="0">
              <a:solidFill>
                <a:schemeClr val="tx1"/>
              </a:solidFill>
            </a:endParaRPr>
          </a:p>
          <a:p>
            <a:pPr algn="ctr"/>
            <a:r>
              <a:rPr kumimoji="1" lang="ja-JP" altLang="en-US" sz="1050" b="1" dirty="0">
                <a:solidFill>
                  <a:schemeClr val="tx1"/>
                </a:solidFill>
              </a:rPr>
              <a:t>センター</a:t>
            </a:r>
            <a:endParaRPr kumimoji="1" lang="en-US" altLang="ja-JP" sz="1050" b="1" dirty="0">
              <a:solidFill>
                <a:schemeClr val="tx1"/>
              </a:solidFill>
            </a:endParaRPr>
          </a:p>
        </p:txBody>
      </p:sp>
      <p:sp>
        <p:nvSpPr>
          <p:cNvPr id="5" name="四角形: 角を丸くする 4">
            <a:extLst>
              <a:ext uri="{FF2B5EF4-FFF2-40B4-BE49-F238E27FC236}">
                <a16:creationId xmlns:a16="http://schemas.microsoft.com/office/drawing/2014/main" id="{C4C07129-2811-E758-5513-D3E9A241CA35}"/>
              </a:ext>
            </a:extLst>
          </p:cNvPr>
          <p:cNvSpPr/>
          <p:nvPr/>
        </p:nvSpPr>
        <p:spPr>
          <a:xfrm>
            <a:off x="5816852" y="3028359"/>
            <a:ext cx="1207363" cy="630314"/>
          </a:xfrm>
          <a:prstGeom prst="roundRect">
            <a:avLst/>
          </a:prstGeom>
          <a:solidFill>
            <a:schemeClr val="accent5">
              <a:lumMod val="20000"/>
              <a:lumOff val="80000"/>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三春町</a:t>
            </a:r>
            <a:endParaRPr kumimoji="1" lang="en-US" altLang="ja-JP" sz="1050" b="1" dirty="0">
              <a:solidFill>
                <a:schemeClr val="tx1"/>
              </a:solidFill>
            </a:endParaRPr>
          </a:p>
          <a:p>
            <a:pPr algn="ctr"/>
            <a:r>
              <a:rPr kumimoji="1" lang="ja-JP" altLang="en-US" sz="1050" b="1" dirty="0">
                <a:solidFill>
                  <a:schemeClr val="tx1"/>
                </a:solidFill>
              </a:rPr>
              <a:t>基幹相談支援</a:t>
            </a:r>
            <a:endParaRPr kumimoji="1" lang="en-US" altLang="ja-JP" sz="1050" b="1" dirty="0">
              <a:solidFill>
                <a:schemeClr val="tx1"/>
              </a:solidFill>
            </a:endParaRPr>
          </a:p>
          <a:p>
            <a:pPr algn="ctr"/>
            <a:r>
              <a:rPr kumimoji="1" lang="ja-JP" altLang="en-US" sz="1050" b="1" dirty="0">
                <a:solidFill>
                  <a:schemeClr val="tx1"/>
                </a:solidFill>
              </a:rPr>
              <a:t>センター</a:t>
            </a:r>
            <a:endParaRPr kumimoji="1" lang="en-US" altLang="ja-JP" sz="1050" b="1" dirty="0">
              <a:solidFill>
                <a:schemeClr val="tx1"/>
              </a:solidFill>
            </a:endParaRPr>
          </a:p>
        </p:txBody>
      </p:sp>
      <p:sp>
        <p:nvSpPr>
          <p:cNvPr id="8" name="字幕 2">
            <a:extLst>
              <a:ext uri="{FF2B5EF4-FFF2-40B4-BE49-F238E27FC236}">
                <a16:creationId xmlns:a16="http://schemas.microsoft.com/office/drawing/2014/main" id="{BB8A8DBF-C63A-4F77-9588-7EC1B1A80738}"/>
              </a:ext>
            </a:extLst>
          </p:cNvPr>
          <p:cNvSpPr txBox="1">
            <a:spLocks/>
          </p:cNvSpPr>
          <p:nvPr/>
        </p:nvSpPr>
        <p:spPr>
          <a:xfrm>
            <a:off x="124287" y="65715"/>
            <a:ext cx="8281332" cy="353155"/>
          </a:xfrm>
          <a:prstGeom prst="rect">
            <a:avLst/>
          </a:prstGeom>
        </p:spPr>
        <p:txBody>
          <a:bodyPr vert="horz" lIns="91440" tIns="45720" rIns="91440" bIns="45720" rtlCol="0" anchor="ctr">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pPr>
            <a:r>
              <a:rPr lang="ja-JP" altLang="en-US" sz="1600" b="1" dirty="0"/>
              <a:t>福島県内の基幹相談支援センターの設置状況</a:t>
            </a:r>
          </a:p>
        </p:txBody>
      </p:sp>
    </p:spTree>
    <p:extLst>
      <p:ext uri="{BB962C8B-B14F-4D97-AF65-F5344CB8AC3E}">
        <p14:creationId xmlns:p14="http://schemas.microsoft.com/office/powerpoint/2010/main" val="43246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1279D-D3A5-A3FE-5510-C4092281B17B}"/>
            </a:ext>
          </a:extLst>
        </p:cNvPr>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31A31E76-9880-0D57-14FA-5750D4099059}"/>
              </a:ext>
            </a:extLst>
          </p:cNvPr>
          <p:cNvCxnSpPr>
            <a:cxnSpLocks/>
          </p:cNvCxnSpPr>
          <p:nvPr/>
        </p:nvCxnSpPr>
        <p:spPr>
          <a:xfrm>
            <a:off x="133165" y="41945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AEEEC0F7-3684-F97E-9B7C-674233D0078D}"/>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84</a:t>
            </a:fld>
            <a:endParaRPr kumimoji="1" lang="ja-JP" altLang="en-US" dirty="0"/>
          </a:p>
        </p:txBody>
      </p:sp>
      <p:cxnSp>
        <p:nvCxnSpPr>
          <p:cNvPr id="22" name="直線コネクタ 21">
            <a:extLst>
              <a:ext uri="{FF2B5EF4-FFF2-40B4-BE49-F238E27FC236}">
                <a16:creationId xmlns:a16="http://schemas.microsoft.com/office/drawing/2014/main" id="{023A4593-E923-6120-1F06-A50A1A3D904C}"/>
              </a:ext>
            </a:extLst>
          </p:cNvPr>
          <p:cNvCxnSpPr>
            <a:cxnSpLocks/>
          </p:cNvCxnSpPr>
          <p:nvPr/>
        </p:nvCxnSpPr>
        <p:spPr>
          <a:xfrm>
            <a:off x="124287" y="642303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graphicFrame>
        <p:nvGraphicFramePr>
          <p:cNvPr id="2" name="表 8">
            <a:extLst>
              <a:ext uri="{FF2B5EF4-FFF2-40B4-BE49-F238E27FC236}">
                <a16:creationId xmlns:a16="http://schemas.microsoft.com/office/drawing/2014/main" id="{28B853B8-6FDC-41B0-31F4-0864BA70EFE3}"/>
              </a:ext>
            </a:extLst>
          </p:cNvPr>
          <p:cNvGraphicFramePr>
            <a:graphicFrameLocks noGrp="1"/>
          </p:cNvGraphicFramePr>
          <p:nvPr>
            <p:extLst>
              <p:ext uri="{D42A27DB-BD31-4B8C-83A1-F6EECF244321}">
                <p14:modId xmlns:p14="http://schemas.microsoft.com/office/powerpoint/2010/main" val="563788988"/>
              </p:ext>
            </p:extLst>
          </p:nvPr>
        </p:nvGraphicFramePr>
        <p:xfrm>
          <a:off x="85798" y="420277"/>
          <a:ext cx="8963526" cy="6095856"/>
        </p:xfrm>
        <a:graphic>
          <a:graphicData uri="http://schemas.openxmlformats.org/drawingml/2006/table">
            <a:tbl>
              <a:tblPr firstRow="1" bandRow="1">
                <a:tableStyleId>{5C22544A-7EE6-4342-B048-85BDC9FD1C3A}</a:tableStyleId>
              </a:tblPr>
              <a:tblGrid>
                <a:gridCol w="757990">
                  <a:extLst>
                    <a:ext uri="{9D8B030D-6E8A-4147-A177-3AD203B41FA5}">
                      <a16:colId xmlns:a16="http://schemas.microsoft.com/office/drawing/2014/main" val="4229181942"/>
                    </a:ext>
                  </a:extLst>
                </a:gridCol>
                <a:gridCol w="749664">
                  <a:extLst>
                    <a:ext uri="{9D8B030D-6E8A-4147-A177-3AD203B41FA5}">
                      <a16:colId xmlns:a16="http://schemas.microsoft.com/office/drawing/2014/main" val="2031014162"/>
                    </a:ext>
                  </a:extLst>
                </a:gridCol>
                <a:gridCol w="3978746">
                  <a:extLst>
                    <a:ext uri="{9D8B030D-6E8A-4147-A177-3AD203B41FA5}">
                      <a16:colId xmlns:a16="http://schemas.microsoft.com/office/drawing/2014/main" val="3663076691"/>
                    </a:ext>
                  </a:extLst>
                </a:gridCol>
                <a:gridCol w="3477126">
                  <a:extLst>
                    <a:ext uri="{9D8B030D-6E8A-4147-A177-3AD203B41FA5}">
                      <a16:colId xmlns:a16="http://schemas.microsoft.com/office/drawing/2014/main" val="2214501273"/>
                    </a:ext>
                  </a:extLst>
                </a:gridCol>
              </a:tblGrid>
              <a:tr h="296313">
                <a:tc gridSpan="2">
                  <a:txBody>
                    <a:bodyPr/>
                    <a:lstStyle/>
                    <a:p>
                      <a:pPr algn="ctr"/>
                      <a:r>
                        <a:rPr kumimoji="1" lang="ja-JP" altLang="en-US" sz="1400" dirty="0"/>
                        <a:t>圏　域</a:t>
                      </a:r>
                    </a:p>
                  </a:txBody>
                  <a:tcPr anchor="ctr"/>
                </a:tc>
                <a:tc hMerge="1">
                  <a:txBody>
                    <a:bodyPr/>
                    <a:lstStyle/>
                    <a:p>
                      <a:endParaRPr kumimoji="1" lang="ja-JP" altLang="en-US" dirty="0"/>
                    </a:p>
                  </a:txBody>
                  <a:tcPr/>
                </a:tc>
                <a:tc>
                  <a:txBody>
                    <a:bodyPr/>
                    <a:lstStyle/>
                    <a:p>
                      <a:pPr algn="ctr"/>
                      <a:r>
                        <a:rPr kumimoji="1" lang="ja-JP" altLang="en-US" sz="1400" dirty="0"/>
                        <a:t>市　町　村</a:t>
                      </a:r>
                    </a:p>
                  </a:txBody>
                  <a:tcPr anchor="ctr"/>
                </a:tc>
                <a:tc>
                  <a:txBody>
                    <a:bodyPr/>
                    <a:lstStyle/>
                    <a:p>
                      <a:pPr algn="ctr"/>
                      <a:r>
                        <a:rPr kumimoji="1" lang="ja-JP" altLang="en-US" sz="1400" dirty="0"/>
                        <a:t>基幹相談支援センター名</a:t>
                      </a:r>
                    </a:p>
                  </a:txBody>
                  <a:tcPr anchor="ctr"/>
                </a:tc>
                <a:extLst>
                  <a:ext uri="{0D108BD9-81ED-4DB2-BD59-A6C34878D82A}">
                    <a16:rowId xmlns:a16="http://schemas.microsoft.com/office/drawing/2014/main" val="893345780"/>
                  </a:ext>
                </a:extLst>
              </a:tr>
              <a:tr h="296313">
                <a:tc rowSpan="3">
                  <a:txBody>
                    <a:bodyPr/>
                    <a:lstStyle/>
                    <a:p>
                      <a:pPr algn="ctr"/>
                      <a:r>
                        <a:rPr kumimoji="1" lang="ja-JP" altLang="en-US" sz="1400" b="1" dirty="0"/>
                        <a:t>県　北</a:t>
                      </a:r>
                    </a:p>
                  </a:txBody>
                  <a:tcPr>
                    <a:solidFill>
                      <a:schemeClr val="accent6">
                        <a:lumMod val="20000"/>
                        <a:lumOff val="80000"/>
                      </a:schemeClr>
                    </a:solidFill>
                  </a:tcPr>
                </a:tc>
                <a:tc>
                  <a:txBody>
                    <a:bodyPr/>
                    <a:lstStyle/>
                    <a:p>
                      <a:pPr algn="ctr"/>
                      <a:r>
                        <a:rPr kumimoji="1" lang="ja-JP" altLang="en-US" sz="1100" b="1" dirty="0"/>
                        <a:t>福島市</a:t>
                      </a:r>
                    </a:p>
                  </a:txBody>
                  <a:tcPr anchor="ctr">
                    <a:solidFill>
                      <a:schemeClr val="accent6">
                        <a:lumMod val="20000"/>
                        <a:lumOff val="80000"/>
                      </a:schemeClr>
                    </a:solidFill>
                  </a:tcPr>
                </a:tc>
                <a:tc>
                  <a:txBody>
                    <a:bodyPr/>
                    <a:lstStyle/>
                    <a:p>
                      <a:r>
                        <a:rPr kumimoji="1" lang="ja-JP" altLang="en-US" sz="1200" dirty="0"/>
                        <a:t>福島市</a:t>
                      </a:r>
                    </a:p>
                  </a:txBody>
                  <a:tcPr anchor="ctr">
                    <a:solidFill>
                      <a:schemeClr val="accent6">
                        <a:lumMod val="20000"/>
                        <a:lumOff val="80000"/>
                      </a:schemeClr>
                    </a:solidFill>
                  </a:tcPr>
                </a:tc>
                <a:tc>
                  <a:txBody>
                    <a:bodyPr/>
                    <a:lstStyle/>
                    <a:p>
                      <a:r>
                        <a:rPr kumimoji="1" lang="ja-JP" altLang="en-US" sz="1400" b="1" dirty="0"/>
                        <a:t>ふくしま基幹相談支援センター</a:t>
                      </a:r>
                    </a:p>
                  </a:txBody>
                  <a:tcPr anchor="ctr">
                    <a:solidFill>
                      <a:schemeClr val="accent6">
                        <a:lumMod val="20000"/>
                        <a:lumOff val="80000"/>
                      </a:schemeClr>
                    </a:solidFill>
                  </a:tcPr>
                </a:tc>
                <a:extLst>
                  <a:ext uri="{0D108BD9-81ED-4DB2-BD59-A6C34878D82A}">
                    <a16:rowId xmlns:a16="http://schemas.microsoft.com/office/drawing/2014/main" val="4190898063"/>
                  </a:ext>
                </a:extLst>
              </a:tr>
              <a:tr h="296313">
                <a:tc vMerge="1">
                  <a:txBody>
                    <a:bodyPr/>
                    <a:lstStyle/>
                    <a:p>
                      <a:endParaRPr kumimoji="1" lang="ja-JP" altLang="en-US"/>
                    </a:p>
                  </a:txBody>
                  <a:tcPr/>
                </a:tc>
                <a:tc>
                  <a:txBody>
                    <a:bodyPr/>
                    <a:lstStyle/>
                    <a:p>
                      <a:pPr algn="ctr"/>
                      <a:r>
                        <a:rPr kumimoji="1" lang="ja-JP" altLang="en-US" sz="1100" b="1" dirty="0"/>
                        <a:t>北　部</a:t>
                      </a:r>
                    </a:p>
                  </a:txBody>
                  <a:tcPr anchor="ctr">
                    <a:solidFill>
                      <a:schemeClr val="accent6">
                        <a:lumMod val="20000"/>
                        <a:lumOff val="80000"/>
                      </a:schemeClr>
                    </a:solidFill>
                  </a:tcPr>
                </a:tc>
                <a:tc>
                  <a:txBody>
                    <a:bodyPr/>
                    <a:lstStyle/>
                    <a:p>
                      <a:r>
                        <a:rPr kumimoji="1" lang="ja-JP" altLang="en-US" sz="1200" dirty="0"/>
                        <a:t>伊達市・桑折町・国見町・川俣町</a:t>
                      </a:r>
                    </a:p>
                  </a:txBody>
                  <a:tcPr anchor="ctr">
                    <a:solidFill>
                      <a:schemeClr val="accent6">
                        <a:lumMod val="20000"/>
                        <a:lumOff val="80000"/>
                      </a:schemeClr>
                    </a:solidFill>
                  </a:tcPr>
                </a:tc>
                <a:tc>
                  <a:txBody>
                    <a:bodyPr/>
                    <a:lstStyle/>
                    <a:p>
                      <a:endParaRPr kumimoji="1" lang="ja-JP" altLang="en-US" sz="1400" b="1" dirty="0"/>
                    </a:p>
                  </a:txBody>
                  <a:tcPr anchor="ctr">
                    <a:solidFill>
                      <a:schemeClr val="accent6">
                        <a:lumMod val="20000"/>
                        <a:lumOff val="80000"/>
                      </a:schemeClr>
                    </a:solidFill>
                  </a:tcPr>
                </a:tc>
                <a:extLst>
                  <a:ext uri="{0D108BD9-81ED-4DB2-BD59-A6C34878D82A}">
                    <a16:rowId xmlns:a16="http://schemas.microsoft.com/office/drawing/2014/main" val="935629370"/>
                  </a:ext>
                </a:extLst>
              </a:tr>
              <a:tr h="296313">
                <a:tc vMerge="1">
                  <a:txBody>
                    <a:bodyPr/>
                    <a:lstStyle/>
                    <a:p>
                      <a:endParaRPr kumimoji="1" lang="ja-JP" altLang="en-US" sz="1400" b="1" dirty="0"/>
                    </a:p>
                  </a:txBody>
                  <a:tcPr/>
                </a:tc>
                <a:tc>
                  <a:txBody>
                    <a:bodyPr/>
                    <a:lstStyle/>
                    <a:p>
                      <a:pPr algn="ctr"/>
                      <a:r>
                        <a:rPr kumimoji="1" lang="ja-JP" altLang="en-US" sz="1100" b="1" dirty="0"/>
                        <a:t>南　部</a:t>
                      </a:r>
                    </a:p>
                  </a:txBody>
                  <a:tcPr anchor="ctr">
                    <a:solidFill>
                      <a:schemeClr val="accent6">
                        <a:lumMod val="20000"/>
                        <a:lumOff val="80000"/>
                      </a:schemeClr>
                    </a:solidFill>
                  </a:tcPr>
                </a:tc>
                <a:tc>
                  <a:txBody>
                    <a:bodyPr/>
                    <a:lstStyle/>
                    <a:p>
                      <a:r>
                        <a:rPr kumimoji="1" lang="ja-JP" altLang="en-US" sz="1200" dirty="0"/>
                        <a:t>本宮市・二本松市・大玉村</a:t>
                      </a:r>
                    </a:p>
                  </a:txBody>
                  <a:tcPr anchor="ctr">
                    <a:solidFill>
                      <a:schemeClr val="accent6">
                        <a:lumMod val="20000"/>
                        <a:lumOff val="80000"/>
                      </a:schemeClr>
                    </a:solidFill>
                  </a:tcPr>
                </a:tc>
                <a:tc>
                  <a:txBody>
                    <a:bodyPr/>
                    <a:lstStyle/>
                    <a:p>
                      <a:r>
                        <a:rPr kumimoji="1" lang="ja-JP" altLang="en-US" sz="1400" b="1" dirty="0"/>
                        <a:t>さぽーとセンター</a:t>
                      </a:r>
                      <a:r>
                        <a:rPr kumimoji="1" lang="en-US" altLang="ja-JP" sz="1400" b="1" dirty="0"/>
                        <a:t>TSUBASA</a:t>
                      </a:r>
                      <a:endParaRPr kumimoji="1" lang="ja-JP" altLang="en-US" sz="1400" b="1" dirty="0"/>
                    </a:p>
                  </a:txBody>
                  <a:tcPr anchor="ctr">
                    <a:solidFill>
                      <a:schemeClr val="accent6">
                        <a:lumMod val="20000"/>
                        <a:lumOff val="80000"/>
                      </a:schemeClr>
                    </a:solidFill>
                  </a:tcPr>
                </a:tc>
                <a:extLst>
                  <a:ext uri="{0D108BD9-81ED-4DB2-BD59-A6C34878D82A}">
                    <a16:rowId xmlns:a16="http://schemas.microsoft.com/office/drawing/2014/main" val="332260907"/>
                  </a:ext>
                </a:extLst>
              </a:tr>
              <a:tr h="296313">
                <a:tc rowSpan="5">
                  <a:txBody>
                    <a:bodyPr/>
                    <a:lstStyle/>
                    <a:p>
                      <a:pPr algn="ctr"/>
                      <a:r>
                        <a:rPr kumimoji="1" lang="ja-JP" altLang="en-US" sz="1400" b="1" dirty="0"/>
                        <a:t>県　中</a:t>
                      </a:r>
                    </a:p>
                  </a:txBody>
                  <a:tcPr>
                    <a:solidFill>
                      <a:schemeClr val="accent5">
                        <a:lumMod val="40000"/>
                        <a:lumOff val="60000"/>
                      </a:schemeClr>
                    </a:solidFill>
                  </a:tcPr>
                </a:tc>
                <a:tc>
                  <a:txBody>
                    <a:bodyPr/>
                    <a:lstStyle/>
                    <a:p>
                      <a:pPr algn="ctr"/>
                      <a:r>
                        <a:rPr kumimoji="1" lang="ja-JP" altLang="en-US" sz="1100" b="1" dirty="0"/>
                        <a:t>郡山市</a:t>
                      </a:r>
                    </a:p>
                  </a:txBody>
                  <a:tcPr anchor="ctr">
                    <a:solidFill>
                      <a:schemeClr val="accent5">
                        <a:lumMod val="40000"/>
                        <a:lumOff val="60000"/>
                      </a:schemeClr>
                    </a:solidFill>
                  </a:tcPr>
                </a:tc>
                <a:tc>
                  <a:txBody>
                    <a:bodyPr/>
                    <a:lstStyle/>
                    <a:p>
                      <a:r>
                        <a:rPr kumimoji="1" lang="ja-JP" altLang="en-US" sz="1200" dirty="0"/>
                        <a:t>郡山市</a:t>
                      </a:r>
                    </a:p>
                  </a:txBody>
                  <a:tcPr anchor="ctr">
                    <a:solidFill>
                      <a:schemeClr val="accent5">
                        <a:lumMod val="40000"/>
                        <a:lumOff val="60000"/>
                      </a:schemeClr>
                    </a:solidFill>
                  </a:tcPr>
                </a:tc>
                <a:tc>
                  <a:txBody>
                    <a:bodyPr/>
                    <a:lstStyle/>
                    <a:p>
                      <a:r>
                        <a:rPr kumimoji="1" lang="ja-JP" altLang="en-US" sz="1400" b="1" dirty="0"/>
                        <a:t>郡山市障がい者基幹相談支援センター</a:t>
                      </a:r>
                    </a:p>
                  </a:txBody>
                  <a:tcPr anchor="ctr">
                    <a:solidFill>
                      <a:schemeClr val="accent5">
                        <a:lumMod val="40000"/>
                        <a:lumOff val="60000"/>
                      </a:schemeClr>
                    </a:solidFill>
                  </a:tcPr>
                </a:tc>
                <a:extLst>
                  <a:ext uri="{0D108BD9-81ED-4DB2-BD59-A6C34878D82A}">
                    <a16:rowId xmlns:a16="http://schemas.microsoft.com/office/drawing/2014/main" val="3898904882"/>
                  </a:ext>
                </a:extLst>
              </a:tr>
              <a:tr h="296313">
                <a:tc vMerge="1">
                  <a:txBody>
                    <a:bodyPr/>
                    <a:lstStyle/>
                    <a:p>
                      <a:endParaRPr kumimoji="1" lang="ja-JP" altLang="en-US" sz="1400" b="1"/>
                    </a:p>
                  </a:txBody>
                  <a:tcPr/>
                </a:tc>
                <a:tc>
                  <a:txBody>
                    <a:bodyPr/>
                    <a:lstStyle/>
                    <a:p>
                      <a:pPr algn="ctr"/>
                      <a:r>
                        <a:rPr kumimoji="1" lang="ja-JP" altLang="en-US" sz="1100" b="1" dirty="0"/>
                        <a:t>岩　瀬</a:t>
                      </a:r>
                    </a:p>
                  </a:txBody>
                  <a:tcPr anchor="ctr">
                    <a:solidFill>
                      <a:schemeClr val="accent5">
                        <a:lumMod val="40000"/>
                        <a:lumOff val="60000"/>
                      </a:schemeClr>
                    </a:solidFill>
                  </a:tcPr>
                </a:tc>
                <a:tc>
                  <a:txBody>
                    <a:bodyPr/>
                    <a:lstStyle/>
                    <a:p>
                      <a:r>
                        <a:rPr kumimoji="1" lang="ja-JP" altLang="en-US" sz="1200" dirty="0"/>
                        <a:t>須賀川市・鏡石町・天栄村</a:t>
                      </a:r>
                    </a:p>
                  </a:txBody>
                  <a:tcPr anchor="ctr">
                    <a:solidFill>
                      <a:schemeClr val="accent5">
                        <a:lumMod val="40000"/>
                        <a:lumOff val="60000"/>
                      </a:schemeClr>
                    </a:solidFill>
                  </a:tcPr>
                </a:tc>
                <a:tc>
                  <a:txBody>
                    <a:bodyPr/>
                    <a:lstStyle/>
                    <a:p>
                      <a:r>
                        <a:rPr kumimoji="1" lang="ja-JP" altLang="en-US" sz="1400" b="1" dirty="0"/>
                        <a:t>すかがわ地方基幹相談支援センター</a:t>
                      </a:r>
                    </a:p>
                  </a:txBody>
                  <a:tcPr anchor="ctr">
                    <a:solidFill>
                      <a:schemeClr val="accent5">
                        <a:lumMod val="40000"/>
                        <a:lumOff val="60000"/>
                      </a:schemeClr>
                    </a:solidFill>
                  </a:tcPr>
                </a:tc>
                <a:extLst>
                  <a:ext uri="{0D108BD9-81ED-4DB2-BD59-A6C34878D82A}">
                    <a16:rowId xmlns:a16="http://schemas.microsoft.com/office/drawing/2014/main" val="1447920573"/>
                  </a:ext>
                </a:extLst>
              </a:tr>
              <a:tr h="296313">
                <a:tc vMerge="1">
                  <a:txBody>
                    <a:bodyPr/>
                    <a:lstStyle/>
                    <a:p>
                      <a:endParaRPr kumimoji="1" lang="ja-JP" altLang="en-US" sz="1400" b="1" dirty="0"/>
                    </a:p>
                  </a:txBody>
                  <a:tcPr/>
                </a:tc>
                <a:tc>
                  <a:txBody>
                    <a:bodyPr/>
                    <a:lstStyle/>
                    <a:p>
                      <a:pPr algn="ctr"/>
                      <a:r>
                        <a:rPr kumimoji="1" lang="ja-JP" altLang="en-US" sz="1100" b="1" dirty="0"/>
                        <a:t>石　川</a:t>
                      </a:r>
                    </a:p>
                  </a:txBody>
                  <a:tcPr anchor="ctr">
                    <a:solidFill>
                      <a:schemeClr val="accent5">
                        <a:lumMod val="40000"/>
                        <a:lumOff val="60000"/>
                      </a:schemeClr>
                    </a:solidFill>
                  </a:tcPr>
                </a:tc>
                <a:tc>
                  <a:txBody>
                    <a:bodyPr/>
                    <a:lstStyle/>
                    <a:p>
                      <a:r>
                        <a:rPr kumimoji="1" lang="ja-JP" altLang="en-US" sz="1200" dirty="0"/>
                        <a:t>石川町・玉川村・平田村・浅川町・古殿町</a:t>
                      </a:r>
                    </a:p>
                  </a:txBody>
                  <a:tcPr anchor="ctr">
                    <a:solidFill>
                      <a:schemeClr val="accent5">
                        <a:lumMod val="40000"/>
                        <a:lumOff val="60000"/>
                      </a:schemeClr>
                    </a:solidFill>
                  </a:tcPr>
                </a:tc>
                <a:tc>
                  <a:txBody>
                    <a:bodyPr/>
                    <a:lstStyle/>
                    <a:p>
                      <a:r>
                        <a:rPr kumimoji="1" lang="ja-JP" altLang="en-US" sz="1400" b="1" dirty="0"/>
                        <a:t>石川地方障がい者基幹相談支援センター</a:t>
                      </a:r>
                    </a:p>
                  </a:txBody>
                  <a:tcPr anchor="ctr">
                    <a:solidFill>
                      <a:schemeClr val="accent5">
                        <a:lumMod val="40000"/>
                        <a:lumOff val="60000"/>
                      </a:schemeClr>
                    </a:solidFill>
                  </a:tcPr>
                </a:tc>
                <a:extLst>
                  <a:ext uri="{0D108BD9-81ED-4DB2-BD59-A6C34878D82A}">
                    <a16:rowId xmlns:a16="http://schemas.microsoft.com/office/drawing/2014/main" val="2967936773"/>
                  </a:ext>
                </a:extLst>
              </a:tr>
              <a:tr h="296313">
                <a:tc vMerge="1">
                  <a:txBody>
                    <a:bodyPr/>
                    <a:lstStyle/>
                    <a:p>
                      <a:endParaRPr kumimoji="1" lang="ja-JP" altLang="en-US" sz="1400" b="1" dirty="0"/>
                    </a:p>
                  </a:txBody>
                  <a:tcPr/>
                </a:tc>
                <a:tc rowSpan="2">
                  <a:txBody>
                    <a:bodyPr/>
                    <a:lstStyle/>
                    <a:p>
                      <a:pPr algn="ctr"/>
                      <a:r>
                        <a:rPr kumimoji="1" lang="ja-JP" altLang="en-US" sz="1100" b="1" dirty="0"/>
                        <a:t>田　村</a:t>
                      </a:r>
                    </a:p>
                  </a:txBody>
                  <a:tcPr anchor="ctr">
                    <a:solidFill>
                      <a:schemeClr val="accent5">
                        <a:lumMod val="40000"/>
                        <a:lumOff val="60000"/>
                      </a:schemeClr>
                    </a:solidFill>
                  </a:tcPr>
                </a:tc>
                <a:tc>
                  <a:txBody>
                    <a:bodyPr/>
                    <a:lstStyle/>
                    <a:p>
                      <a:r>
                        <a:rPr kumimoji="1" lang="ja-JP" altLang="en-US" sz="1200" dirty="0"/>
                        <a:t>田村市・小野町</a:t>
                      </a:r>
                    </a:p>
                  </a:txBody>
                  <a:tcPr anchor="ctr">
                    <a:solidFill>
                      <a:schemeClr val="accent5">
                        <a:lumMod val="40000"/>
                        <a:lumOff val="60000"/>
                      </a:schemeClr>
                    </a:solidFill>
                  </a:tcPr>
                </a:tc>
                <a:tc>
                  <a:txBody>
                    <a:bodyPr/>
                    <a:lstStyle/>
                    <a:p>
                      <a:r>
                        <a:rPr kumimoji="1" lang="ja-JP" altLang="en-US" sz="1400" b="1"/>
                        <a:t>田村・小野基幹</a:t>
                      </a:r>
                      <a:r>
                        <a:rPr kumimoji="1" lang="ja-JP" altLang="en-US" sz="1400" b="1" dirty="0"/>
                        <a:t>相談支援センター</a:t>
                      </a:r>
                    </a:p>
                  </a:txBody>
                  <a:tcPr anchor="ctr">
                    <a:solidFill>
                      <a:schemeClr val="accent5">
                        <a:lumMod val="40000"/>
                        <a:lumOff val="60000"/>
                      </a:schemeClr>
                    </a:solidFill>
                  </a:tcPr>
                </a:tc>
                <a:extLst>
                  <a:ext uri="{0D108BD9-81ED-4DB2-BD59-A6C34878D82A}">
                    <a16:rowId xmlns:a16="http://schemas.microsoft.com/office/drawing/2014/main" val="1667375773"/>
                  </a:ext>
                </a:extLst>
              </a:tr>
              <a:tr h="296313">
                <a:tc vMerge="1">
                  <a:txBody>
                    <a:bodyPr/>
                    <a:lstStyle/>
                    <a:p>
                      <a:pPr algn="ctr"/>
                      <a:endParaRPr kumimoji="1" lang="ja-JP" altLang="en-US" sz="1400" b="1" dirty="0"/>
                    </a:p>
                  </a:txBody>
                  <a:tcPr>
                    <a:solidFill>
                      <a:schemeClr val="accent5">
                        <a:lumMod val="40000"/>
                        <a:lumOff val="60000"/>
                      </a:schemeClr>
                    </a:solidFill>
                  </a:tcPr>
                </a:tc>
                <a:tc vMerge="1">
                  <a:txBody>
                    <a:bodyPr/>
                    <a:lstStyle/>
                    <a:p>
                      <a:endParaRPr dirty="0"/>
                    </a:p>
                  </a:txBody>
                  <a:tcPr anchor="ctr">
                    <a:solidFill>
                      <a:schemeClr val="accent5">
                        <a:lumMod val="40000"/>
                        <a:lumOff val="60000"/>
                      </a:schemeClr>
                    </a:solidFill>
                  </a:tcPr>
                </a:tc>
                <a:tc>
                  <a:txBody>
                    <a:bodyPr/>
                    <a:lstStyle/>
                    <a:p>
                      <a:r>
                        <a:rPr kumimoji="1" lang="ja-JP" altLang="en-US" sz="1200" dirty="0"/>
                        <a:t>三春町</a:t>
                      </a:r>
                    </a:p>
                  </a:txBody>
                  <a:tcPr anchor="ctr">
                    <a:solidFill>
                      <a:schemeClr val="accent5">
                        <a:lumMod val="40000"/>
                        <a:lumOff val="60000"/>
                      </a:schemeClr>
                    </a:solidFill>
                  </a:tcPr>
                </a:tc>
                <a:tc>
                  <a:txBody>
                    <a:bodyPr/>
                    <a:lstStyle/>
                    <a:p>
                      <a:r>
                        <a:rPr kumimoji="1" lang="ja-JP" altLang="en-US" sz="1400" b="1" dirty="0"/>
                        <a:t>三春町基幹相談支援センター</a:t>
                      </a:r>
                    </a:p>
                  </a:txBody>
                  <a:tcPr anchor="ctr">
                    <a:solidFill>
                      <a:schemeClr val="accent5">
                        <a:lumMod val="40000"/>
                        <a:lumOff val="60000"/>
                      </a:schemeClr>
                    </a:solidFill>
                  </a:tcPr>
                </a:tc>
                <a:extLst>
                  <a:ext uri="{0D108BD9-81ED-4DB2-BD59-A6C34878D82A}">
                    <a16:rowId xmlns:a16="http://schemas.microsoft.com/office/drawing/2014/main" val="3649203158"/>
                  </a:ext>
                </a:extLst>
              </a:tr>
              <a:tr h="296313">
                <a:tc rowSpan="2">
                  <a:txBody>
                    <a:bodyPr/>
                    <a:lstStyle/>
                    <a:p>
                      <a:pPr algn="ctr"/>
                      <a:r>
                        <a:rPr kumimoji="1" lang="ja-JP" altLang="en-US" sz="1400" b="1" dirty="0"/>
                        <a:t>県　南</a:t>
                      </a:r>
                    </a:p>
                  </a:txBody>
                  <a:tcPr>
                    <a:solidFill>
                      <a:schemeClr val="accent2">
                        <a:lumMod val="20000"/>
                        <a:lumOff val="80000"/>
                      </a:schemeClr>
                    </a:solidFill>
                  </a:tcPr>
                </a:tc>
                <a:tc>
                  <a:txBody>
                    <a:bodyPr/>
                    <a:lstStyle/>
                    <a:p>
                      <a:pPr algn="ctr"/>
                      <a:r>
                        <a:rPr kumimoji="1" lang="ja-JP" altLang="en-US" sz="1100" b="1" dirty="0"/>
                        <a:t>東白川</a:t>
                      </a:r>
                    </a:p>
                  </a:txBody>
                  <a:tcPr anchor="ctr">
                    <a:solidFill>
                      <a:schemeClr val="accent2">
                        <a:lumMod val="20000"/>
                        <a:lumOff val="80000"/>
                      </a:schemeClr>
                    </a:solidFill>
                  </a:tcPr>
                </a:tc>
                <a:tc>
                  <a:txBody>
                    <a:bodyPr/>
                    <a:lstStyle/>
                    <a:p>
                      <a:r>
                        <a:rPr kumimoji="1" lang="ja-JP" altLang="en-US" sz="1200" dirty="0"/>
                        <a:t>棚倉町・矢祭町・塙町・鮫川村</a:t>
                      </a:r>
                    </a:p>
                  </a:txBody>
                  <a:tcPr anchor="ctr">
                    <a:solidFill>
                      <a:schemeClr val="accent2">
                        <a:lumMod val="20000"/>
                        <a:lumOff val="80000"/>
                      </a:schemeClr>
                    </a:solidFill>
                  </a:tcPr>
                </a:tc>
                <a:tc>
                  <a:txBody>
                    <a:bodyPr/>
                    <a:lstStyle/>
                    <a:p>
                      <a:r>
                        <a:rPr kumimoji="1" lang="ja-JP" altLang="en-US" sz="1400" b="1" dirty="0"/>
                        <a:t>福島県東白川地域相談センターはなわ</a:t>
                      </a:r>
                    </a:p>
                  </a:txBody>
                  <a:tcPr anchor="ctr">
                    <a:solidFill>
                      <a:schemeClr val="accent2">
                        <a:lumMod val="20000"/>
                        <a:lumOff val="80000"/>
                      </a:schemeClr>
                    </a:solidFill>
                  </a:tcPr>
                </a:tc>
                <a:extLst>
                  <a:ext uri="{0D108BD9-81ED-4DB2-BD59-A6C34878D82A}">
                    <a16:rowId xmlns:a16="http://schemas.microsoft.com/office/drawing/2014/main" val="3936868958"/>
                  </a:ext>
                </a:extLst>
              </a:tr>
              <a:tr h="296313">
                <a:tc vMerge="1">
                  <a:txBody>
                    <a:bodyPr/>
                    <a:lstStyle/>
                    <a:p>
                      <a:endParaRPr kumimoji="1" lang="ja-JP" altLang="en-US" sz="1400" b="1" dirty="0"/>
                    </a:p>
                  </a:txBody>
                  <a:tcPr/>
                </a:tc>
                <a:tc>
                  <a:txBody>
                    <a:bodyPr/>
                    <a:lstStyle/>
                    <a:p>
                      <a:pPr algn="ctr"/>
                      <a:r>
                        <a:rPr kumimoji="1" lang="ja-JP" altLang="en-US" sz="1100" b="1" dirty="0"/>
                        <a:t>西白河</a:t>
                      </a:r>
                    </a:p>
                  </a:txBody>
                  <a:tcPr anchor="ctr">
                    <a:solidFill>
                      <a:schemeClr val="accent2">
                        <a:lumMod val="20000"/>
                        <a:lumOff val="80000"/>
                      </a:schemeClr>
                    </a:solidFill>
                  </a:tcPr>
                </a:tc>
                <a:tc>
                  <a:txBody>
                    <a:bodyPr/>
                    <a:lstStyle/>
                    <a:p>
                      <a:r>
                        <a:rPr kumimoji="1" lang="ja-JP" altLang="en-US" sz="1200" dirty="0"/>
                        <a:t>白河市・西郷村・泉崎村・中島村・矢吹町</a:t>
                      </a:r>
                    </a:p>
                  </a:txBody>
                  <a:tcPr anchor="ctr">
                    <a:solidFill>
                      <a:schemeClr val="accent2">
                        <a:lumMod val="20000"/>
                        <a:lumOff val="80000"/>
                      </a:schemeClr>
                    </a:solidFill>
                  </a:tcPr>
                </a:tc>
                <a:tc>
                  <a:txBody>
                    <a:bodyPr/>
                    <a:lstStyle/>
                    <a:p>
                      <a:r>
                        <a:rPr kumimoji="1" lang="ja-JP" altLang="en-US" sz="1400" b="1" dirty="0"/>
                        <a:t>基幹相談支援センターけんなん</a:t>
                      </a:r>
                    </a:p>
                  </a:txBody>
                  <a:tcPr anchor="ctr">
                    <a:solidFill>
                      <a:schemeClr val="accent2">
                        <a:lumMod val="20000"/>
                        <a:lumOff val="80000"/>
                      </a:schemeClr>
                    </a:solidFill>
                  </a:tcPr>
                </a:tc>
                <a:extLst>
                  <a:ext uri="{0D108BD9-81ED-4DB2-BD59-A6C34878D82A}">
                    <a16:rowId xmlns:a16="http://schemas.microsoft.com/office/drawing/2014/main" val="950321009"/>
                  </a:ext>
                </a:extLst>
              </a:tr>
              <a:tr h="296313">
                <a:tc rowSpan="5">
                  <a:txBody>
                    <a:bodyPr/>
                    <a:lstStyle/>
                    <a:p>
                      <a:pPr algn="ctr"/>
                      <a:r>
                        <a:rPr kumimoji="1" lang="ja-JP" altLang="en-US" sz="1400" b="1" dirty="0"/>
                        <a:t>会　津</a:t>
                      </a:r>
                    </a:p>
                  </a:txBody>
                  <a:tcPr>
                    <a:solidFill>
                      <a:schemeClr val="tx2">
                        <a:lumMod val="20000"/>
                        <a:lumOff val="80000"/>
                      </a:schemeClr>
                    </a:solidFill>
                  </a:tcPr>
                </a:tc>
                <a:tc>
                  <a:txBody>
                    <a:bodyPr/>
                    <a:lstStyle/>
                    <a:p>
                      <a:pPr algn="ctr"/>
                      <a:r>
                        <a:rPr kumimoji="1" lang="ja-JP" altLang="en-US" sz="1100" b="1" dirty="0"/>
                        <a:t>会津若松</a:t>
                      </a:r>
                    </a:p>
                  </a:txBody>
                  <a:tcPr anchor="ctr">
                    <a:solidFill>
                      <a:schemeClr val="tx2">
                        <a:lumMod val="20000"/>
                        <a:lumOff val="80000"/>
                      </a:schemeClr>
                    </a:solidFill>
                  </a:tcPr>
                </a:tc>
                <a:tc>
                  <a:txBody>
                    <a:bodyPr/>
                    <a:lstStyle/>
                    <a:p>
                      <a:r>
                        <a:rPr kumimoji="1" lang="ja-JP" altLang="en-US" sz="1200" dirty="0"/>
                        <a:t>会津若松市</a:t>
                      </a:r>
                    </a:p>
                  </a:txBody>
                  <a:tcPr anchor="ctr">
                    <a:solidFill>
                      <a:schemeClr val="tx2">
                        <a:lumMod val="20000"/>
                        <a:lumOff val="80000"/>
                      </a:schemeClr>
                    </a:solidFill>
                  </a:tcPr>
                </a:tc>
                <a:tc>
                  <a:txBody>
                    <a:bodyPr/>
                    <a:lstStyle/>
                    <a:p>
                      <a:r>
                        <a:rPr kumimoji="1" lang="ja-JP" altLang="en-US" sz="1400" b="1" dirty="0"/>
                        <a:t>会津若松市障がい者総合相談窓口</a:t>
                      </a:r>
                    </a:p>
                  </a:txBody>
                  <a:tcPr anchor="ctr">
                    <a:solidFill>
                      <a:schemeClr val="tx2">
                        <a:lumMod val="20000"/>
                        <a:lumOff val="80000"/>
                      </a:schemeClr>
                    </a:solidFill>
                  </a:tcPr>
                </a:tc>
                <a:extLst>
                  <a:ext uri="{0D108BD9-81ED-4DB2-BD59-A6C34878D82A}">
                    <a16:rowId xmlns:a16="http://schemas.microsoft.com/office/drawing/2014/main" val="3377654761"/>
                  </a:ext>
                </a:extLst>
              </a:tr>
              <a:tr h="296313">
                <a:tc vMerge="1">
                  <a:txBody>
                    <a:bodyPr/>
                    <a:lstStyle/>
                    <a:p>
                      <a:endParaRPr kumimoji="1" lang="ja-JP" altLang="en-US" sz="1400" b="1" dirty="0"/>
                    </a:p>
                  </a:txBody>
                  <a:tcPr/>
                </a:tc>
                <a:tc>
                  <a:txBody>
                    <a:bodyPr/>
                    <a:lstStyle/>
                    <a:p>
                      <a:pPr algn="ctr"/>
                      <a:r>
                        <a:rPr kumimoji="1" lang="ja-JP" altLang="en-US" sz="1100" b="1" dirty="0"/>
                        <a:t>喜多方</a:t>
                      </a:r>
                    </a:p>
                  </a:txBody>
                  <a:tcPr anchor="ctr">
                    <a:solidFill>
                      <a:schemeClr val="tx2">
                        <a:lumMod val="20000"/>
                        <a:lumOff val="80000"/>
                      </a:schemeClr>
                    </a:solidFill>
                  </a:tcPr>
                </a:tc>
                <a:tc>
                  <a:txBody>
                    <a:bodyPr/>
                    <a:lstStyle/>
                    <a:p>
                      <a:r>
                        <a:rPr kumimoji="1" lang="ja-JP" altLang="en-US" sz="1200" dirty="0"/>
                        <a:t>喜多方市</a:t>
                      </a:r>
                    </a:p>
                  </a:txBody>
                  <a:tcPr anchor="ctr">
                    <a:solidFill>
                      <a:schemeClr val="tx2">
                        <a:lumMod val="20000"/>
                        <a:lumOff val="80000"/>
                      </a:schemeClr>
                    </a:solidFill>
                  </a:tcPr>
                </a:tc>
                <a:tc>
                  <a:txBody>
                    <a:bodyPr/>
                    <a:lstStyle/>
                    <a:p>
                      <a:r>
                        <a:rPr kumimoji="1" lang="ja-JP" altLang="en-US" sz="1400" b="1" dirty="0"/>
                        <a:t>地域生活支援センターウィズピア</a:t>
                      </a:r>
                    </a:p>
                  </a:txBody>
                  <a:tcPr anchor="ctr">
                    <a:solidFill>
                      <a:schemeClr val="tx2">
                        <a:lumMod val="20000"/>
                        <a:lumOff val="80000"/>
                      </a:schemeClr>
                    </a:solidFill>
                  </a:tcPr>
                </a:tc>
                <a:extLst>
                  <a:ext uri="{0D108BD9-81ED-4DB2-BD59-A6C34878D82A}">
                    <a16:rowId xmlns:a16="http://schemas.microsoft.com/office/drawing/2014/main" val="530585846"/>
                  </a:ext>
                </a:extLst>
              </a:tr>
              <a:tr h="266681">
                <a:tc vMerge="1">
                  <a:txBody>
                    <a:bodyPr/>
                    <a:lstStyle/>
                    <a:p>
                      <a:endParaRPr kumimoji="1" lang="ja-JP" altLang="en-US" sz="1400" b="1" dirty="0"/>
                    </a:p>
                  </a:txBody>
                  <a:tcPr/>
                </a:tc>
                <a:tc rowSpan="2">
                  <a:txBody>
                    <a:bodyPr/>
                    <a:lstStyle/>
                    <a:p>
                      <a:pPr algn="ctr"/>
                      <a:r>
                        <a:rPr kumimoji="1" lang="ja-JP" altLang="en-US" sz="1100" b="1" dirty="0"/>
                        <a:t>耶　麻</a:t>
                      </a:r>
                      <a:endParaRPr kumimoji="1" lang="en-US" altLang="ja-JP" sz="1100" b="1" dirty="0"/>
                    </a:p>
                    <a:p>
                      <a:pPr algn="ctr"/>
                      <a:endParaRPr kumimoji="1" lang="ja-JP" altLang="en-US" sz="1100" b="1" dirty="0"/>
                    </a:p>
                    <a:p>
                      <a:pPr algn="ctr"/>
                      <a:r>
                        <a:rPr kumimoji="1" lang="ja-JP" altLang="en-US" sz="1100" b="1" dirty="0"/>
                        <a:t>河　沼</a:t>
                      </a:r>
                    </a:p>
                    <a:p>
                      <a:pPr algn="ctr"/>
                      <a:endParaRPr kumimoji="1" lang="en-US" altLang="ja-JP" sz="1100" b="1" dirty="0"/>
                    </a:p>
                    <a:p>
                      <a:pPr algn="ctr"/>
                      <a:r>
                        <a:rPr kumimoji="1" lang="ja-JP" altLang="en-US" sz="1100" b="1" dirty="0"/>
                        <a:t>大　沼</a:t>
                      </a:r>
                    </a:p>
                  </a:txBody>
                  <a:tcPr anchor="ctr">
                    <a:solidFill>
                      <a:schemeClr val="tx2">
                        <a:lumMod val="20000"/>
                        <a:lumOff val="80000"/>
                      </a:schemeClr>
                    </a:solidFill>
                  </a:tcPr>
                </a:tc>
                <a:tc>
                  <a:txBody>
                    <a:bodyPr/>
                    <a:lstStyle/>
                    <a:p>
                      <a:r>
                        <a:rPr kumimoji="1" lang="ja-JP" altLang="en-US" sz="1200" dirty="0"/>
                        <a:t>北塩原村・西会津町・磐梯町・猪苗代町・湯川村</a:t>
                      </a:r>
                    </a:p>
                  </a:txBody>
                  <a:tcPr anchor="ctr">
                    <a:solidFill>
                      <a:schemeClr val="tx2">
                        <a:lumMod val="20000"/>
                        <a:lumOff val="80000"/>
                      </a:schemeClr>
                    </a:solidFill>
                  </a:tcPr>
                </a:tc>
                <a:tc>
                  <a:txBody>
                    <a:bodyPr/>
                    <a:lstStyle/>
                    <a:p>
                      <a:endParaRPr kumimoji="1" lang="ja-JP" altLang="en-US" sz="1200" b="1" dirty="0">
                        <a:solidFill>
                          <a:schemeClr val="tx1"/>
                        </a:solidFill>
                      </a:endParaRPr>
                    </a:p>
                  </a:txBody>
                  <a:tcPr anchor="ctr">
                    <a:solidFill>
                      <a:schemeClr val="tx2">
                        <a:lumMod val="20000"/>
                        <a:lumOff val="80000"/>
                      </a:schemeClr>
                    </a:solidFill>
                  </a:tcPr>
                </a:tc>
                <a:extLst>
                  <a:ext uri="{0D108BD9-81ED-4DB2-BD59-A6C34878D82A}">
                    <a16:rowId xmlns:a16="http://schemas.microsoft.com/office/drawing/2014/main" val="3931678375"/>
                  </a:ext>
                </a:extLst>
              </a:tr>
              <a:tr h="637072">
                <a:tc vMerge="1">
                  <a:txBody>
                    <a:bodyPr/>
                    <a:lstStyle/>
                    <a:p>
                      <a:endParaRPr kumimoji="1" lang="ja-JP" altLang="en-US" sz="1400" b="1" dirty="0"/>
                    </a:p>
                  </a:txBody>
                  <a:tcPr/>
                </a:tc>
                <a:tc vMerge="1">
                  <a:txBody>
                    <a:bodyPr/>
                    <a:lstStyle/>
                    <a:p>
                      <a:r>
                        <a:rPr kumimoji="1" lang="ja-JP" altLang="en-US" sz="1200" dirty="0"/>
                        <a:t>河沼</a:t>
                      </a:r>
                    </a:p>
                  </a:txBody>
                  <a:tcPr/>
                </a:tc>
                <a:tc>
                  <a:txBody>
                    <a:bodyPr/>
                    <a:lstStyle/>
                    <a:p>
                      <a:r>
                        <a:rPr kumimoji="1" lang="ja-JP" altLang="en-US" sz="1200" dirty="0"/>
                        <a:t>会津坂下町・柳津町・三島町・金山町・昭和村</a:t>
                      </a:r>
                      <a:endParaRPr kumimoji="1" lang="en-US" altLang="ja-JP" sz="1200" dirty="0"/>
                    </a:p>
                    <a:p>
                      <a:endParaRPr kumimoji="1" lang="en-US" altLang="ja-JP" sz="1200" dirty="0"/>
                    </a:p>
                    <a:p>
                      <a:r>
                        <a:rPr kumimoji="1" lang="ja-JP" altLang="en-US" sz="1200" dirty="0"/>
                        <a:t>会津美里町</a:t>
                      </a:r>
                    </a:p>
                  </a:txBody>
                  <a:tcPr anchor="ctr">
                    <a:solidFill>
                      <a:schemeClr val="tx2">
                        <a:lumMod val="20000"/>
                        <a:lumOff val="80000"/>
                      </a:schemeClr>
                    </a:solidFill>
                  </a:tcPr>
                </a:tc>
                <a:tc>
                  <a:txBody>
                    <a:bodyPr/>
                    <a:lstStyle/>
                    <a:p>
                      <a:r>
                        <a:rPr kumimoji="1" lang="ja-JP" altLang="en-US" sz="1400" b="1" dirty="0"/>
                        <a:t>会津西部基幹相談支援センター</a:t>
                      </a:r>
                    </a:p>
                  </a:txBody>
                  <a:tcPr anchor="ctr">
                    <a:solidFill>
                      <a:schemeClr val="tx2">
                        <a:lumMod val="20000"/>
                        <a:lumOff val="80000"/>
                      </a:schemeClr>
                    </a:solidFill>
                  </a:tcPr>
                </a:tc>
                <a:extLst>
                  <a:ext uri="{0D108BD9-81ED-4DB2-BD59-A6C34878D82A}">
                    <a16:rowId xmlns:a16="http://schemas.microsoft.com/office/drawing/2014/main" val="2383515573"/>
                  </a:ext>
                </a:extLst>
              </a:tr>
              <a:tr h="266681">
                <a:tc vMerge="1">
                  <a:txBody>
                    <a:bodyPr/>
                    <a:lstStyle/>
                    <a:p>
                      <a:endParaRPr kumimoji="1" lang="ja-JP" altLang="en-US" sz="1400" b="1" dirty="0"/>
                    </a:p>
                  </a:txBody>
                  <a:tcPr/>
                </a:tc>
                <a:tc>
                  <a:txBody>
                    <a:bodyPr/>
                    <a:lstStyle/>
                    <a:p>
                      <a:pPr algn="ctr"/>
                      <a:r>
                        <a:rPr kumimoji="1" lang="ja-JP" altLang="en-US" sz="1100" b="1" dirty="0"/>
                        <a:t>南会津</a:t>
                      </a:r>
                    </a:p>
                  </a:txBody>
                  <a:tcPr anchor="ctr">
                    <a:solidFill>
                      <a:schemeClr val="tx2">
                        <a:lumMod val="20000"/>
                        <a:lumOff val="80000"/>
                      </a:schemeClr>
                    </a:solidFill>
                  </a:tcPr>
                </a:tc>
                <a:tc>
                  <a:txBody>
                    <a:bodyPr/>
                    <a:lstStyle/>
                    <a:p>
                      <a:r>
                        <a:rPr kumimoji="1" lang="ja-JP" altLang="en-US" sz="1200" dirty="0"/>
                        <a:t>下郷村・桧枝岐村・只見町・南会津町</a:t>
                      </a:r>
                    </a:p>
                  </a:txBody>
                  <a:tcPr anchor="ctr">
                    <a:solidFill>
                      <a:schemeClr val="tx2">
                        <a:lumMod val="20000"/>
                        <a:lumOff val="80000"/>
                      </a:schemeClr>
                    </a:solidFill>
                  </a:tcPr>
                </a:tc>
                <a:tc>
                  <a:txBody>
                    <a:bodyPr/>
                    <a:lstStyle/>
                    <a:p>
                      <a:endParaRPr kumimoji="1" lang="ja-JP" altLang="en-US" sz="1200" b="1" dirty="0"/>
                    </a:p>
                  </a:txBody>
                  <a:tcPr anchor="ctr">
                    <a:solidFill>
                      <a:schemeClr val="tx2">
                        <a:lumMod val="20000"/>
                        <a:lumOff val="80000"/>
                      </a:schemeClr>
                    </a:solidFill>
                  </a:tcPr>
                </a:tc>
                <a:extLst>
                  <a:ext uri="{0D108BD9-81ED-4DB2-BD59-A6C34878D82A}">
                    <a16:rowId xmlns:a16="http://schemas.microsoft.com/office/drawing/2014/main" val="1549589093"/>
                  </a:ext>
                </a:extLst>
              </a:tr>
              <a:tr h="296313">
                <a:tc>
                  <a:txBody>
                    <a:bodyPr/>
                    <a:lstStyle/>
                    <a:p>
                      <a:pPr algn="ctr"/>
                      <a:r>
                        <a:rPr kumimoji="1" lang="ja-JP" altLang="en-US" sz="1400" b="1" dirty="0"/>
                        <a:t>いわき</a:t>
                      </a:r>
                    </a:p>
                  </a:txBody>
                  <a:tcPr>
                    <a:solidFill>
                      <a:srgbClr val="92D050"/>
                    </a:solidFill>
                  </a:tcPr>
                </a:tc>
                <a:tc>
                  <a:txBody>
                    <a:bodyPr/>
                    <a:lstStyle/>
                    <a:p>
                      <a:pPr algn="ctr"/>
                      <a:endParaRPr kumimoji="1" lang="ja-JP" altLang="en-US" sz="1100" b="1" dirty="0"/>
                    </a:p>
                  </a:txBody>
                  <a:tcPr anchor="ctr">
                    <a:solidFill>
                      <a:srgbClr val="92D050"/>
                    </a:solidFill>
                  </a:tcPr>
                </a:tc>
                <a:tc>
                  <a:txBody>
                    <a:bodyPr/>
                    <a:lstStyle/>
                    <a:p>
                      <a:r>
                        <a:rPr kumimoji="1" lang="ja-JP" altLang="en-US" sz="1200" dirty="0"/>
                        <a:t>いわき市</a:t>
                      </a:r>
                    </a:p>
                  </a:txBody>
                  <a:tcPr anchor="ctr">
                    <a:solidFill>
                      <a:srgbClr val="92D050"/>
                    </a:solidFill>
                  </a:tcPr>
                </a:tc>
                <a:tc>
                  <a:txBody>
                    <a:bodyPr/>
                    <a:lstStyle/>
                    <a:p>
                      <a:r>
                        <a:rPr kumimoji="1" lang="ja-JP" altLang="en-US" sz="1400" b="1" dirty="0"/>
                        <a:t>いわき基幹相談支援センター</a:t>
                      </a:r>
                    </a:p>
                  </a:txBody>
                  <a:tcPr anchor="ctr">
                    <a:solidFill>
                      <a:srgbClr val="92D050"/>
                    </a:solidFill>
                  </a:tcPr>
                </a:tc>
                <a:extLst>
                  <a:ext uri="{0D108BD9-81ED-4DB2-BD59-A6C34878D82A}">
                    <a16:rowId xmlns:a16="http://schemas.microsoft.com/office/drawing/2014/main" val="1191503215"/>
                  </a:ext>
                </a:extLst>
              </a:tr>
              <a:tr h="310030">
                <a:tc rowSpan="2">
                  <a:txBody>
                    <a:bodyPr/>
                    <a:lstStyle/>
                    <a:p>
                      <a:pPr algn="ctr"/>
                      <a:r>
                        <a:rPr kumimoji="1" lang="ja-JP" altLang="en-US" sz="1400" b="1" dirty="0"/>
                        <a:t>相　双</a:t>
                      </a:r>
                    </a:p>
                  </a:txBody>
                  <a:tcPr>
                    <a:solidFill>
                      <a:schemeClr val="accent4">
                        <a:lumMod val="40000"/>
                        <a:lumOff val="60000"/>
                      </a:schemeClr>
                    </a:solidFill>
                  </a:tcPr>
                </a:tc>
                <a:tc>
                  <a:txBody>
                    <a:bodyPr/>
                    <a:lstStyle/>
                    <a:p>
                      <a:pPr algn="ctr"/>
                      <a:r>
                        <a:rPr kumimoji="1" lang="ja-JP" altLang="en-US" sz="1100" b="1" dirty="0"/>
                        <a:t>相　馬</a:t>
                      </a:r>
                    </a:p>
                  </a:txBody>
                  <a:tcPr anchor="ctr">
                    <a:solidFill>
                      <a:schemeClr val="accent4">
                        <a:lumMod val="40000"/>
                        <a:lumOff val="60000"/>
                      </a:schemeClr>
                    </a:solidFill>
                  </a:tcPr>
                </a:tc>
                <a:tc>
                  <a:txBody>
                    <a:bodyPr/>
                    <a:lstStyle/>
                    <a:p>
                      <a:r>
                        <a:rPr kumimoji="1" lang="ja-JP" altLang="en-US" sz="1200" dirty="0"/>
                        <a:t>新地町・相馬市・南相馬市・飯舘村</a:t>
                      </a:r>
                    </a:p>
                  </a:txBody>
                  <a:tcPr anchor="ctr">
                    <a:solidFill>
                      <a:schemeClr val="accent4">
                        <a:lumMod val="40000"/>
                        <a:lumOff val="60000"/>
                      </a:schemeClr>
                    </a:solidFill>
                  </a:tcPr>
                </a:tc>
                <a:tc>
                  <a:txBody>
                    <a:bodyPr/>
                    <a:lstStyle/>
                    <a:p>
                      <a:r>
                        <a:rPr kumimoji="1" lang="ja-JP" altLang="en-US" sz="1400" b="1" dirty="0"/>
                        <a:t>相馬地方基幹相談支援センター拓</a:t>
                      </a:r>
                    </a:p>
                  </a:txBody>
                  <a:tcPr anchor="ctr">
                    <a:solidFill>
                      <a:schemeClr val="accent4">
                        <a:lumMod val="40000"/>
                        <a:lumOff val="60000"/>
                      </a:schemeClr>
                    </a:solidFill>
                  </a:tcPr>
                </a:tc>
                <a:extLst>
                  <a:ext uri="{0D108BD9-81ED-4DB2-BD59-A6C34878D82A}">
                    <a16:rowId xmlns:a16="http://schemas.microsoft.com/office/drawing/2014/main" val="606383596"/>
                  </a:ext>
                </a:extLst>
              </a:tr>
              <a:tr h="314666">
                <a:tc vMerge="1">
                  <a:txBody>
                    <a:bodyPr/>
                    <a:lstStyle/>
                    <a:p>
                      <a:endParaRPr kumimoji="1" lang="ja-JP" altLang="en-US" sz="1400" b="1" dirty="0"/>
                    </a:p>
                  </a:txBody>
                  <a:tcPr/>
                </a:tc>
                <a:tc>
                  <a:txBody>
                    <a:bodyPr/>
                    <a:lstStyle/>
                    <a:p>
                      <a:pPr algn="ctr"/>
                      <a:r>
                        <a:rPr kumimoji="1" lang="ja-JP" altLang="en-US" sz="1100" b="1" dirty="0"/>
                        <a:t>双　葉</a:t>
                      </a:r>
                    </a:p>
                  </a:txBody>
                  <a:tcPr anchor="ctr">
                    <a:solidFill>
                      <a:schemeClr val="accent4">
                        <a:lumMod val="40000"/>
                        <a:lumOff val="60000"/>
                      </a:schemeClr>
                    </a:solidFill>
                  </a:tcPr>
                </a:tc>
                <a:tc>
                  <a:txBody>
                    <a:bodyPr/>
                    <a:lstStyle/>
                    <a:p>
                      <a:r>
                        <a:rPr kumimoji="1" lang="ja-JP" altLang="en-US" sz="900" dirty="0"/>
                        <a:t>浪江町・葛尾村・双葉町・大熊町・富岡町・川内村・楢葉町・広野町</a:t>
                      </a:r>
                    </a:p>
                  </a:txBody>
                  <a:tcPr anchor="ctr">
                    <a:solidFill>
                      <a:schemeClr val="accent4">
                        <a:lumMod val="40000"/>
                        <a:lumOff val="60000"/>
                      </a:schemeClr>
                    </a:solidFill>
                  </a:tcPr>
                </a:tc>
                <a:tc>
                  <a:txBody>
                    <a:bodyPr/>
                    <a:lstStyle/>
                    <a:p>
                      <a:r>
                        <a:rPr kumimoji="1" lang="ja-JP" altLang="en-US" sz="1400" b="1" dirty="0"/>
                        <a:t>基幹相談支援センターふたば</a:t>
                      </a:r>
                    </a:p>
                  </a:txBody>
                  <a:tcPr anchor="ctr">
                    <a:solidFill>
                      <a:schemeClr val="accent4">
                        <a:lumMod val="40000"/>
                        <a:lumOff val="60000"/>
                      </a:schemeClr>
                    </a:solidFill>
                  </a:tcPr>
                </a:tc>
                <a:extLst>
                  <a:ext uri="{0D108BD9-81ED-4DB2-BD59-A6C34878D82A}">
                    <a16:rowId xmlns:a16="http://schemas.microsoft.com/office/drawing/2014/main" val="3923217761"/>
                  </a:ext>
                </a:extLst>
              </a:tr>
            </a:tbl>
          </a:graphicData>
        </a:graphic>
      </p:graphicFrame>
      <p:sp>
        <p:nvSpPr>
          <p:cNvPr id="3" name="字幕 2">
            <a:extLst>
              <a:ext uri="{FF2B5EF4-FFF2-40B4-BE49-F238E27FC236}">
                <a16:creationId xmlns:a16="http://schemas.microsoft.com/office/drawing/2014/main" id="{FB3C5699-3D5C-EFBE-C2CC-FA628FDCD370}"/>
              </a:ext>
            </a:extLst>
          </p:cNvPr>
          <p:cNvSpPr txBox="1">
            <a:spLocks/>
          </p:cNvSpPr>
          <p:nvPr/>
        </p:nvSpPr>
        <p:spPr>
          <a:xfrm>
            <a:off x="5898327" y="79828"/>
            <a:ext cx="3112508" cy="38542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lnSpc>
                <a:spcPct val="100000"/>
              </a:lnSpc>
              <a:spcBef>
                <a:spcPts val="0"/>
              </a:spcBef>
            </a:pPr>
            <a:r>
              <a:rPr lang="en-US" altLang="ja-JP" sz="1600" b="1" dirty="0"/>
              <a:t>R07.05</a:t>
            </a:r>
            <a:r>
              <a:rPr lang="ja-JP" altLang="en-US" sz="1600" b="1" dirty="0"/>
              <a:t>現在</a:t>
            </a:r>
            <a:endParaRPr lang="en-US" altLang="ja-JP" sz="1600" b="1" dirty="0"/>
          </a:p>
        </p:txBody>
      </p:sp>
      <p:sp>
        <p:nvSpPr>
          <p:cNvPr id="4" name="字幕 2">
            <a:extLst>
              <a:ext uri="{FF2B5EF4-FFF2-40B4-BE49-F238E27FC236}">
                <a16:creationId xmlns:a16="http://schemas.microsoft.com/office/drawing/2014/main" id="{BB8A8DBF-C63A-4F77-9588-7EC1B1A80738}"/>
              </a:ext>
            </a:extLst>
          </p:cNvPr>
          <p:cNvSpPr txBox="1">
            <a:spLocks/>
          </p:cNvSpPr>
          <p:nvPr/>
        </p:nvSpPr>
        <p:spPr>
          <a:xfrm>
            <a:off x="85798" y="66295"/>
            <a:ext cx="8281332" cy="353155"/>
          </a:xfrm>
          <a:prstGeom prst="rect">
            <a:avLst/>
          </a:prstGeom>
        </p:spPr>
        <p:txBody>
          <a:bodyPr vert="horz" lIns="91440" tIns="45720" rIns="91440" bIns="45720" rtlCol="0" anchor="ctr">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pPr>
            <a:r>
              <a:rPr lang="ja-JP" altLang="en-US" sz="1600" b="1" dirty="0"/>
              <a:t>福島県内の基幹相談支援センターの設置状況</a:t>
            </a:r>
          </a:p>
        </p:txBody>
      </p:sp>
    </p:spTree>
    <p:extLst>
      <p:ext uri="{BB962C8B-B14F-4D97-AF65-F5344CB8AC3E}">
        <p14:creationId xmlns:p14="http://schemas.microsoft.com/office/powerpoint/2010/main" val="99063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DC98C-D021-F0B2-3285-E377C7182A3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01EADDA-1BF2-3787-49A8-11C4441B423C}"/>
              </a:ext>
            </a:extLst>
          </p:cNvPr>
          <p:cNvSpPr>
            <a:spLocks noGrp="1"/>
          </p:cNvSpPr>
          <p:nvPr>
            <p:ph type="ctrTitle"/>
          </p:nvPr>
        </p:nvSpPr>
        <p:spPr>
          <a:xfrm>
            <a:off x="133165" y="68498"/>
            <a:ext cx="8859913" cy="335560"/>
          </a:xfrm>
        </p:spPr>
        <p:txBody>
          <a:bodyPr anchor="ctr">
            <a:normAutofit/>
          </a:bodyPr>
          <a:lstStyle/>
          <a:p>
            <a:pPr algn="l"/>
            <a:r>
              <a:rPr lang="ja-JP" altLang="en-US" sz="1600" b="1" dirty="0">
                <a:latin typeface="+mn-ea"/>
                <a:ea typeface="+mn-ea"/>
              </a:rPr>
              <a:t>支援困難事例とは</a:t>
            </a:r>
            <a:endParaRPr kumimoji="1" lang="ja-JP" altLang="en-US" sz="1600" b="1" dirty="0">
              <a:latin typeface="+mn-ea"/>
              <a:ea typeface="+mn-ea"/>
            </a:endParaRPr>
          </a:p>
        </p:txBody>
      </p:sp>
      <p:cxnSp>
        <p:nvCxnSpPr>
          <p:cNvPr id="7" name="直線コネクタ 6">
            <a:extLst>
              <a:ext uri="{FF2B5EF4-FFF2-40B4-BE49-F238E27FC236}">
                <a16:creationId xmlns:a16="http://schemas.microsoft.com/office/drawing/2014/main" id="{B4D79741-072A-4568-96EC-C5664A057160}"/>
              </a:ext>
            </a:extLst>
          </p:cNvPr>
          <p:cNvCxnSpPr>
            <a:cxnSpLocks/>
          </p:cNvCxnSpPr>
          <p:nvPr/>
        </p:nvCxnSpPr>
        <p:spPr>
          <a:xfrm>
            <a:off x="133165" y="392816"/>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B38F79E-3000-3E57-087B-9A5AAA2DE113}"/>
              </a:ext>
            </a:extLst>
          </p:cNvPr>
          <p:cNvSpPr>
            <a:spLocks noGrp="1"/>
          </p:cNvSpPr>
          <p:nvPr>
            <p:ph type="sldNum" sz="quarter" idx="12"/>
          </p:nvPr>
        </p:nvSpPr>
        <p:spPr>
          <a:xfrm>
            <a:off x="8174668" y="6492876"/>
            <a:ext cx="800655" cy="228602"/>
          </a:xfrm>
        </p:spPr>
        <p:txBody>
          <a:bodyPr/>
          <a:lstStyle/>
          <a:p>
            <a:fld id="{1177B732-C674-4146-8B77-341D8B7AC631}" type="slidenum">
              <a:rPr kumimoji="1" lang="ja-JP" altLang="en-US" smtClean="0"/>
              <a:t>9</a:t>
            </a:fld>
            <a:endParaRPr kumimoji="1" lang="ja-JP" altLang="en-US" dirty="0"/>
          </a:p>
        </p:txBody>
      </p:sp>
      <p:cxnSp>
        <p:nvCxnSpPr>
          <p:cNvPr id="22" name="直線コネクタ 21">
            <a:extLst>
              <a:ext uri="{FF2B5EF4-FFF2-40B4-BE49-F238E27FC236}">
                <a16:creationId xmlns:a16="http://schemas.microsoft.com/office/drawing/2014/main" id="{5146EA86-3647-7BBA-8E97-D8600FF609CF}"/>
              </a:ext>
            </a:extLst>
          </p:cNvPr>
          <p:cNvCxnSpPr>
            <a:cxnSpLocks/>
          </p:cNvCxnSpPr>
          <p:nvPr/>
        </p:nvCxnSpPr>
        <p:spPr>
          <a:xfrm>
            <a:off x="124287" y="6449670"/>
            <a:ext cx="886879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94EEEC76-3688-FE14-1292-048003911EE9}"/>
              </a:ext>
            </a:extLst>
          </p:cNvPr>
          <p:cNvSpPr txBox="1">
            <a:spLocks/>
          </p:cNvSpPr>
          <p:nvPr/>
        </p:nvSpPr>
        <p:spPr>
          <a:xfrm>
            <a:off x="159483" y="6429867"/>
            <a:ext cx="7246687" cy="3355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200" b="1" dirty="0">
                <a:latin typeface="+mn-ea"/>
                <a:ea typeface="+mn-ea"/>
              </a:rPr>
              <a:t>参考文献：</a:t>
            </a:r>
            <a:r>
              <a:rPr lang="en-US" altLang="ja-JP" sz="1200" b="1" dirty="0">
                <a:latin typeface="+mn-ea"/>
                <a:ea typeface="+mn-ea"/>
              </a:rPr>
              <a:t>『</a:t>
            </a:r>
            <a:r>
              <a:rPr lang="ja-JP" altLang="en-US" sz="1200" b="1" dirty="0">
                <a:latin typeface="+mn-ea"/>
                <a:ea typeface="+mn-ea"/>
              </a:rPr>
              <a:t>支援困難事例</a:t>
            </a:r>
            <a:r>
              <a:rPr lang="en-US" altLang="ja-JP" sz="1200" b="1" dirty="0">
                <a:latin typeface="+mn-ea"/>
                <a:ea typeface="+mn-ea"/>
              </a:rPr>
              <a:t>―3</a:t>
            </a:r>
            <a:r>
              <a:rPr lang="ja-JP" altLang="en-US" sz="1200" b="1" dirty="0">
                <a:latin typeface="+mn-ea"/>
                <a:ea typeface="+mn-ea"/>
              </a:rPr>
              <a:t>つの発生要因と</a:t>
            </a:r>
            <a:r>
              <a:rPr lang="en-US" altLang="ja-JP" sz="1200" b="1" dirty="0">
                <a:latin typeface="+mn-ea"/>
                <a:ea typeface="+mn-ea"/>
              </a:rPr>
              <a:t>4</a:t>
            </a:r>
            <a:r>
              <a:rPr lang="ja-JP" altLang="en-US" sz="1200" b="1" dirty="0">
                <a:latin typeface="+mn-ea"/>
                <a:ea typeface="+mn-ea"/>
              </a:rPr>
              <a:t>つの分析枠組み</a:t>
            </a:r>
            <a:r>
              <a:rPr lang="en-US" altLang="ja-JP" sz="1200" b="1" dirty="0">
                <a:latin typeface="+mn-ea"/>
                <a:ea typeface="+mn-ea"/>
              </a:rPr>
              <a:t>―』</a:t>
            </a:r>
            <a:r>
              <a:rPr lang="ja-JP" altLang="en-US" sz="1200" b="1" dirty="0">
                <a:latin typeface="+mn-ea"/>
                <a:ea typeface="+mn-ea"/>
              </a:rPr>
              <a:t>岩間伸之氏</a:t>
            </a:r>
          </a:p>
        </p:txBody>
      </p:sp>
      <p:grpSp>
        <p:nvGrpSpPr>
          <p:cNvPr id="4" name="グループ化 3">
            <a:extLst>
              <a:ext uri="{FF2B5EF4-FFF2-40B4-BE49-F238E27FC236}">
                <a16:creationId xmlns:a16="http://schemas.microsoft.com/office/drawing/2014/main" id="{0DD9358A-C735-9BF9-14D3-6BBE92070BE2}"/>
              </a:ext>
            </a:extLst>
          </p:cNvPr>
          <p:cNvGrpSpPr/>
          <p:nvPr/>
        </p:nvGrpSpPr>
        <p:grpSpPr>
          <a:xfrm>
            <a:off x="134223" y="3126249"/>
            <a:ext cx="4437777" cy="2996614"/>
            <a:chOff x="620785" y="1773210"/>
            <a:chExt cx="4152551" cy="2714900"/>
          </a:xfrm>
        </p:grpSpPr>
        <p:sp>
          <p:nvSpPr>
            <p:cNvPr id="5" name="楕円 4">
              <a:extLst>
                <a:ext uri="{FF2B5EF4-FFF2-40B4-BE49-F238E27FC236}">
                  <a16:creationId xmlns:a16="http://schemas.microsoft.com/office/drawing/2014/main" id="{AEEFEEB1-9154-EF6A-91EC-23A7AED36B9F}"/>
                </a:ext>
              </a:extLst>
            </p:cNvPr>
            <p:cNvSpPr/>
            <p:nvPr/>
          </p:nvSpPr>
          <p:spPr>
            <a:xfrm>
              <a:off x="982910" y="1774760"/>
              <a:ext cx="2046913" cy="2080470"/>
            </a:xfrm>
            <a:prstGeom prst="ellipse">
              <a:avLst/>
            </a:prstGeom>
            <a:solidFill>
              <a:schemeClr val="accent6">
                <a:lumMod val="20000"/>
                <a:lumOff val="8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a:solidFill>
                    <a:schemeClr val="tx1"/>
                  </a:solidFill>
                </a:rPr>
                <a:t>個人的要因</a:t>
              </a:r>
            </a:p>
          </p:txBody>
        </p:sp>
        <p:sp>
          <p:nvSpPr>
            <p:cNvPr id="8" name="楕円 7">
              <a:extLst>
                <a:ext uri="{FF2B5EF4-FFF2-40B4-BE49-F238E27FC236}">
                  <a16:creationId xmlns:a16="http://schemas.microsoft.com/office/drawing/2014/main" id="{55B40539-77B4-6987-D369-77A9EF90D7CF}"/>
                </a:ext>
              </a:extLst>
            </p:cNvPr>
            <p:cNvSpPr/>
            <p:nvPr/>
          </p:nvSpPr>
          <p:spPr>
            <a:xfrm>
              <a:off x="2409039" y="1773210"/>
              <a:ext cx="2046913" cy="2080470"/>
            </a:xfrm>
            <a:prstGeom prst="ellipse">
              <a:avLst/>
            </a:prstGeom>
            <a:solidFill>
              <a:schemeClr val="accent4">
                <a:lumMod val="40000"/>
                <a:lumOff val="6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a:solidFill>
                    <a:schemeClr val="tx1"/>
                  </a:solidFill>
                </a:rPr>
                <a:t>社会的要因</a:t>
              </a:r>
            </a:p>
          </p:txBody>
        </p:sp>
        <p:sp>
          <p:nvSpPr>
            <p:cNvPr id="9" name="正方形/長方形 8">
              <a:extLst>
                <a:ext uri="{FF2B5EF4-FFF2-40B4-BE49-F238E27FC236}">
                  <a16:creationId xmlns:a16="http://schemas.microsoft.com/office/drawing/2014/main" id="{6093837F-E807-2B0F-EF98-5CADE341BB2C}"/>
                </a:ext>
              </a:extLst>
            </p:cNvPr>
            <p:cNvSpPr/>
            <p:nvPr/>
          </p:nvSpPr>
          <p:spPr>
            <a:xfrm>
              <a:off x="620785" y="2969703"/>
              <a:ext cx="4152551" cy="1518407"/>
            </a:xfrm>
            <a:prstGeom prst="rect">
              <a:avLst/>
            </a:prstGeom>
            <a:solidFill>
              <a:schemeClr val="accent5">
                <a:lumMod val="20000"/>
                <a:lumOff val="8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80000" rtlCol="0" anchor="b"/>
            <a:lstStyle/>
            <a:p>
              <a:pPr algn="ctr"/>
              <a:r>
                <a:rPr kumimoji="1" lang="ja-JP" altLang="en-US" sz="2000" b="1" dirty="0">
                  <a:solidFill>
                    <a:schemeClr val="tx1"/>
                  </a:solidFill>
                </a:rPr>
                <a:t>不適切な対応</a:t>
              </a:r>
            </a:p>
          </p:txBody>
        </p:sp>
        <p:sp>
          <p:nvSpPr>
            <p:cNvPr id="10" name="字幕 2">
              <a:extLst>
                <a:ext uri="{FF2B5EF4-FFF2-40B4-BE49-F238E27FC236}">
                  <a16:creationId xmlns:a16="http://schemas.microsoft.com/office/drawing/2014/main" id="{56606936-B9C4-A815-0D4E-4AB37C36BB52}"/>
                </a:ext>
              </a:extLst>
            </p:cNvPr>
            <p:cNvSpPr txBox="1">
              <a:spLocks/>
            </p:cNvSpPr>
            <p:nvPr/>
          </p:nvSpPr>
          <p:spPr>
            <a:xfrm>
              <a:off x="2495724" y="2457428"/>
              <a:ext cx="402672" cy="38198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en-US" altLang="ja-JP" sz="1800" b="1" dirty="0"/>
                <a:t>Ⅰ</a:t>
              </a:r>
            </a:p>
          </p:txBody>
        </p:sp>
        <p:sp>
          <p:nvSpPr>
            <p:cNvPr id="11" name="字幕 2">
              <a:extLst>
                <a:ext uri="{FF2B5EF4-FFF2-40B4-BE49-F238E27FC236}">
                  <a16:creationId xmlns:a16="http://schemas.microsoft.com/office/drawing/2014/main" id="{91B1137D-EB85-56F1-88EF-B2CF11C820B1}"/>
                </a:ext>
              </a:extLst>
            </p:cNvPr>
            <p:cNvSpPr txBox="1">
              <a:spLocks/>
            </p:cNvSpPr>
            <p:nvPr/>
          </p:nvSpPr>
          <p:spPr>
            <a:xfrm>
              <a:off x="1494639" y="3028404"/>
              <a:ext cx="402672" cy="38198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en-US" altLang="ja-JP" sz="1800" b="1" dirty="0"/>
                <a:t>Ⅱ</a:t>
              </a:r>
            </a:p>
          </p:txBody>
        </p:sp>
        <p:sp>
          <p:nvSpPr>
            <p:cNvPr id="12" name="字幕 2">
              <a:extLst>
                <a:ext uri="{FF2B5EF4-FFF2-40B4-BE49-F238E27FC236}">
                  <a16:creationId xmlns:a16="http://schemas.microsoft.com/office/drawing/2014/main" id="{D1F1D952-0E5F-3203-0733-4630D3AE5D5D}"/>
                </a:ext>
              </a:extLst>
            </p:cNvPr>
            <p:cNvSpPr txBox="1">
              <a:spLocks/>
            </p:cNvSpPr>
            <p:nvPr/>
          </p:nvSpPr>
          <p:spPr>
            <a:xfrm>
              <a:off x="3541551" y="3005913"/>
              <a:ext cx="402672" cy="38198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en-US" altLang="ja-JP" sz="1800" b="1" dirty="0"/>
                <a:t>Ⅲ</a:t>
              </a:r>
            </a:p>
          </p:txBody>
        </p:sp>
        <p:sp>
          <p:nvSpPr>
            <p:cNvPr id="13" name="字幕 2">
              <a:extLst>
                <a:ext uri="{FF2B5EF4-FFF2-40B4-BE49-F238E27FC236}">
                  <a16:creationId xmlns:a16="http://schemas.microsoft.com/office/drawing/2014/main" id="{8856A294-86A4-2EA9-BBF5-2589318B0F8A}"/>
                </a:ext>
              </a:extLst>
            </p:cNvPr>
            <p:cNvSpPr txBox="1">
              <a:spLocks/>
            </p:cNvSpPr>
            <p:nvPr/>
          </p:nvSpPr>
          <p:spPr>
            <a:xfrm>
              <a:off x="2495724" y="3005912"/>
              <a:ext cx="402672" cy="38198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en-US" altLang="ja-JP" sz="1800" b="1" dirty="0"/>
                <a:t>Ⅳ</a:t>
              </a:r>
            </a:p>
          </p:txBody>
        </p:sp>
      </p:grpSp>
      <p:pic>
        <p:nvPicPr>
          <p:cNvPr id="14" name="図 13">
            <a:extLst>
              <a:ext uri="{FF2B5EF4-FFF2-40B4-BE49-F238E27FC236}">
                <a16:creationId xmlns:a16="http://schemas.microsoft.com/office/drawing/2014/main" id="{6F0AF0FD-91CF-3BFF-DB56-CCB19FF08DB9}"/>
              </a:ext>
            </a:extLst>
          </p:cNvPr>
          <p:cNvPicPr>
            <a:picLocks noChangeAspect="1"/>
          </p:cNvPicPr>
          <p:nvPr/>
        </p:nvPicPr>
        <p:blipFill>
          <a:blip r:embed="rId3"/>
          <a:stretch>
            <a:fillRect/>
          </a:stretch>
        </p:blipFill>
        <p:spPr>
          <a:xfrm>
            <a:off x="4304018" y="551935"/>
            <a:ext cx="4622996" cy="31400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732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7089</TotalTime>
  <Words>9659</Words>
  <Application>Microsoft Office PowerPoint</Application>
  <PresentationFormat>画面に合わせる (4:3)</PresentationFormat>
  <Paragraphs>1357</Paragraphs>
  <Slides>84</Slides>
  <Notes>84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84</vt:i4>
      </vt:variant>
    </vt:vector>
  </HeadingPairs>
  <TitlesOfParts>
    <vt:vector size="89" baseType="lpstr">
      <vt:lpstr>游ゴシック</vt:lpstr>
      <vt:lpstr>Arial</vt:lpstr>
      <vt:lpstr>Calibri</vt:lpstr>
      <vt:lpstr>Calibri Light</vt:lpstr>
      <vt:lpstr>Office テーマ</vt:lpstr>
      <vt:lpstr>人材育成の意義と必要性</vt:lpstr>
      <vt:lpstr>PowerPoint プレゼンテーション</vt:lpstr>
      <vt:lpstr>PowerPoint プレゼンテーション</vt:lpstr>
      <vt:lpstr>福島県障がい者相談支援従事者主任相談支援専門員養成研修チェックリスト</vt:lpstr>
      <vt:lpstr>なぜ人材育成が必要なのか</vt:lpstr>
      <vt:lpstr>支援困難事例とは</vt:lpstr>
      <vt:lpstr>支援困難事例とは</vt:lpstr>
      <vt:lpstr>支援困難事例とは</vt:lpstr>
      <vt:lpstr>支援困難事例とは</vt:lpstr>
      <vt:lpstr>支援困難事例とは</vt:lpstr>
      <vt:lpstr>主任相談支援専門員創設の経緯</vt:lpstr>
      <vt:lpstr>PowerPoint プレゼンテーション</vt:lpstr>
      <vt:lpstr>福島県障がい者相談支援従事者人材育成ビジョン</vt:lpstr>
      <vt:lpstr>福島県障がい者相談支援従事者人材育成ビジョン</vt:lpstr>
      <vt:lpstr>福島県障がい者相談支援従事者人材育成ビジョン</vt:lpstr>
      <vt:lpstr>福島県障がい者相談支援従事者人材育成ビジョン</vt:lpstr>
      <vt:lpstr>福島県障がい者相談支援従事者人材育成ビジョン</vt:lpstr>
      <vt:lpstr>福島県障がい者相談支援従事者人材育成ビジョン</vt:lpstr>
      <vt:lpstr>PowerPoint プレゼンテーション</vt:lpstr>
      <vt:lpstr>PowerPoint プレゼンテーション</vt:lpstr>
      <vt:lpstr>PowerPoint プレゼンテーション</vt:lpstr>
      <vt:lpstr>PowerPoint プレゼンテーション</vt:lpstr>
      <vt:lpstr>相談支援専門員に求められるレベルと想定される研修</vt:lpstr>
      <vt:lpstr>相談支援専門員に求められるレベルと想定される研修</vt:lpstr>
      <vt:lpstr>相談支援専門員に求められるレベルと想定される研修</vt:lpstr>
      <vt:lpstr>相談支援専門員に求められるレベルと想定される研修</vt:lpstr>
      <vt:lpstr>PowerPoint プレゼンテーション</vt:lpstr>
      <vt:lpstr>PowerPoint プレゼンテーション</vt:lpstr>
      <vt:lpstr>PowerPoint プレゼンテーション</vt:lpstr>
      <vt:lpstr>PowerPoint プレゼンテーション</vt:lpstr>
      <vt:lpstr>主任相談支援専門員になるということ</vt:lpstr>
      <vt:lpstr>主任相談支援専門員になるということ</vt:lpstr>
      <vt:lpstr>主任相談支援専門員になるということ</vt:lpstr>
      <vt:lpstr>主任相談支援専門員になるということ</vt:lpstr>
      <vt:lpstr>PowerPoint プレゼンテーション</vt:lpstr>
      <vt:lpstr>主任相談支援専門員になるということ</vt:lpstr>
      <vt:lpstr>主任相談支援専門員になるということ</vt:lpstr>
      <vt:lpstr>主任相談支援専門員になるということ</vt:lpstr>
      <vt:lpstr>PowerPoint プレゼンテーション</vt:lpstr>
      <vt:lpstr>PowerPoint プレゼンテーション</vt:lpstr>
      <vt:lpstr>『ティーチング技法』</vt:lpstr>
      <vt:lpstr>『コーチング技法』</vt:lpstr>
      <vt:lpstr>PowerPoint プレゼンテーション</vt:lpstr>
      <vt:lpstr>研修の形態</vt:lpstr>
      <vt:lpstr>研修の形態</vt:lpstr>
      <vt:lpstr>研修の形態</vt:lpstr>
      <vt:lpstr>研修の形態</vt:lpstr>
      <vt:lpstr>研修の形態</vt:lpstr>
      <vt:lpstr>研修の形態</vt:lpstr>
      <vt:lpstr>研修の形態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ヒアリング後の イメージ案</dc:title>
  <dc:creator>一般社団法人 ８色</dc:creator>
  <cp:lastModifiedBy>8c-01</cp:lastModifiedBy>
  <cp:revision>2172</cp:revision>
  <cp:lastPrinted>2020-05-22T05:47:13Z</cp:lastPrinted>
  <dcterms:created xsi:type="dcterms:W3CDTF">2019-11-08T01:46:54Z</dcterms:created>
  <dcterms:modified xsi:type="dcterms:W3CDTF">2025-06-26T00:12:36Z</dcterms:modified>
</cp:coreProperties>
</file>