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8" r:id="rId5"/>
    <p:sldMasterId id="2147483710" r:id="rId6"/>
    <p:sldMasterId id="2147483734" r:id="rId7"/>
    <p:sldMasterId id="2147483758" r:id="rId8"/>
    <p:sldMasterId id="2147483794" r:id="rId9"/>
    <p:sldMasterId id="2147483830" r:id="rId10"/>
    <p:sldMasterId id="2147483866" r:id="rId11"/>
    <p:sldMasterId id="2147483878" r:id="rId12"/>
    <p:sldMasterId id="2147483890" r:id="rId13"/>
    <p:sldMasterId id="2147483902" r:id="rId14"/>
    <p:sldMasterId id="2147483914" r:id="rId15"/>
    <p:sldMasterId id="2147483926" r:id="rId16"/>
  </p:sldMasterIdLst>
  <p:notesMasterIdLst>
    <p:notesMasterId r:id="rId80"/>
  </p:notesMasterIdLst>
  <p:handoutMasterIdLst>
    <p:handoutMasterId r:id="rId81"/>
  </p:handoutMasterIdLst>
  <p:sldIdLst>
    <p:sldId id="480" r:id="rId17"/>
    <p:sldId id="479" r:id="rId18"/>
    <p:sldId id="2890" r:id="rId19"/>
    <p:sldId id="847" r:id="rId20"/>
    <p:sldId id="848" r:id="rId21"/>
    <p:sldId id="292" r:id="rId22"/>
    <p:sldId id="863" r:id="rId23"/>
    <p:sldId id="483" r:id="rId24"/>
    <p:sldId id="840" r:id="rId25"/>
    <p:sldId id="2881" r:id="rId26"/>
    <p:sldId id="858" r:id="rId27"/>
    <p:sldId id="485" r:id="rId28"/>
    <p:sldId id="2891" r:id="rId29"/>
    <p:sldId id="2892" r:id="rId30"/>
    <p:sldId id="486" r:id="rId31"/>
    <p:sldId id="488" r:id="rId32"/>
    <p:sldId id="489" r:id="rId33"/>
    <p:sldId id="301" r:id="rId34"/>
    <p:sldId id="302" r:id="rId35"/>
    <p:sldId id="298" r:id="rId36"/>
    <p:sldId id="300" r:id="rId37"/>
    <p:sldId id="494" r:id="rId38"/>
    <p:sldId id="726" r:id="rId39"/>
    <p:sldId id="842" r:id="rId40"/>
    <p:sldId id="843" r:id="rId41"/>
    <p:sldId id="2879" r:id="rId42"/>
    <p:sldId id="2880" r:id="rId43"/>
    <p:sldId id="864" r:id="rId44"/>
    <p:sldId id="2884" r:id="rId45"/>
    <p:sldId id="859" r:id="rId46"/>
    <p:sldId id="606" r:id="rId47"/>
    <p:sldId id="624" r:id="rId48"/>
    <p:sldId id="740" r:id="rId49"/>
    <p:sldId id="779" r:id="rId50"/>
    <p:sldId id="2867" r:id="rId51"/>
    <p:sldId id="2864" r:id="rId52"/>
    <p:sldId id="2885" r:id="rId53"/>
    <p:sldId id="2862" r:id="rId54"/>
    <p:sldId id="2868" r:id="rId55"/>
    <p:sldId id="860" r:id="rId56"/>
    <p:sldId id="2886" r:id="rId57"/>
    <p:sldId id="861" r:id="rId58"/>
    <p:sldId id="862" r:id="rId59"/>
    <p:sldId id="307" r:id="rId60"/>
    <p:sldId id="2882" r:id="rId61"/>
    <p:sldId id="2883" r:id="rId62"/>
    <p:sldId id="2887" r:id="rId63"/>
    <p:sldId id="851" r:id="rId64"/>
    <p:sldId id="496" r:id="rId65"/>
    <p:sldId id="2893" r:id="rId66"/>
    <p:sldId id="841" r:id="rId67"/>
    <p:sldId id="2873" r:id="rId68"/>
    <p:sldId id="2872" r:id="rId69"/>
    <p:sldId id="2875" r:id="rId70"/>
    <p:sldId id="2874" r:id="rId71"/>
    <p:sldId id="849" r:id="rId72"/>
    <p:sldId id="852" r:id="rId73"/>
    <p:sldId id="501" r:id="rId74"/>
    <p:sldId id="387" r:id="rId75"/>
    <p:sldId id="854" r:id="rId76"/>
    <p:sldId id="2870" r:id="rId77"/>
    <p:sldId id="2871" r:id="rId78"/>
    <p:sldId id="853" r:id="rId79"/>
  </p:sldIdLst>
  <p:sldSz cx="9144000" cy="6858000" type="screen4x3"/>
  <p:notesSz cx="6888163" cy="100187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521415D9-36F7-43E2-AB2F-B90AF26B5E84}">
      <p14:sectionLst xmlns:p14="http://schemas.microsoft.com/office/powerpoint/2010/main">
        <p14:section name="１．導入" id="{FCD511AB-0F04-4417-97BE-07183BD07B55}">
          <p14:sldIdLst>
            <p14:sldId id="480"/>
            <p14:sldId id="479"/>
            <p14:sldId id="2890"/>
            <p14:sldId id="847"/>
            <p14:sldId id="848"/>
            <p14:sldId id="292"/>
            <p14:sldId id="863"/>
            <p14:sldId id="483"/>
            <p14:sldId id="840"/>
          </p14:sldIdLst>
        </p14:section>
        <p14:section name="２．FT技術の再確認" id="{E90EAF04-139A-4A4A-9201-70DD90B912F6}">
          <p14:sldIdLst>
            <p14:sldId id="2881"/>
            <p14:sldId id="858"/>
            <p14:sldId id="485"/>
            <p14:sldId id="2891"/>
            <p14:sldId id="2892"/>
            <p14:sldId id="486"/>
            <p14:sldId id="488"/>
            <p14:sldId id="489"/>
            <p14:sldId id="301"/>
            <p14:sldId id="302"/>
            <p14:sldId id="298"/>
            <p14:sldId id="300"/>
            <p14:sldId id="494"/>
            <p14:sldId id="726"/>
            <p14:sldId id="842"/>
            <p14:sldId id="843"/>
            <p14:sldId id="2879"/>
            <p14:sldId id="2880"/>
          </p14:sldIdLst>
        </p14:section>
        <p14:section name="３．研修・演習の場作り" id="{60FA12E2-D46B-4EC4-8345-A3848DA100BC}">
          <p14:sldIdLst>
            <p14:sldId id="864"/>
            <p14:sldId id="2884"/>
            <p14:sldId id="859"/>
            <p14:sldId id="606"/>
            <p14:sldId id="624"/>
            <p14:sldId id="740"/>
            <p14:sldId id="779"/>
            <p14:sldId id="2867"/>
            <p14:sldId id="2864"/>
            <p14:sldId id="2885"/>
            <p14:sldId id="2862"/>
            <p14:sldId id="2868"/>
            <p14:sldId id="860"/>
            <p14:sldId id="2886"/>
            <p14:sldId id="861"/>
            <p14:sldId id="862"/>
            <p14:sldId id="307"/>
            <p14:sldId id="2882"/>
            <p14:sldId id="2883"/>
            <p14:sldId id="2887"/>
          </p14:sldIdLst>
        </p14:section>
        <p14:section name="４．意思決定会議" id="{A433ADDB-B66F-4568-9118-EE5F0CF53F5B}">
          <p14:sldIdLst>
            <p14:sldId id="851"/>
            <p14:sldId id="496"/>
            <p14:sldId id="2893"/>
            <p14:sldId id="841"/>
            <p14:sldId id="2873"/>
            <p14:sldId id="2872"/>
            <p14:sldId id="2875"/>
            <p14:sldId id="2874"/>
            <p14:sldId id="849"/>
          </p14:sldIdLst>
        </p14:section>
        <p14:section name="５．協議会" id="{A23B4F25-ACF1-4E32-8381-93704BAC408C}">
          <p14:sldIdLst>
            <p14:sldId id="852"/>
            <p14:sldId id="501"/>
            <p14:sldId id="387"/>
            <p14:sldId id="854"/>
            <p14:sldId id="2870"/>
            <p14:sldId id="2871"/>
            <p14:sldId id="8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0000FF"/>
    <a:srgbClr val="CC3300"/>
    <a:srgbClr val="FF9900"/>
    <a:srgbClr val="FF9933"/>
    <a:srgbClr val="FF9966"/>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75878" autoAdjust="0"/>
  </p:normalViewPr>
  <p:slideViewPr>
    <p:cSldViewPr>
      <p:cViewPr varScale="1">
        <p:scale>
          <a:sx n="66" d="100"/>
          <a:sy n="66" d="100"/>
        </p:scale>
        <p:origin x="100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990"/>
    </p:cViewPr>
  </p:sorterViewPr>
  <p:notesViewPr>
    <p:cSldViewPr>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presProps" Target="presProps.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E5137-CA58-4AC9-94BC-E59C91EB79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8E9E0CE4-41AD-4125-975D-2619A611C95C}">
      <dgm:prSet phldrT="[テキスト]"/>
      <dgm:spPr>
        <a:solidFill>
          <a:schemeClr val="accent2">
            <a:lumMod val="40000"/>
            <a:lumOff val="60000"/>
          </a:schemeClr>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意思決定</a:t>
          </a:r>
        </a:p>
      </dgm:t>
    </dgm:pt>
    <dgm:pt modelId="{FCF77F63-8892-43CE-998B-8E5EA0F9EBED}" type="parTrans" cxnId="{C069D463-549E-4EE6-A9B9-79D2D9A82FD2}">
      <dgm:prSet/>
      <dgm:spPr/>
      <dgm:t>
        <a:bodyPr/>
        <a:lstStyle/>
        <a:p>
          <a:endParaRPr kumimoji="1" lang="ja-JP" altLang="en-US"/>
        </a:p>
      </dgm:t>
    </dgm:pt>
    <dgm:pt modelId="{7C4B12BD-CA66-42B4-98F2-B42847880519}" type="sibTrans" cxnId="{C069D463-549E-4EE6-A9B9-79D2D9A82FD2}">
      <dgm:prSet/>
      <dgm:spPr/>
      <dgm:t>
        <a:bodyPr/>
        <a:lstStyle/>
        <a:p>
          <a:endParaRPr kumimoji="1" lang="ja-JP" altLang="en-US"/>
        </a:p>
      </dgm:t>
    </dgm:pt>
    <dgm:pt modelId="{144CE1C3-C78D-4148-960D-A981CF008789}">
      <dgm:prSet phldrT="[テキスト]"/>
      <dgm:spPr>
        <a:effectLst>
          <a:outerShdw blurRad="50800" dist="38100" dir="2700000" algn="tl" rotWithShape="0">
            <a:prstClr val="black">
              <a:alpha val="40000"/>
            </a:prstClr>
          </a:outerShdw>
        </a:effectLst>
      </dgm:spPr>
      <dgm: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課題解決</a:t>
          </a:r>
        </a:p>
      </dgm:t>
    </dgm:pt>
    <dgm:pt modelId="{E866DA67-1B4C-4CD4-B4A2-749A7CF64C31}" type="parTrans" cxnId="{59175D63-8B24-4CD6-8CB2-C91E40B3BFC5}">
      <dgm:prSet/>
      <dgm:spPr/>
      <dgm:t>
        <a:bodyPr/>
        <a:lstStyle/>
        <a:p>
          <a:endParaRPr kumimoji="1" lang="ja-JP" altLang="en-US"/>
        </a:p>
      </dgm:t>
    </dgm:pt>
    <dgm:pt modelId="{42A51E28-6559-47B8-9F29-53E67B1D9B06}" type="sibTrans" cxnId="{59175D63-8B24-4CD6-8CB2-C91E40B3BFC5}">
      <dgm:prSet/>
      <dgm:spPr/>
      <dgm:t>
        <a:bodyPr/>
        <a:lstStyle/>
        <a:p>
          <a:endParaRPr kumimoji="1" lang="ja-JP" altLang="en-US"/>
        </a:p>
      </dgm:t>
    </dgm:pt>
    <dgm:pt modelId="{6A7A6877-23E1-48B4-A692-C5D964A2401C}">
      <dgm:prSet phldrT="[テキスト]"/>
      <dgm:spPr>
        <a:solidFill>
          <a:srgbClr val="FF0000"/>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情報共有</a:t>
          </a:r>
        </a:p>
      </dgm:t>
    </dgm:pt>
    <dgm:pt modelId="{1704A2A7-9F86-4860-9E7A-A6FA77C81663}" type="parTrans" cxnId="{B39381D6-6EED-429F-BD4C-4AB3A6DC0AB9}">
      <dgm:prSet/>
      <dgm:spPr/>
      <dgm:t>
        <a:bodyPr/>
        <a:lstStyle/>
        <a:p>
          <a:endParaRPr kumimoji="1" lang="ja-JP" altLang="en-US"/>
        </a:p>
      </dgm:t>
    </dgm:pt>
    <dgm:pt modelId="{94B3A052-83ED-4773-862F-77D182468AEE}" type="sibTrans" cxnId="{B39381D6-6EED-429F-BD4C-4AB3A6DC0AB9}">
      <dgm:prSet/>
      <dgm:spPr/>
      <dgm:t>
        <a:bodyPr/>
        <a:lstStyle/>
        <a:p>
          <a:endParaRPr kumimoji="1" lang="ja-JP" altLang="en-US"/>
        </a:p>
      </dgm:t>
    </dgm:pt>
    <dgm:pt modelId="{11956D22-5DB2-41F8-BD58-F7CFED9CBF8E}">
      <dgm:prSet phldrT="[テキスト]"/>
      <dgm:spPr>
        <a:solidFill>
          <a:srgbClr val="FFFF00"/>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研修・学び</a:t>
          </a:r>
        </a:p>
      </dgm:t>
    </dgm:pt>
    <dgm:pt modelId="{F581DCEA-212F-472A-80AE-FE87E8586269}" type="parTrans" cxnId="{18978679-417F-4238-9284-095D34246709}">
      <dgm:prSet/>
      <dgm:spPr/>
      <dgm:t>
        <a:bodyPr/>
        <a:lstStyle/>
        <a:p>
          <a:endParaRPr kumimoji="1" lang="ja-JP" altLang="en-US"/>
        </a:p>
      </dgm:t>
    </dgm:pt>
    <dgm:pt modelId="{D93C29F8-C937-4DB1-97A5-53D1F4F2EE8A}" type="sibTrans" cxnId="{18978679-417F-4238-9284-095D34246709}">
      <dgm:prSet/>
      <dgm:spPr/>
      <dgm:t>
        <a:bodyPr/>
        <a:lstStyle/>
        <a:p>
          <a:endParaRPr kumimoji="1" lang="ja-JP" altLang="en-US"/>
        </a:p>
      </dgm:t>
    </dgm:pt>
    <dgm:pt modelId="{A2B19816-8F9E-4531-AFC7-DFB0900E3A09}">
      <dgm:prSet phldrT="[テキスト]"/>
      <dgm:spPr>
        <a:solidFill>
          <a:schemeClr val="accent5">
            <a:lumMod val="40000"/>
            <a:lumOff val="60000"/>
          </a:schemeClr>
        </a:solidFill>
        <a:effectLst>
          <a:outerShdw blurRad="50800" dist="38100" dir="2700000" algn="tl" rotWithShape="0">
            <a:prstClr val="black">
              <a:alpha val="40000"/>
            </a:prstClr>
          </a:outerShdw>
        </a:effectLst>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アイデア出し</a:t>
          </a:r>
        </a:p>
      </dgm:t>
    </dgm:pt>
    <dgm:pt modelId="{C92581A6-9D20-4173-8309-6ED0395D5498}" type="parTrans" cxnId="{C0076EA0-6F81-4C65-87F5-8AE6272E55A7}">
      <dgm:prSet/>
      <dgm:spPr/>
      <dgm:t>
        <a:bodyPr/>
        <a:lstStyle/>
        <a:p>
          <a:endParaRPr kumimoji="1" lang="ja-JP" altLang="en-US"/>
        </a:p>
      </dgm:t>
    </dgm:pt>
    <dgm:pt modelId="{3A777AC7-07F8-4108-8DE9-CB154A7CEF60}" type="sibTrans" cxnId="{C0076EA0-6F81-4C65-87F5-8AE6272E55A7}">
      <dgm:prSet/>
      <dgm:spPr/>
      <dgm:t>
        <a:bodyPr/>
        <a:lstStyle/>
        <a:p>
          <a:endParaRPr kumimoji="1" lang="ja-JP" altLang="en-US"/>
        </a:p>
      </dgm:t>
    </dgm:pt>
    <dgm:pt modelId="{979BC9A3-4712-4E95-8875-FB23C4582089}" type="pres">
      <dgm:prSet presAssocID="{7CBE5137-CA58-4AC9-94BC-E59C91EB79D7}" presName="diagram" presStyleCnt="0">
        <dgm:presLayoutVars>
          <dgm:dir/>
          <dgm:resizeHandles val="exact"/>
        </dgm:presLayoutVars>
      </dgm:prSet>
      <dgm:spPr/>
    </dgm:pt>
    <dgm:pt modelId="{F9BE5A04-9909-4080-9F0C-3DE5C1337C89}" type="pres">
      <dgm:prSet presAssocID="{8E9E0CE4-41AD-4125-975D-2619A611C95C}" presName="node" presStyleLbl="node1" presStyleIdx="0" presStyleCnt="5">
        <dgm:presLayoutVars>
          <dgm:bulletEnabled val="1"/>
        </dgm:presLayoutVars>
      </dgm:prSet>
      <dgm:spPr/>
    </dgm:pt>
    <dgm:pt modelId="{D5ED4EF9-0936-4CF6-AD91-C2301E080B0C}" type="pres">
      <dgm:prSet presAssocID="{7C4B12BD-CA66-42B4-98F2-B42847880519}" presName="sibTrans" presStyleCnt="0"/>
      <dgm:spPr/>
    </dgm:pt>
    <dgm:pt modelId="{96FF7D87-FDF3-427F-9CF8-937AACF1C786}" type="pres">
      <dgm:prSet presAssocID="{144CE1C3-C78D-4148-960D-A981CF008789}" presName="node" presStyleLbl="node1" presStyleIdx="1" presStyleCnt="5">
        <dgm:presLayoutVars>
          <dgm:bulletEnabled val="1"/>
        </dgm:presLayoutVars>
      </dgm:prSet>
      <dgm:spPr/>
    </dgm:pt>
    <dgm:pt modelId="{29C13184-7ACE-4C5D-B25F-B34C8747B72C}" type="pres">
      <dgm:prSet presAssocID="{42A51E28-6559-47B8-9F29-53E67B1D9B06}" presName="sibTrans" presStyleCnt="0"/>
      <dgm:spPr/>
    </dgm:pt>
    <dgm:pt modelId="{BA3322DF-23BF-43C9-9E88-FB122526751D}" type="pres">
      <dgm:prSet presAssocID="{6A7A6877-23E1-48B4-A692-C5D964A2401C}" presName="node" presStyleLbl="node1" presStyleIdx="2" presStyleCnt="5">
        <dgm:presLayoutVars>
          <dgm:bulletEnabled val="1"/>
        </dgm:presLayoutVars>
      </dgm:prSet>
      <dgm:spPr/>
    </dgm:pt>
    <dgm:pt modelId="{66602BC7-2B0E-4BFE-8773-A72BDF864218}" type="pres">
      <dgm:prSet presAssocID="{94B3A052-83ED-4773-862F-77D182468AEE}" presName="sibTrans" presStyleCnt="0"/>
      <dgm:spPr/>
    </dgm:pt>
    <dgm:pt modelId="{C652B40D-6504-41B0-A2B1-DA776DBE837C}" type="pres">
      <dgm:prSet presAssocID="{A2B19816-8F9E-4531-AFC7-DFB0900E3A09}" presName="node" presStyleLbl="node1" presStyleIdx="3" presStyleCnt="5" custScaleX="125014" custLinFactNeighborX="-9415" custLinFactNeighborY="-5751">
        <dgm:presLayoutVars>
          <dgm:bulletEnabled val="1"/>
        </dgm:presLayoutVars>
      </dgm:prSet>
      <dgm:spPr/>
    </dgm:pt>
    <dgm:pt modelId="{CF16EAB4-979D-454C-A1F7-F2DCD518EAA0}" type="pres">
      <dgm:prSet presAssocID="{3A777AC7-07F8-4108-8DE9-CB154A7CEF60}" presName="sibTrans" presStyleCnt="0"/>
      <dgm:spPr/>
    </dgm:pt>
    <dgm:pt modelId="{41CFB40C-F6C0-4E6C-9F52-0BC5DDF43A21}" type="pres">
      <dgm:prSet presAssocID="{11956D22-5DB2-41F8-BD58-F7CFED9CBF8E}" presName="node" presStyleLbl="node1" presStyleIdx="4" presStyleCnt="5" custScaleX="112141" custLinFactNeighborX="1902" custLinFactNeighborY="-3737">
        <dgm:presLayoutVars>
          <dgm:bulletEnabled val="1"/>
        </dgm:presLayoutVars>
      </dgm:prSet>
      <dgm:spPr/>
    </dgm:pt>
  </dgm:ptLst>
  <dgm:cxnLst>
    <dgm:cxn modelId="{053D2F36-7259-4391-8DED-3C86E047FE70}" type="presOf" srcId="{144CE1C3-C78D-4148-960D-A981CF008789}" destId="{96FF7D87-FDF3-427F-9CF8-937AACF1C786}" srcOrd="0" destOrd="0" presId="urn:microsoft.com/office/officeart/2005/8/layout/default"/>
    <dgm:cxn modelId="{59175D63-8B24-4CD6-8CB2-C91E40B3BFC5}" srcId="{7CBE5137-CA58-4AC9-94BC-E59C91EB79D7}" destId="{144CE1C3-C78D-4148-960D-A981CF008789}" srcOrd="1" destOrd="0" parTransId="{E866DA67-1B4C-4CD4-B4A2-749A7CF64C31}" sibTransId="{42A51E28-6559-47B8-9F29-53E67B1D9B06}"/>
    <dgm:cxn modelId="{C069D463-549E-4EE6-A9B9-79D2D9A82FD2}" srcId="{7CBE5137-CA58-4AC9-94BC-E59C91EB79D7}" destId="{8E9E0CE4-41AD-4125-975D-2619A611C95C}" srcOrd="0" destOrd="0" parTransId="{FCF77F63-8892-43CE-998B-8E5EA0F9EBED}" sibTransId="{7C4B12BD-CA66-42B4-98F2-B42847880519}"/>
    <dgm:cxn modelId="{D9BAC466-01EE-4E16-ADEF-9274062DA1B6}" type="presOf" srcId="{6A7A6877-23E1-48B4-A692-C5D964A2401C}" destId="{BA3322DF-23BF-43C9-9E88-FB122526751D}" srcOrd="0" destOrd="0" presId="urn:microsoft.com/office/officeart/2005/8/layout/default"/>
    <dgm:cxn modelId="{539F4B4A-928D-45BA-9A84-E8BF9B656BA1}" type="presOf" srcId="{7CBE5137-CA58-4AC9-94BC-E59C91EB79D7}" destId="{979BC9A3-4712-4E95-8875-FB23C4582089}" srcOrd="0" destOrd="0" presId="urn:microsoft.com/office/officeart/2005/8/layout/default"/>
    <dgm:cxn modelId="{0A71C74A-099A-4A4B-9F4C-8F3494730E18}" type="presOf" srcId="{A2B19816-8F9E-4531-AFC7-DFB0900E3A09}" destId="{C652B40D-6504-41B0-A2B1-DA776DBE837C}" srcOrd="0" destOrd="0" presId="urn:microsoft.com/office/officeart/2005/8/layout/default"/>
    <dgm:cxn modelId="{AC3A1078-1450-421A-9F55-0BD731A8D267}" type="presOf" srcId="{8E9E0CE4-41AD-4125-975D-2619A611C95C}" destId="{F9BE5A04-9909-4080-9F0C-3DE5C1337C89}" srcOrd="0" destOrd="0" presId="urn:microsoft.com/office/officeart/2005/8/layout/default"/>
    <dgm:cxn modelId="{18978679-417F-4238-9284-095D34246709}" srcId="{7CBE5137-CA58-4AC9-94BC-E59C91EB79D7}" destId="{11956D22-5DB2-41F8-BD58-F7CFED9CBF8E}" srcOrd="4" destOrd="0" parTransId="{F581DCEA-212F-472A-80AE-FE87E8586269}" sibTransId="{D93C29F8-C937-4DB1-97A5-53D1F4F2EE8A}"/>
    <dgm:cxn modelId="{C0076EA0-6F81-4C65-87F5-8AE6272E55A7}" srcId="{7CBE5137-CA58-4AC9-94BC-E59C91EB79D7}" destId="{A2B19816-8F9E-4531-AFC7-DFB0900E3A09}" srcOrd="3" destOrd="0" parTransId="{C92581A6-9D20-4173-8309-6ED0395D5498}" sibTransId="{3A777AC7-07F8-4108-8DE9-CB154A7CEF60}"/>
    <dgm:cxn modelId="{B39381D6-6EED-429F-BD4C-4AB3A6DC0AB9}" srcId="{7CBE5137-CA58-4AC9-94BC-E59C91EB79D7}" destId="{6A7A6877-23E1-48B4-A692-C5D964A2401C}" srcOrd="2" destOrd="0" parTransId="{1704A2A7-9F86-4860-9E7A-A6FA77C81663}" sibTransId="{94B3A052-83ED-4773-862F-77D182468AEE}"/>
    <dgm:cxn modelId="{2EDAFFDA-C899-49B0-A37B-390856B6C8A9}" type="presOf" srcId="{11956D22-5DB2-41F8-BD58-F7CFED9CBF8E}" destId="{41CFB40C-F6C0-4E6C-9F52-0BC5DDF43A21}" srcOrd="0" destOrd="0" presId="urn:microsoft.com/office/officeart/2005/8/layout/default"/>
    <dgm:cxn modelId="{6DEEB383-9FB8-4674-8BC5-41826A81681A}" type="presParOf" srcId="{979BC9A3-4712-4E95-8875-FB23C4582089}" destId="{F9BE5A04-9909-4080-9F0C-3DE5C1337C89}" srcOrd="0" destOrd="0" presId="urn:microsoft.com/office/officeart/2005/8/layout/default"/>
    <dgm:cxn modelId="{00AF0163-5B23-4B90-BE81-DF00D0E9AC91}" type="presParOf" srcId="{979BC9A3-4712-4E95-8875-FB23C4582089}" destId="{D5ED4EF9-0936-4CF6-AD91-C2301E080B0C}" srcOrd="1" destOrd="0" presId="urn:microsoft.com/office/officeart/2005/8/layout/default"/>
    <dgm:cxn modelId="{90F3D1E6-9A03-4179-BBC5-F00E2B1B5EBF}" type="presParOf" srcId="{979BC9A3-4712-4E95-8875-FB23C4582089}" destId="{96FF7D87-FDF3-427F-9CF8-937AACF1C786}" srcOrd="2" destOrd="0" presId="urn:microsoft.com/office/officeart/2005/8/layout/default"/>
    <dgm:cxn modelId="{AF4ADC48-9B5B-4AB7-9237-1E71F294DCF2}" type="presParOf" srcId="{979BC9A3-4712-4E95-8875-FB23C4582089}" destId="{29C13184-7ACE-4C5D-B25F-B34C8747B72C}" srcOrd="3" destOrd="0" presId="urn:microsoft.com/office/officeart/2005/8/layout/default"/>
    <dgm:cxn modelId="{362D99F1-68B6-4276-93DC-A472285460E5}" type="presParOf" srcId="{979BC9A3-4712-4E95-8875-FB23C4582089}" destId="{BA3322DF-23BF-43C9-9E88-FB122526751D}" srcOrd="4" destOrd="0" presId="urn:microsoft.com/office/officeart/2005/8/layout/default"/>
    <dgm:cxn modelId="{B76E98DC-10AF-46A2-801E-1C71F4501A14}" type="presParOf" srcId="{979BC9A3-4712-4E95-8875-FB23C4582089}" destId="{66602BC7-2B0E-4BFE-8773-A72BDF864218}" srcOrd="5" destOrd="0" presId="urn:microsoft.com/office/officeart/2005/8/layout/default"/>
    <dgm:cxn modelId="{9D6CE0F7-85F1-41D5-A718-5F474F5FF819}" type="presParOf" srcId="{979BC9A3-4712-4E95-8875-FB23C4582089}" destId="{C652B40D-6504-41B0-A2B1-DA776DBE837C}" srcOrd="6" destOrd="0" presId="urn:microsoft.com/office/officeart/2005/8/layout/default"/>
    <dgm:cxn modelId="{C15F3A62-C159-4800-BB64-852B407727C1}" type="presParOf" srcId="{979BC9A3-4712-4E95-8875-FB23C4582089}" destId="{CF16EAB4-979D-454C-A1F7-F2DCD518EAA0}" srcOrd="7" destOrd="0" presId="urn:microsoft.com/office/officeart/2005/8/layout/default"/>
    <dgm:cxn modelId="{C968F83F-85E7-4FCF-A4E0-3677543EA12F}" type="presParOf" srcId="{979BC9A3-4712-4E95-8875-FB23C4582089}" destId="{41CFB40C-F6C0-4E6C-9F52-0BC5DDF43A2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E5A04-9909-4080-9F0C-3DE5C1337C89}">
      <dsp:nvSpPr>
        <dsp:cNvPr id="0" name=""/>
        <dsp:cNvSpPr/>
      </dsp:nvSpPr>
      <dsp:spPr>
        <a:xfrm>
          <a:off x="0" y="593964"/>
          <a:ext cx="1786301" cy="1071780"/>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意思決定</a:t>
          </a:r>
        </a:p>
      </dsp:txBody>
      <dsp:txXfrm>
        <a:off x="0" y="593964"/>
        <a:ext cx="1786301" cy="1071780"/>
      </dsp:txXfrm>
    </dsp:sp>
    <dsp:sp modelId="{96FF7D87-FDF3-427F-9CF8-937AACF1C786}">
      <dsp:nvSpPr>
        <dsp:cNvPr id="0" name=""/>
        <dsp:cNvSpPr/>
      </dsp:nvSpPr>
      <dsp:spPr>
        <a:xfrm>
          <a:off x="1964931" y="593964"/>
          <a:ext cx="1786301" cy="1071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bg1"/>
              </a:solidFill>
              <a:latin typeface="BIZ UDPゴシック" panose="020B0400000000000000" pitchFamily="50" charset="-128"/>
              <a:ea typeface="BIZ UDPゴシック" panose="020B0400000000000000" pitchFamily="50" charset="-128"/>
            </a:rPr>
            <a:t>課題解決</a:t>
          </a:r>
        </a:p>
      </dsp:txBody>
      <dsp:txXfrm>
        <a:off x="1964931" y="593964"/>
        <a:ext cx="1786301" cy="1071780"/>
      </dsp:txXfrm>
    </dsp:sp>
    <dsp:sp modelId="{BA3322DF-23BF-43C9-9E88-FB122526751D}">
      <dsp:nvSpPr>
        <dsp:cNvPr id="0" name=""/>
        <dsp:cNvSpPr/>
      </dsp:nvSpPr>
      <dsp:spPr>
        <a:xfrm>
          <a:off x="3929863" y="593964"/>
          <a:ext cx="1786301" cy="1071780"/>
        </a:xfrm>
        <a:prstGeom prst="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情報共有</a:t>
          </a:r>
        </a:p>
      </dsp:txBody>
      <dsp:txXfrm>
        <a:off x="3929863" y="593964"/>
        <a:ext cx="1786301" cy="1071780"/>
      </dsp:txXfrm>
    </dsp:sp>
    <dsp:sp modelId="{C652B40D-6504-41B0-A2B1-DA776DBE837C}">
      <dsp:nvSpPr>
        <dsp:cNvPr id="0" name=""/>
        <dsp:cNvSpPr/>
      </dsp:nvSpPr>
      <dsp:spPr>
        <a:xfrm>
          <a:off x="482435" y="1782737"/>
          <a:ext cx="2233127" cy="1071780"/>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アイデア出し</a:t>
          </a:r>
        </a:p>
      </dsp:txBody>
      <dsp:txXfrm>
        <a:off x="482435" y="1782737"/>
        <a:ext cx="2233127" cy="1071780"/>
      </dsp:txXfrm>
    </dsp:sp>
    <dsp:sp modelId="{41CFB40C-F6C0-4E6C-9F52-0BC5DDF43A21}">
      <dsp:nvSpPr>
        <dsp:cNvPr id="0" name=""/>
        <dsp:cNvSpPr/>
      </dsp:nvSpPr>
      <dsp:spPr>
        <a:xfrm>
          <a:off x="3096348" y="1804323"/>
          <a:ext cx="2003176" cy="1071780"/>
        </a:xfrm>
        <a:prstGeom prst="rect">
          <a:avLst/>
        </a:prstGeom>
        <a:solidFill>
          <a:srgbClr val="FFFF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solidFill>
                <a:schemeClr val="tx1"/>
              </a:solidFill>
              <a:latin typeface="BIZ UDPゴシック" panose="020B0400000000000000" pitchFamily="50" charset="-128"/>
              <a:ea typeface="BIZ UDPゴシック" panose="020B0400000000000000" pitchFamily="50" charset="-128"/>
            </a:rPr>
            <a:t>研修・学び</a:t>
          </a:r>
        </a:p>
      </dsp:txBody>
      <dsp:txXfrm>
        <a:off x="3096348" y="1804323"/>
        <a:ext cx="2003176" cy="10717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0"/>
            <a:ext cx="2983842" cy="501017"/>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902697" y="0"/>
            <a:ext cx="2983842" cy="501017"/>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516086"/>
            <a:ext cx="2983842" cy="501016"/>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902697" y="9516086"/>
            <a:ext cx="2983842" cy="501016"/>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3842" cy="501017"/>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902697" y="0"/>
            <a:ext cx="2983842" cy="501017"/>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9953" y="4760460"/>
            <a:ext cx="5509881" cy="4507535"/>
          </a:xfrm>
          <a:prstGeom prst="rect">
            <a:avLst/>
          </a:prstGeom>
          <a:noFill/>
          <a:ln w="9525">
            <a:noFill/>
            <a:miter lim="800000"/>
            <a:headEnd/>
            <a:tailEnd/>
          </a:ln>
          <a:effectLst/>
        </p:spPr>
        <p:txBody>
          <a:bodyPr vert="horz" wrap="square" lIns="93059" tIns="46530" rIns="93059" bIns="4653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516086"/>
            <a:ext cx="2983842" cy="501016"/>
          </a:xfrm>
          <a:prstGeom prst="rect">
            <a:avLst/>
          </a:prstGeom>
          <a:noFill/>
          <a:ln w="9525">
            <a:noFill/>
            <a:miter lim="800000"/>
            <a:headEnd/>
            <a:tailEnd/>
          </a:ln>
          <a:effectLst/>
        </p:spPr>
        <p:txBody>
          <a:bodyPr vert="horz" wrap="square" lIns="93059" tIns="46530" rIns="93059" bIns="4653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902697" y="9516086"/>
            <a:ext cx="2983842" cy="501016"/>
          </a:xfrm>
          <a:prstGeom prst="rect">
            <a:avLst/>
          </a:prstGeom>
          <a:noFill/>
          <a:ln w="9525">
            <a:noFill/>
            <a:miter lim="800000"/>
            <a:headEnd/>
            <a:tailEnd/>
          </a:ln>
          <a:effectLst/>
        </p:spPr>
        <p:txBody>
          <a:bodyPr vert="horz" wrap="square" lIns="93059" tIns="46530" rIns="93059" bIns="46530"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a:t>
            </a:fld>
            <a:endParaRPr lang="en-US" altLang="ja-JP"/>
          </a:p>
        </p:txBody>
      </p:sp>
    </p:spTree>
    <p:extLst>
      <p:ext uri="{BB962C8B-B14F-4D97-AF65-F5344CB8AC3E}">
        <p14:creationId xmlns:p14="http://schemas.microsoft.com/office/powerpoint/2010/main" val="404455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10</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2625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11</a:t>
            </a:fld>
            <a:endParaRPr lang="en-US" altLang="ja-JP">
              <a:solidFill>
                <a:prstClr val="black"/>
              </a:solidFill>
            </a:endParaRPr>
          </a:p>
        </p:txBody>
      </p:sp>
    </p:spTree>
    <p:extLst>
      <p:ext uri="{BB962C8B-B14F-4D97-AF65-F5344CB8AC3E}">
        <p14:creationId xmlns:p14="http://schemas.microsoft.com/office/powerpoint/2010/main" val="9534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12</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313053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2146-951F-A3D7-9DC4-6534A8692F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55C718-6FAE-353C-8F39-E84F08A7562E}"/>
              </a:ext>
            </a:extLst>
          </p:cNvPr>
          <p:cNvSpPr>
            <a:spLocks noGrp="1" noRot="1" noChangeAspect="1"/>
          </p:cNvSpPr>
          <p:nvPr>
            <p:ph type="sldImg"/>
          </p:nvPr>
        </p:nvSpPr>
        <p:spPr>
          <a:xfrm>
            <a:off x="693738" y="814388"/>
            <a:ext cx="5440362" cy="4079875"/>
          </a:xfrm>
        </p:spPr>
      </p:sp>
      <p:sp>
        <p:nvSpPr>
          <p:cNvPr id="3" name="ノート プレースホルダー 2">
            <a:extLst>
              <a:ext uri="{FF2B5EF4-FFF2-40B4-BE49-F238E27FC236}">
                <a16:creationId xmlns:a16="http://schemas.microsoft.com/office/drawing/2014/main" id="{1F743B2F-284B-72A3-3B8D-5EE8A51F42B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ADF4FD5-D4E9-01D3-2072-8C1345657B33}"/>
              </a:ext>
            </a:extLst>
          </p:cNvPr>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13</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104361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F4B5-5A14-B25B-40FE-5552A35067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78A81A-DCBC-CA81-AC60-C4E37CFDE034}"/>
              </a:ext>
            </a:extLst>
          </p:cNvPr>
          <p:cNvSpPr>
            <a:spLocks noGrp="1" noRot="1" noChangeAspect="1"/>
          </p:cNvSpPr>
          <p:nvPr>
            <p:ph type="sldImg"/>
          </p:nvPr>
        </p:nvSpPr>
        <p:spPr>
          <a:xfrm>
            <a:off x="693738" y="814388"/>
            <a:ext cx="5440362" cy="4079875"/>
          </a:xfrm>
        </p:spPr>
      </p:sp>
      <p:sp>
        <p:nvSpPr>
          <p:cNvPr id="3" name="ノート プレースホルダー 2">
            <a:extLst>
              <a:ext uri="{FF2B5EF4-FFF2-40B4-BE49-F238E27FC236}">
                <a16:creationId xmlns:a16="http://schemas.microsoft.com/office/drawing/2014/main" id="{F37C091D-ACE2-504D-94E5-857446AD43BC}"/>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D6CF136-E5DE-EB1E-8295-46C5AEC62ABE}"/>
              </a:ext>
            </a:extLst>
          </p:cNvPr>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14</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297992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15</a:t>
            </a:fld>
            <a:endParaRPr lang="en-US" altLang="ja-JP"/>
          </a:p>
        </p:txBody>
      </p:sp>
    </p:spTree>
    <p:extLst>
      <p:ext uri="{BB962C8B-B14F-4D97-AF65-F5344CB8AC3E}">
        <p14:creationId xmlns:p14="http://schemas.microsoft.com/office/powerpoint/2010/main" val="230532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16</a:t>
            </a:fld>
            <a:endParaRPr lang="en-US" altLang="ja-JP"/>
          </a:p>
        </p:txBody>
      </p:sp>
    </p:spTree>
    <p:extLst>
      <p:ext uri="{BB962C8B-B14F-4D97-AF65-F5344CB8AC3E}">
        <p14:creationId xmlns:p14="http://schemas.microsoft.com/office/powerpoint/2010/main" val="262532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17</a:t>
            </a:fld>
            <a:endParaRPr lang="en-US" altLang="ja-JP"/>
          </a:p>
        </p:txBody>
      </p:sp>
    </p:spTree>
    <p:extLst>
      <p:ext uri="{BB962C8B-B14F-4D97-AF65-F5344CB8AC3E}">
        <p14:creationId xmlns:p14="http://schemas.microsoft.com/office/powerpoint/2010/main" val="220811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18</a:t>
            </a:fld>
            <a:endParaRPr lang="ja-JP" altLang="en-US" noProof="0" dirty="0"/>
          </a:p>
        </p:txBody>
      </p:sp>
    </p:spTree>
    <p:extLst>
      <p:ext uri="{BB962C8B-B14F-4D97-AF65-F5344CB8AC3E}">
        <p14:creationId xmlns:p14="http://schemas.microsoft.com/office/powerpoint/2010/main" val="198078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19</a:t>
            </a:fld>
            <a:endParaRPr lang="ja-JP" altLang="en-US" noProof="0" dirty="0"/>
          </a:p>
        </p:txBody>
      </p:sp>
    </p:spTree>
    <p:extLst>
      <p:ext uri="{BB962C8B-B14F-4D97-AF65-F5344CB8AC3E}">
        <p14:creationId xmlns:p14="http://schemas.microsoft.com/office/powerpoint/2010/main" val="278227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20</a:t>
            </a:fld>
            <a:endParaRPr lang="ja-JP" altLang="en-US" noProof="0" dirty="0"/>
          </a:p>
        </p:txBody>
      </p:sp>
    </p:spTree>
    <p:extLst>
      <p:ext uri="{BB962C8B-B14F-4D97-AF65-F5344CB8AC3E}">
        <p14:creationId xmlns:p14="http://schemas.microsoft.com/office/powerpoint/2010/main" val="272127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284ECAD9-32EE-4091-BDA5-6BD15ACC5E58}" type="slidenum">
              <a:rPr lang="en-US" altLang="ja-JP" noProof="0" smtClean="0"/>
              <a:pPr/>
              <a:t>21</a:t>
            </a:fld>
            <a:endParaRPr lang="ja-JP" altLang="en-US" noProof="0" dirty="0"/>
          </a:p>
        </p:txBody>
      </p:sp>
    </p:spTree>
    <p:extLst>
      <p:ext uri="{BB962C8B-B14F-4D97-AF65-F5344CB8AC3E}">
        <p14:creationId xmlns:p14="http://schemas.microsoft.com/office/powerpoint/2010/main" val="252300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7263" y="755650"/>
            <a:ext cx="5037137" cy="37782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23</a:t>
            </a:fld>
            <a:endParaRPr lang="ja-JP" altLang="en-US">
              <a:solidFill>
                <a:prstClr val="black"/>
              </a:solidFill>
              <a:latin typeface="Calibri"/>
            </a:endParaRPr>
          </a:p>
        </p:txBody>
      </p:sp>
    </p:spTree>
    <p:extLst>
      <p:ext uri="{BB962C8B-B14F-4D97-AF65-F5344CB8AC3E}">
        <p14:creationId xmlns:p14="http://schemas.microsoft.com/office/powerpoint/2010/main" val="243517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55650"/>
            <a:ext cx="5043487" cy="37814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30768">
              <a:defRPr/>
            </a:pPr>
            <a:fld id="{76158F5A-EBC3-4B9E-98BF-D9BFBDD8DC3B}" type="slidenum">
              <a:rPr lang="ja-JP" altLang="en-US">
                <a:solidFill>
                  <a:prstClr val="black"/>
                </a:solidFill>
              </a:rPr>
              <a:pPr defTabSz="930768">
                <a:defRPr/>
              </a:pPr>
              <a:t>24</a:t>
            </a:fld>
            <a:endParaRPr lang="ja-JP" altLang="en-US">
              <a:solidFill>
                <a:prstClr val="black"/>
              </a:solidFill>
            </a:endParaRPr>
          </a:p>
        </p:txBody>
      </p:sp>
    </p:spTree>
    <p:extLst>
      <p:ext uri="{BB962C8B-B14F-4D97-AF65-F5344CB8AC3E}">
        <p14:creationId xmlns:p14="http://schemas.microsoft.com/office/powerpoint/2010/main" val="202712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755650"/>
            <a:ext cx="5043487" cy="37814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F1BC803C-BC94-4FC4-85FA-1D8EB1CDD646}"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215473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26</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95652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27</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63020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28</a:t>
            </a:fld>
            <a:endParaRPr lang="en-US" altLang="ja-JP">
              <a:solidFill>
                <a:prstClr val="black"/>
              </a:solidFill>
            </a:endParaRPr>
          </a:p>
        </p:txBody>
      </p:sp>
    </p:spTree>
    <p:extLst>
      <p:ext uri="{BB962C8B-B14F-4D97-AF65-F5344CB8AC3E}">
        <p14:creationId xmlns:p14="http://schemas.microsoft.com/office/powerpoint/2010/main" val="85146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4388"/>
            <a:ext cx="5440362" cy="40798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37562" fontAlgn="auto">
              <a:spcBef>
                <a:spcPts val="0"/>
              </a:spcBef>
              <a:spcAft>
                <a:spcPts val="0"/>
              </a:spcAft>
              <a:defRPr/>
            </a:pPr>
            <a:fld id="{76158F5A-EBC3-4B9E-98BF-D9BFBDD8DC3B}" type="slidenum">
              <a:rPr lang="ja-JP" altLang="en-US" sz="1800" kern="0">
                <a:solidFill>
                  <a:sysClr val="windowText" lastClr="000000"/>
                </a:solidFill>
                <a:latin typeface="Calibri"/>
              </a:rPr>
              <a:pPr defTabSz="937562" fontAlgn="auto">
                <a:spcBef>
                  <a:spcPts val="0"/>
                </a:spcBef>
                <a:spcAft>
                  <a:spcPts val="0"/>
                </a:spcAft>
                <a:defRPr/>
              </a:pPr>
              <a:t>29</a:t>
            </a:fld>
            <a:endParaRPr lang="ja-JP" altLang="en-US" sz="1800" kern="0">
              <a:solidFill>
                <a:sysClr val="windowText" lastClr="000000"/>
              </a:solidFill>
              <a:latin typeface="Calibri"/>
            </a:endParaRPr>
          </a:p>
        </p:txBody>
      </p:sp>
    </p:spTree>
    <p:extLst>
      <p:ext uri="{BB962C8B-B14F-4D97-AF65-F5344CB8AC3E}">
        <p14:creationId xmlns:p14="http://schemas.microsoft.com/office/powerpoint/2010/main" val="1527290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30</a:t>
            </a:fld>
            <a:endParaRPr lang="en-US" altLang="ja-JP">
              <a:solidFill>
                <a:srgbClr val="000000"/>
              </a:solidFill>
            </a:endParaRPr>
          </a:p>
        </p:txBody>
      </p:sp>
    </p:spTree>
    <p:extLst>
      <p:ext uri="{BB962C8B-B14F-4D97-AF65-F5344CB8AC3E}">
        <p14:creationId xmlns:p14="http://schemas.microsoft.com/office/powerpoint/2010/main" val="173660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788C-5162-BF26-2C64-2500AB238F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C110BE-2204-67E9-0E88-F827E98E0069}"/>
              </a:ext>
            </a:extLst>
          </p:cNvPr>
          <p:cNvSpPr>
            <a:spLocks noGrp="1" noRot="1" noChangeAspect="1"/>
          </p:cNvSpPr>
          <p:nvPr>
            <p:ph type="sldImg"/>
          </p:nvPr>
        </p:nvSpPr>
        <p:spPr>
          <a:xfrm>
            <a:off x="938213" y="750888"/>
            <a:ext cx="5011737" cy="3757612"/>
          </a:xfrm>
        </p:spPr>
      </p:sp>
      <p:sp>
        <p:nvSpPr>
          <p:cNvPr id="3" name="ノート プレースホルダー 2">
            <a:extLst>
              <a:ext uri="{FF2B5EF4-FFF2-40B4-BE49-F238E27FC236}">
                <a16:creationId xmlns:a16="http://schemas.microsoft.com/office/drawing/2014/main" id="{4C7E41AF-CCD0-3B7E-48F8-09E28C6D56F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B52428-CF3E-B39A-3871-94412332A79A}"/>
              </a:ext>
            </a:extLst>
          </p:cNvPr>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3641882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7263" y="755650"/>
            <a:ext cx="5037137" cy="377825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31</a:t>
            </a:fld>
            <a:endParaRPr lang="ja-JP" altLang="en-US">
              <a:solidFill>
                <a:prstClr val="black"/>
              </a:solidFill>
              <a:latin typeface="Calibri"/>
            </a:endParaRPr>
          </a:p>
        </p:txBody>
      </p:sp>
    </p:spTree>
    <p:extLst>
      <p:ext uri="{BB962C8B-B14F-4D97-AF65-F5344CB8AC3E}">
        <p14:creationId xmlns:p14="http://schemas.microsoft.com/office/powerpoint/2010/main" val="2700599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226677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33</a:t>
            </a:fld>
            <a:endParaRPr lang="en-US" altLang="ja-JP"/>
          </a:p>
        </p:txBody>
      </p:sp>
    </p:spTree>
    <p:extLst>
      <p:ext uri="{BB962C8B-B14F-4D97-AF65-F5344CB8AC3E}">
        <p14:creationId xmlns:p14="http://schemas.microsoft.com/office/powerpoint/2010/main" val="31085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34</a:t>
            </a:fld>
            <a:endParaRPr lang="en-US" altLang="ja-JP"/>
          </a:p>
        </p:txBody>
      </p:sp>
    </p:spTree>
    <p:extLst>
      <p:ext uri="{BB962C8B-B14F-4D97-AF65-F5344CB8AC3E}">
        <p14:creationId xmlns:p14="http://schemas.microsoft.com/office/powerpoint/2010/main" val="337144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820738"/>
            <a:ext cx="5467350" cy="41005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35</a:t>
            </a:fld>
            <a:endParaRPr lang="ja-JP" altLang="en-US">
              <a:solidFill>
                <a:prstClr val="black"/>
              </a:solidFill>
              <a:latin typeface="Calibri"/>
            </a:endParaRPr>
          </a:p>
        </p:txBody>
      </p:sp>
    </p:spTree>
    <p:extLst>
      <p:ext uri="{BB962C8B-B14F-4D97-AF65-F5344CB8AC3E}">
        <p14:creationId xmlns:p14="http://schemas.microsoft.com/office/powerpoint/2010/main" val="349351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37</a:t>
            </a:fld>
            <a:endParaRPr lang="en-US" altLang="ja-JP"/>
          </a:p>
        </p:txBody>
      </p:sp>
    </p:spTree>
    <p:extLst>
      <p:ext uri="{BB962C8B-B14F-4D97-AF65-F5344CB8AC3E}">
        <p14:creationId xmlns:p14="http://schemas.microsoft.com/office/powerpoint/2010/main" val="360464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38</a:t>
            </a:fld>
            <a:endParaRPr lang="en-US" altLang="ja-JP"/>
          </a:p>
        </p:txBody>
      </p:sp>
    </p:spTree>
    <p:extLst>
      <p:ext uri="{BB962C8B-B14F-4D97-AF65-F5344CB8AC3E}">
        <p14:creationId xmlns:p14="http://schemas.microsoft.com/office/powerpoint/2010/main" val="3866921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40</a:t>
            </a:fld>
            <a:endParaRPr lang="en-US" altLang="ja-JP">
              <a:solidFill>
                <a:srgbClr val="000000"/>
              </a:solidFill>
            </a:endParaRPr>
          </a:p>
        </p:txBody>
      </p:sp>
    </p:spTree>
    <p:extLst>
      <p:ext uri="{BB962C8B-B14F-4D97-AF65-F5344CB8AC3E}">
        <p14:creationId xmlns:p14="http://schemas.microsoft.com/office/powerpoint/2010/main" val="141734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41</a:t>
            </a:fld>
            <a:endParaRPr lang="en-US" altLang="ja-JP"/>
          </a:p>
        </p:txBody>
      </p:sp>
    </p:spTree>
    <p:extLst>
      <p:ext uri="{BB962C8B-B14F-4D97-AF65-F5344CB8AC3E}">
        <p14:creationId xmlns:p14="http://schemas.microsoft.com/office/powerpoint/2010/main" val="3167310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30768">
              <a:defRPr/>
            </a:pPr>
            <a:fld id="{76158F5A-EBC3-4B9E-98BF-D9BFBDD8DC3B}" type="slidenum">
              <a:rPr lang="ja-JP" altLang="en-US">
                <a:solidFill>
                  <a:prstClr val="black"/>
                </a:solidFill>
              </a:rPr>
              <a:pPr defTabSz="930768">
                <a:defRPr/>
              </a:pPr>
              <a:t>42</a:t>
            </a:fld>
            <a:endParaRPr lang="ja-JP" altLang="en-US">
              <a:solidFill>
                <a:prstClr val="black"/>
              </a:solidFill>
            </a:endParaRPr>
          </a:p>
        </p:txBody>
      </p:sp>
    </p:spTree>
    <p:extLst>
      <p:ext uri="{BB962C8B-B14F-4D97-AF65-F5344CB8AC3E}">
        <p14:creationId xmlns:p14="http://schemas.microsoft.com/office/powerpoint/2010/main" val="311396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4</a:t>
            </a:fld>
            <a:endParaRPr lang="en-US" altLang="ja-JP">
              <a:solidFill>
                <a:srgbClr val="000000"/>
              </a:solidFill>
            </a:endParaRPr>
          </a:p>
        </p:txBody>
      </p:sp>
    </p:spTree>
    <p:extLst>
      <p:ext uri="{BB962C8B-B14F-4D97-AF65-F5344CB8AC3E}">
        <p14:creationId xmlns:p14="http://schemas.microsoft.com/office/powerpoint/2010/main" val="866663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820738"/>
            <a:ext cx="5467350" cy="41005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F1BC803C-BC94-4FC4-85FA-1D8EB1CDD646}" type="slidenum">
              <a:rPr lang="ja-JP" altLang="en-US">
                <a:solidFill>
                  <a:prstClr val="black"/>
                </a:solidFill>
                <a:latin typeface="Calibri"/>
              </a:rPr>
              <a:pPr defTabSz="930768" fontAlgn="auto">
                <a:spcBef>
                  <a:spcPts val="0"/>
                </a:spcBef>
                <a:spcAft>
                  <a:spcPts val="0"/>
                </a:spcAft>
                <a:defRPr/>
              </a:pPr>
              <a:t>44</a:t>
            </a:fld>
            <a:endParaRPr lang="ja-JP" altLang="en-US">
              <a:solidFill>
                <a:prstClr val="black"/>
              </a:solidFill>
              <a:latin typeface="Calibri"/>
            </a:endParaRPr>
          </a:p>
        </p:txBody>
      </p:sp>
    </p:spTree>
    <p:extLst>
      <p:ext uri="{BB962C8B-B14F-4D97-AF65-F5344CB8AC3E}">
        <p14:creationId xmlns:p14="http://schemas.microsoft.com/office/powerpoint/2010/main" val="2020892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45</a:t>
            </a:fld>
            <a:endParaRPr lang="en-US" altLang="ja-JP"/>
          </a:p>
        </p:txBody>
      </p:sp>
    </p:spTree>
    <p:extLst>
      <p:ext uri="{BB962C8B-B14F-4D97-AF65-F5344CB8AC3E}">
        <p14:creationId xmlns:p14="http://schemas.microsoft.com/office/powerpoint/2010/main" val="1918613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46</a:t>
            </a:fld>
            <a:endParaRPr lang="en-US" altLang="ja-JP"/>
          </a:p>
        </p:txBody>
      </p:sp>
    </p:spTree>
    <p:extLst>
      <p:ext uri="{BB962C8B-B14F-4D97-AF65-F5344CB8AC3E}">
        <p14:creationId xmlns:p14="http://schemas.microsoft.com/office/powerpoint/2010/main" val="2369810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47</a:t>
            </a:fld>
            <a:endParaRPr lang="en-US" altLang="ja-JP">
              <a:solidFill>
                <a:prstClr val="black"/>
              </a:solidFill>
            </a:endParaRPr>
          </a:p>
        </p:txBody>
      </p:sp>
    </p:spTree>
    <p:extLst>
      <p:ext uri="{BB962C8B-B14F-4D97-AF65-F5344CB8AC3E}">
        <p14:creationId xmlns:p14="http://schemas.microsoft.com/office/powerpoint/2010/main" val="468558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48</a:t>
            </a:fld>
            <a:endParaRPr lang="en-US" altLang="ja-JP">
              <a:solidFill>
                <a:prstClr val="black"/>
              </a:solidFill>
            </a:endParaRPr>
          </a:p>
        </p:txBody>
      </p:sp>
    </p:spTree>
    <p:extLst>
      <p:ext uri="{BB962C8B-B14F-4D97-AF65-F5344CB8AC3E}">
        <p14:creationId xmlns:p14="http://schemas.microsoft.com/office/powerpoint/2010/main" val="166760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solidFill>
                  <a:prstClr val="black"/>
                </a:solidFill>
              </a:rPr>
              <a:pPr>
                <a:defRPr/>
              </a:pPr>
              <a:t>49</a:t>
            </a:fld>
            <a:endParaRPr lang="en-US" altLang="ja-JP">
              <a:solidFill>
                <a:prstClr val="black"/>
              </a:solidFill>
            </a:endParaRPr>
          </a:p>
        </p:txBody>
      </p:sp>
    </p:spTree>
    <p:extLst>
      <p:ext uri="{BB962C8B-B14F-4D97-AF65-F5344CB8AC3E}">
        <p14:creationId xmlns:p14="http://schemas.microsoft.com/office/powerpoint/2010/main" val="491268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95E9-6DDA-FEEB-BD4A-7494008AF7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57F72E-7894-463D-87B3-63AE10A08F13}"/>
              </a:ext>
            </a:extLst>
          </p:cNvPr>
          <p:cNvSpPr>
            <a:spLocks noGrp="1" noRot="1" noChangeAspect="1"/>
          </p:cNvSpPr>
          <p:nvPr>
            <p:ph type="sldImg"/>
          </p:nvPr>
        </p:nvSpPr>
        <p:spPr>
          <a:xfrm>
            <a:off x="938213" y="750888"/>
            <a:ext cx="5011737" cy="3757612"/>
          </a:xfrm>
        </p:spPr>
      </p:sp>
      <p:sp>
        <p:nvSpPr>
          <p:cNvPr id="3" name="ノート プレースホルダー 2">
            <a:extLst>
              <a:ext uri="{FF2B5EF4-FFF2-40B4-BE49-F238E27FC236}">
                <a16:creationId xmlns:a16="http://schemas.microsoft.com/office/drawing/2014/main" id="{492EAC27-A5FD-31F9-E78E-42A96CF418A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F89A6B77-20CF-8B0C-B684-AF1C191DAB5B}"/>
              </a:ext>
            </a:extLst>
          </p:cNvPr>
          <p:cNvSpPr>
            <a:spLocks noGrp="1"/>
          </p:cNvSpPr>
          <p:nvPr>
            <p:ph type="sldNum" sz="quarter" idx="10"/>
          </p:nvPr>
        </p:nvSpPr>
        <p:spPr/>
        <p:txBody>
          <a:bodyPr/>
          <a:lstStyle/>
          <a:p>
            <a:pPr>
              <a:defRPr/>
            </a:pPr>
            <a:fld id="{7D090586-FAA2-43E8-9A90-70DD01FDD383}" type="slidenum">
              <a:rPr lang="en-US" altLang="ja-JP" smtClean="0"/>
              <a:pPr>
                <a:defRPr/>
              </a:pPr>
              <a:t>50</a:t>
            </a:fld>
            <a:endParaRPr lang="en-US" altLang="ja-JP"/>
          </a:p>
        </p:txBody>
      </p:sp>
    </p:spTree>
    <p:extLst>
      <p:ext uri="{BB962C8B-B14F-4D97-AF65-F5344CB8AC3E}">
        <p14:creationId xmlns:p14="http://schemas.microsoft.com/office/powerpoint/2010/main" val="687614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51</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3217900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33376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a:t>
            </a:fld>
            <a:endParaRPr lang="en-US" altLang="ja-JP"/>
          </a:p>
        </p:txBody>
      </p:sp>
    </p:spTree>
    <p:extLst>
      <p:ext uri="{BB962C8B-B14F-4D97-AF65-F5344CB8AC3E}">
        <p14:creationId xmlns:p14="http://schemas.microsoft.com/office/powerpoint/2010/main" val="1207566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54</a:t>
            </a:fld>
            <a:endParaRPr lang="en-US" altLang="ja-JP"/>
          </a:p>
        </p:txBody>
      </p:sp>
    </p:spTree>
    <p:extLst>
      <p:ext uri="{BB962C8B-B14F-4D97-AF65-F5344CB8AC3E}">
        <p14:creationId xmlns:p14="http://schemas.microsoft.com/office/powerpoint/2010/main" val="3611115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55</a:t>
            </a:fld>
            <a:endParaRPr lang="en-US" altLang="ja-JP"/>
          </a:p>
        </p:txBody>
      </p:sp>
    </p:spTree>
    <p:extLst>
      <p:ext uri="{BB962C8B-B14F-4D97-AF65-F5344CB8AC3E}">
        <p14:creationId xmlns:p14="http://schemas.microsoft.com/office/powerpoint/2010/main" val="303936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56</a:t>
            </a:fld>
            <a:endParaRPr lang="en-US" altLang="ja-JP"/>
          </a:p>
        </p:txBody>
      </p:sp>
    </p:spTree>
    <p:extLst>
      <p:ext uri="{BB962C8B-B14F-4D97-AF65-F5344CB8AC3E}">
        <p14:creationId xmlns:p14="http://schemas.microsoft.com/office/powerpoint/2010/main" val="2930902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57</a:t>
            </a:fld>
            <a:endParaRPr lang="en-US" altLang="ja-JP">
              <a:solidFill>
                <a:prstClr val="black"/>
              </a:solidFill>
            </a:endParaRPr>
          </a:p>
        </p:txBody>
      </p:sp>
    </p:spTree>
    <p:extLst>
      <p:ext uri="{BB962C8B-B14F-4D97-AF65-F5344CB8AC3E}">
        <p14:creationId xmlns:p14="http://schemas.microsoft.com/office/powerpoint/2010/main" val="34025927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solidFill>
                  <a:prstClr val="black"/>
                </a:solidFill>
              </a:rPr>
              <a:pPr>
                <a:defRPr/>
              </a:pPr>
              <a:t>58</a:t>
            </a:fld>
            <a:endParaRPr lang="en-US" altLang="ja-JP">
              <a:solidFill>
                <a:prstClr val="black"/>
              </a:solidFill>
            </a:endParaRPr>
          </a:p>
        </p:txBody>
      </p:sp>
    </p:spTree>
    <p:extLst>
      <p:ext uri="{BB962C8B-B14F-4D97-AF65-F5344CB8AC3E}">
        <p14:creationId xmlns:p14="http://schemas.microsoft.com/office/powerpoint/2010/main" val="491268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8850" y="755650"/>
            <a:ext cx="5045075" cy="3783013"/>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750"/>
              </a:spcAft>
              <a:buClrTx/>
              <a:buSzTx/>
              <a:buFont typeface="Arial" panose="020B0604020202020204" pitchFamily="34" charset="0"/>
              <a:buChar char="•"/>
              <a:tabLst/>
              <a:defRPr/>
            </a:pPr>
            <a:endParaRPr lang="ja-JP" altLang="en-US" dirty="0"/>
          </a:p>
        </p:txBody>
      </p:sp>
      <p:sp>
        <p:nvSpPr>
          <p:cNvPr id="4" name="スライド番号プレースホルダー 3"/>
          <p:cNvSpPr>
            <a:spLocks noGrp="1"/>
          </p:cNvSpPr>
          <p:nvPr>
            <p:ph type="sldNum" sz="quarter" idx="10"/>
          </p:nvPr>
        </p:nvSpPr>
        <p:spPr/>
        <p:txBody>
          <a:bodyPr/>
          <a:lstStyle/>
          <a:p>
            <a:pPr defTabSz="930768" fontAlgn="auto">
              <a:spcBef>
                <a:spcPts val="0"/>
              </a:spcBef>
              <a:spcAft>
                <a:spcPts val="0"/>
              </a:spcAft>
              <a:defRPr/>
            </a:pPr>
            <a:fld id="{B8656A4A-807E-4367-8C2D-57E31EE9ACE1}" type="slidenum">
              <a:rPr lang="ja-JP" altLang="en-US">
                <a:solidFill>
                  <a:prstClr val="black"/>
                </a:solidFill>
                <a:latin typeface="Calibri"/>
              </a:rPr>
              <a:pPr defTabSz="930768" fontAlgn="auto">
                <a:spcBef>
                  <a:spcPts val="0"/>
                </a:spcBef>
                <a:spcAft>
                  <a:spcPts val="0"/>
                </a:spcAft>
                <a:defRPr/>
              </a:pPr>
              <a:t>59</a:t>
            </a:fld>
            <a:endParaRPr lang="ja-JP" altLang="en-US">
              <a:solidFill>
                <a:prstClr val="black"/>
              </a:solidFill>
              <a:latin typeface="Calibri"/>
            </a:endParaRPr>
          </a:p>
        </p:txBody>
      </p:sp>
    </p:spTree>
    <p:extLst>
      <p:ext uri="{BB962C8B-B14F-4D97-AF65-F5344CB8AC3E}">
        <p14:creationId xmlns:p14="http://schemas.microsoft.com/office/powerpoint/2010/main" val="1082944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srgbClr val="000000"/>
                </a:solidFill>
              </a:rPr>
              <a:pPr defTabSz="930768">
                <a:defRPr/>
              </a:pPr>
              <a:t>60</a:t>
            </a:fld>
            <a:endParaRPr lang="en-US" altLang="ja-JP">
              <a:solidFill>
                <a:srgbClr val="000000"/>
              </a:solidFill>
            </a:endParaRPr>
          </a:p>
        </p:txBody>
      </p:sp>
    </p:spTree>
    <p:extLst>
      <p:ext uri="{BB962C8B-B14F-4D97-AF65-F5344CB8AC3E}">
        <p14:creationId xmlns:p14="http://schemas.microsoft.com/office/powerpoint/2010/main" val="1667213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30768">
              <a:defRPr/>
            </a:pPr>
            <a:fld id="{7D090586-FAA2-43E8-9A90-70DD01FDD383}" type="slidenum">
              <a:rPr lang="en-US" altLang="ja-JP">
                <a:solidFill>
                  <a:srgbClr val="000000"/>
                </a:solidFill>
              </a:rPr>
              <a:pPr defTabSz="930768">
                <a:defRPr/>
              </a:pPr>
              <a:t>61</a:t>
            </a:fld>
            <a:endParaRPr lang="en-US" altLang="ja-JP">
              <a:solidFill>
                <a:srgbClr val="000000"/>
              </a:solidFill>
            </a:endParaRPr>
          </a:p>
        </p:txBody>
      </p:sp>
    </p:spTree>
    <p:extLst>
      <p:ext uri="{BB962C8B-B14F-4D97-AF65-F5344CB8AC3E}">
        <p14:creationId xmlns:p14="http://schemas.microsoft.com/office/powerpoint/2010/main" val="1446799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30768">
              <a:defRPr/>
            </a:pPr>
            <a:fld id="{7D090586-FAA2-43E8-9A90-70DD01FDD383}" type="slidenum">
              <a:rPr lang="en-US" altLang="ja-JP">
                <a:solidFill>
                  <a:srgbClr val="000000"/>
                </a:solidFill>
              </a:rPr>
              <a:pPr defTabSz="930768">
                <a:defRPr/>
              </a:pPr>
              <a:t>62</a:t>
            </a:fld>
            <a:endParaRPr lang="en-US" altLang="ja-JP">
              <a:solidFill>
                <a:srgbClr val="000000"/>
              </a:solidFill>
            </a:endParaRPr>
          </a:p>
        </p:txBody>
      </p:sp>
    </p:spTree>
    <p:extLst>
      <p:ext uri="{BB962C8B-B14F-4D97-AF65-F5344CB8AC3E}">
        <p14:creationId xmlns:p14="http://schemas.microsoft.com/office/powerpoint/2010/main" val="400229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a:t>
            </a:fld>
            <a:endParaRPr lang="en-US" altLang="ja-JP"/>
          </a:p>
        </p:txBody>
      </p:sp>
    </p:spTree>
    <p:extLst>
      <p:ext uri="{BB962C8B-B14F-4D97-AF65-F5344CB8AC3E}">
        <p14:creationId xmlns:p14="http://schemas.microsoft.com/office/powerpoint/2010/main" val="28618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190605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8</a:t>
            </a:fld>
            <a:endParaRPr lang="en-US" altLang="ja-JP"/>
          </a:p>
        </p:txBody>
      </p:sp>
    </p:spTree>
    <p:extLst>
      <p:ext uri="{BB962C8B-B14F-4D97-AF65-F5344CB8AC3E}">
        <p14:creationId xmlns:p14="http://schemas.microsoft.com/office/powerpoint/2010/main" val="260400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30768">
              <a:defRPr/>
            </a:pPr>
            <a:fld id="{7D090586-FAA2-43E8-9A90-70DD01FDD383}" type="slidenum">
              <a:rPr lang="en-US" altLang="ja-JP">
                <a:solidFill>
                  <a:prstClr val="black"/>
                </a:solidFill>
              </a:rPr>
              <a:pPr defTabSz="930768">
                <a:defRPr/>
              </a:pPr>
              <a:t>9</a:t>
            </a:fld>
            <a:endParaRPr lang="en-US" altLang="ja-JP">
              <a:solidFill>
                <a:prstClr val="black"/>
              </a:solidFill>
            </a:endParaRPr>
          </a:p>
        </p:txBody>
      </p:sp>
    </p:spTree>
    <p:extLst>
      <p:ext uri="{BB962C8B-B14F-4D97-AF65-F5344CB8AC3E}">
        <p14:creationId xmlns:p14="http://schemas.microsoft.com/office/powerpoint/2010/main" val="6272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2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2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6210D7B-2BE4-486B-8E99-39C598150C7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FFF7F625-6456-485A-9924-D6FE74F29BF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E61758DA-1C86-493C-BEDA-997FE3FD56DC}"/>
              </a:ext>
            </a:extLst>
          </p:cNvPr>
          <p:cNvSpPr>
            <a:spLocks noGrp="1" noChangeArrowheads="1"/>
          </p:cNvSpPr>
          <p:nvPr>
            <p:ph type="sldNum" sz="quarter" idx="12"/>
          </p:nvPr>
        </p:nvSpPr>
        <p:spPr/>
        <p:txBody>
          <a:bodyPr/>
          <a:lstStyle>
            <a:lvl1pPr>
              <a:defRPr/>
            </a:lvl1pPr>
          </a:lstStyle>
          <a:p>
            <a:fld id="{AC55C59E-3B1C-4128-A790-8C0908C8D816}" type="slidenum">
              <a:rPr lang="en-US" altLang="ja-JP"/>
              <a:pPr/>
              <a:t>‹#›</a:t>
            </a:fld>
            <a:endParaRPr lang="en-US" altLang="ja-JP"/>
          </a:p>
        </p:txBody>
      </p:sp>
    </p:spTree>
    <p:extLst>
      <p:ext uri="{BB962C8B-B14F-4D97-AF65-F5344CB8AC3E}">
        <p14:creationId xmlns:p14="http://schemas.microsoft.com/office/powerpoint/2010/main" val="1365133965"/>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6764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2287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6270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77214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1954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89554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1250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8003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832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2447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36"/>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3" y="274736"/>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224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4784403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193191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6"/>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5002379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613363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7404375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945465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209516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4"/>
            <a:ext cx="5111750" cy="5853112"/>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4"/>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77565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71"/>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B47ECB-8C2C-413B-AD0D-FCC9F40441B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17922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8"/>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227353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2488339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14162136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D40D8A0C-5F8A-4E92-B0FA-0EC9ADFE935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9B2EA3E-AC90-4720-9D4E-BB5707BB21F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D66674A7-DA8D-4AE7-B080-7C4040DDBEA1}"/>
              </a:ext>
            </a:extLst>
          </p:cNvPr>
          <p:cNvSpPr>
            <a:spLocks noGrp="1" noChangeArrowheads="1"/>
          </p:cNvSpPr>
          <p:nvPr>
            <p:ph type="sldNum" sz="quarter" idx="12"/>
          </p:nvPr>
        </p:nvSpPr>
        <p:spPr/>
        <p:txBody>
          <a:bodyPr/>
          <a:lstStyle>
            <a:lvl1pPr>
              <a:defRPr/>
            </a:lvl1pPr>
          </a:lstStyle>
          <a:p>
            <a:fld id="{F7C3FE3A-26C6-4B03-BDE0-4935272D15C2}" type="slidenum">
              <a:rPr lang="en-US" altLang="ja-JP"/>
              <a:pPr/>
              <a:t>‹#›</a:t>
            </a:fld>
            <a:endParaRPr lang="en-US" altLang="ja-JP"/>
          </a:p>
        </p:txBody>
      </p:sp>
    </p:spTree>
    <p:extLst>
      <p:ext uri="{BB962C8B-B14F-4D97-AF65-F5344CB8AC3E}">
        <p14:creationId xmlns:p14="http://schemas.microsoft.com/office/powerpoint/2010/main" val="288089593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7FBEFB2-A1D4-4E33-A37A-4DA7F657FD4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A8F7909-3234-4563-8F8D-AE45CE71794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B263D23C-066B-4625-82CC-1945FD67D77C}"/>
              </a:ext>
            </a:extLst>
          </p:cNvPr>
          <p:cNvSpPr>
            <a:spLocks noGrp="1" noChangeArrowheads="1"/>
          </p:cNvSpPr>
          <p:nvPr>
            <p:ph type="sldNum" sz="quarter" idx="12"/>
          </p:nvPr>
        </p:nvSpPr>
        <p:spPr/>
        <p:txBody>
          <a:bodyPr/>
          <a:lstStyle>
            <a:lvl1pPr>
              <a:defRPr/>
            </a:lvl1pPr>
          </a:lstStyle>
          <a:p>
            <a:fld id="{D3D9D4F3-96E5-47D4-BD52-86FA4FBFC28E}" type="slidenum">
              <a:rPr lang="en-US" altLang="ja-JP"/>
              <a:pPr/>
              <a:t>‹#›</a:t>
            </a:fld>
            <a:endParaRPr lang="en-US" altLang="ja-JP"/>
          </a:p>
        </p:txBody>
      </p:sp>
    </p:spTree>
    <p:extLst>
      <p:ext uri="{BB962C8B-B14F-4D97-AF65-F5344CB8AC3E}">
        <p14:creationId xmlns:p14="http://schemas.microsoft.com/office/powerpoint/2010/main" val="424678303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6DBF77C-D937-498D-8074-8311E9BC91A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C7D9C8B7-739C-4CE7-AD1E-15A4C34E2E3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E4156A37-8F15-44C5-9CC5-7C52220BC9D4}"/>
              </a:ext>
            </a:extLst>
          </p:cNvPr>
          <p:cNvSpPr>
            <a:spLocks noGrp="1" noChangeArrowheads="1"/>
          </p:cNvSpPr>
          <p:nvPr>
            <p:ph type="sldNum" sz="quarter" idx="12"/>
          </p:nvPr>
        </p:nvSpPr>
        <p:spPr/>
        <p:txBody>
          <a:bodyPr/>
          <a:lstStyle>
            <a:lvl1pPr>
              <a:defRPr/>
            </a:lvl1pPr>
          </a:lstStyle>
          <a:p>
            <a:fld id="{81DCF685-F157-4031-800A-3DE9C19B6A9D}" type="slidenum">
              <a:rPr lang="en-US" altLang="ja-JP"/>
              <a:pPr/>
              <a:t>‹#›</a:t>
            </a:fld>
            <a:endParaRPr lang="en-US" altLang="ja-JP"/>
          </a:p>
        </p:txBody>
      </p:sp>
    </p:spTree>
    <p:extLst>
      <p:ext uri="{BB962C8B-B14F-4D97-AF65-F5344CB8AC3E}">
        <p14:creationId xmlns:p14="http://schemas.microsoft.com/office/powerpoint/2010/main" val="109578726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EA753E2-4516-4947-A5E8-4BE9C391D0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675EFA85-E640-42A7-B644-010CB000F88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6D33095D-D415-406F-B7A0-F0BA333895A0}"/>
              </a:ext>
            </a:extLst>
          </p:cNvPr>
          <p:cNvSpPr>
            <a:spLocks noGrp="1" noChangeArrowheads="1"/>
          </p:cNvSpPr>
          <p:nvPr>
            <p:ph type="sldNum" sz="quarter" idx="12"/>
          </p:nvPr>
        </p:nvSpPr>
        <p:spPr/>
        <p:txBody>
          <a:bodyPr/>
          <a:lstStyle>
            <a:lvl1pPr>
              <a:defRPr/>
            </a:lvl1pPr>
          </a:lstStyle>
          <a:p>
            <a:fld id="{FB455A6D-8D11-4231-BCDF-A42BCFC49B24}" type="slidenum">
              <a:rPr lang="en-US" altLang="ja-JP"/>
              <a:pPr/>
              <a:t>‹#›</a:t>
            </a:fld>
            <a:endParaRPr lang="en-US" altLang="ja-JP"/>
          </a:p>
        </p:txBody>
      </p:sp>
    </p:spTree>
    <p:extLst>
      <p:ext uri="{BB962C8B-B14F-4D97-AF65-F5344CB8AC3E}">
        <p14:creationId xmlns:p14="http://schemas.microsoft.com/office/powerpoint/2010/main" val="408130350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9DBC026-A939-4256-8882-901CF05DC5A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a:extLst>
              <a:ext uri="{FF2B5EF4-FFF2-40B4-BE49-F238E27FC236}">
                <a16:creationId xmlns:a16="http://schemas.microsoft.com/office/drawing/2014/main" id="{64A85128-12E2-44BA-A11E-1A7E4CDCC06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a:extLst>
              <a:ext uri="{FF2B5EF4-FFF2-40B4-BE49-F238E27FC236}">
                <a16:creationId xmlns:a16="http://schemas.microsoft.com/office/drawing/2014/main" id="{A2DFDCE3-DAFA-4213-900E-069D5C0DC9CF}"/>
              </a:ext>
            </a:extLst>
          </p:cNvPr>
          <p:cNvSpPr>
            <a:spLocks noGrp="1" noChangeArrowheads="1"/>
          </p:cNvSpPr>
          <p:nvPr>
            <p:ph type="sldNum" sz="quarter" idx="12"/>
          </p:nvPr>
        </p:nvSpPr>
        <p:spPr/>
        <p:txBody>
          <a:bodyPr/>
          <a:lstStyle>
            <a:lvl1pPr>
              <a:defRPr/>
            </a:lvl1pPr>
          </a:lstStyle>
          <a:p>
            <a:fld id="{DCDFE549-1325-4650-90EB-18D66C520D84}" type="slidenum">
              <a:rPr lang="en-US" altLang="ja-JP"/>
              <a:pPr/>
              <a:t>‹#›</a:t>
            </a:fld>
            <a:endParaRPr lang="en-US" altLang="ja-JP"/>
          </a:p>
        </p:txBody>
      </p:sp>
    </p:spTree>
    <p:extLst>
      <p:ext uri="{BB962C8B-B14F-4D97-AF65-F5344CB8AC3E}">
        <p14:creationId xmlns:p14="http://schemas.microsoft.com/office/powerpoint/2010/main" val="126410921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4718981E-D469-4887-84B0-D85B9B0D853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a:extLst>
              <a:ext uri="{FF2B5EF4-FFF2-40B4-BE49-F238E27FC236}">
                <a16:creationId xmlns:a16="http://schemas.microsoft.com/office/drawing/2014/main" id="{99754B32-C33E-4D83-B7DF-02629B04C23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a:extLst>
              <a:ext uri="{FF2B5EF4-FFF2-40B4-BE49-F238E27FC236}">
                <a16:creationId xmlns:a16="http://schemas.microsoft.com/office/drawing/2014/main" id="{97FF2538-0761-49AA-8D26-1288CA78C005}"/>
              </a:ext>
            </a:extLst>
          </p:cNvPr>
          <p:cNvSpPr>
            <a:spLocks noGrp="1" noChangeArrowheads="1"/>
          </p:cNvSpPr>
          <p:nvPr>
            <p:ph type="sldNum" sz="quarter" idx="12"/>
          </p:nvPr>
        </p:nvSpPr>
        <p:spPr/>
        <p:txBody>
          <a:bodyPr/>
          <a:lstStyle>
            <a:lvl1pPr>
              <a:defRPr/>
            </a:lvl1pPr>
          </a:lstStyle>
          <a:p>
            <a:fld id="{E3500415-8E7D-4409-95AE-4EFB72DE8B87}" type="slidenum">
              <a:rPr lang="en-US" altLang="ja-JP"/>
              <a:pPr/>
              <a:t>‹#›</a:t>
            </a:fld>
            <a:endParaRPr lang="en-US" altLang="ja-JP"/>
          </a:p>
        </p:txBody>
      </p:sp>
    </p:spTree>
    <p:extLst>
      <p:ext uri="{BB962C8B-B14F-4D97-AF65-F5344CB8AC3E}">
        <p14:creationId xmlns:p14="http://schemas.microsoft.com/office/powerpoint/2010/main" val="73474542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871F88-E9B2-472C-9650-4D324D9F24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a:extLst>
              <a:ext uri="{FF2B5EF4-FFF2-40B4-BE49-F238E27FC236}">
                <a16:creationId xmlns:a16="http://schemas.microsoft.com/office/drawing/2014/main" id="{8BF08E2A-198E-46B8-A301-1896058C71D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a:extLst>
              <a:ext uri="{FF2B5EF4-FFF2-40B4-BE49-F238E27FC236}">
                <a16:creationId xmlns:a16="http://schemas.microsoft.com/office/drawing/2014/main" id="{3BF43910-3EBD-447A-8AF8-7D68B8C782E9}"/>
              </a:ext>
            </a:extLst>
          </p:cNvPr>
          <p:cNvSpPr>
            <a:spLocks noGrp="1" noChangeArrowheads="1"/>
          </p:cNvSpPr>
          <p:nvPr>
            <p:ph type="sldNum" sz="quarter" idx="12"/>
          </p:nvPr>
        </p:nvSpPr>
        <p:spPr/>
        <p:txBody>
          <a:bodyPr/>
          <a:lstStyle>
            <a:lvl1pPr>
              <a:defRPr/>
            </a:lvl1pPr>
          </a:lstStyle>
          <a:p>
            <a:fld id="{9D573FC3-4C3C-4FDC-901A-45849E1B1A86}" type="slidenum">
              <a:rPr lang="en-US" altLang="ja-JP"/>
              <a:pPr/>
              <a:t>‹#›</a:t>
            </a:fld>
            <a:endParaRPr lang="en-US" altLang="ja-JP"/>
          </a:p>
        </p:txBody>
      </p:sp>
    </p:spTree>
    <p:extLst>
      <p:ext uri="{BB962C8B-B14F-4D97-AF65-F5344CB8AC3E}">
        <p14:creationId xmlns:p14="http://schemas.microsoft.com/office/powerpoint/2010/main" val="12348517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1CFE558-90E7-4642-948E-8D81C9947C0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329685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492A3764-B111-49E0-9FDE-EF18E54F122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78700468-FC00-4E54-AE6B-8C819E7C9F4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3E4EC187-8AC8-4307-B822-8FBB81C4FF75}"/>
              </a:ext>
            </a:extLst>
          </p:cNvPr>
          <p:cNvSpPr>
            <a:spLocks noGrp="1" noChangeArrowheads="1"/>
          </p:cNvSpPr>
          <p:nvPr>
            <p:ph type="sldNum" sz="quarter" idx="12"/>
          </p:nvPr>
        </p:nvSpPr>
        <p:spPr/>
        <p:txBody>
          <a:bodyPr/>
          <a:lstStyle>
            <a:lvl1pPr>
              <a:defRPr/>
            </a:lvl1pPr>
          </a:lstStyle>
          <a:p>
            <a:fld id="{9303CC6A-8EF9-44C0-9A35-A0B4B18263D0}" type="slidenum">
              <a:rPr lang="en-US" altLang="ja-JP"/>
              <a:pPr/>
              <a:t>‹#›</a:t>
            </a:fld>
            <a:endParaRPr lang="en-US" altLang="ja-JP"/>
          </a:p>
        </p:txBody>
      </p:sp>
    </p:spTree>
    <p:extLst>
      <p:ext uri="{BB962C8B-B14F-4D97-AF65-F5344CB8AC3E}">
        <p14:creationId xmlns:p14="http://schemas.microsoft.com/office/powerpoint/2010/main" val="88965422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4B6C4316-5C8B-46A1-A5C8-5149DD58444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03E539D9-E466-43B8-A006-EBB85F5CC1B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118B579F-E394-4B76-B5A9-1FFC5428641B}"/>
              </a:ext>
            </a:extLst>
          </p:cNvPr>
          <p:cNvSpPr>
            <a:spLocks noGrp="1" noChangeArrowheads="1"/>
          </p:cNvSpPr>
          <p:nvPr>
            <p:ph type="sldNum" sz="quarter" idx="12"/>
          </p:nvPr>
        </p:nvSpPr>
        <p:spPr/>
        <p:txBody>
          <a:bodyPr/>
          <a:lstStyle>
            <a:lvl1pPr>
              <a:defRPr/>
            </a:lvl1pPr>
          </a:lstStyle>
          <a:p>
            <a:fld id="{6E3755DC-C72F-4A5D-9119-408D84703703}" type="slidenum">
              <a:rPr lang="en-US" altLang="ja-JP"/>
              <a:pPr/>
              <a:t>‹#›</a:t>
            </a:fld>
            <a:endParaRPr lang="en-US" altLang="ja-JP"/>
          </a:p>
        </p:txBody>
      </p:sp>
    </p:spTree>
    <p:extLst>
      <p:ext uri="{BB962C8B-B14F-4D97-AF65-F5344CB8AC3E}">
        <p14:creationId xmlns:p14="http://schemas.microsoft.com/office/powerpoint/2010/main" val="192528251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8BE035-91BB-4338-A6AE-A908377E45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114C2743-3A06-49EB-BA07-72B0974EC17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300C4A1E-076A-469E-8B8D-F5BC32CFA480}"/>
              </a:ext>
            </a:extLst>
          </p:cNvPr>
          <p:cNvSpPr>
            <a:spLocks noGrp="1" noChangeArrowheads="1"/>
          </p:cNvSpPr>
          <p:nvPr>
            <p:ph type="sldNum" sz="quarter" idx="12"/>
          </p:nvPr>
        </p:nvSpPr>
        <p:spPr/>
        <p:txBody>
          <a:bodyPr/>
          <a:lstStyle>
            <a:lvl1pPr>
              <a:defRPr/>
            </a:lvl1pPr>
          </a:lstStyle>
          <a:p>
            <a:fld id="{958C42AA-B71E-4F59-8F40-2B373BED8C8A}" type="slidenum">
              <a:rPr lang="en-US" altLang="ja-JP"/>
              <a:pPr/>
              <a:t>‹#›</a:t>
            </a:fld>
            <a:endParaRPr lang="en-US" altLang="ja-JP"/>
          </a:p>
        </p:txBody>
      </p:sp>
    </p:spTree>
    <p:extLst>
      <p:ext uri="{BB962C8B-B14F-4D97-AF65-F5344CB8AC3E}">
        <p14:creationId xmlns:p14="http://schemas.microsoft.com/office/powerpoint/2010/main" val="201354592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3DC125E-B21B-4FBA-A83B-672358DDEF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060B075C-EC14-4435-A3B7-18AA761B4BC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7BF776F7-DA38-4A98-8BD2-CAE72BAB52CB}"/>
              </a:ext>
            </a:extLst>
          </p:cNvPr>
          <p:cNvSpPr>
            <a:spLocks noGrp="1" noChangeArrowheads="1"/>
          </p:cNvSpPr>
          <p:nvPr>
            <p:ph type="sldNum" sz="quarter" idx="12"/>
          </p:nvPr>
        </p:nvSpPr>
        <p:spPr/>
        <p:txBody>
          <a:bodyPr/>
          <a:lstStyle>
            <a:lvl1pPr>
              <a:defRPr/>
            </a:lvl1pPr>
          </a:lstStyle>
          <a:p>
            <a:fld id="{EC56EB5C-FD21-497D-82DB-0BAEE3C6D004}" type="slidenum">
              <a:rPr lang="en-US" altLang="ja-JP"/>
              <a:pPr/>
              <a:t>‹#›</a:t>
            </a:fld>
            <a:endParaRPr lang="en-US" altLang="ja-JP"/>
          </a:p>
        </p:txBody>
      </p:sp>
    </p:spTree>
    <p:extLst>
      <p:ext uri="{BB962C8B-B14F-4D97-AF65-F5344CB8AC3E}">
        <p14:creationId xmlns:p14="http://schemas.microsoft.com/office/powerpoint/2010/main" val="688688818"/>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80968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58152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93373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03515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03014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133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46"/>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E8EEBAC-A86C-48B2-B608-C489A36447C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66727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1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82086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64294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6684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66048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8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164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1331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56"/>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8041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2"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16190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82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7EF1BD0-CC23-4AC7-AB1E-354469EA074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132573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4999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3202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3" y="27330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89075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7408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2683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894"/>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14" y="274894"/>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28435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3020552163"/>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31853737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353828470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17497807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B153FB7-69B2-4F56-A433-93CD209902E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93682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135292134"/>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2052543226"/>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36268155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11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3160698853"/>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3285907409"/>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267744267"/>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9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9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1562843268"/>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21640" indent="0" algn="ctr">
              <a:buNone/>
              <a:defRPr>
                <a:solidFill>
                  <a:schemeClr val="tx1">
                    <a:tint val="75000"/>
                  </a:schemeClr>
                </a:solidFill>
              </a:defRPr>
            </a:lvl2pPr>
            <a:lvl3pPr marL="843280" indent="0" algn="ctr">
              <a:buNone/>
              <a:defRPr>
                <a:solidFill>
                  <a:schemeClr val="tx1">
                    <a:tint val="75000"/>
                  </a:schemeClr>
                </a:solidFill>
              </a:defRPr>
            </a:lvl3pPr>
            <a:lvl4pPr marL="1264918" indent="0" algn="ctr">
              <a:buNone/>
              <a:defRPr>
                <a:solidFill>
                  <a:schemeClr val="tx1">
                    <a:tint val="75000"/>
                  </a:schemeClr>
                </a:solidFill>
              </a:defRPr>
            </a:lvl4pPr>
            <a:lvl5pPr marL="1686555" indent="0" algn="ctr">
              <a:buNone/>
              <a:defRPr>
                <a:solidFill>
                  <a:schemeClr val="tx1">
                    <a:tint val="75000"/>
                  </a:schemeClr>
                </a:solidFill>
              </a:defRPr>
            </a:lvl5pPr>
            <a:lvl6pPr marL="2108194" indent="0" algn="ctr">
              <a:buNone/>
              <a:defRPr>
                <a:solidFill>
                  <a:schemeClr val="tx1">
                    <a:tint val="75000"/>
                  </a:schemeClr>
                </a:solidFill>
              </a:defRPr>
            </a:lvl6pPr>
            <a:lvl7pPr marL="2529832" indent="0" algn="ctr">
              <a:buNone/>
              <a:defRPr>
                <a:solidFill>
                  <a:schemeClr val="tx1">
                    <a:tint val="75000"/>
                  </a:schemeClr>
                </a:solidFill>
              </a:defRPr>
            </a:lvl7pPr>
            <a:lvl8pPr marL="2951472" indent="0" algn="ctr">
              <a:buNone/>
              <a:defRPr>
                <a:solidFill>
                  <a:schemeClr val="tx1">
                    <a:tint val="75000"/>
                  </a:schemeClr>
                </a:solidFill>
              </a:defRPr>
            </a:lvl8pPr>
            <a:lvl9pPr marL="337311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C0CD9641-5B4F-4D43-9C83-A63055735FAC}"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10527438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049B86-51B8-4EC1-9CDE-A61A9912A7D2}"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25959246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148"/>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6" y="2906732"/>
            <a:ext cx="7772400" cy="1500187"/>
          </a:xfrm>
        </p:spPr>
        <p:txBody>
          <a:bodyPr anchor="b"/>
          <a:lstStyle>
            <a:lvl1pPr marL="0" indent="0">
              <a:buNone/>
              <a:defRPr sz="1846">
                <a:solidFill>
                  <a:schemeClr val="tx1">
                    <a:tint val="75000"/>
                  </a:schemeClr>
                </a:solidFill>
              </a:defRPr>
            </a:lvl1pPr>
            <a:lvl2pPr marL="421640" indent="0">
              <a:buNone/>
              <a:defRPr sz="1662">
                <a:solidFill>
                  <a:schemeClr val="tx1">
                    <a:tint val="75000"/>
                  </a:schemeClr>
                </a:solidFill>
              </a:defRPr>
            </a:lvl2pPr>
            <a:lvl3pPr marL="843280" indent="0">
              <a:buNone/>
              <a:defRPr sz="1477">
                <a:solidFill>
                  <a:schemeClr val="tx1">
                    <a:tint val="75000"/>
                  </a:schemeClr>
                </a:solidFill>
              </a:defRPr>
            </a:lvl3pPr>
            <a:lvl4pPr marL="1264918" indent="0">
              <a:buNone/>
              <a:defRPr sz="1292">
                <a:solidFill>
                  <a:schemeClr val="tx1">
                    <a:tint val="75000"/>
                  </a:schemeClr>
                </a:solidFill>
              </a:defRPr>
            </a:lvl4pPr>
            <a:lvl5pPr marL="1686555" indent="0">
              <a:buNone/>
              <a:defRPr sz="1292">
                <a:solidFill>
                  <a:schemeClr val="tx1">
                    <a:tint val="75000"/>
                  </a:schemeClr>
                </a:solidFill>
              </a:defRPr>
            </a:lvl5pPr>
            <a:lvl6pPr marL="2108194" indent="0">
              <a:buNone/>
              <a:defRPr sz="1292">
                <a:solidFill>
                  <a:schemeClr val="tx1">
                    <a:tint val="75000"/>
                  </a:schemeClr>
                </a:solidFill>
              </a:defRPr>
            </a:lvl6pPr>
            <a:lvl7pPr marL="2529832" indent="0">
              <a:buNone/>
              <a:defRPr sz="1292">
                <a:solidFill>
                  <a:schemeClr val="tx1">
                    <a:tint val="75000"/>
                  </a:schemeClr>
                </a:solidFill>
              </a:defRPr>
            </a:lvl7pPr>
            <a:lvl8pPr marL="2951472" indent="0">
              <a:buNone/>
              <a:defRPr sz="1292">
                <a:solidFill>
                  <a:schemeClr val="tx1">
                    <a:tint val="75000"/>
                  </a:schemeClr>
                </a:solidFill>
              </a:defRPr>
            </a:lvl8pPr>
            <a:lvl9pPr marL="3373112"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FBDC12E-F072-47E8-8223-7FA88E59864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193077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FC02F3D5-A811-45FB-8F46-620158F5FF8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854514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15"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52"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2D3B78E-7C70-41BF-B700-A4DB84E4F4A2}"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38807214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72" y="1535113"/>
            <a:ext cx="4040065"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72"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1C996E9-5541-44DF-A4E6-3597147E8CEE}" type="datetime1">
              <a:rPr lang="ja-JP" altLang="en-US" smtClean="0"/>
              <a:t>2025/5/18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26023361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B8F187C-31EE-48AD-BBD7-06B467B8484F}" type="datetime1">
              <a:rPr lang="ja-JP" altLang="en-US" smtClean="0"/>
              <a:t>2025/5/18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36302087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6D66362-FC62-435E-997C-1D5B6212CC76}" type="datetime1">
              <a:rPr lang="ja-JP" altLang="en-US" smtClean="0"/>
              <a:t>2025/5/18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1591079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1"/>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9" y="273156"/>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13"/>
            <a:ext cx="3008435" cy="4691063"/>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0F70B50-E544-4D15-99E1-87228C4599B0}"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33731698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1" y="4800601"/>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71" y="612775"/>
            <a:ext cx="5486400" cy="4114800"/>
          </a:xfrm>
        </p:spPr>
        <p:txBody>
          <a:bodyPr rtlCol="0">
            <a:normAutofit/>
          </a:bodyPr>
          <a:lstStyle>
            <a:lvl1pPr marL="0" indent="0">
              <a:buNone/>
              <a:defRPr sz="2954"/>
            </a:lvl1pPr>
            <a:lvl2pPr marL="421640" indent="0">
              <a:buNone/>
              <a:defRPr sz="2585"/>
            </a:lvl2pPr>
            <a:lvl3pPr marL="843280" indent="0">
              <a:buNone/>
              <a:defRPr sz="2215"/>
            </a:lvl3pPr>
            <a:lvl4pPr marL="1264918" indent="0">
              <a:buNone/>
              <a:defRPr sz="1846"/>
            </a:lvl4pPr>
            <a:lvl5pPr marL="1686555" indent="0">
              <a:buNone/>
              <a:defRPr sz="1846"/>
            </a:lvl5pPr>
            <a:lvl6pPr marL="2108194" indent="0">
              <a:buNone/>
              <a:defRPr sz="1846"/>
            </a:lvl6pPr>
            <a:lvl7pPr marL="2529832" indent="0">
              <a:buNone/>
              <a:defRPr sz="1846"/>
            </a:lvl7pPr>
            <a:lvl8pPr marL="2951472" indent="0">
              <a:buNone/>
              <a:defRPr sz="1846"/>
            </a:lvl8pPr>
            <a:lvl9pPr marL="3373112"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71" y="5367339"/>
            <a:ext cx="5486400" cy="804862"/>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428714E-6464-4914-ADFC-225551D1BB5A}" type="datetime1">
              <a:rPr lang="ja-JP" altLang="en-US" smtClean="0"/>
              <a:t>2025/5/18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2531408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827D12B-5D29-405B-8CD7-1958AE4B0BB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9586615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7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7" y="274742"/>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C097BBE-BA17-48EA-9DC7-2DC1021A3BA7}" type="datetime1">
              <a:rPr lang="ja-JP" altLang="en-US" smtClean="0"/>
              <a:t>2025/5/18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6275047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9FFA9D7-7716-4AF9-88B2-5B2091400539}" type="datetime1">
              <a:rPr lang="ja-JP" altLang="en-US" smtClean="0"/>
              <a:t>2025/5/18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12947069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1"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3E76CC4A-D41B-4E45-AF22-3F32781D3923}" type="datetime1">
              <a:rPr lang="ja-JP" altLang="en-US" smtClean="0">
                <a:solidFill>
                  <a:prstClr val="black">
                    <a:tint val="75000"/>
                  </a:prstClr>
                </a:solidFill>
              </a:rPr>
              <a:t>2025/5/18</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89DE2-8C67-4E84-8A32-78B3AF15E5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2395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4C92E236-5A7B-4ECB-962E-2541361C98E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91177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2413" y="115889"/>
            <a:ext cx="8640762" cy="4333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341446"/>
            <a:ext cx="40386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46"/>
            <a:ext cx="40386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9FA8C249-9EE4-4E11-B17C-0E9B2CF8EC2E}" type="datetime1">
              <a:rPr lang="ja-JP" altLang="en-US" smtClean="0"/>
              <a:t>2025/5/18</a:t>
            </a:fld>
            <a:endParaRPr lang="en-US" altLang="ja-JP"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CFA43F9C-8459-4222-8E54-688323CA2866}" type="slidenum">
              <a:rPr lang="en-US" altLang="ja-JP"/>
              <a:pPr>
                <a:defRPr/>
              </a:pPr>
              <a:t>‹#›</a:t>
            </a:fld>
            <a:endParaRPr lang="en-US" altLang="ja-JP" dirty="0"/>
          </a:p>
        </p:txBody>
      </p:sp>
    </p:spTree>
    <p:extLst>
      <p:ext uri="{BB962C8B-B14F-4D97-AF65-F5344CB8AC3E}">
        <p14:creationId xmlns:p14="http://schemas.microsoft.com/office/powerpoint/2010/main" val="16672969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81B793D7-1F4F-4EBB-AC9A-5C8348AA965E}" type="datetime1">
              <a:rPr lang="ja-JP" altLang="en-US" smtClean="0">
                <a:solidFill>
                  <a:prstClr val="black"/>
                </a:solidFill>
              </a:rPr>
              <a:t>2025/5/18</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1140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3" y="2731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FA0E198-E4D4-4A9C-887C-E65ACC17018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4829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4A8B1-6EED-42CF-B46F-850262C03BF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6951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E302367-DD63-4FCE-ACFB-82AC9F65C92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131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84"/>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784"/>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7CDA03CC-5450-4ADD-8DA5-6D0AEF41374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9926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rtlCol="0">
            <a:normAutofit/>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33C8584-31C1-489E-952D-FD766FC4990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0136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710"/>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lvl1pPr>
            <a:lvl2pPr marL="456883" indent="0" algn="ctr">
              <a:buNone/>
              <a:defRPr/>
            </a:lvl2pPr>
            <a:lvl3pPr marL="913765" indent="0" algn="ctr">
              <a:buNone/>
              <a:defRPr/>
            </a:lvl3pPr>
            <a:lvl4pPr marL="1370647" indent="0" algn="ctr">
              <a:buNone/>
              <a:defRPr/>
            </a:lvl4pPr>
            <a:lvl5pPr marL="1827532" indent="0" algn="ctr">
              <a:buNone/>
              <a:defRPr/>
            </a:lvl5pPr>
            <a:lvl6pPr marL="2284413" indent="0" algn="ctr">
              <a:buNone/>
              <a:defRPr/>
            </a:lvl6pPr>
            <a:lvl7pPr marL="2741295" indent="0" algn="ctr">
              <a:buNone/>
              <a:defRPr/>
            </a:lvl7pPr>
            <a:lvl8pPr marL="3198178" indent="0" algn="ctr">
              <a:buNone/>
              <a:defRPr/>
            </a:lvl8pPr>
            <a:lvl9pPr marL="365506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363592632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4656393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8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6883" indent="0">
              <a:buNone/>
              <a:defRPr sz="1800"/>
            </a:lvl2pPr>
            <a:lvl3pPr marL="913765" indent="0">
              <a:buNone/>
              <a:defRPr sz="1600"/>
            </a:lvl3pPr>
            <a:lvl4pPr marL="1370647" indent="0">
              <a:buNone/>
              <a:defRPr sz="1400"/>
            </a:lvl4pPr>
            <a:lvl5pPr marL="1827532" indent="0">
              <a:buNone/>
              <a:defRPr sz="1400"/>
            </a:lvl5pPr>
            <a:lvl6pPr marL="2284413" indent="0">
              <a:buNone/>
              <a:defRPr sz="1400"/>
            </a:lvl6pPr>
            <a:lvl7pPr marL="2741295" indent="0">
              <a:buNone/>
              <a:defRPr sz="1400"/>
            </a:lvl7pPr>
            <a:lvl8pPr marL="3198178" indent="0">
              <a:buNone/>
              <a:defRPr sz="1400"/>
            </a:lvl8pPr>
            <a:lvl9pPr marL="365506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425904998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258221733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883" indent="0">
              <a:buNone/>
              <a:defRPr sz="2000" b="1"/>
            </a:lvl2pPr>
            <a:lvl3pPr marL="913765" indent="0">
              <a:buNone/>
              <a:defRPr sz="1800" b="1"/>
            </a:lvl3pPr>
            <a:lvl4pPr marL="1370647" indent="0">
              <a:buNone/>
              <a:defRPr sz="1600" b="1"/>
            </a:lvl4pPr>
            <a:lvl5pPr marL="1827532" indent="0">
              <a:buNone/>
              <a:defRPr sz="1600" b="1"/>
            </a:lvl5pPr>
            <a:lvl6pPr marL="2284413" indent="0">
              <a:buNone/>
              <a:defRPr sz="1600" b="1"/>
            </a:lvl6pPr>
            <a:lvl7pPr marL="2741295" indent="0">
              <a:buNone/>
              <a:defRPr sz="1600" b="1"/>
            </a:lvl7pPr>
            <a:lvl8pPr marL="3198178" indent="0">
              <a:buNone/>
              <a:defRPr sz="1600" b="1"/>
            </a:lvl8pPr>
            <a:lvl9pPr marL="365506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6883" indent="0">
              <a:buNone/>
              <a:defRPr sz="2000" b="1"/>
            </a:lvl2pPr>
            <a:lvl3pPr marL="913765" indent="0">
              <a:buNone/>
              <a:defRPr sz="1800" b="1"/>
            </a:lvl3pPr>
            <a:lvl4pPr marL="1370647" indent="0">
              <a:buNone/>
              <a:defRPr sz="1600" b="1"/>
            </a:lvl4pPr>
            <a:lvl5pPr marL="1827532" indent="0">
              <a:buNone/>
              <a:defRPr sz="1600" b="1"/>
            </a:lvl5pPr>
            <a:lvl6pPr marL="2284413" indent="0">
              <a:buNone/>
              <a:defRPr sz="1600" b="1"/>
            </a:lvl6pPr>
            <a:lvl7pPr marL="2741295" indent="0">
              <a:buNone/>
              <a:defRPr sz="1600" b="1"/>
            </a:lvl7pPr>
            <a:lvl8pPr marL="3198178" indent="0">
              <a:buNone/>
              <a:defRPr sz="1600" b="1"/>
            </a:lvl8pPr>
            <a:lvl9pPr marL="365506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79878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8329744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127400837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65" y="27332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6883" indent="0">
              <a:buNone/>
              <a:defRPr sz="1200"/>
            </a:lvl2pPr>
            <a:lvl3pPr marL="913765" indent="0">
              <a:buNone/>
              <a:defRPr sz="1000"/>
            </a:lvl3pPr>
            <a:lvl4pPr marL="1370647" indent="0">
              <a:buNone/>
              <a:defRPr sz="900"/>
            </a:lvl4pPr>
            <a:lvl5pPr marL="1827532" indent="0">
              <a:buNone/>
              <a:defRPr sz="900"/>
            </a:lvl5pPr>
            <a:lvl6pPr marL="2284413" indent="0">
              <a:buNone/>
              <a:defRPr sz="900"/>
            </a:lvl6pPr>
            <a:lvl7pPr marL="2741295" indent="0">
              <a:buNone/>
              <a:defRPr sz="900"/>
            </a:lvl7pPr>
            <a:lvl8pPr marL="3198178" indent="0">
              <a:buNone/>
              <a:defRPr sz="900"/>
            </a:lvl8pPr>
            <a:lvl9pPr marL="365506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161243317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6883" indent="0">
              <a:buNone/>
              <a:defRPr sz="2800"/>
            </a:lvl2pPr>
            <a:lvl3pPr marL="913765" indent="0">
              <a:buNone/>
              <a:defRPr sz="2400"/>
            </a:lvl3pPr>
            <a:lvl4pPr marL="1370647" indent="0">
              <a:buNone/>
              <a:defRPr sz="2000"/>
            </a:lvl4pPr>
            <a:lvl5pPr marL="1827532" indent="0">
              <a:buNone/>
              <a:defRPr sz="2000"/>
            </a:lvl5pPr>
            <a:lvl6pPr marL="2284413" indent="0">
              <a:buNone/>
              <a:defRPr sz="2000"/>
            </a:lvl6pPr>
            <a:lvl7pPr marL="2741295" indent="0">
              <a:buNone/>
              <a:defRPr sz="2000"/>
            </a:lvl7pPr>
            <a:lvl8pPr marL="3198178" indent="0">
              <a:buNone/>
              <a:defRPr sz="2000"/>
            </a:lvl8pPr>
            <a:lvl9pPr marL="365506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883" indent="0">
              <a:buNone/>
              <a:defRPr sz="1200"/>
            </a:lvl2pPr>
            <a:lvl3pPr marL="913765" indent="0">
              <a:buNone/>
              <a:defRPr sz="1000"/>
            </a:lvl3pPr>
            <a:lvl4pPr marL="1370647" indent="0">
              <a:buNone/>
              <a:defRPr sz="900"/>
            </a:lvl4pPr>
            <a:lvl5pPr marL="1827532" indent="0">
              <a:buNone/>
              <a:defRPr sz="900"/>
            </a:lvl5pPr>
            <a:lvl6pPr marL="2284413" indent="0">
              <a:buNone/>
              <a:defRPr sz="900"/>
            </a:lvl6pPr>
            <a:lvl7pPr marL="2741295" indent="0">
              <a:buNone/>
              <a:defRPr sz="900"/>
            </a:lvl7pPr>
            <a:lvl8pPr marL="3198178" indent="0">
              <a:buNone/>
              <a:defRPr sz="900"/>
            </a:lvl8pPr>
            <a:lvl9pPr marL="365506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31022473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46387258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91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91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372167656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40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282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3599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9210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366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17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5487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7552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2279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2516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918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93"/>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14498923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298394876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68"/>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255227627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292618939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72406646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344416015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74787465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3" y="2732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06560551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44208608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275693830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6"/>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06"/>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294250176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3"/>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16866676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284681111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88"/>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25801897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117979796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133711003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4956776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78052725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2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41437283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216301833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6542236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26"/>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26"/>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346652468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4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5454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5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2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2370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91329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0694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4328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9919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349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7739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8157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6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3660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7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89586" indent="0" algn="ctr">
              <a:buNone/>
              <a:defRPr/>
            </a:lvl2pPr>
            <a:lvl3pPr marL="779173" indent="0" algn="ctr">
              <a:buNone/>
              <a:defRPr/>
            </a:lvl3pPr>
            <a:lvl4pPr marL="1168759" indent="0" algn="ctr">
              <a:buNone/>
              <a:defRPr/>
            </a:lvl4pPr>
            <a:lvl5pPr marL="1558345" indent="0" algn="ctr">
              <a:buNone/>
              <a:defRPr/>
            </a:lvl5pPr>
            <a:lvl6pPr marL="1947932" indent="0" algn="ctr">
              <a:buNone/>
              <a:defRPr/>
            </a:lvl6pPr>
            <a:lvl7pPr marL="2337518" indent="0" algn="ctr">
              <a:buNone/>
              <a:defRPr/>
            </a:lvl7pPr>
            <a:lvl8pPr marL="2727104" indent="0" algn="ctr">
              <a:buNone/>
              <a:defRPr/>
            </a:lvl8pPr>
            <a:lvl9pPr marL="311669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2B549C-D3F4-43EB-85A4-AC723E4F4910}" type="slidenum">
              <a:rPr lang="en-US" altLang="ja-JP"/>
              <a:pPr>
                <a:defRPr/>
              </a:pPr>
              <a:t>‹#›</a:t>
            </a:fld>
            <a:endParaRPr lang="en-US" altLang="ja-JP"/>
          </a:p>
        </p:txBody>
      </p:sp>
    </p:spTree>
    <p:extLst>
      <p:ext uri="{BB962C8B-B14F-4D97-AF65-F5344CB8AC3E}">
        <p14:creationId xmlns:p14="http://schemas.microsoft.com/office/powerpoint/2010/main" val="2347034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1" y="2731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BBE7ED-3829-451C-A3AF-EA8BDBB44496}" type="slidenum">
              <a:rPr lang="en-US" altLang="ja-JP"/>
              <a:pPr>
                <a:defRPr/>
              </a:pPr>
              <a:t>‹#›</a:t>
            </a:fld>
            <a:endParaRPr lang="en-US" altLang="ja-JP"/>
          </a:p>
        </p:txBody>
      </p:sp>
    </p:spTree>
    <p:extLst>
      <p:ext uri="{BB962C8B-B14F-4D97-AF65-F5344CB8AC3E}">
        <p14:creationId xmlns:p14="http://schemas.microsoft.com/office/powerpoint/2010/main" val="328010160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52"/>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E5B78B-AEAF-42A4-942F-1E83DC7A6BB1}" type="slidenum">
              <a:rPr lang="en-US" altLang="ja-JP"/>
              <a:pPr>
                <a:defRPr/>
              </a:pPr>
              <a:t>‹#›</a:t>
            </a:fld>
            <a:endParaRPr lang="en-US" altLang="ja-JP"/>
          </a:p>
        </p:txBody>
      </p:sp>
    </p:spTree>
    <p:extLst>
      <p:ext uri="{BB962C8B-B14F-4D97-AF65-F5344CB8AC3E}">
        <p14:creationId xmlns:p14="http://schemas.microsoft.com/office/powerpoint/2010/main" val="396809359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EAC376-75CA-4C3C-A446-C970EE643369}" type="slidenum">
              <a:rPr lang="en-US" altLang="ja-JP"/>
              <a:pPr>
                <a:defRPr/>
              </a:pPr>
              <a:t>‹#›</a:t>
            </a:fld>
            <a:endParaRPr lang="en-US" altLang="ja-JP"/>
          </a:p>
        </p:txBody>
      </p:sp>
    </p:spTree>
    <p:extLst>
      <p:ext uri="{BB962C8B-B14F-4D97-AF65-F5344CB8AC3E}">
        <p14:creationId xmlns:p14="http://schemas.microsoft.com/office/powerpoint/2010/main" val="355028306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A3D32E-D9F3-477C-9022-CD09CBDB1037}" type="slidenum">
              <a:rPr lang="en-US" altLang="ja-JP"/>
              <a:pPr>
                <a:defRPr/>
              </a:pPr>
              <a:t>‹#›</a:t>
            </a:fld>
            <a:endParaRPr lang="en-US" altLang="ja-JP"/>
          </a:p>
        </p:txBody>
      </p:sp>
    </p:spTree>
    <p:extLst>
      <p:ext uri="{BB962C8B-B14F-4D97-AF65-F5344CB8AC3E}">
        <p14:creationId xmlns:p14="http://schemas.microsoft.com/office/powerpoint/2010/main" val="375726845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72F4D6-A241-4B18-A3E3-19914EF8114A}" type="slidenum">
              <a:rPr lang="en-US" altLang="ja-JP"/>
              <a:pPr>
                <a:defRPr/>
              </a:pPr>
              <a:t>‹#›</a:t>
            </a:fld>
            <a:endParaRPr lang="en-US" altLang="ja-JP"/>
          </a:p>
        </p:txBody>
      </p:sp>
    </p:spTree>
    <p:extLst>
      <p:ext uri="{BB962C8B-B14F-4D97-AF65-F5344CB8AC3E}">
        <p14:creationId xmlns:p14="http://schemas.microsoft.com/office/powerpoint/2010/main" val="217623294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1079288-7933-497A-9AC9-8DEAA7B456B8}" type="slidenum">
              <a:rPr lang="en-US" altLang="ja-JP"/>
              <a:pPr>
                <a:defRPr/>
              </a:pPr>
              <a:t>‹#›</a:t>
            </a:fld>
            <a:endParaRPr lang="en-US" altLang="ja-JP"/>
          </a:p>
        </p:txBody>
      </p:sp>
    </p:spTree>
    <p:extLst>
      <p:ext uri="{BB962C8B-B14F-4D97-AF65-F5344CB8AC3E}">
        <p14:creationId xmlns:p14="http://schemas.microsoft.com/office/powerpoint/2010/main" val="245621792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1" y="273302"/>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D3C8B-9E2E-41F2-A6CF-5FA92F492B39}" type="slidenum">
              <a:rPr lang="en-US" altLang="ja-JP"/>
              <a:pPr>
                <a:defRPr/>
              </a:pPr>
              <a:t>‹#›</a:t>
            </a:fld>
            <a:endParaRPr lang="en-US" altLang="ja-JP"/>
          </a:p>
        </p:txBody>
      </p:sp>
    </p:spTree>
    <p:extLst>
      <p:ext uri="{BB962C8B-B14F-4D97-AF65-F5344CB8AC3E}">
        <p14:creationId xmlns:p14="http://schemas.microsoft.com/office/powerpoint/2010/main" val="2592399114"/>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775AB1-86E2-4578-8FC6-D415E53C9CFF}" type="slidenum">
              <a:rPr lang="en-US" altLang="ja-JP"/>
              <a:pPr>
                <a:defRPr/>
              </a:pPr>
              <a:t>‹#›</a:t>
            </a:fld>
            <a:endParaRPr lang="en-US" altLang="ja-JP"/>
          </a:p>
        </p:txBody>
      </p:sp>
    </p:spTree>
    <p:extLst>
      <p:ext uri="{BB962C8B-B14F-4D97-AF65-F5344CB8AC3E}">
        <p14:creationId xmlns:p14="http://schemas.microsoft.com/office/powerpoint/2010/main" val="47750772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7AE7E9-287B-4438-B4B1-1185BEE4E7CB}" type="slidenum">
              <a:rPr lang="en-US" altLang="ja-JP"/>
              <a:pPr>
                <a:defRPr/>
              </a:pPr>
              <a:t>‹#›</a:t>
            </a:fld>
            <a:endParaRPr lang="en-US" altLang="ja-JP"/>
          </a:p>
        </p:txBody>
      </p:sp>
    </p:spTree>
    <p:extLst>
      <p:ext uri="{BB962C8B-B14F-4D97-AF65-F5344CB8AC3E}">
        <p14:creationId xmlns:p14="http://schemas.microsoft.com/office/powerpoint/2010/main" val="59453955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9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89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71C7A1-3CB8-4C39-B30C-25B84238E0EE}" type="slidenum">
              <a:rPr lang="en-US" altLang="ja-JP"/>
              <a:pPr>
                <a:defRPr/>
              </a:pPr>
              <a:t>‹#›</a:t>
            </a:fld>
            <a:endParaRPr lang="en-US" altLang="ja-JP"/>
          </a:p>
        </p:txBody>
      </p:sp>
    </p:spTree>
    <p:extLst>
      <p:ext uri="{BB962C8B-B14F-4D97-AF65-F5344CB8AC3E}">
        <p14:creationId xmlns:p14="http://schemas.microsoft.com/office/powerpoint/2010/main" val="28061224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1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A3AA264D-72C8-4888-A338-B91C3872408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7D59F8BD-2D4C-44EE-B78E-E883CF6B94E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725945C0-E328-49C0-A031-AA2A0D3CCE65}"/>
              </a:ext>
            </a:extLst>
          </p:cNvPr>
          <p:cNvSpPr>
            <a:spLocks noGrp="1" noChangeArrowheads="1"/>
          </p:cNvSpPr>
          <p:nvPr>
            <p:ph type="sldNum" sz="quarter" idx="12"/>
          </p:nvPr>
        </p:nvSpPr>
        <p:spPr/>
        <p:txBody>
          <a:bodyPr/>
          <a:lstStyle>
            <a:lvl1pPr>
              <a:defRPr/>
            </a:lvl1pPr>
          </a:lstStyle>
          <a:p>
            <a:fld id="{7E9F87AB-5E97-42AD-8EB4-5E5D036A4481}" type="slidenum">
              <a:rPr lang="en-US" altLang="ja-JP"/>
              <a:pPr/>
              <a:t>‹#›</a:t>
            </a:fld>
            <a:endParaRPr lang="en-US" altLang="ja-JP"/>
          </a:p>
        </p:txBody>
      </p:sp>
    </p:spTree>
    <p:extLst>
      <p:ext uri="{BB962C8B-B14F-4D97-AF65-F5344CB8AC3E}">
        <p14:creationId xmlns:p14="http://schemas.microsoft.com/office/powerpoint/2010/main" val="114828426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3A9AD6D-9ECA-49BC-BF98-52C0E96A629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232F25B2-7E8D-4F3B-B74B-B152CEBED1C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646D4DC8-A32A-4B16-AEFB-2E4CCA8B9042}"/>
              </a:ext>
            </a:extLst>
          </p:cNvPr>
          <p:cNvSpPr>
            <a:spLocks noGrp="1" noChangeArrowheads="1"/>
          </p:cNvSpPr>
          <p:nvPr>
            <p:ph type="sldNum" sz="quarter" idx="12"/>
          </p:nvPr>
        </p:nvSpPr>
        <p:spPr/>
        <p:txBody>
          <a:bodyPr/>
          <a:lstStyle>
            <a:lvl1pPr>
              <a:defRPr/>
            </a:lvl1pPr>
          </a:lstStyle>
          <a:p>
            <a:fld id="{4B71D317-03EF-42A3-87A2-FE19F1D0783A}" type="slidenum">
              <a:rPr lang="en-US" altLang="ja-JP"/>
              <a:pPr/>
              <a:t>‹#›</a:t>
            </a:fld>
            <a:endParaRPr lang="en-US" altLang="ja-JP"/>
          </a:p>
        </p:txBody>
      </p:sp>
    </p:spTree>
    <p:extLst>
      <p:ext uri="{BB962C8B-B14F-4D97-AF65-F5344CB8AC3E}">
        <p14:creationId xmlns:p14="http://schemas.microsoft.com/office/powerpoint/2010/main" val="243608315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7D9836F-301D-4A33-B6F5-BD59EC933A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61B01040-59AB-43DF-8DFC-0C9AAD80D2D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AE535562-60C0-47B9-9650-54FF13ACF744}"/>
              </a:ext>
            </a:extLst>
          </p:cNvPr>
          <p:cNvSpPr>
            <a:spLocks noGrp="1" noChangeArrowheads="1"/>
          </p:cNvSpPr>
          <p:nvPr>
            <p:ph type="sldNum" sz="quarter" idx="12"/>
          </p:nvPr>
        </p:nvSpPr>
        <p:spPr/>
        <p:txBody>
          <a:bodyPr/>
          <a:lstStyle>
            <a:lvl1pPr>
              <a:defRPr/>
            </a:lvl1pPr>
          </a:lstStyle>
          <a:p>
            <a:fld id="{38E849AA-9F11-49E5-A509-B43EA9C3C3B8}" type="slidenum">
              <a:rPr lang="en-US" altLang="ja-JP"/>
              <a:pPr/>
              <a:t>‹#›</a:t>
            </a:fld>
            <a:endParaRPr lang="en-US" altLang="ja-JP"/>
          </a:p>
        </p:txBody>
      </p:sp>
    </p:spTree>
    <p:extLst>
      <p:ext uri="{BB962C8B-B14F-4D97-AF65-F5344CB8AC3E}">
        <p14:creationId xmlns:p14="http://schemas.microsoft.com/office/powerpoint/2010/main" val="391246711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62F9ED1-63B0-4379-BBCF-7D29AD1B520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78B8F16E-5FE8-4003-A489-00009546B18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60D67681-8DB3-47C2-8D62-772C8165CE2D}"/>
              </a:ext>
            </a:extLst>
          </p:cNvPr>
          <p:cNvSpPr>
            <a:spLocks noGrp="1" noChangeArrowheads="1"/>
          </p:cNvSpPr>
          <p:nvPr>
            <p:ph type="sldNum" sz="quarter" idx="12"/>
          </p:nvPr>
        </p:nvSpPr>
        <p:spPr/>
        <p:txBody>
          <a:bodyPr/>
          <a:lstStyle>
            <a:lvl1pPr>
              <a:defRPr/>
            </a:lvl1pPr>
          </a:lstStyle>
          <a:p>
            <a:fld id="{D272429F-BFEA-4E98-850E-C9385B7FD8D6}" type="slidenum">
              <a:rPr lang="en-US" altLang="ja-JP"/>
              <a:pPr/>
              <a:t>‹#›</a:t>
            </a:fld>
            <a:endParaRPr lang="en-US" altLang="ja-JP"/>
          </a:p>
        </p:txBody>
      </p:sp>
    </p:spTree>
    <p:extLst>
      <p:ext uri="{BB962C8B-B14F-4D97-AF65-F5344CB8AC3E}">
        <p14:creationId xmlns:p14="http://schemas.microsoft.com/office/powerpoint/2010/main" val="3807915203"/>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CAF9DE86-6516-4161-AA76-5CA412A052C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a:extLst>
              <a:ext uri="{FF2B5EF4-FFF2-40B4-BE49-F238E27FC236}">
                <a16:creationId xmlns:a16="http://schemas.microsoft.com/office/drawing/2014/main" id="{2E5605BE-60D9-4AA5-BD0F-45EA12E04B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a:extLst>
              <a:ext uri="{FF2B5EF4-FFF2-40B4-BE49-F238E27FC236}">
                <a16:creationId xmlns:a16="http://schemas.microsoft.com/office/drawing/2014/main" id="{DF1FCCDF-95F2-43A2-AFF9-4F5C209C0529}"/>
              </a:ext>
            </a:extLst>
          </p:cNvPr>
          <p:cNvSpPr>
            <a:spLocks noGrp="1" noChangeArrowheads="1"/>
          </p:cNvSpPr>
          <p:nvPr>
            <p:ph type="sldNum" sz="quarter" idx="12"/>
          </p:nvPr>
        </p:nvSpPr>
        <p:spPr/>
        <p:txBody>
          <a:bodyPr/>
          <a:lstStyle>
            <a:lvl1pPr>
              <a:defRPr/>
            </a:lvl1pPr>
          </a:lstStyle>
          <a:p>
            <a:fld id="{996C595F-6440-4625-B346-8724458BC9F9}" type="slidenum">
              <a:rPr lang="en-US" altLang="ja-JP"/>
              <a:pPr/>
              <a:t>‹#›</a:t>
            </a:fld>
            <a:endParaRPr lang="en-US" altLang="ja-JP"/>
          </a:p>
        </p:txBody>
      </p:sp>
    </p:spTree>
    <p:extLst>
      <p:ext uri="{BB962C8B-B14F-4D97-AF65-F5344CB8AC3E}">
        <p14:creationId xmlns:p14="http://schemas.microsoft.com/office/powerpoint/2010/main" val="188093990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5B05D1FA-D722-4EB0-B15C-3BEC66DAA59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a:extLst>
              <a:ext uri="{FF2B5EF4-FFF2-40B4-BE49-F238E27FC236}">
                <a16:creationId xmlns:a16="http://schemas.microsoft.com/office/drawing/2014/main" id="{871C4825-FA15-459C-AEF0-5352B0DFD5F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a:extLst>
              <a:ext uri="{FF2B5EF4-FFF2-40B4-BE49-F238E27FC236}">
                <a16:creationId xmlns:a16="http://schemas.microsoft.com/office/drawing/2014/main" id="{91314EA9-AA8E-4E7F-801A-558DC60494FE}"/>
              </a:ext>
            </a:extLst>
          </p:cNvPr>
          <p:cNvSpPr>
            <a:spLocks noGrp="1" noChangeArrowheads="1"/>
          </p:cNvSpPr>
          <p:nvPr>
            <p:ph type="sldNum" sz="quarter" idx="12"/>
          </p:nvPr>
        </p:nvSpPr>
        <p:spPr/>
        <p:txBody>
          <a:bodyPr/>
          <a:lstStyle>
            <a:lvl1pPr>
              <a:defRPr/>
            </a:lvl1pPr>
          </a:lstStyle>
          <a:p>
            <a:fld id="{F9B3B86A-CDC2-470C-9FEB-09C030F5055D}" type="slidenum">
              <a:rPr lang="en-US" altLang="ja-JP"/>
              <a:pPr/>
              <a:t>‹#›</a:t>
            </a:fld>
            <a:endParaRPr lang="en-US" altLang="ja-JP"/>
          </a:p>
        </p:txBody>
      </p:sp>
    </p:spTree>
    <p:extLst>
      <p:ext uri="{BB962C8B-B14F-4D97-AF65-F5344CB8AC3E}">
        <p14:creationId xmlns:p14="http://schemas.microsoft.com/office/powerpoint/2010/main" val="417381062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489484-52FF-44BC-8CBE-8E8CD369881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a:extLst>
              <a:ext uri="{FF2B5EF4-FFF2-40B4-BE49-F238E27FC236}">
                <a16:creationId xmlns:a16="http://schemas.microsoft.com/office/drawing/2014/main" id="{1E6E1C10-DEF7-4EAE-B6A8-6A80D9F2E53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a:extLst>
              <a:ext uri="{FF2B5EF4-FFF2-40B4-BE49-F238E27FC236}">
                <a16:creationId xmlns:a16="http://schemas.microsoft.com/office/drawing/2014/main" id="{8A44304E-BFFD-4B39-8A8A-3BDA1E8A010F}"/>
              </a:ext>
            </a:extLst>
          </p:cNvPr>
          <p:cNvSpPr>
            <a:spLocks noGrp="1" noChangeArrowheads="1"/>
          </p:cNvSpPr>
          <p:nvPr>
            <p:ph type="sldNum" sz="quarter" idx="12"/>
          </p:nvPr>
        </p:nvSpPr>
        <p:spPr/>
        <p:txBody>
          <a:bodyPr/>
          <a:lstStyle>
            <a:lvl1pPr>
              <a:defRPr/>
            </a:lvl1pPr>
          </a:lstStyle>
          <a:p>
            <a:fld id="{5C78FD7F-8511-4E3E-A562-6BF2750AB60C}" type="slidenum">
              <a:rPr lang="en-US" altLang="ja-JP"/>
              <a:pPr/>
              <a:t>‹#›</a:t>
            </a:fld>
            <a:endParaRPr lang="en-US" altLang="ja-JP"/>
          </a:p>
        </p:txBody>
      </p:sp>
    </p:spTree>
    <p:extLst>
      <p:ext uri="{BB962C8B-B14F-4D97-AF65-F5344CB8AC3E}">
        <p14:creationId xmlns:p14="http://schemas.microsoft.com/office/powerpoint/2010/main" val="323344733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140"/>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61D0B36-B890-4D0F-9F2A-64371DEE10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A9427764-2F4F-4045-86B8-CA195E6E414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8F5ED12B-6B47-4228-BF75-DE0E41507722}"/>
              </a:ext>
            </a:extLst>
          </p:cNvPr>
          <p:cNvSpPr>
            <a:spLocks noGrp="1" noChangeArrowheads="1"/>
          </p:cNvSpPr>
          <p:nvPr>
            <p:ph type="sldNum" sz="quarter" idx="12"/>
          </p:nvPr>
        </p:nvSpPr>
        <p:spPr/>
        <p:txBody>
          <a:bodyPr/>
          <a:lstStyle>
            <a:lvl1pPr>
              <a:defRPr/>
            </a:lvl1pPr>
          </a:lstStyle>
          <a:p>
            <a:fld id="{B37E2A18-4807-4773-AB1D-E18F2CF34565}" type="slidenum">
              <a:rPr lang="en-US" altLang="ja-JP"/>
              <a:pPr/>
              <a:t>‹#›</a:t>
            </a:fld>
            <a:endParaRPr lang="en-US" altLang="ja-JP"/>
          </a:p>
        </p:txBody>
      </p:sp>
    </p:spTree>
    <p:extLst>
      <p:ext uri="{BB962C8B-B14F-4D97-AF65-F5344CB8AC3E}">
        <p14:creationId xmlns:p14="http://schemas.microsoft.com/office/powerpoint/2010/main" val="257388060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B30CE55-7565-49AF-8136-580C3D2525F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a:extLst>
              <a:ext uri="{FF2B5EF4-FFF2-40B4-BE49-F238E27FC236}">
                <a16:creationId xmlns:a16="http://schemas.microsoft.com/office/drawing/2014/main" id="{336883BE-73D4-418E-87DF-90421C4D6B4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a:extLst>
              <a:ext uri="{FF2B5EF4-FFF2-40B4-BE49-F238E27FC236}">
                <a16:creationId xmlns:a16="http://schemas.microsoft.com/office/drawing/2014/main" id="{E8AD6218-62EE-49C6-B3BC-213FF519BB9D}"/>
              </a:ext>
            </a:extLst>
          </p:cNvPr>
          <p:cNvSpPr>
            <a:spLocks noGrp="1" noChangeArrowheads="1"/>
          </p:cNvSpPr>
          <p:nvPr>
            <p:ph type="sldNum" sz="quarter" idx="12"/>
          </p:nvPr>
        </p:nvSpPr>
        <p:spPr/>
        <p:txBody>
          <a:bodyPr/>
          <a:lstStyle>
            <a:lvl1pPr>
              <a:defRPr/>
            </a:lvl1pPr>
          </a:lstStyle>
          <a:p>
            <a:fld id="{A1B1C296-847E-4348-9EE9-DFFEF8C0AB40}" type="slidenum">
              <a:rPr lang="en-US" altLang="ja-JP"/>
              <a:pPr/>
              <a:t>‹#›</a:t>
            </a:fld>
            <a:endParaRPr lang="en-US" altLang="ja-JP"/>
          </a:p>
        </p:txBody>
      </p:sp>
    </p:spTree>
    <p:extLst>
      <p:ext uri="{BB962C8B-B14F-4D97-AF65-F5344CB8AC3E}">
        <p14:creationId xmlns:p14="http://schemas.microsoft.com/office/powerpoint/2010/main" val="374873240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75395B0-5FDD-4D7B-B69C-8D18781C37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a:extLst>
              <a:ext uri="{FF2B5EF4-FFF2-40B4-BE49-F238E27FC236}">
                <a16:creationId xmlns:a16="http://schemas.microsoft.com/office/drawing/2014/main" id="{51AA2307-7A37-425B-A850-0F0EADCF239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a:extLst>
              <a:ext uri="{FF2B5EF4-FFF2-40B4-BE49-F238E27FC236}">
                <a16:creationId xmlns:a16="http://schemas.microsoft.com/office/drawing/2014/main" id="{8220F6A5-0EAF-4566-9CDD-99EF7023E917}"/>
              </a:ext>
            </a:extLst>
          </p:cNvPr>
          <p:cNvSpPr>
            <a:spLocks noGrp="1" noChangeArrowheads="1"/>
          </p:cNvSpPr>
          <p:nvPr>
            <p:ph type="sldNum" sz="quarter" idx="12"/>
          </p:nvPr>
        </p:nvSpPr>
        <p:spPr/>
        <p:txBody>
          <a:bodyPr/>
          <a:lstStyle>
            <a:lvl1pPr>
              <a:defRPr/>
            </a:lvl1pPr>
          </a:lstStyle>
          <a:p>
            <a:fld id="{C66C9945-7420-48D2-B5BA-D49FE5C32B35}" type="slidenum">
              <a:rPr lang="en-US" altLang="ja-JP"/>
              <a:pPr/>
              <a:t>‹#›</a:t>
            </a:fld>
            <a:endParaRPr lang="en-US" altLang="ja-JP"/>
          </a:p>
        </p:txBody>
      </p:sp>
    </p:spTree>
    <p:extLst>
      <p:ext uri="{BB962C8B-B14F-4D97-AF65-F5344CB8AC3E}">
        <p14:creationId xmlns:p14="http://schemas.microsoft.com/office/powerpoint/2010/main" val="20309183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6" Type="http://schemas.openxmlformats.org/officeDocument/2006/relationships/theme" Target="../theme/theme1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78027"/>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10400" y="6661771"/>
            <a:ext cx="2133600" cy="196229"/>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324EAF5-3F7A-4205-B5A4-0F5D4BD8E9E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6801045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538916"/>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EFE74C9-D560-4AB2-943D-5F6F8D86593B}" type="slidenum">
              <a:rPr kumimoji="1" lang="ja-JP" altLang="en-US" smtClean="0"/>
              <a:t>‹#›</a:t>
            </a:fld>
            <a:endParaRPr kumimoji="1" lang="ja-JP" altLang="en-US"/>
          </a:p>
        </p:txBody>
      </p:sp>
    </p:spTree>
    <p:extLst>
      <p:ext uri="{BB962C8B-B14F-4D97-AF65-F5344CB8AC3E}">
        <p14:creationId xmlns:p14="http://schemas.microsoft.com/office/powerpoint/2010/main" val="396626373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0F8F7A-B509-49F9-AECA-0096A6796E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84E15F-787C-4CE0-8FE9-AF60D9459184}"/>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543CA1C-3558-43DD-83A3-F83807F9EE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10E72F7F-5483-4218-BDE0-A5052794D7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F76FE8CC-4B49-4083-80A1-B41F2A51726B}"/>
              </a:ext>
            </a:extLst>
          </p:cNvPr>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defRPr>
            </a:lvl1pPr>
          </a:lstStyle>
          <a:p>
            <a:fld id="{202E4442-78D3-4359-8CC7-51C4BA93F931}" type="slidenum">
              <a:rPr lang="en-US" altLang="ja-JP"/>
              <a:pPr/>
              <a:t>‹#›</a:t>
            </a:fld>
            <a:endParaRPr lang="en-US" altLang="ja-JP" dirty="0"/>
          </a:p>
        </p:txBody>
      </p:sp>
    </p:spTree>
    <p:extLst>
      <p:ext uri="{BB962C8B-B14F-4D97-AF65-F5344CB8AC3E}">
        <p14:creationId xmlns:p14="http://schemas.microsoft.com/office/powerpoint/2010/main" val="7949314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00" y="6670033"/>
            <a:ext cx="2133600" cy="196133"/>
          </a:xfrm>
          <a:prstGeom prst="rect">
            <a:avLst/>
          </a:prstGeom>
        </p:spPr>
        <p:txBody>
          <a:bodyPr vert="horz" lIns="91440" tIns="45720" rIns="91440" bIns="45720" rtlCol="0" anchor="ctr"/>
          <a:lstStyle>
            <a:lvl1pPr algn="r">
              <a:defRPr sz="1108">
                <a:solidFill>
                  <a:schemeClr val="tx1">
                    <a:tint val="75000"/>
                  </a:schemeClr>
                </a:solidFill>
              </a:defRPr>
            </a:lvl1pPr>
          </a:lstStyle>
          <a:p>
            <a:fld id="{BEE87AA0-4AE6-4BFB-8EF1-AE15AD0108A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755920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606"/>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60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08796" y="6669779"/>
            <a:ext cx="2133600" cy="196387"/>
          </a:xfrm>
          <a:prstGeom prst="rect">
            <a:avLst/>
          </a:prstGeom>
        </p:spPr>
        <p:txBody>
          <a:bodyPr vert="horz" lIns="91440" tIns="45720" rIns="91440" bIns="45720" rtlCol="0" anchor="ctr"/>
          <a:lstStyle>
            <a:lvl1pPr algn="r">
              <a:defRPr sz="1108">
                <a:solidFill>
                  <a:schemeClr val="tx1">
                    <a:tint val="75000"/>
                  </a:schemeClr>
                </a:solidFill>
              </a:defRPr>
            </a:lvl1pPr>
          </a:lstStyle>
          <a:p>
            <a:fld id="{8324EAF5-3F7A-4205-B5A4-0F5D4BD8E9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314598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latin typeface="+mn-lt"/>
                <a:ea typeface="ＭＳ Ｐゴシック" charset="-128"/>
              </a:defRPr>
            </a:lvl1pPr>
          </a:lstStyle>
          <a:p>
            <a:pPr fontAlgn="base">
              <a:spcBef>
                <a:spcPct val="0"/>
              </a:spcBef>
              <a:spcAft>
                <a:spcPct val="0"/>
              </a:spcAft>
              <a:defRPr/>
            </a:pPr>
            <a:fld id="{731E8D4F-0ECE-485D-918A-59E2FC107E4D}"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95469938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424"/>
            <a:ext cx="2133600" cy="365125"/>
          </a:xfrm>
          <a:prstGeom prst="rect">
            <a:avLst/>
          </a:prstGeom>
        </p:spPr>
        <p:txBody>
          <a:bodyPr vert="horz" lIns="91353" tIns="45677" rIns="91353" bIns="45677" rtlCol="0" anchor="ctr"/>
          <a:lstStyle>
            <a:lvl1pPr algn="l">
              <a:defRPr sz="1108">
                <a:solidFill>
                  <a:schemeClr val="tx1">
                    <a:tint val="75000"/>
                  </a:schemeClr>
                </a:solidFill>
                <a:latin typeface="Arial" charset="0"/>
                <a:ea typeface="ＭＳ Ｐゴシック" charset="-128"/>
              </a:defRPr>
            </a:lvl1pPr>
          </a:lstStyle>
          <a:p>
            <a:pPr>
              <a:defRPr/>
            </a:pPr>
            <a:fld id="{36B095E9-2A97-4F84-BCE6-3187A20B6D9D}" type="datetime1">
              <a:rPr lang="ja-JP" altLang="en-US" smtClean="0"/>
              <a:t>2025/5/18</a:t>
            </a:fld>
            <a:endParaRPr lang="ja-JP" altLang="en-US"/>
          </a:p>
        </p:txBody>
      </p:sp>
      <p:sp>
        <p:nvSpPr>
          <p:cNvPr id="5" name="フッター プレースホルダ 4"/>
          <p:cNvSpPr>
            <a:spLocks noGrp="1"/>
          </p:cNvSpPr>
          <p:nvPr>
            <p:ph type="ftr" sz="quarter" idx="3"/>
          </p:nvPr>
        </p:nvSpPr>
        <p:spPr>
          <a:xfrm>
            <a:off x="3124206" y="6356424"/>
            <a:ext cx="2895600" cy="365125"/>
          </a:xfrm>
          <a:prstGeom prst="rect">
            <a:avLst/>
          </a:prstGeom>
        </p:spPr>
        <p:txBody>
          <a:bodyPr vert="horz" lIns="91353" tIns="45677" rIns="91353" bIns="45677"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91353" tIns="45677" rIns="91353" bIns="45677" rtlCol="0" anchor="ctr"/>
          <a:lstStyle>
            <a:lvl1pPr algn="r">
              <a:defRPr sz="1108">
                <a:solidFill>
                  <a:schemeClr val="tx1">
                    <a:tint val="75000"/>
                  </a:schemeClr>
                </a:solidFill>
                <a:latin typeface="Arial" charset="0"/>
                <a:ea typeface="ＭＳ Ｐゴシック" charset="-128"/>
              </a:defRPr>
            </a:lvl1pPr>
          </a:lstStyle>
          <a:p>
            <a:pPr>
              <a:defRPr/>
            </a:pPr>
            <a:fld id="{726FFF05-E842-4FD6-80EE-417F7F140555}" type="slidenum">
              <a:rPr lang="ja-JP" altLang="en-US"/>
              <a:pPr>
                <a:defRPr/>
              </a:pPr>
              <a:t>‹#›</a:t>
            </a:fld>
            <a:endParaRPr lang="ja-JP" altLang="en-US"/>
          </a:p>
        </p:txBody>
      </p:sp>
    </p:spTree>
    <p:extLst>
      <p:ext uri="{BB962C8B-B14F-4D97-AF65-F5344CB8AC3E}">
        <p14:creationId xmlns:p14="http://schemas.microsoft.com/office/powerpoint/2010/main" val="55742025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640" algn="ctr" rtl="0" fontAlgn="base">
        <a:spcBef>
          <a:spcPct val="0"/>
        </a:spcBef>
        <a:spcAft>
          <a:spcPct val="0"/>
        </a:spcAft>
        <a:defRPr kumimoji="1" sz="4062">
          <a:solidFill>
            <a:schemeClr val="tx1"/>
          </a:solidFill>
          <a:latin typeface="Calibri" pitchFamily="34" charset="0"/>
          <a:ea typeface="ＭＳ Ｐゴシック" charset="-128"/>
        </a:defRPr>
      </a:lvl6pPr>
      <a:lvl7pPr marL="843280" algn="ctr" rtl="0" fontAlgn="base">
        <a:spcBef>
          <a:spcPct val="0"/>
        </a:spcBef>
        <a:spcAft>
          <a:spcPct val="0"/>
        </a:spcAft>
        <a:defRPr kumimoji="1" sz="4062">
          <a:solidFill>
            <a:schemeClr val="tx1"/>
          </a:solidFill>
          <a:latin typeface="Calibri" pitchFamily="34" charset="0"/>
          <a:ea typeface="ＭＳ Ｐゴシック" charset="-128"/>
        </a:defRPr>
      </a:lvl7pPr>
      <a:lvl8pPr marL="1264918" algn="ctr" rtl="0" fontAlgn="base">
        <a:spcBef>
          <a:spcPct val="0"/>
        </a:spcBef>
        <a:spcAft>
          <a:spcPct val="0"/>
        </a:spcAft>
        <a:defRPr kumimoji="1" sz="4062">
          <a:solidFill>
            <a:schemeClr val="tx1"/>
          </a:solidFill>
          <a:latin typeface="Calibri" pitchFamily="34" charset="0"/>
          <a:ea typeface="ＭＳ Ｐゴシック" charset="-128"/>
        </a:defRPr>
      </a:lvl8pPr>
      <a:lvl9pPr marL="16865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803" indent="-314803"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3779" indent="-26209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757" indent="-209379"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444"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6133"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9014"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653"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291"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930"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80" rtl="0" eaLnBrk="1" latinLnBrk="0" hangingPunct="1">
        <a:defRPr kumimoji="1" sz="1662" kern="1200">
          <a:solidFill>
            <a:schemeClr val="tx1"/>
          </a:solidFill>
          <a:latin typeface="+mn-lt"/>
          <a:ea typeface="+mn-ea"/>
          <a:cs typeface="+mn-cs"/>
        </a:defRPr>
      </a:lvl1pPr>
      <a:lvl2pPr marL="421640" algn="l" defTabSz="843280" rtl="0" eaLnBrk="1" latinLnBrk="0" hangingPunct="1">
        <a:defRPr kumimoji="1" sz="1662" kern="1200">
          <a:solidFill>
            <a:schemeClr val="tx1"/>
          </a:solidFill>
          <a:latin typeface="+mn-lt"/>
          <a:ea typeface="+mn-ea"/>
          <a:cs typeface="+mn-cs"/>
        </a:defRPr>
      </a:lvl2pPr>
      <a:lvl3pPr marL="843280" algn="l" defTabSz="843280" rtl="0" eaLnBrk="1" latinLnBrk="0" hangingPunct="1">
        <a:defRPr kumimoji="1" sz="1662" kern="1200">
          <a:solidFill>
            <a:schemeClr val="tx1"/>
          </a:solidFill>
          <a:latin typeface="+mn-lt"/>
          <a:ea typeface="+mn-ea"/>
          <a:cs typeface="+mn-cs"/>
        </a:defRPr>
      </a:lvl3pPr>
      <a:lvl4pPr marL="1264918" algn="l" defTabSz="843280" rtl="0" eaLnBrk="1" latinLnBrk="0" hangingPunct="1">
        <a:defRPr kumimoji="1" sz="1662" kern="1200">
          <a:solidFill>
            <a:schemeClr val="tx1"/>
          </a:solidFill>
          <a:latin typeface="+mn-lt"/>
          <a:ea typeface="+mn-ea"/>
          <a:cs typeface="+mn-cs"/>
        </a:defRPr>
      </a:lvl4pPr>
      <a:lvl5pPr marL="1686555" algn="l" defTabSz="843280" rtl="0" eaLnBrk="1" latinLnBrk="0" hangingPunct="1">
        <a:defRPr kumimoji="1" sz="1662" kern="1200">
          <a:solidFill>
            <a:schemeClr val="tx1"/>
          </a:solidFill>
          <a:latin typeface="+mn-lt"/>
          <a:ea typeface="+mn-ea"/>
          <a:cs typeface="+mn-cs"/>
        </a:defRPr>
      </a:lvl5pPr>
      <a:lvl6pPr marL="2108194" algn="l" defTabSz="843280" rtl="0" eaLnBrk="1" latinLnBrk="0" hangingPunct="1">
        <a:defRPr kumimoji="1" sz="1662" kern="1200">
          <a:solidFill>
            <a:schemeClr val="tx1"/>
          </a:solidFill>
          <a:latin typeface="+mn-lt"/>
          <a:ea typeface="+mn-ea"/>
          <a:cs typeface="+mn-cs"/>
        </a:defRPr>
      </a:lvl6pPr>
      <a:lvl7pPr marL="2529832" algn="l" defTabSz="843280" rtl="0" eaLnBrk="1" latinLnBrk="0" hangingPunct="1">
        <a:defRPr kumimoji="1" sz="1662" kern="1200">
          <a:solidFill>
            <a:schemeClr val="tx1"/>
          </a:solidFill>
          <a:latin typeface="+mn-lt"/>
          <a:ea typeface="+mn-ea"/>
          <a:cs typeface="+mn-cs"/>
        </a:defRPr>
      </a:lvl7pPr>
      <a:lvl8pPr marL="2951472" algn="l" defTabSz="843280" rtl="0" eaLnBrk="1" latinLnBrk="0" hangingPunct="1">
        <a:defRPr kumimoji="1" sz="1662" kern="1200">
          <a:solidFill>
            <a:schemeClr val="tx1"/>
          </a:solidFill>
          <a:latin typeface="+mn-lt"/>
          <a:ea typeface="+mn-ea"/>
          <a:cs typeface="+mn-cs"/>
        </a:defRPr>
      </a:lvl8pPr>
      <a:lvl9pPr marL="3373112" algn="l" defTabSz="843280"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49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b="1">
              <a:solidFill>
                <a:prstClr val="black">
                  <a:tint val="75000"/>
                </a:prstClr>
              </a:solidFill>
              <a:latin typeface="Times New Roman" pitchFamily="18" charset="0"/>
              <a:ea typeface="ＭＳ Ｐゴシック"/>
            </a:endParaRPr>
          </a:p>
        </p:txBody>
      </p:sp>
      <p:sp>
        <p:nvSpPr>
          <p:cNvPr id="5" name="フッター プレースホルダー 4"/>
          <p:cNvSpPr>
            <a:spLocks noGrp="1"/>
          </p:cNvSpPr>
          <p:nvPr>
            <p:ph type="ftr" sz="quarter" idx="3"/>
          </p:nvPr>
        </p:nvSpPr>
        <p:spPr>
          <a:xfrm>
            <a:off x="3124200" y="635649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b="1">
              <a:solidFill>
                <a:prstClr val="black">
                  <a:tint val="75000"/>
                </a:prstClr>
              </a:solidFill>
              <a:latin typeface="Times New Roman" pitchFamily="18" charset="0"/>
              <a:ea typeface="ＭＳ Ｐゴシック"/>
            </a:endParaRPr>
          </a:p>
        </p:txBody>
      </p:sp>
      <p:sp>
        <p:nvSpPr>
          <p:cNvPr id="6" name="スライド番号プレースホルダー 5"/>
          <p:cNvSpPr>
            <a:spLocks noGrp="1"/>
          </p:cNvSpPr>
          <p:nvPr>
            <p:ph type="sldNum" sz="quarter" idx="4"/>
          </p:nvPr>
        </p:nvSpPr>
        <p:spPr>
          <a:xfrm>
            <a:off x="7010400" y="6661724"/>
            <a:ext cx="2133600" cy="19627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9F86FA-AB15-4B3B-9FC4-9B8F94E2C13F}" type="slidenum">
              <a:rPr lang="en-US" altLang="ja-JP" b="1">
                <a:solidFill>
                  <a:prstClr val="black">
                    <a:tint val="75000"/>
                  </a:prstClr>
                </a:solidFill>
                <a:latin typeface="Times New Roman" pitchFamily="18" charset="0"/>
                <a:ea typeface="ＭＳ Ｐゴシック"/>
              </a:rPr>
              <a:pPr>
                <a:defRPr/>
              </a:pPr>
              <a:t>‹#›</a:t>
            </a:fld>
            <a:endParaRPr lang="en-US" altLang="ja-JP" b="1">
              <a:solidFill>
                <a:prstClr val="black">
                  <a:tint val="75000"/>
                </a:prstClr>
              </a:solidFill>
              <a:latin typeface="Times New Roman" pitchFamily="18" charset="0"/>
              <a:ea typeface="ＭＳ Ｐゴシック"/>
            </a:endParaRPr>
          </a:p>
        </p:txBody>
      </p:sp>
    </p:spTree>
    <p:extLst>
      <p:ext uri="{BB962C8B-B14F-4D97-AF65-F5344CB8AC3E}">
        <p14:creationId xmlns:p14="http://schemas.microsoft.com/office/powerpoint/2010/main" val="2161779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2" y="6245225"/>
            <a:ext cx="2133600" cy="476250"/>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defRPr sz="1400">
                <a:solidFill>
                  <a:srgbClr val="000000"/>
                </a:solidFill>
                <a:latin typeface="+mn-lt"/>
                <a:ea typeface="ＭＳ Ｐゴシック" charset="-128"/>
              </a:defRPr>
            </a:lvl1pPr>
          </a:lstStyle>
          <a:p>
            <a:pPr defTabSz="913765">
              <a:defRPr/>
            </a:pPr>
            <a:endParaRPr lang="en-US" altLang="ja-JP"/>
          </a:p>
        </p:txBody>
      </p:sp>
      <p:sp>
        <p:nvSpPr>
          <p:cNvPr id="1029" name="Rectangle 5"/>
          <p:cNvSpPr>
            <a:spLocks noGrp="1" noChangeArrowheads="1"/>
          </p:cNvSpPr>
          <p:nvPr>
            <p:ph type="ftr" sz="quarter" idx="3"/>
          </p:nvPr>
        </p:nvSpPr>
        <p:spPr bwMode="auto">
          <a:xfrm>
            <a:off x="3124206" y="6245225"/>
            <a:ext cx="2895600" cy="476250"/>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defTabSz="913765">
              <a:defRPr/>
            </a:pPr>
            <a:endParaRPr lang="en-US" altLang="ja-JP"/>
          </a:p>
        </p:txBody>
      </p:sp>
      <p:sp>
        <p:nvSpPr>
          <p:cNvPr id="1030" name="Rectangle 6"/>
          <p:cNvSpPr>
            <a:spLocks noGrp="1" noChangeArrowheads="1"/>
          </p:cNvSpPr>
          <p:nvPr>
            <p:ph type="sldNum" sz="quarter" idx="4"/>
          </p:nvPr>
        </p:nvSpPr>
        <p:spPr bwMode="auto">
          <a:xfrm>
            <a:off x="7010400" y="6594652"/>
            <a:ext cx="2133600" cy="268139"/>
          </a:xfrm>
          <a:prstGeom prst="rect">
            <a:avLst/>
          </a:prstGeom>
          <a:noFill/>
          <a:ln w="9525">
            <a:noFill/>
            <a:miter lim="800000"/>
            <a:headEnd/>
            <a:tailEnd/>
          </a:ln>
          <a:effectLst/>
        </p:spPr>
        <p:txBody>
          <a:bodyPr vert="horz" wrap="square" lIns="91375" tIns="45690" rIns="91375" bIns="45690" numCol="1" anchor="t" anchorCtr="0" compatLnSpc="1">
            <a:prstTxWarp prst="textNoShape">
              <a:avLst/>
            </a:prstTxWarp>
          </a:bodyPr>
          <a:lstStyle>
            <a:lvl1pPr algn="r">
              <a:defRPr sz="1400">
                <a:solidFill>
                  <a:srgbClr val="000000"/>
                </a:solidFill>
                <a:latin typeface="+mn-lt"/>
                <a:ea typeface="ＭＳ Ｐゴシック" charset="-128"/>
              </a:defRPr>
            </a:lvl1pPr>
          </a:lstStyle>
          <a:p>
            <a:pPr defTabSz="913765">
              <a:defRPr/>
            </a:pPr>
            <a:fld id="{731E8D4F-0ECE-485D-918A-59E2FC107E4D}" type="slidenum">
              <a:rPr lang="en-US" altLang="ja-JP"/>
              <a:pPr defTabSz="913765">
                <a:defRPr/>
              </a:pPr>
              <a:t>‹#›</a:t>
            </a:fld>
            <a:endParaRPr lang="en-US" altLang="ja-JP"/>
          </a:p>
        </p:txBody>
      </p:sp>
    </p:spTree>
    <p:extLst>
      <p:ext uri="{BB962C8B-B14F-4D97-AF65-F5344CB8AC3E}">
        <p14:creationId xmlns:p14="http://schemas.microsoft.com/office/powerpoint/2010/main" val="3454219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6883" algn="ctr" rtl="0" fontAlgn="base">
        <a:spcBef>
          <a:spcPct val="0"/>
        </a:spcBef>
        <a:spcAft>
          <a:spcPct val="0"/>
        </a:spcAft>
        <a:defRPr kumimoji="1" sz="4400">
          <a:solidFill>
            <a:schemeClr val="tx2"/>
          </a:solidFill>
          <a:latin typeface="Arial" charset="0"/>
          <a:ea typeface="ＭＳ Ｐゴシック" charset="-128"/>
        </a:defRPr>
      </a:lvl6pPr>
      <a:lvl7pPr marL="913765" algn="ctr" rtl="0" fontAlgn="base">
        <a:spcBef>
          <a:spcPct val="0"/>
        </a:spcBef>
        <a:spcAft>
          <a:spcPct val="0"/>
        </a:spcAft>
        <a:defRPr kumimoji="1" sz="4400">
          <a:solidFill>
            <a:schemeClr val="tx2"/>
          </a:solidFill>
          <a:latin typeface="Arial" charset="0"/>
          <a:ea typeface="ＭＳ Ｐゴシック" charset="-128"/>
        </a:defRPr>
      </a:lvl7pPr>
      <a:lvl8pPr marL="1370647" algn="ctr" rtl="0" fontAlgn="base">
        <a:spcBef>
          <a:spcPct val="0"/>
        </a:spcBef>
        <a:spcAft>
          <a:spcPct val="0"/>
        </a:spcAft>
        <a:defRPr kumimoji="1" sz="4400">
          <a:solidFill>
            <a:schemeClr val="tx2"/>
          </a:solidFill>
          <a:latin typeface="Arial" charset="0"/>
          <a:ea typeface="ＭＳ Ｐゴシック" charset="-128"/>
        </a:defRPr>
      </a:lvl8pPr>
      <a:lvl9pPr marL="1827532"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35" indent="-285552" algn="l" rtl="0" eaLnBrk="0" fontAlgn="base" hangingPunct="0">
        <a:spcBef>
          <a:spcPct val="20000"/>
        </a:spcBef>
        <a:spcAft>
          <a:spcPct val="0"/>
        </a:spcAft>
        <a:buChar char="–"/>
        <a:defRPr kumimoji="1" sz="2800">
          <a:solidFill>
            <a:schemeClr val="tx1"/>
          </a:solidFill>
          <a:latin typeface="+mn-lt"/>
          <a:ea typeface="+mn-ea"/>
        </a:defRPr>
      </a:lvl2pPr>
      <a:lvl3pPr marL="1142207" indent="-228442" algn="l" rtl="0" eaLnBrk="0" fontAlgn="base" hangingPunct="0">
        <a:spcBef>
          <a:spcPct val="20000"/>
        </a:spcBef>
        <a:spcAft>
          <a:spcPct val="0"/>
        </a:spcAft>
        <a:buChar char="•"/>
        <a:defRPr kumimoji="1" sz="2400">
          <a:solidFill>
            <a:schemeClr val="tx1"/>
          </a:solidFill>
          <a:latin typeface="+mn-lt"/>
          <a:ea typeface="+mn-ea"/>
        </a:defRPr>
      </a:lvl3pPr>
      <a:lvl4pPr marL="1599089" indent="-228442" algn="l" rtl="0" eaLnBrk="0" fontAlgn="base" hangingPunct="0">
        <a:spcBef>
          <a:spcPct val="20000"/>
        </a:spcBef>
        <a:spcAft>
          <a:spcPct val="0"/>
        </a:spcAft>
        <a:buChar char="–"/>
        <a:defRPr kumimoji="1" sz="2000">
          <a:solidFill>
            <a:schemeClr val="tx1"/>
          </a:solidFill>
          <a:latin typeface="+mn-lt"/>
          <a:ea typeface="+mn-ea"/>
        </a:defRPr>
      </a:lvl4pPr>
      <a:lvl5pPr marL="2055971" indent="-228442" algn="l" rtl="0" eaLnBrk="0" fontAlgn="base" hangingPunct="0">
        <a:spcBef>
          <a:spcPct val="20000"/>
        </a:spcBef>
        <a:spcAft>
          <a:spcPct val="0"/>
        </a:spcAft>
        <a:buChar char="»"/>
        <a:defRPr kumimoji="1" sz="2000">
          <a:solidFill>
            <a:schemeClr val="tx1"/>
          </a:solidFill>
          <a:latin typeface="+mn-lt"/>
          <a:ea typeface="+mn-ea"/>
        </a:defRPr>
      </a:lvl5pPr>
      <a:lvl6pPr marL="2512855" indent="-228442" algn="l" rtl="0" fontAlgn="base">
        <a:spcBef>
          <a:spcPct val="20000"/>
        </a:spcBef>
        <a:spcAft>
          <a:spcPct val="0"/>
        </a:spcAft>
        <a:buChar char="»"/>
        <a:defRPr kumimoji="1" sz="2000">
          <a:solidFill>
            <a:schemeClr val="tx1"/>
          </a:solidFill>
          <a:latin typeface="+mn-lt"/>
          <a:ea typeface="+mn-ea"/>
        </a:defRPr>
      </a:lvl6pPr>
      <a:lvl7pPr marL="2969737" indent="-228442" algn="l" rtl="0" fontAlgn="base">
        <a:spcBef>
          <a:spcPct val="20000"/>
        </a:spcBef>
        <a:spcAft>
          <a:spcPct val="0"/>
        </a:spcAft>
        <a:buChar char="»"/>
        <a:defRPr kumimoji="1" sz="2000">
          <a:solidFill>
            <a:schemeClr val="tx1"/>
          </a:solidFill>
          <a:latin typeface="+mn-lt"/>
          <a:ea typeface="+mn-ea"/>
        </a:defRPr>
      </a:lvl7pPr>
      <a:lvl8pPr marL="3426620" indent="-228442" algn="l" rtl="0" fontAlgn="base">
        <a:spcBef>
          <a:spcPct val="20000"/>
        </a:spcBef>
        <a:spcAft>
          <a:spcPct val="0"/>
        </a:spcAft>
        <a:buChar char="»"/>
        <a:defRPr kumimoji="1" sz="2000">
          <a:solidFill>
            <a:schemeClr val="tx1"/>
          </a:solidFill>
          <a:latin typeface="+mn-lt"/>
          <a:ea typeface="+mn-ea"/>
        </a:defRPr>
      </a:lvl8pPr>
      <a:lvl9pPr marL="3883501" indent="-228442"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6883" algn="l" defTabSz="913765" rtl="0" eaLnBrk="1" latinLnBrk="0" hangingPunct="1">
        <a:defRPr kumimoji="1" sz="1800" kern="1200">
          <a:solidFill>
            <a:schemeClr val="tx1"/>
          </a:solidFill>
          <a:latin typeface="+mn-lt"/>
          <a:ea typeface="+mn-ea"/>
          <a:cs typeface="+mn-cs"/>
        </a:defRPr>
      </a:lvl2pPr>
      <a:lvl3pPr marL="913765" algn="l" defTabSz="913765" rtl="0" eaLnBrk="1" latinLnBrk="0" hangingPunct="1">
        <a:defRPr kumimoji="1" sz="1800" kern="1200">
          <a:solidFill>
            <a:schemeClr val="tx1"/>
          </a:solidFill>
          <a:latin typeface="+mn-lt"/>
          <a:ea typeface="+mn-ea"/>
          <a:cs typeface="+mn-cs"/>
        </a:defRPr>
      </a:lvl3pPr>
      <a:lvl4pPr marL="1370647" algn="l" defTabSz="913765" rtl="0" eaLnBrk="1" latinLnBrk="0" hangingPunct="1">
        <a:defRPr kumimoji="1" sz="1800" kern="1200">
          <a:solidFill>
            <a:schemeClr val="tx1"/>
          </a:solidFill>
          <a:latin typeface="+mn-lt"/>
          <a:ea typeface="+mn-ea"/>
          <a:cs typeface="+mn-cs"/>
        </a:defRPr>
      </a:lvl4pPr>
      <a:lvl5pPr marL="1827532" algn="l" defTabSz="913765" rtl="0" eaLnBrk="1" latinLnBrk="0" hangingPunct="1">
        <a:defRPr kumimoji="1" sz="1800" kern="1200">
          <a:solidFill>
            <a:schemeClr val="tx1"/>
          </a:solidFill>
          <a:latin typeface="+mn-lt"/>
          <a:ea typeface="+mn-ea"/>
          <a:cs typeface="+mn-cs"/>
        </a:defRPr>
      </a:lvl5pPr>
      <a:lvl6pPr marL="2284413" algn="l" defTabSz="913765" rtl="0" eaLnBrk="1" latinLnBrk="0" hangingPunct="1">
        <a:defRPr kumimoji="1" sz="1800" kern="1200">
          <a:solidFill>
            <a:schemeClr val="tx1"/>
          </a:solidFill>
          <a:latin typeface="+mn-lt"/>
          <a:ea typeface="+mn-ea"/>
          <a:cs typeface="+mn-cs"/>
        </a:defRPr>
      </a:lvl6pPr>
      <a:lvl7pPr marL="2741295" algn="l" defTabSz="913765" rtl="0" eaLnBrk="1" latinLnBrk="0" hangingPunct="1">
        <a:defRPr kumimoji="1" sz="1800" kern="1200">
          <a:solidFill>
            <a:schemeClr val="tx1"/>
          </a:solidFill>
          <a:latin typeface="+mn-lt"/>
          <a:ea typeface="+mn-ea"/>
          <a:cs typeface="+mn-cs"/>
        </a:defRPr>
      </a:lvl7pPr>
      <a:lvl8pPr marL="3198178" algn="l" defTabSz="913765" rtl="0" eaLnBrk="1" latinLnBrk="0" hangingPunct="1">
        <a:defRPr kumimoji="1" sz="1800" kern="1200">
          <a:solidFill>
            <a:schemeClr val="tx1"/>
          </a:solidFill>
          <a:latin typeface="+mn-lt"/>
          <a:ea typeface="+mn-ea"/>
          <a:cs typeface="+mn-cs"/>
        </a:defRPr>
      </a:lvl8pPr>
      <a:lvl9pPr marL="3655064" algn="l" defTabSz="91376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67232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defRPr>
            </a:lvl1pPr>
          </a:lstStyle>
          <a:p>
            <a:pPr defTabSz="457200">
              <a:defRPr/>
            </a:pPr>
            <a:endParaRPr kumimoji="0"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defTabSz="457200">
              <a:defRPr/>
            </a:pPr>
            <a:endParaRPr kumimoji="0" lang="en-US" altLang="ja-JP"/>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charset="-128"/>
              </a:defRPr>
            </a:lvl1pPr>
          </a:lstStyle>
          <a:p>
            <a:pPr defTabSz="457200">
              <a:defRPr/>
            </a:pPr>
            <a:fld id="{731E8D4F-0ECE-485D-918A-59E2FC107E4D}" type="slidenum">
              <a:rPr kumimoji="0" lang="en-US" altLang="ja-JP"/>
              <a:pPr defTabSz="457200">
                <a:defRPr/>
              </a:pPr>
              <a:t>‹#›</a:t>
            </a:fld>
            <a:endParaRPr kumimoji="0" lang="en-US" altLang="ja-JP"/>
          </a:p>
        </p:txBody>
      </p:sp>
    </p:spTree>
    <p:extLst>
      <p:ext uri="{BB962C8B-B14F-4D97-AF65-F5344CB8AC3E}">
        <p14:creationId xmlns:p14="http://schemas.microsoft.com/office/powerpoint/2010/main" val="42896366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81230"/>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charset="-128"/>
              </a:defRPr>
            </a:lvl1pPr>
          </a:lstStyle>
          <a:p>
            <a:pPr>
              <a:defRPr/>
            </a:pPr>
            <a:fld id="{731E8D4F-0ECE-485D-918A-59E2FC107E4D}" type="slidenum">
              <a:rPr lang="en-US" altLang="ja-JP"/>
              <a:pPr>
                <a:defRPr/>
              </a:pPr>
              <a:t>‹#›</a:t>
            </a:fld>
            <a:endParaRPr lang="en-US" altLang="ja-JP" dirty="0"/>
          </a:p>
        </p:txBody>
      </p:sp>
    </p:spTree>
    <p:extLst>
      <p:ext uri="{BB962C8B-B14F-4D97-AF65-F5344CB8AC3E}">
        <p14:creationId xmlns:p14="http://schemas.microsoft.com/office/powerpoint/2010/main" val="21312493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79841"/>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26903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3">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3">
                <a:solidFill>
                  <a:srgbClr val="000000"/>
                </a:solidFill>
                <a:latin typeface="+mn-lt"/>
                <a:ea typeface="ＭＳ Ｐゴシック"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7014303"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3">
                <a:solidFill>
                  <a:srgbClr val="000000"/>
                </a:solidFill>
                <a:latin typeface="+mn-lt"/>
                <a:ea typeface="ＭＳ Ｐゴシック" charset="-128"/>
              </a:defRPr>
            </a:lvl1pPr>
          </a:lstStyle>
          <a:p>
            <a:pPr fontAlgn="base">
              <a:spcBef>
                <a:spcPct val="0"/>
              </a:spcBef>
              <a:spcAft>
                <a:spcPct val="0"/>
              </a:spcAft>
              <a:defRPr/>
            </a:pPr>
            <a:fld id="{731E8D4F-0ECE-485D-918A-59E2FC107E4D}"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276026074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med"/>
  <p:hf hdr="0" ftr="0" dt="0"/>
  <p:txStyles>
    <p:titleStyle>
      <a:lvl1pPr algn="ctr" rtl="0" eaLnBrk="0" fontAlgn="base" hangingPunct="0">
        <a:spcBef>
          <a:spcPct val="0"/>
        </a:spcBef>
        <a:spcAft>
          <a:spcPct val="0"/>
        </a:spcAft>
        <a:defRPr kumimoji="1" sz="3750">
          <a:solidFill>
            <a:schemeClr val="tx2"/>
          </a:solidFill>
          <a:latin typeface="+mj-lt"/>
          <a:ea typeface="+mj-ea"/>
          <a:cs typeface="+mj-cs"/>
        </a:defRPr>
      </a:lvl1pPr>
      <a:lvl2pPr algn="ctr" rtl="0" eaLnBrk="0" fontAlgn="base" hangingPunct="0">
        <a:spcBef>
          <a:spcPct val="0"/>
        </a:spcBef>
        <a:spcAft>
          <a:spcPct val="0"/>
        </a:spcAft>
        <a:defRPr kumimoji="1" sz="3750">
          <a:solidFill>
            <a:schemeClr val="tx2"/>
          </a:solidFill>
          <a:latin typeface="Arial" charset="0"/>
          <a:ea typeface="ＭＳ Ｐゴシック" charset="-128"/>
        </a:defRPr>
      </a:lvl2pPr>
      <a:lvl3pPr algn="ctr" rtl="0" eaLnBrk="0" fontAlgn="base" hangingPunct="0">
        <a:spcBef>
          <a:spcPct val="0"/>
        </a:spcBef>
        <a:spcAft>
          <a:spcPct val="0"/>
        </a:spcAft>
        <a:defRPr kumimoji="1" sz="3750">
          <a:solidFill>
            <a:schemeClr val="tx2"/>
          </a:solidFill>
          <a:latin typeface="Arial" charset="0"/>
          <a:ea typeface="ＭＳ Ｐゴシック" charset="-128"/>
        </a:defRPr>
      </a:lvl3pPr>
      <a:lvl4pPr algn="ctr" rtl="0" eaLnBrk="0" fontAlgn="base" hangingPunct="0">
        <a:spcBef>
          <a:spcPct val="0"/>
        </a:spcBef>
        <a:spcAft>
          <a:spcPct val="0"/>
        </a:spcAft>
        <a:defRPr kumimoji="1" sz="3750">
          <a:solidFill>
            <a:schemeClr val="tx2"/>
          </a:solidFill>
          <a:latin typeface="Arial" charset="0"/>
          <a:ea typeface="ＭＳ Ｐゴシック" charset="-128"/>
        </a:defRPr>
      </a:lvl4pPr>
      <a:lvl5pPr algn="ctr" rtl="0" eaLnBrk="0" fontAlgn="base" hangingPunct="0">
        <a:spcBef>
          <a:spcPct val="0"/>
        </a:spcBef>
        <a:spcAft>
          <a:spcPct val="0"/>
        </a:spcAft>
        <a:defRPr kumimoji="1" sz="3750">
          <a:solidFill>
            <a:schemeClr val="tx2"/>
          </a:solidFill>
          <a:latin typeface="Arial" charset="0"/>
          <a:ea typeface="ＭＳ Ｐゴシック" charset="-128"/>
        </a:defRPr>
      </a:lvl5pPr>
      <a:lvl6pPr marL="389586" algn="ctr" rtl="0" fontAlgn="base">
        <a:spcBef>
          <a:spcPct val="0"/>
        </a:spcBef>
        <a:spcAft>
          <a:spcPct val="0"/>
        </a:spcAft>
        <a:defRPr kumimoji="1" sz="3750">
          <a:solidFill>
            <a:schemeClr val="tx2"/>
          </a:solidFill>
          <a:latin typeface="Arial" charset="0"/>
          <a:ea typeface="ＭＳ Ｐゴシック" charset="-128"/>
        </a:defRPr>
      </a:lvl6pPr>
      <a:lvl7pPr marL="779173" algn="ctr" rtl="0" fontAlgn="base">
        <a:spcBef>
          <a:spcPct val="0"/>
        </a:spcBef>
        <a:spcAft>
          <a:spcPct val="0"/>
        </a:spcAft>
        <a:defRPr kumimoji="1" sz="3750">
          <a:solidFill>
            <a:schemeClr val="tx2"/>
          </a:solidFill>
          <a:latin typeface="Arial" charset="0"/>
          <a:ea typeface="ＭＳ Ｐゴシック" charset="-128"/>
        </a:defRPr>
      </a:lvl7pPr>
      <a:lvl8pPr marL="1168759" algn="ctr" rtl="0" fontAlgn="base">
        <a:spcBef>
          <a:spcPct val="0"/>
        </a:spcBef>
        <a:spcAft>
          <a:spcPct val="0"/>
        </a:spcAft>
        <a:defRPr kumimoji="1" sz="3750">
          <a:solidFill>
            <a:schemeClr val="tx2"/>
          </a:solidFill>
          <a:latin typeface="Arial" charset="0"/>
          <a:ea typeface="ＭＳ Ｐゴシック" charset="-128"/>
        </a:defRPr>
      </a:lvl8pPr>
      <a:lvl9pPr marL="1558345" algn="ctr" rtl="0" fontAlgn="base">
        <a:spcBef>
          <a:spcPct val="0"/>
        </a:spcBef>
        <a:spcAft>
          <a:spcPct val="0"/>
        </a:spcAft>
        <a:defRPr kumimoji="1" sz="3750">
          <a:solidFill>
            <a:schemeClr val="tx2"/>
          </a:solidFill>
          <a:latin typeface="Arial" charset="0"/>
          <a:ea typeface="ＭＳ Ｐゴシック"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mn-ea"/>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mn-ea"/>
        </a:defRPr>
      </a:lvl2pPr>
      <a:lvl3pPr marL="973966" indent="-194793" algn="l" rtl="0" eaLnBrk="0" fontAlgn="base" hangingPunct="0">
        <a:spcBef>
          <a:spcPct val="20000"/>
        </a:spcBef>
        <a:spcAft>
          <a:spcPct val="0"/>
        </a:spcAft>
        <a:buChar char="•"/>
        <a:defRPr kumimoji="1" sz="2045">
          <a:solidFill>
            <a:schemeClr val="tx1"/>
          </a:solidFill>
          <a:latin typeface="+mn-lt"/>
          <a:ea typeface="+mn-ea"/>
        </a:defRPr>
      </a:lvl3pPr>
      <a:lvl4pPr marL="1363553" indent="-194793" algn="l" rtl="0" eaLnBrk="0" fontAlgn="base" hangingPunct="0">
        <a:spcBef>
          <a:spcPct val="20000"/>
        </a:spcBef>
        <a:spcAft>
          <a:spcPct val="0"/>
        </a:spcAft>
        <a:buChar char="–"/>
        <a:defRPr kumimoji="1" sz="1704">
          <a:solidFill>
            <a:schemeClr val="tx1"/>
          </a:solidFill>
          <a:latin typeface="+mn-lt"/>
          <a:ea typeface="+mn-ea"/>
        </a:defRPr>
      </a:lvl4pPr>
      <a:lvl5pPr marL="1753139" indent="-194793" algn="l" rtl="0" eaLnBrk="0" fontAlgn="base" hangingPunct="0">
        <a:spcBef>
          <a:spcPct val="20000"/>
        </a:spcBef>
        <a:spcAft>
          <a:spcPct val="0"/>
        </a:spcAft>
        <a:buChar char="»"/>
        <a:defRPr kumimoji="1" sz="1704">
          <a:solidFill>
            <a:schemeClr val="tx1"/>
          </a:solidFill>
          <a:latin typeface="+mn-lt"/>
          <a:ea typeface="+mn-ea"/>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BAD5D5-22A1-447C-BE3D-18D6DD6D8EA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72768833-1F22-4729-B77B-A1930AFFD569}"/>
              </a:ext>
            </a:extLst>
          </p:cNvPr>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DE7AF479-8D55-4CDB-BE8A-71241BFE7DD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solidFill>
                  <a:srgbClr val="000000"/>
                </a:solidFill>
                <a:latin typeface="+mn-lt"/>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37839B03-DB6E-4A36-B061-C850BE58BEF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mn-lt"/>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BC23E929-AC06-4E95-AFEE-7F0F105D5009}"/>
              </a:ext>
            </a:extLst>
          </p:cNvPr>
          <p:cNvSpPr>
            <a:spLocks noGrp="1" noChangeArrowheads="1"/>
          </p:cNvSpPr>
          <p:nvPr>
            <p:ph type="sldNum" sz="quarter" idx="4"/>
          </p:nvPr>
        </p:nvSpPr>
        <p:spPr bwMode="auto">
          <a:xfrm>
            <a:off x="7010400" y="6577709"/>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solidFill>
                  <a:srgbClr val="000000"/>
                </a:solidFill>
                <a:latin typeface="Arial" panose="020B0604020202020204" pitchFamily="34" charset="0"/>
              </a:defRPr>
            </a:lvl1pPr>
          </a:lstStyle>
          <a:p>
            <a:fld id="{84C49A1D-EE20-4D88-9744-BDF51F52AFB8}" type="slidenum">
              <a:rPr lang="en-US" altLang="ja-JP"/>
              <a:pPr/>
              <a:t>‹#›</a:t>
            </a:fld>
            <a:endParaRPr lang="en-US" altLang="ja-JP"/>
          </a:p>
        </p:txBody>
      </p:sp>
    </p:spTree>
    <p:extLst>
      <p:ext uri="{BB962C8B-B14F-4D97-AF65-F5344CB8AC3E}">
        <p14:creationId xmlns:p14="http://schemas.microsoft.com/office/powerpoint/2010/main" val="457664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med"/>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charset="-128"/>
        </a:defRPr>
      </a:lvl2pPr>
      <a:lvl3pPr algn="ctr" rtl="0" eaLnBrk="0" fontAlgn="base" hangingPunct="0">
        <a:spcBef>
          <a:spcPct val="0"/>
        </a:spcBef>
        <a:spcAft>
          <a:spcPct val="0"/>
        </a:spcAft>
        <a:defRPr kumimoji="1" sz="4062">
          <a:solidFill>
            <a:schemeClr val="tx2"/>
          </a:solidFill>
          <a:latin typeface="Arial" charset="0"/>
          <a:ea typeface="ＭＳ Ｐゴシック" charset="-128"/>
        </a:defRPr>
      </a:lvl3pPr>
      <a:lvl4pPr algn="ctr" rtl="0" eaLnBrk="0" fontAlgn="base" hangingPunct="0">
        <a:spcBef>
          <a:spcPct val="0"/>
        </a:spcBef>
        <a:spcAft>
          <a:spcPct val="0"/>
        </a:spcAft>
        <a:defRPr kumimoji="1" sz="4062">
          <a:solidFill>
            <a:schemeClr val="tx2"/>
          </a:solidFill>
          <a:latin typeface="Arial" charset="0"/>
          <a:ea typeface="ＭＳ Ｐゴシック" charset="-128"/>
        </a:defRPr>
      </a:lvl4pPr>
      <a:lvl5pPr algn="ctr" rtl="0" eaLnBrk="0" fontAlgn="base" hangingPunct="0">
        <a:spcBef>
          <a:spcPct val="0"/>
        </a:spcBef>
        <a:spcAft>
          <a:spcPct val="0"/>
        </a:spcAft>
        <a:defRPr kumimoji="1" sz="4062">
          <a:solidFill>
            <a:schemeClr val="tx2"/>
          </a:solidFill>
          <a:latin typeface="Arial" charset="0"/>
          <a:ea typeface="ＭＳ Ｐゴシック" charset="-128"/>
        </a:defRPr>
      </a:lvl5pPr>
      <a:lvl6pPr marL="422041" algn="ctr" rtl="0" fontAlgn="base">
        <a:spcBef>
          <a:spcPct val="0"/>
        </a:spcBef>
        <a:spcAft>
          <a:spcPct val="0"/>
        </a:spcAft>
        <a:defRPr kumimoji="1" sz="4062">
          <a:solidFill>
            <a:schemeClr val="tx2"/>
          </a:solidFill>
          <a:latin typeface="Arial" charset="0"/>
          <a:ea typeface="ＭＳ Ｐゴシック" charset="-128"/>
        </a:defRPr>
      </a:lvl6pPr>
      <a:lvl7pPr marL="844083" algn="ctr" rtl="0" fontAlgn="base">
        <a:spcBef>
          <a:spcPct val="0"/>
        </a:spcBef>
        <a:spcAft>
          <a:spcPct val="0"/>
        </a:spcAft>
        <a:defRPr kumimoji="1" sz="4062">
          <a:solidFill>
            <a:schemeClr val="tx2"/>
          </a:solidFill>
          <a:latin typeface="Arial" charset="0"/>
          <a:ea typeface="ＭＳ Ｐゴシック" charset="-128"/>
        </a:defRPr>
      </a:lvl7pPr>
      <a:lvl8pPr marL="1266124" algn="ctr" rtl="0" fontAlgn="base">
        <a:spcBef>
          <a:spcPct val="0"/>
        </a:spcBef>
        <a:spcAft>
          <a:spcPct val="0"/>
        </a:spcAft>
        <a:defRPr kumimoji="1" sz="4062">
          <a:solidFill>
            <a:schemeClr val="tx2"/>
          </a:solidFill>
          <a:latin typeface="Arial" charset="0"/>
          <a:ea typeface="ＭＳ Ｐゴシック" charset="-128"/>
        </a:defRPr>
      </a:lvl8pPr>
      <a:lvl9pPr marL="1688165" algn="ctr" rtl="0" fontAlgn="base">
        <a:spcBef>
          <a:spcPct val="0"/>
        </a:spcBef>
        <a:spcAft>
          <a:spcPct val="0"/>
        </a:spcAft>
        <a:defRPr kumimoji="1" sz="4062">
          <a:solidFill>
            <a:schemeClr val="tx2"/>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05.xml"/><Relationship Id="rId5" Type="http://schemas.microsoft.com/office/2007/relationships/hdphoto" Target="../media/hdphoto2.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令和７</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年度　福島県障がい者相談支援従事者</a:t>
            </a:r>
            <a:b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b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主任相談支援専門員養成研修</a:t>
            </a: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サブタイトル 2"/>
          <p:cNvSpPr>
            <a:spLocks noGrp="1"/>
          </p:cNvSpPr>
          <p:nvPr>
            <p:ph type="subTitle" idx="1"/>
          </p:nvPr>
        </p:nvSpPr>
        <p:spPr>
          <a:xfrm>
            <a:off x="1371600" y="4963616"/>
            <a:ext cx="6400800" cy="1273696"/>
          </a:xfrm>
        </p:spPr>
        <p:txBody>
          <a:bodyPr/>
          <a:lstStyle/>
          <a:p>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社会福祉法人みどりのかぜ</a:t>
            </a:r>
            <a:endParaRPr lang="zh-TW" altLang="en-US" sz="200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理事長　鈴木　繁生</a:t>
            </a: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bwMode="auto">
          <a:xfrm>
            <a:off x="540668" y="2348880"/>
            <a:ext cx="80626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研修・グループワークの運営方法</a:t>
            </a:r>
          </a:p>
        </p:txBody>
      </p:sp>
      <p:sp>
        <p:nvSpPr>
          <p:cNvPr id="6" name="スライド番号プレースホルダー 5">
            <a:extLst>
              <a:ext uri="{FF2B5EF4-FFF2-40B4-BE49-F238E27FC236}">
                <a16:creationId xmlns:a16="http://schemas.microsoft.com/office/drawing/2014/main" id="{1D6E4A2C-0E68-4AE6-B53F-926F4C9B3615}"/>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
        <p:nvSpPr>
          <p:cNvPr id="4" name="サブタイトル 2">
            <a:extLst>
              <a:ext uri="{FF2B5EF4-FFF2-40B4-BE49-F238E27FC236}">
                <a16:creationId xmlns:a16="http://schemas.microsoft.com/office/drawing/2014/main" id="{BABE77AE-C830-3308-6E26-D26C231E56B4}"/>
              </a:ext>
            </a:extLst>
          </p:cNvPr>
          <p:cNvSpPr txBox="1">
            <a:spLocks/>
          </p:cNvSpPr>
          <p:nvPr/>
        </p:nvSpPr>
        <p:spPr bwMode="auto">
          <a:xfrm>
            <a:off x="4572000" y="6512491"/>
            <a:ext cx="4168552" cy="2681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r>
              <a:rPr lang="ja-JP" altLang="en-US" sz="1200" kern="0" dirty="0">
                <a:solidFill>
                  <a:srgbClr val="002060"/>
                </a:solidFill>
                <a:latin typeface="UD デジタル 教科書体 NK-B" panose="02020700000000000000" pitchFamily="18" charset="-128"/>
                <a:ea typeface="UD デジタル 教科書体 NK-B" panose="02020700000000000000" pitchFamily="18" charset="-128"/>
              </a:rPr>
              <a:t>令和元年度主任相談支援専門員養成研修　岡部氏資料改編</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7" name="タイトル 1">
            <a:extLst>
              <a:ext uri="{FF2B5EF4-FFF2-40B4-BE49-F238E27FC236}">
                <a16:creationId xmlns:a16="http://schemas.microsoft.com/office/drawing/2014/main" id="{08D1E5CA-45FD-C13E-FE3B-E0C472E6F38E}"/>
              </a:ext>
            </a:extLst>
          </p:cNvPr>
          <p:cNvSpPr txBox="1">
            <a:spLocks/>
          </p:cNvSpPr>
          <p:nvPr/>
        </p:nvSpPr>
        <p:spPr bwMode="auto">
          <a:xfrm>
            <a:off x="6804248" y="29979"/>
            <a:ext cx="2274982" cy="26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R</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７</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７</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３（木）</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14</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30</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17</a:t>
            </a:r>
            <a:r>
              <a:rPr lang="ja-JP" altLang="en-US" sz="1050" kern="0" dirty="0">
                <a:solidFill>
                  <a:srgbClr val="002060"/>
                </a:solidFill>
                <a:latin typeface="UD デジタル 教科書体 NK-B" panose="02020700000000000000" pitchFamily="18" charset="-128"/>
                <a:ea typeface="UD デジタル 教科書体 NK-B" panose="02020700000000000000" pitchFamily="18" charset="-128"/>
              </a:rPr>
              <a:t>：</a:t>
            </a:r>
            <a:r>
              <a:rPr lang="en-US" altLang="ja-JP" sz="1050" kern="0" dirty="0">
                <a:solidFill>
                  <a:srgbClr val="002060"/>
                </a:solidFill>
                <a:latin typeface="UD デジタル 教科書体 NK-B" panose="02020700000000000000" pitchFamily="18" charset="-128"/>
                <a:ea typeface="UD デジタル 教科書体 NK-B" panose="02020700000000000000" pitchFamily="18" charset="-128"/>
              </a:rPr>
              <a:t>00</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相談支援専門員のキャリアとして</a:t>
            </a:r>
          </a:p>
        </p:txBody>
      </p:sp>
      <p:sp>
        <p:nvSpPr>
          <p:cNvPr id="10" name="Text Box 15"/>
          <p:cNvSpPr txBox="1">
            <a:spLocks noChangeArrowheads="1"/>
          </p:cNvSpPr>
          <p:nvPr/>
        </p:nvSpPr>
        <p:spPr bwMode="auto">
          <a:xfrm>
            <a:off x="5580112" y="6556557"/>
            <a:ext cx="3106688"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各法定研修シラバスより引用、編集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10</a:t>
            </a:fld>
            <a:endParaRPr lang="en-US" altLang="ja-JP"/>
          </a:p>
        </p:txBody>
      </p:sp>
      <p:graphicFrame>
        <p:nvGraphicFramePr>
          <p:cNvPr id="3" name="表 2">
            <a:extLst>
              <a:ext uri="{FF2B5EF4-FFF2-40B4-BE49-F238E27FC236}">
                <a16:creationId xmlns:a16="http://schemas.microsoft.com/office/drawing/2014/main" id="{837CE494-BE30-2E59-DCAA-239635DEEE0E}"/>
              </a:ext>
            </a:extLst>
          </p:cNvPr>
          <p:cNvGraphicFramePr>
            <a:graphicFrameLocks noGrp="1"/>
          </p:cNvGraphicFramePr>
          <p:nvPr>
            <p:extLst>
              <p:ext uri="{D42A27DB-BD31-4B8C-83A1-F6EECF244321}">
                <p14:modId xmlns:p14="http://schemas.microsoft.com/office/powerpoint/2010/main" val="2985239593"/>
              </p:ext>
            </p:extLst>
          </p:nvPr>
        </p:nvGraphicFramePr>
        <p:xfrm>
          <a:off x="323528" y="1397000"/>
          <a:ext cx="8328159" cy="4456748"/>
        </p:xfrm>
        <a:graphic>
          <a:graphicData uri="http://schemas.openxmlformats.org/drawingml/2006/table">
            <a:tbl>
              <a:tblPr firstRow="1" bandRow="1">
                <a:tableStyleId>{93296810-A885-4BE3-A3E7-6D5BEEA58F35}</a:tableStyleId>
              </a:tblPr>
              <a:tblGrid>
                <a:gridCol w="2776053">
                  <a:extLst>
                    <a:ext uri="{9D8B030D-6E8A-4147-A177-3AD203B41FA5}">
                      <a16:colId xmlns:a16="http://schemas.microsoft.com/office/drawing/2014/main" val="1098237384"/>
                    </a:ext>
                  </a:extLst>
                </a:gridCol>
                <a:gridCol w="2776053">
                  <a:extLst>
                    <a:ext uri="{9D8B030D-6E8A-4147-A177-3AD203B41FA5}">
                      <a16:colId xmlns:a16="http://schemas.microsoft.com/office/drawing/2014/main" val="2485261273"/>
                    </a:ext>
                  </a:extLst>
                </a:gridCol>
                <a:gridCol w="2776053">
                  <a:extLst>
                    <a:ext uri="{9D8B030D-6E8A-4147-A177-3AD203B41FA5}">
                      <a16:colId xmlns:a16="http://schemas.microsoft.com/office/drawing/2014/main" val="3745432400"/>
                    </a:ext>
                  </a:extLst>
                </a:gridCol>
              </a:tblGrid>
              <a:tr h="438272">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初任</a:t>
                      </a:r>
                    </a:p>
                  </a:txBody>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現任</a:t>
                      </a:r>
                    </a:p>
                  </a:txBody>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主任</a:t>
                      </a:r>
                    </a:p>
                  </a:txBody>
                  <a:tcPr/>
                </a:tc>
                <a:extLst>
                  <a:ext uri="{0D108BD9-81ED-4DB2-BD59-A6C34878D82A}">
                    <a16:rowId xmlns:a16="http://schemas.microsoft.com/office/drawing/2014/main" val="3884490480"/>
                  </a:ext>
                </a:extLst>
              </a:tr>
              <a:tr h="1095078">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ケアマネジメントプロセスに沿って、サービス担当者会議等を開催することができる。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必要に応じて、ケア会議、サービス担当者会議等の主旨を理解し開催できる。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ファシリテーション技術の向上を図り、会議場面等について現任者に助言、指導ができる。</a:t>
                      </a:r>
                    </a:p>
                  </a:txBody>
                  <a:tcPr/>
                </a:tc>
                <a:extLst>
                  <a:ext uri="{0D108BD9-81ED-4DB2-BD59-A6C34878D82A}">
                    <a16:rowId xmlns:a16="http://schemas.microsoft.com/office/drawing/2014/main" val="1084796408"/>
                  </a:ext>
                </a:extLst>
              </a:tr>
              <a:tr h="1347788">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サービス担当者会議を活用したチームアプローチが実践できる。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インフォーマルを含めた多職種連携の実践ができる。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研修等で主体性を持って学ぶための場づくりを理解し、企画等の実践ができる。</a:t>
                      </a:r>
                    </a:p>
                  </a:txBody>
                  <a:tcPr/>
                </a:tc>
                <a:extLst>
                  <a:ext uri="{0D108BD9-81ED-4DB2-BD59-A6C34878D82A}">
                    <a16:rowId xmlns:a16="http://schemas.microsoft.com/office/drawing/2014/main" val="3845510183"/>
                  </a:ext>
                </a:extLst>
              </a:tr>
              <a:tr h="1095078">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ファシリテーション技術を意識した会議開催、進行、合意形成を図ることができる。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協議会等、広義な会議体で様々な価値観を持つ参加者の合意形成を図る方法を理解し、実践できる。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705488426"/>
                  </a:ext>
                </a:extLst>
              </a:tr>
            </a:tbl>
          </a:graphicData>
        </a:graphic>
      </p:graphicFrame>
      <p:sp>
        <p:nvSpPr>
          <p:cNvPr id="4" name="矢印: 右 3">
            <a:extLst>
              <a:ext uri="{FF2B5EF4-FFF2-40B4-BE49-F238E27FC236}">
                <a16:creationId xmlns:a16="http://schemas.microsoft.com/office/drawing/2014/main" id="{87D02AB3-EBEB-FE34-9663-376328F8D78E}"/>
              </a:ext>
            </a:extLst>
          </p:cNvPr>
          <p:cNvSpPr/>
          <p:nvPr/>
        </p:nvSpPr>
        <p:spPr>
          <a:xfrm>
            <a:off x="251520" y="5805264"/>
            <a:ext cx="8640960" cy="777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47D12AA-D4F7-A43A-62E8-9B60EC51AEF2}"/>
              </a:ext>
            </a:extLst>
          </p:cNvPr>
          <p:cNvSpPr/>
          <p:nvPr/>
        </p:nvSpPr>
        <p:spPr>
          <a:xfrm>
            <a:off x="488052" y="5927038"/>
            <a:ext cx="2211739"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技術の意識</a:t>
            </a:r>
          </a:p>
        </p:txBody>
      </p:sp>
      <p:sp>
        <p:nvSpPr>
          <p:cNvPr id="6" name="正方形/長方形 5">
            <a:extLst>
              <a:ext uri="{FF2B5EF4-FFF2-40B4-BE49-F238E27FC236}">
                <a16:creationId xmlns:a16="http://schemas.microsoft.com/office/drawing/2014/main" id="{8B2E20C7-DAE4-2F4C-AC2C-555F8F64402E}"/>
              </a:ext>
            </a:extLst>
          </p:cNvPr>
          <p:cNvSpPr/>
          <p:nvPr/>
        </p:nvSpPr>
        <p:spPr>
          <a:xfrm>
            <a:off x="3275856" y="5943863"/>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技術の実践</a:t>
            </a:r>
          </a:p>
        </p:txBody>
      </p:sp>
      <p:sp>
        <p:nvSpPr>
          <p:cNvPr id="7" name="正方形/長方形 6">
            <a:extLst>
              <a:ext uri="{FF2B5EF4-FFF2-40B4-BE49-F238E27FC236}">
                <a16:creationId xmlns:a16="http://schemas.microsoft.com/office/drawing/2014/main" id="{EA600D62-3D08-EA86-D989-34EA3F8B9EC8}"/>
              </a:ext>
            </a:extLst>
          </p:cNvPr>
          <p:cNvSpPr/>
          <p:nvPr/>
        </p:nvSpPr>
        <p:spPr>
          <a:xfrm>
            <a:off x="6089745" y="5937142"/>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場の広義化と応用、助言</a:t>
            </a:r>
          </a:p>
        </p:txBody>
      </p:sp>
      <p:sp>
        <p:nvSpPr>
          <p:cNvPr id="8" name="正方形/長方形 7">
            <a:extLst>
              <a:ext uri="{FF2B5EF4-FFF2-40B4-BE49-F238E27FC236}">
                <a16:creationId xmlns:a16="http://schemas.microsoft.com/office/drawing/2014/main" id="{E907F1C5-A27A-E8A5-BF1A-BC8A17F9FDF9}"/>
              </a:ext>
            </a:extLst>
          </p:cNvPr>
          <p:cNvSpPr/>
          <p:nvPr/>
        </p:nvSpPr>
        <p:spPr>
          <a:xfrm>
            <a:off x="5868144" y="1376135"/>
            <a:ext cx="2818656" cy="513081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4629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ファシリテーション技術の再確認</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C82EAB48-AD43-488D-ACC4-6D5E43A21614}"/>
              </a:ext>
            </a:extLst>
          </p:cNvPr>
          <p:cNvSpPr>
            <a:spLocks noGrp="1"/>
          </p:cNvSpPr>
          <p:nvPr>
            <p:ph type="sldNum" sz="quarter" idx="12"/>
          </p:nvPr>
        </p:nvSpPr>
        <p:spPr/>
        <p:txBody>
          <a:bodyPr/>
          <a:lstStyle/>
          <a:p>
            <a:pPr>
              <a:defRPr/>
            </a:pPr>
            <a:fld id="{CC9AFF3B-8AB2-4C15-B6CA-167BE0C75E5E}" type="slidenum">
              <a:rPr lang="en-US" altLang="ja-JP" smtClean="0"/>
              <a:pPr>
                <a:defRPr/>
              </a:pPr>
              <a:t>11</a:t>
            </a:fld>
            <a:endParaRPr lang="en-US" altLang="ja-JP"/>
          </a:p>
        </p:txBody>
      </p:sp>
    </p:spTree>
    <p:extLst>
      <p:ext uri="{BB962C8B-B14F-4D97-AF65-F5344CB8AC3E}">
        <p14:creationId xmlns:p14="http://schemas.microsoft.com/office/powerpoint/2010/main" val="410910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p>
        </p:txBody>
      </p:sp>
      <p:sp>
        <p:nvSpPr>
          <p:cNvPr id="43011" name="コンテンツ プレースホルダ 3"/>
          <p:cNvSpPr>
            <a:spLocks noGrp="1"/>
          </p:cNvSpPr>
          <p:nvPr>
            <p:ph idx="4294967295"/>
          </p:nvPr>
        </p:nvSpPr>
        <p:spPr>
          <a:xfrm>
            <a:off x="457200" y="1629048"/>
            <a:ext cx="8229600" cy="4752280"/>
          </a:xfrm>
        </p:spPr>
        <p:txBody>
          <a:bodyPr/>
          <a:lstStyle/>
          <a:p>
            <a:pPr eaLnBrk="1" hangingPunct="1">
              <a:buFontTx/>
              <a:buNone/>
            </a:pPr>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集団による知的相互作用を促進する働き</a:t>
            </a:r>
          </a:p>
          <a:p>
            <a:pPr eaLnBrk="1" hangingPunct="1">
              <a:buFontTx/>
              <a:buNone/>
            </a:pPr>
            <a:endParaRPr lang="ja-JP" altLang="en-US" sz="1050" dirty="0">
              <a:latin typeface="UD デジタル 教科書体 NK-B" panose="02020700000000000000" pitchFamily="18" charset="-128"/>
              <a:ea typeface="UD デジタル 教科書体 NK-B" panose="02020700000000000000" pitchFamily="18" charset="-128"/>
            </a:endParaRPr>
          </a:p>
          <a:p>
            <a:pPr eaLnBrk="1" hangingPunct="1">
              <a:buFontTx/>
              <a:buNone/>
            </a:pP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Facilitation</a:t>
            </a:r>
          </a:p>
          <a:p>
            <a:pPr eaLnBrk="1" hangingPunct="1">
              <a:buFontTx/>
              <a:buNone/>
            </a:pP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1800" dirty="0" err="1">
                <a:solidFill>
                  <a:srgbClr val="002060"/>
                </a:solidFill>
                <a:latin typeface="UD デジタル 教科書体 NK-B" panose="02020700000000000000" pitchFamily="18" charset="-128"/>
                <a:ea typeface="UD デジタル 教科書体 NK-B" panose="02020700000000000000" pitchFamily="18" charset="-128"/>
              </a:rPr>
              <a:t>facil</a:t>
            </a: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：ラテン語の</a:t>
            </a:r>
            <a:r>
              <a:rPr lang="en-US" altLang="ja-JP" sz="1800" u="sng" dirty="0">
                <a:solidFill>
                  <a:srgbClr val="002060"/>
                </a:solidFill>
                <a:latin typeface="UD デジタル 教科書体 NK-B" panose="02020700000000000000" pitchFamily="18" charset="-128"/>
                <a:ea typeface="UD デジタル 教科書体 NK-B" panose="02020700000000000000" pitchFamily="18" charset="-128"/>
              </a:rPr>
              <a:t>easy</a:t>
            </a:r>
          </a:p>
          <a:p>
            <a:pPr eaLnBrk="1" hangingPunct="1">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「容易にする」「円滑にする」「スムーズに運ばせる」</a:t>
            </a:r>
          </a:p>
          <a:p>
            <a:pPr eaLnBrk="1" hangingPunct="1">
              <a:buFontTx/>
              <a:buNone/>
            </a:pPr>
            <a:endParaRPr lang="ja-JP" altLang="en-US" sz="1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●人々の活動が容易にできるように支援し、上手く運ぶようにする</a:t>
            </a:r>
            <a:endParaRPr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●中立な立場で、チーム（グループ）の</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①</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プロセス（議論の流れ）を管理し、</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②</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チームワークを引き出し（活性化）</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③その</a:t>
            </a:r>
            <a:r>
              <a:rPr lang="ja-JP" altLang="en-US" sz="2400" u="sng" dirty="0">
                <a:solidFill>
                  <a:srgbClr val="002060"/>
                </a:solidFill>
                <a:latin typeface="UD デジタル 教科書体 NK-B" panose="02020700000000000000" pitchFamily="18" charset="-128"/>
                <a:ea typeface="UD デジタル 教科書体 NK-B" panose="02020700000000000000" pitchFamily="18" charset="-128"/>
              </a:rPr>
              <a:t>チームの成果が最大になる</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ように支援する</a:t>
            </a:r>
          </a:p>
        </p:txBody>
      </p:sp>
      <p:sp>
        <p:nvSpPr>
          <p:cNvPr id="3" name="テキスト ボックス 2"/>
          <p:cNvSpPr txBox="1"/>
          <p:nvPr/>
        </p:nvSpPr>
        <p:spPr>
          <a:xfrm>
            <a:off x="7596336" y="4893215"/>
            <a:ext cx="13570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kern="0" dirty="0">
                <a:solidFill>
                  <a:srgbClr val="FF0000"/>
                </a:solidFill>
                <a:latin typeface="UD デジタル 教科書体 NK-B" panose="02020700000000000000" pitchFamily="18" charset="-128"/>
                <a:ea typeface="UD デジタル 教科書体 NK-B" panose="02020700000000000000" pitchFamily="18" charset="-128"/>
              </a:rPr>
              <a:t>ファシリテーターの役割</a:t>
            </a:r>
            <a:endParaRPr kumimoji="1" lang="en-US" altLang="ja-JP" sz="24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923689D-3EF1-4991-8258-774D97C2E269}"/>
              </a:ext>
            </a:extLst>
          </p:cNvPr>
          <p:cNvSpPr/>
          <p:nvPr/>
        </p:nvSpPr>
        <p:spPr>
          <a:xfrm rot="21256338">
            <a:off x="4339288" y="2216718"/>
            <a:ext cx="466517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Key</a:t>
            </a:r>
            <a:r>
              <a:rPr kumimoji="0" lang="ja-JP" altLang="en-US"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　</a:t>
            </a:r>
            <a:r>
              <a:rPr kumimoji="0" lang="en-US" altLang="ja-JP"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Word</a:t>
            </a:r>
            <a:r>
              <a:rPr kumimoji="0" lang="ja-JP" altLang="en-US" sz="3200" b="1" i="0" u="none" strike="noStrike" kern="0" cap="none" spc="0" normalizeH="0" baseline="0" noProof="0" dirty="0">
                <a:ln w="1905"/>
                <a:solidFill>
                  <a:srgbClr val="00206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rPr>
              <a:t>は活性化</a:t>
            </a:r>
          </a:p>
        </p:txBody>
      </p:sp>
      <p:sp>
        <p:nvSpPr>
          <p:cNvPr id="10"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5" name="右中かっこ 4">
            <a:extLst>
              <a:ext uri="{FF2B5EF4-FFF2-40B4-BE49-F238E27FC236}">
                <a16:creationId xmlns:a16="http://schemas.microsoft.com/office/drawing/2014/main" id="{455CA5C0-89BE-4BDB-8BC3-E135C3C9579A}"/>
              </a:ext>
            </a:extLst>
          </p:cNvPr>
          <p:cNvSpPr/>
          <p:nvPr/>
        </p:nvSpPr>
        <p:spPr>
          <a:xfrm>
            <a:off x="7164288" y="4882961"/>
            <a:ext cx="288032" cy="1238390"/>
          </a:xfrm>
          <a:prstGeom prst="rightBrace">
            <a:avLst>
              <a:gd name="adj1" fmla="val 67396"/>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12</a:t>
            </a:fld>
            <a:endParaRPr lang="en-US" altLang="ja-JP"/>
          </a:p>
        </p:txBody>
      </p:sp>
    </p:spTree>
    <p:extLst>
      <p:ext uri="{BB962C8B-B14F-4D97-AF65-F5344CB8AC3E}">
        <p14:creationId xmlns:p14="http://schemas.microsoft.com/office/powerpoint/2010/main" val="10113964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CCE8-1BCE-9E74-CA62-D2707B1B93C5}"/>
            </a:ext>
          </a:extLst>
        </p:cNvPr>
        <p:cNvGrpSpPr/>
        <p:nvPr/>
      </p:nvGrpSpPr>
      <p:grpSpPr>
        <a:xfrm>
          <a:off x="0" y="0"/>
          <a:ext cx="0" cy="0"/>
          <a:chOff x="0" y="0"/>
          <a:chExt cx="0" cy="0"/>
        </a:xfrm>
      </p:grpSpPr>
      <p:sp>
        <p:nvSpPr>
          <p:cNvPr id="43010" name="タイトル 2">
            <a:extLst>
              <a:ext uri="{FF2B5EF4-FFF2-40B4-BE49-F238E27FC236}">
                <a16:creationId xmlns:a16="http://schemas.microsoft.com/office/drawing/2014/main" id="{A52C83B0-6A87-8B13-FD02-11EDB8FAF818}"/>
              </a:ext>
            </a:extLst>
          </p:cNvPr>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F5F81625-81EA-4373-ED0F-4C5F414D1928}"/>
              </a:ext>
            </a:extLst>
          </p:cNvPr>
          <p:cNvSpPr>
            <a:spLocks noGrp="1"/>
          </p:cNvSpPr>
          <p:nvPr>
            <p:ph type="sldNum" sz="quarter" idx="12"/>
          </p:nvPr>
        </p:nvSpPr>
        <p:spPr/>
        <p:txBody>
          <a:bodyPr/>
          <a:lstStyle/>
          <a:p>
            <a:pPr>
              <a:defRPr/>
            </a:pPr>
            <a:fld id="{71079288-7933-497A-9AC9-8DEAA7B456B8}" type="slidenum">
              <a:rPr lang="en-US" altLang="ja-JP" smtClean="0">
                <a:latin typeface="UD デジタル 教科書体 NK-B" panose="02020700000000000000" pitchFamily="18" charset="-128"/>
                <a:ea typeface="UD デジタル 教科書体 NK-B" panose="02020700000000000000" pitchFamily="18" charset="-128"/>
              </a:rPr>
              <a:pPr>
                <a:defRPr/>
              </a:pPr>
              <a:t>13</a:t>
            </a:fld>
            <a:endParaRPr lang="en-US" altLang="ja-JP">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68BE4A21-58F6-A422-3E36-E155BEADCC31}"/>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鈴木</a:t>
            </a:r>
          </a:p>
        </p:txBody>
      </p:sp>
      <p:sp>
        <p:nvSpPr>
          <p:cNvPr id="6" name="テキスト ボックス 5">
            <a:extLst>
              <a:ext uri="{FF2B5EF4-FFF2-40B4-BE49-F238E27FC236}">
                <a16:creationId xmlns:a16="http://schemas.microsoft.com/office/drawing/2014/main" id="{C8FBCA80-565C-3B6F-EA54-15264F82B5DF}"/>
              </a:ext>
            </a:extLst>
          </p:cNvPr>
          <p:cNvSpPr txBox="1"/>
          <p:nvPr/>
        </p:nvSpPr>
        <p:spPr>
          <a:xfrm>
            <a:off x="2052877" y="4653136"/>
            <a:ext cx="5038244" cy="1338828"/>
          </a:xfrm>
          <a:prstGeom prst="rect">
            <a:avLst/>
          </a:prstGeom>
          <a:noFill/>
        </p:spPr>
        <p:txBody>
          <a:bodyPr wrap="square" rtlCol="0">
            <a:spAutoFit/>
          </a:bodyPr>
          <a:lstStyle/>
          <a:p>
            <a:r>
              <a:rPr lang="ja-JP" altLang="en-US" sz="2100" dirty="0">
                <a:latin typeface="UD デジタル 教科書体 NK-B" panose="02020700000000000000" pitchFamily="18" charset="-128"/>
                <a:ea typeface="UD デジタル 教科書体 NK-B" panose="02020700000000000000" pitchFamily="18" charset="-128"/>
              </a:rPr>
              <a:t>会議の質をあげる・問題解決を助ける</a:t>
            </a:r>
            <a:endParaRPr lang="en-US" altLang="ja-JP" sz="2100"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sz="2100" dirty="0">
                <a:latin typeface="UD デジタル 教科書体 NK-B" panose="02020700000000000000" pitchFamily="18" charset="-128"/>
                <a:ea typeface="UD デジタル 教科書体 NK-B" panose="02020700000000000000" pitchFamily="18" charset="-128"/>
              </a:rPr>
              <a:t>そのために、会議等の進行（プロセス）を</a:t>
            </a:r>
            <a:endParaRPr lang="en-US" altLang="ja-JP" sz="2100" dirty="0">
              <a:latin typeface="UD デジタル 教科書体 NK-B" panose="02020700000000000000" pitchFamily="18" charset="-128"/>
              <a:ea typeface="UD デジタル 教科書体 NK-B" panose="02020700000000000000" pitchFamily="18" charset="-128"/>
            </a:endParaRPr>
          </a:p>
          <a:p>
            <a:r>
              <a:rPr lang="ja-JP" altLang="en-US" sz="2100" dirty="0">
                <a:latin typeface="UD デジタル 教科書体 NK-B" panose="02020700000000000000" pitchFamily="18" charset="-128"/>
                <a:ea typeface="UD デジタル 教科書体 NK-B" panose="02020700000000000000" pitchFamily="18" charset="-128"/>
              </a:rPr>
              <a:t>ファシリテート（円滑にする・促進する）</a:t>
            </a:r>
          </a:p>
        </p:txBody>
      </p:sp>
      <p:graphicFrame>
        <p:nvGraphicFramePr>
          <p:cNvPr id="7" name="図表 6">
            <a:extLst>
              <a:ext uri="{FF2B5EF4-FFF2-40B4-BE49-F238E27FC236}">
                <a16:creationId xmlns:a16="http://schemas.microsoft.com/office/drawing/2014/main" id="{39D7E105-3097-F6B4-781E-EE1D268FC777}"/>
              </a:ext>
            </a:extLst>
          </p:cNvPr>
          <p:cNvGraphicFramePr/>
          <p:nvPr>
            <p:extLst>
              <p:ext uri="{D42A27DB-BD31-4B8C-83A1-F6EECF244321}">
                <p14:modId xmlns:p14="http://schemas.microsoft.com/office/powerpoint/2010/main" val="1159674538"/>
              </p:ext>
            </p:extLst>
          </p:nvPr>
        </p:nvGraphicFramePr>
        <p:xfrm>
          <a:off x="1713917" y="1247332"/>
          <a:ext cx="5716165" cy="3510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50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F9BE5A04-9909-4080-9F0C-3DE5C1337C89}"/>
                                            </p:graphicEl>
                                          </p:spTgt>
                                        </p:tgtEl>
                                        <p:attrNameLst>
                                          <p:attrName>style.visibility</p:attrName>
                                        </p:attrNameLst>
                                      </p:cBhvr>
                                      <p:to>
                                        <p:strVal val="visible"/>
                                      </p:to>
                                    </p:set>
                                    <p:animEffect transition="in" filter="fade">
                                      <p:cBhvr>
                                        <p:cTn id="7" dur="1000"/>
                                        <p:tgtEl>
                                          <p:spTgt spid="7">
                                            <p:graphicEl>
                                              <a:dgm id="{F9BE5A04-9909-4080-9F0C-3DE5C1337C89}"/>
                                            </p:graphicEl>
                                          </p:spTgt>
                                        </p:tgtEl>
                                      </p:cBhvr>
                                    </p:animEffect>
                                    <p:anim calcmode="lin" valueType="num">
                                      <p:cBhvr>
                                        <p:cTn id="8" dur="1000" fill="hold"/>
                                        <p:tgtEl>
                                          <p:spTgt spid="7">
                                            <p:graphicEl>
                                              <a:dgm id="{F9BE5A04-9909-4080-9F0C-3DE5C1337C89}"/>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F9BE5A04-9909-4080-9F0C-3DE5C1337C8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96FF7D87-FDF3-427F-9CF8-937AACF1C786}"/>
                                            </p:graphicEl>
                                          </p:spTgt>
                                        </p:tgtEl>
                                        <p:attrNameLst>
                                          <p:attrName>style.visibility</p:attrName>
                                        </p:attrNameLst>
                                      </p:cBhvr>
                                      <p:to>
                                        <p:strVal val="visible"/>
                                      </p:to>
                                    </p:set>
                                    <p:animEffect transition="in" filter="fade">
                                      <p:cBhvr>
                                        <p:cTn id="14" dur="1000"/>
                                        <p:tgtEl>
                                          <p:spTgt spid="7">
                                            <p:graphicEl>
                                              <a:dgm id="{96FF7D87-FDF3-427F-9CF8-937AACF1C786}"/>
                                            </p:graphicEl>
                                          </p:spTgt>
                                        </p:tgtEl>
                                      </p:cBhvr>
                                    </p:animEffect>
                                    <p:anim calcmode="lin" valueType="num">
                                      <p:cBhvr>
                                        <p:cTn id="15" dur="1000" fill="hold"/>
                                        <p:tgtEl>
                                          <p:spTgt spid="7">
                                            <p:graphicEl>
                                              <a:dgm id="{96FF7D87-FDF3-427F-9CF8-937AACF1C786}"/>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96FF7D87-FDF3-427F-9CF8-937AACF1C78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BA3322DF-23BF-43C9-9E88-FB122526751D}"/>
                                            </p:graphicEl>
                                          </p:spTgt>
                                        </p:tgtEl>
                                        <p:attrNameLst>
                                          <p:attrName>style.visibility</p:attrName>
                                        </p:attrNameLst>
                                      </p:cBhvr>
                                      <p:to>
                                        <p:strVal val="visible"/>
                                      </p:to>
                                    </p:set>
                                    <p:animEffect transition="in" filter="fade">
                                      <p:cBhvr>
                                        <p:cTn id="21" dur="1000"/>
                                        <p:tgtEl>
                                          <p:spTgt spid="7">
                                            <p:graphicEl>
                                              <a:dgm id="{BA3322DF-23BF-43C9-9E88-FB122526751D}"/>
                                            </p:graphicEl>
                                          </p:spTgt>
                                        </p:tgtEl>
                                      </p:cBhvr>
                                    </p:animEffect>
                                    <p:anim calcmode="lin" valueType="num">
                                      <p:cBhvr>
                                        <p:cTn id="22" dur="1000" fill="hold"/>
                                        <p:tgtEl>
                                          <p:spTgt spid="7">
                                            <p:graphicEl>
                                              <a:dgm id="{BA3322DF-23BF-43C9-9E88-FB122526751D}"/>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BA3322DF-23BF-43C9-9E88-FB122526751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C652B40D-6504-41B0-A2B1-DA776DBE837C}"/>
                                            </p:graphicEl>
                                          </p:spTgt>
                                        </p:tgtEl>
                                        <p:attrNameLst>
                                          <p:attrName>style.visibility</p:attrName>
                                        </p:attrNameLst>
                                      </p:cBhvr>
                                      <p:to>
                                        <p:strVal val="visible"/>
                                      </p:to>
                                    </p:set>
                                    <p:animEffect transition="in" filter="fade">
                                      <p:cBhvr>
                                        <p:cTn id="28" dur="1000"/>
                                        <p:tgtEl>
                                          <p:spTgt spid="7">
                                            <p:graphicEl>
                                              <a:dgm id="{C652B40D-6504-41B0-A2B1-DA776DBE837C}"/>
                                            </p:graphicEl>
                                          </p:spTgt>
                                        </p:tgtEl>
                                      </p:cBhvr>
                                    </p:animEffect>
                                    <p:anim calcmode="lin" valueType="num">
                                      <p:cBhvr>
                                        <p:cTn id="29" dur="1000" fill="hold"/>
                                        <p:tgtEl>
                                          <p:spTgt spid="7">
                                            <p:graphicEl>
                                              <a:dgm id="{C652B40D-6504-41B0-A2B1-DA776DBE837C}"/>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C652B40D-6504-41B0-A2B1-DA776DBE837C}"/>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41CFB40C-F6C0-4E6C-9F52-0BC5DDF43A21}"/>
                                            </p:graphicEl>
                                          </p:spTgt>
                                        </p:tgtEl>
                                        <p:attrNameLst>
                                          <p:attrName>style.visibility</p:attrName>
                                        </p:attrNameLst>
                                      </p:cBhvr>
                                      <p:to>
                                        <p:strVal val="visible"/>
                                      </p:to>
                                    </p:set>
                                    <p:animEffect transition="in" filter="fade">
                                      <p:cBhvr>
                                        <p:cTn id="35" dur="1000"/>
                                        <p:tgtEl>
                                          <p:spTgt spid="7">
                                            <p:graphicEl>
                                              <a:dgm id="{41CFB40C-F6C0-4E6C-9F52-0BC5DDF43A21}"/>
                                            </p:graphicEl>
                                          </p:spTgt>
                                        </p:tgtEl>
                                      </p:cBhvr>
                                    </p:animEffect>
                                    <p:anim calcmode="lin" valueType="num">
                                      <p:cBhvr>
                                        <p:cTn id="36" dur="1000" fill="hold"/>
                                        <p:tgtEl>
                                          <p:spTgt spid="7">
                                            <p:graphicEl>
                                              <a:dgm id="{41CFB40C-F6C0-4E6C-9F52-0BC5DDF43A21}"/>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41CFB40C-F6C0-4E6C-9F52-0BC5DDF43A2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20FD8-EC6B-26E6-C475-BA016DBF58BF}"/>
            </a:ext>
          </a:extLst>
        </p:cNvPr>
        <p:cNvGrpSpPr/>
        <p:nvPr/>
      </p:nvGrpSpPr>
      <p:grpSpPr>
        <a:xfrm>
          <a:off x="0" y="0"/>
          <a:ext cx="0" cy="0"/>
          <a:chOff x="0" y="0"/>
          <a:chExt cx="0" cy="0"/>
        </a:xfrm>
      </p:grpSpPr>
      <p:sp>
        <p:nvSpPr>
          <p:cNvPr id="43010" name="タイトル 2">
            <a:extLst>
              <a:ext uri="{FF2B5EF4-FFF2-40B4-BE49-F238E27FC236}">
                <a16:creationId xmlns:a16="http://schemas.microsoft.com/office/drawing/2014/main" id="{AFC24408-3E5F-91AB-E388-889432A60E7B}"/>
              </a:ext>
            </a:extLst>
          </p:cNvPr>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a:solidFill>
                  <a:schemeClr val="bg1"/>
                </a:solidFill>
                <a:latin typeface="UD デジタル 教科書体 NK-B" panose="02020700000000000000" pitchFamily="18" charset="-128"/>
                <a:ea typeface="UD デジタル 教科書体 NK-B" panose="02020700000000000000" pitchFamily="18" charset="-128"/>
              </a:rPr>
              <a:t>ファシリテーションとは</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0E08E1BD-6162-63DF-D270-DA4F37F572E7}"/>
              </a:ext>
            </a:extLst>
          </p:cNvPr>
          <p:cNvSpPr>
            <a:spLocks noGrp="1"/>
          </p:cNvSpPr>
          <p:nvPr>
            <p:ph type="sldNum" sz="quarter" idx="12"/>
          </p:nvPr>
        </p:nvSpPr>
        <p:spPr/>
        <p:txBody>
          <a:bodyPr/>
          <a:lstStyle/>
          <a:p>
            <a:pPr>
              <a:defRPr/>
            </a:pPr>
            <a:fld id="{71079288-7933-497A-9AC9-8DEAA7B456B8}" type="slidenum">
              <a:rPr lang="en-US" altLang="ja-JP" smtClean="0"/>
              <a:pPr>
                <a:defRPr/>
              </a:pPr>
              <a:t>14</a:t>
            </a:fld>
            <a:endParaRPr lang="en-US" altLang="ja-JP"/>
          </a:p>
        </p:txBody>
      </p:sp>
      <p:sp>
        <p:nvSpPr>
          <p:cNvPr id="4" name="テキスト ボックス 3">
            <a:extLst>
              <a:ext uri="{FF2B5EF4-FFF2-40B4-BE49-F238E27FC236}">
                <a16:creationId xmlns:a16="http://schemas.microsoft.com/office/drawing/2014/main" id="{48CB94E4-007B-3336-9D74-12D9289A3C96}"/>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
        <p:nvSpPr>
          <p:cNvPr id="3" name="テキスト ボックス 2">
            <a:extLst>
              <a:ext uri="{FF2B5EF4-FFF2-40B4-BE49-F238E27FC236}">
                <a16:creationId xmlns:a16="http://schemas.microsoft.com/office/drawing/2014/main" id="{A5D4DBC3-CFE9-2AE0-0FE9-D2106309A673}"/>
              </a:ext>
            </a:extLst>
          </p:cNvPr>
          <p:cNvSpPr txBox="1"/>
          <p:nvPr/>
        </p:nvSpPr>
        <p:spPr>
          <a:xfrm>
            <a:off x="633046" y="2140631"/>
            <a:ext cx="7877908" cy="3108543"/>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①中立な立場で</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②チームのプロセス（議論の流れ）を管理し</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③チームワークを引き出し</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④そのチームの成果が最大となるように支援する</a:t>
            </a:r>
          </a:p>
        </p:txBody>
      </p:sp>
    </p:spTree>
    <p:extLst>
      <p:ext uri="{BB962C8B-B14F-4D97-AF65-F5344CB8AC3E}">
        <p14:creationId xmlns:p14="http://schemas.microsoft.com/office/powerpoint/2010/main" val="18539367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547668" y="437902"/>
            <a:ext cx="6050801" cy="106350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ファシリテーション</a:t>
            </a:r>
            <a:r>
              <a:rPr kumimoji="1" lang="ja-JP" altLang="en-US"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とは</a:t>
            </a:r>
            <a:endParaRPr kumimoji="1" lang="en-US" altLang="ja-JP"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「促進する」とか「容易にする」という意味</a:t>
            </a:r>
          </a:p>
        </p:txBody>
      </p:sp>
      <p:sp>
        <p:nvSpPr>
          <p:cNvPr id="4" name="下矢印 3"/>
          <p:cNvSpPr/>
          <p:nvPr/>
        </p:nvSpPr>
        <p:spPr>
          <a:xfrm>
            <a:off x="3098956" y="1700910"/>
            <a:ext cx="2946100" cy="797627"/>
          </a:xfrm>
          <a:prstGeom prst="downArrow">
            <a:avLst>
              <a:gd name="adj1" fmla="val 71682"/>
              <a:gd name="adj2" fmla="val 4533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215" dirty="0">
                <a:solidFill>
                  <a:srgbClr val="002060"/>
                </a:solidFill>
                <a:latin typeface="UD デジタル 教科書体 NK-B" panose="02020700000000000000" pitchFamily="18" charset="-128"/>
                <a:ea typeface="UD デジタル 教科書体 NK-B" panose="02020700000000000000" pitchFamily="18" charset="-128"/>
              </a:rPr>
              <a:t>研修</a:t>
            </a: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では</a:t>
            </a:r>
          </a:p>
        </p:txBody>
      </p:sp>
      <p:sp>
        <p:nvSpPr>
          <p:cNvPr id="5" name="正方形/長方形 4"/>
          <p:cNvSpPr/>
          <p:nvPr/>
        </p:nvSpPr>
        <p:spPr>
          <a:xfrm>
            <a:off x="827589" y="4625542"/>
            <a:ext cx="7632847" cy="1129973"/>
          </a:xfrm>
          <a:prstGeom prst="rect">
            <a:avLst/>
          </a:prstGeom>
          <a:solidFill>
            <a:srgbClr val="FF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各種面接、ケア会議、チーム作り、事例検討会、</a:t>
            </a:r>
            <a:endParaRPr kumimoji="1" lang="en-US" altLang="ja-JP"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954"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Ｓｖ、自立支援協議会等の場面に役立つ</a:t>
            </a:r>
          </a:p>
        </p:txBody>
      </p:sp>
      <p:sp>
        <p:nvSpPr>
          <p:cNvPr id="8" name="下矢印 3"/>
          <p:cNvSpPr/>
          <p:nvPr/>
        </p:nvSpPr>
        <p:spPr>
          <a:xfrm>
            <a:off x="3098950" y="3694882"/>
            <a:ext cx="2946100" cy="797627"/>
          </a:xfrm>
          <a:prstGeom prst="downArrow">
            <a:avLst>
              <a:gd name="adj1" fmla="val 71682"/>
              <a:gd name="adj2" fmla="val 4533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実践では</a:t>
            </a:r>
          </a:p>
        </p:txBody>
      </p:sp>
      <p:sp>
        <p:nvSpPr>
          <p:cNvPr id="9" name="正方形/長方形 8"/>
          <p:cNvSpPr/>
          <p:nvPr/>
        </p:nvSpPr>
        <p:spPr>
          <a:xfrm>
            <a:off x="827589" y="2632218"/>
            <a:ext cx="7632847" cy="929720"/>
          </a:xfrm>
          <a:prstGeom prst="rect">
            <a:avLst/>
          </a:prstGeom>
          <a:solidFill>
            <a:srgbClr val="FF0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を活性化し、</a:t>
            </a:r>
            <a:r>
              <a:rPr kumimoji="1" lang="ja-JP" altLang="en-US" sz="3323"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気付き</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や</a:t>
            </a:r>
            <a:r>
              <a:rPr kumimoji="1" lang="ja-JP" altLang="en-US" sz="3323"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学び</a:t>
            </a:r>
            <a:r>
              <a:rPr kumimoji="1" lang="ja-JP" altLang="en-US"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を促進する</a:t>
            </a:r>
            <a:endParaRPr kumimoji="1" lang="en-US" altLang="ja-JP" sz="3323"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楕円 9"/>
          <p:cNvSpPr/>
          <p:nvPr/>
        </p:nvSpPr>
        <p:spPr>
          <a:xfrm>
            <a:off x="899592" y="2780928"/>
            <a:ext cx="674913" cy="6272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場</a:t>
            </a:r>
          </a:p>
        </p:txBody>
      </p:sp>
      <p:sp>
        <p:nvSpPr>
          <p:cNvPr id="11" name="正方形/長方形 10"/>
          <p:cNvSpPr/>
          <p:nvPr/>
        </p:nvSpPr>
        <p:spPr>
          <a:xfrm>
            <a:off x="1079314" y="6021288"/>
            <a:ext cx="6952545" cy="4331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様々な場面で</a:t>
            </a:r>
            <a:r>
              <a:rPr kumimoji="1" lang="en-US" altLang="ja-JP"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良好な関係性を構築</a:t>
            </a:r>
            <a:r>
              <a:rPr kumimoji="1" lang="en-US" altLang="ja-JP" sz="2215"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する技術でもある。</a:t>
            </a:r>
          </a:p>
        </p:txBody>
      </p:sp>
      <p:sp>
        <p:nvSpPr>
          <p:cNvPr id="12"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8F4D329C-3DAE-4C7F-86EF-D09DD1C95B97}"/>
              </a:ext>
            </a:extLst>
          </p:cNvPr>
          <p:cNvSpPr>
            <a:spLocks noGrp="1"/>
          </p:cNvSpPr>
          <p:nvPr>
            <p:ph type="sldNum" sz="quarter" idx="12"/>
          </p:nvPr>
        </p:nvSpPr>
        <p:spPr/>
        <p:txBody>
          <a:bodyPr/>
          <a:lstStyle/>
          <a:p>
            <a:pPr>
              <a:defRPr/>
            </a:pPr>
            <a:fld id="{71079288-7933-497A-9AC9-8DEAA7B456B8}" type="slidenum">
              <a:rPr lang="en-US" altLang="ja-JP" smtClean="0"/>
              <a:pPr>
                <a:defRPr/>
              </a:pPr>
              <a:t>15</a:t>
            </a:fld>
            <a:endParaRPr lang="en-US" altLang="ja-JP"/>
          </a:p>
        </p:txBody>
      </p:sp>
    </p:spTree>
    <p:extLst>
      <p:ext uri="{BB962C8B-B14F-4D97-AF65-F5344CB8AC3E}">
        <p14:creationId xmlns:p14="http://schemas.microsoft.com/office/powerpoint/2010/main" val="23146881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189003"/>
            <a:ext cx="8229600" cy="895359"/>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ファシリテーターの４つのスキル</a:t>
            </a:r>
          </a:p>
        </p:txBody>
      </p:sp>
      <p:sp>
        <p:nvSpPr>
          <p:cNvPr id="46083" name="AutoShape 5"/>
          <p:cNvSpPr>
            <a:spLocks noChangeArrowheads="1"/>
          </p:cNvSpPr>
          <p:nvPr/>
        </p:nvSpPr>
        <p:spPr bwMode="auto">
          <a:xfrm>
            <a:off x="1187627" y="1433722"/>
            <a:ext cx="2678030" cy="729846"/>
          </a:xfrm>
          <a:prstGeom prst="roundRect">
            <a:avLst>
              <a:gd name="adj" fmla="val 16667"/>
            </a:avLst>
          </a:prstGeom>
          <a:solidFill>
            <a:srgbClr val="00206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sz="3600" kern="0" dirty="0">
                <a:solidFill>
                  <a:srgbClr val="FFFFFF"/>
                </a:solidFill>
                <a:latin typeface="UD デジタル 教科書体 NK-B" panose="02020700000000000000" pitchFamily="18" charset="-128"/>
                <a:ea typeface="UD デジタル 教科書体 NK-B" panose="02020700000000000000" pitchFamily="18" charset="-128"/>
              </a:rPr>
              <a:t>4</a:t>
            </a:r>
            <a:r>
              <a:rPr lang="ja-JP" altLang="en-US" sz="3600" kern="0" dirty="0" err="1">
                <a:solidFill>
                  <a:srgbClr val="FFFFFF"/>
                </a:solidFill>
                <a:latin typeface="UD デジタル 教科書体 NK-B" panose="02020700000000000000" pitchFamily="18" charset="-128"/>
                <a:ea typeface="UD デジタル 教科書体 NK-B" panose="02020700000000000000" pitchFamily="18" charset="-128"/>
              </a:rPr>
              <a:t>つの</a:t>
            </a:r>
            <a:r>
              <a:rPr lang="ja-JP" altLang="en-US" sz="3600" kern="0" dirty="0">
                <a:solidFill>
                  <a:srgbClr val="FFFFFF"/>
                </a:solidFill>
                <a:latin typeface="UD デジタル 教科書体 NK-B" panose="02020700000000000000" pitchFamily="18" charset="-128"/>
                <a:ea typeface="UD デジタル 教科書体 NK-B" panose="02020700000000000000" pitchFamily="18" charset="-128"/>
              </a:rPr>
              <a:t>スキル</a:t>
            </a:r>
          </a:p>
        </p:txBody>
      </p:sp>
      <p:sp>
        <p:nvSpPr>
          <p:cNvPr id="46084" name="Rectangle 6"/>
          <p:cNvSpPr>
            <a:spLocks noChangeArrowheads="1"/>
          </p:cNvSpPr>
          <p:nvPr/>
        </p:nvSpPr>
        <p:spPr bwMode="auto">
          <a:xfrm>
            <a:off x="611069" y="1798645"/>
            <a:ext cx="49691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3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１）</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場のデザイン</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２）</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対人関係</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３）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構造化</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a:p>
            <a:pPr eaLnBrk="1" hangingPunct="1">
              <a:lnSpc>
                <a:spcPct val="200000"/>
              </a:lnSpc>
              <a:spcBef>
                <a:spcPct val="0"/>
              </a:spcBef>
              <a:buFontTx/>
              <a:buNone/>
              <a:defRPr/>
            </a:pP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４）</a:t>
            </a:r>
            <a:r>
              <a:rPr lang="ja-JP" altLang="en-US" kern="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kern="0" dirty="0">
                <a:solidFill>
                  <a:srgbClr val="FF0000"/>
                </a:solidFill>
                <a:latin typeface="UD デジタル 教科書体 NK-B" panose="02020700000000000000" pitchFamily="18" charset="-128"/>
                <a:ea typeface="UD デジタル 教科書体 NK-B" panose="02020700000000000000" pitchFamily="18" charset="-128"/>
              </a:rPr>
              <a:t>合意形成</a:t>
            </a:r>
            <a:r>
              <a:rPr lang="ja-JP" altLang="en-US" kern="0" dirty="0">
                <a:solidFill>
                  <a:srgbClr val="002060"/>
                </a:solidFill>
                <a:latin typeface="UD デジタル 教科書体 NK-B" panose="02020700000000000000" pitchFamily="18" charset="-128"/>
                <a:ea typeface="UD デジタル 教科書体 NK-B" panose="02020700000000000000" pitchFamily="18" charset="-128"/>
              </a:rPr>
              <a:t>のスキル</a:t>
            </a:r>
          </a:p>
        </p:txBody>
      </p:sp>
      <p:sp>
        <p:nvSpPr>
          <p:cNvPr id="46085" name="AutoShape 7"/>
          <p:cNvSpPr>
            <a:spLocks/>
          </p:cNvSpPr>
          <p:nvPr/>
        </p:nvSpPr>
        <p:spPr bwMode="auto">
          <a:xfrm>
            <a:off x="5435116" y="2829301"/>
            <a:ext cx="145073" cy="1247775"/>
          </a:xfrm>
          <a:prstGeom prst="rightBrace">
            <a:avLst>
              <a:gd name="adj1" fmla="val 49516"/>
              <a:gd name="adj2" fmla="val 50000"/>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6086" name="AutoShape 8"/>
          <p:cNvSpPr>
            <a:spLocks/>
          </p:cNvSpPr>
          <p:nvPr/>
        </p:nvSpPr>
        <p:spPr bwMode="auto">
          <a:xfrm>
            <a:off x="5369632" y="4876920"/>
            <a:ext cx="145073" cy="1144368"/>
          </a:xfrm>
          <a:prstGeom prst="rightBrace">
            <a:avLst>
              <a:gd name="adj1" fmla="val 45413"/>
              <a:gd name="adj2" fmla="val 50000"/>
            </a:avLst>
          </a:pr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latin typeface="UD デジタル 教科書体 NK-B" panose="02020700000000000000" pitchFamily="18" charset="-128"/>
              <a:ea typeface="UD デジタル 教科書体 NK-B" panose="02020700000000000000" pitchFamily="18" charset="-128"/>
            </a:endParaRPr>
          </a:p>
        </p:txBody>
      </p:sp>
      <p:cxnSp>
        <p:nvCxnSpPr>
          <p:cNvPr id="4" name="直線コネクタ 3"/>
          <p:cNvCxnSpPr/>
          <p:nvPr/>
        </p:nvCxnSpPr>
        <p:spPr>
          <a:xfrm>
            <a:off x="252048" y="4365104"/>
            <a:ext cx="8639908" cy="0"/>
          </a:xfrm>
          <a:prstGeom prst="line">
            <a:avLst/>
          </a:prstGeom>
          <a:ln w="34925">
            <a:solidFill>
              <a:srgbClr val="002060"/>
            </a:solidFill>
            <a:prstDash val="sysDot"/>
            <a:bevel/>
          </a:ln>
        </p:spPr>
        <p:style>
          <a:lnRef idx="1">
            <a:schemeClr val="accent1"/>
          </a:lnRef>
          <a:fillRef idx="0">
            <a:schemeClr val="accent1"/>
          </a:fillRef>
          <a:effectRef idx="0">
            <a:schemeClr val="accent1"/>
          </a:effectRef>
          <a:fontRef idx="minor">
            <a:schemeClr val="tx1"/>
          </a:fontRef>
        </p:style>
      </p:cxnSp>
      <p:sp>
        <p:nvSpPr>
          <p:cNvPr id="46088" name="Text Box 10"/>
          <p:cNvSpPr txBox="1">
            <a:spLocks noChangeArrowheads="1"/>
          </p:cNvSpPr>
          <p:nvPr/>
        </p:nvSpPr>
        <p:spPr bwMode="auto">
          <a:xfrm>
            <a:off x="5725275" y="5204048"/>
            <a:ext cx="2520462"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2400" kern="0" dirty="0">
                <a:solidFill>
                  <a:srgbClr val="002060"/>
                </a:solidFill>
                <a:latin typeface="UD デジタル 教科書体 NK-B" panose="02020700000000000000" pitchFamily="18" charset="-128"/>
                <a:ea typeface="UD デジタル 教科書体 NK-B" panose="02020700000000000000" pitchFamily="18" charset="-128"/>
              </a:rPr>
              <a:t>思考系スキル</a:t>
            </a:r>
          </a:p>
        </p:txBody>
      </p:sp>
      <p:pic>
        <p:nvPicPr>
          <p:cNvPr id="1030" name="Picture 6" descr="C:\Users\正文\AppData\Local\Microsoft\Windows\INetCache\IE\AUIP8LNA\MP900385537[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2584" y="1005892"/>
            <a:ext cx="1336123" cy="2064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87" name="Text Box 9"/>
          <p:cNvSpPr txBox="1">
            <a:spLocks noChangeArrowheads="1"/>
          </p:cNvSpPr>
          <p:nvPr/>
        </p:nvSpPr>
        <p:spPr bwMode="auto">
          <a:xfrm>
            <a:off x="5725463" y="3030803"/>
            <a:ext cx="2768111"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2400" kern="0" dirty="0">
                <a:solidFill>
                  <a:srgbClr val="002060"/>
                </a:solidFill>
                <a:latin typeface="UD デジタル 教科書体 NK-B" panose="02020700000000000000" pitchFamily="18" charset="-128"/>
                <a:ea typeface="UD デジタル 教科書体 NK-B" panose="02020700000000000000" pitchFamily="18" charset="-128"/>
              </a:rPr>
              <a:t>コミュニケーション系スキル</a:t>
            </a:r>
          </a:p>
        </p:txBody>
      </p:sp>
      <p:pic>
        <p:nvPicPr>
          <p:cNvPr id="2" name="図 1"/>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0" b="90000" l="0" r="90000"/>
                    </a14:imgEffect>
                  </a14:imgLayer>
                </a14:imgProps>
              </a:ext>
              <a:ext uri="{28A0092B-C50C-407E-A947-70E740481C1C}">
                <a14:useLocalDpi xmlns:a14="http://schemas.microsoft.com/office/drawing/2010/main" val="0"/>
              </a:ext>
            </a:extLst>
          </a:blip>
          <a:stretch>
            <a:fillRect/>
          </a:stretch>
        </p:blipFill>
        <p:spPr>
          <a:xfrm>
            <a:off x="7363703" y="4725144"/>
            <a:ext cx="1387646" cy="1879104"/>
          </a:xfrm>
          <a:prstGeom prst="rect">
            <a:avLst/>
          </a:prstGeom>
        </p:spPr>
      </p:pic>
      <p:sp>
        <p:nvSpPr>
          <p:cNvPr id="1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68E5D621-2156-4A9C-9C73-843CDB6840F0}"/>
              </a:ext>
            </a:extLst>
          </p:cNvPr>
          <p:cNvSpPr>
            <a:spLocks noGrp="1"/>
          </p:cNvSpPr>
          <p:nvPr>
            <p:ph type="sldNum" sz="quarter" idx="12"/>
          </p:nvPr>
        </p:nvSpPr>
        <p:spPr/>
        <p:txBody>
          <a:bodyPr/>
          <a:lstStyle/>
          <a:p>
            <a:pPr>
              <a:defRPr/>
            </a:pPr>
            <a:fld id="{71079288-7933-497A-9AC9-8DEAA7B456B8}" type="slidenum">
              <a:rPr lang="en-US" altLang="ja-JP" smtClean="0"/>
              <a:pPr>
                <a:defRPr/>
              </a:pPr>
              <a:t>16</a:t>
            </a:fld>
            <a:endParaRPr lang="en-US" altLang="ja-JP"/>
          </a:p>
        </p:txBody>
      </p:sp>
    </p:spTree>
    <p:extLst>
      <p:ext uri="{BB962C8B-B14F-4D97-AF65-F5344CB8AC3E}">
        <p14:creationId xmlns:p14="http://schemas.microsoft.com/office/powerpoint/2010/main" val="36886105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7231" y="186871"/>
            <a:ext cx="8919265" cy="853636"/>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問題解決型ファシリテーションの</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a:t>
            </a:r>
            <a:r>
              <a:rPr lang="ja-JP" altLang="en-US" sz="3600" dirty="0" err="1">
                <a:solidFill>
                  <a:schemeClr val="bg1"/>
                </a:solidFill>
                <a:latin typeface="UD デジタル 教科書体 NK-B" panose="02020700000000000000" pitchFamily="18" charset="-128"/>
                <a:ea typeface="UD デジタル 教科書体 NK-B" panose="02020700000000000000" pitchFamily="18" charset="-128"/>
              </a:rPr>
              <a:t>つの</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7107" name="Oval 26"/>
          <p:cNvSpPr>
            <a:spLocks noChangeArrowheads="1"/>
          </p:cNvSpPr>
          <p:nvPr/>
        </p:nvSpPr>
        <p:spPr bwMode="auto">
          <a:xfrm>
            <a:off x="250581" y="1124744"/>
            <a:ext cx="8569569" cy="5760250"/>
          </a:xfrm>
          <a:prstGeom prst="ellipse">
            <a:avLst/>
          </a:prstGeom>
          <a:solidFill>
            <a:srgbClr val="FFFF99">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800" kern="0">
              <a:solidFill>
                <a:srgbClr val="002060"/>
              </a:solidFill>
            </a:endParaRPr>
          </a:p>
        </p:txBody>
      </p:sp>
      <p:sp>
        <p:nvSpPr>
          <p:cNvPr id="47108" name="Rectangle 27"/>
          <p:cNvSpPr>
            <a:spLocks noChangeArrowheads="1"/>
          </p:cNvSpPr>
          <p:nvPr/>
        </p:nvSpPr>
        <p:spPr bwMode="auto">
          <a:xfrm>
            <a:off x="3492083" y="1269554"/>
            <a:ext cx="2159977" cy="431800"/>
          </a:xfrm>
          <a:prstGeom prst="rect">
            <a:avLst/>
          </a:prstGeom>
          <a:solidFill>
            <a:srgbClr val="FFFF00"/>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場のデザインのスキル</a:t>
            </a:r>
          </a:p>
        </p:txBody>
      </p:sp>
      <p:sp>
        <p:nvSpPr>
          <p:cNvPr id="47109" name="Rectangle 28"/>
          <p:cNvSpPr>
            <a:spLocks noChangeArrowheads="1"/>
          </p:cNvSpPr>
          <p:nvPr/>
        </p:nvSpPr>
        <p:spPr bwMode="auto">
          <a:xfrm>
            <a:off x="3492083" y="1701356"/>
            <a:ext cx="2159977" cy="649287"/>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場をつくり、</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つなげる</a:t>
            </a:r>
          </a:p>
        </p:txBody>
      </p:sp>
      <p:sp>
        <p:nvSpPr>
          <p:cNvPr id="47110" name="Rectangle 29"/>
          <p:cNvSpPr>
            <a:spLocks noChangeArrowheads="1"/>
          </p:cNvSpPr>
          <p:nvPr/>
        </p:nvSpPr>
        <p:spPr bwMode="auto">
          <a:xfrm>
            <a:off x="6445937" y="2859832"/>
            <a:ext cx="2158511" cy="431800"/>
          </a:xfrm>
          <a:prstGeom prst="rect">
            <a:avLst/>
          </a:prstGeom>
          <a:solidFill>
            <a:srgbClr val="FFCC99"/>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dirty="0">
                <a:solidFill>
                  <a:srgbClr val="002060"/>
                </a:solidFill>
                <a:latin typeface="UD デジタル 教科書体 NK-B" panose="02020700000000000000" pitchFamily="18" charset="-128"/>
                <a:ea typeface="UD デジタル 教科書体 NK-B" panose="02020700000000000000" pitchFamily="18" charset="-128"/>
              </a:rPr>
              <a:t>対人関係のスキル</a:t>
            </a:r>
          </a:p>
        </p:txBody>
      </p:sp>
      <p:sp>
        <p:nvSpPr>
          <p:cNvPr id="47111" name="Rectangle 30"/>
          <p:cNvSpPr>
            <a:spLocks noChangeArrowheads="1"/>
          </p:cNvSpPr>
          <p:nvPr/>
        </p:nvSpPr>
        <p:spPr bwMode="auto">
          <a:xfrm>
            <a:off x="6445937" y="3291632"/>
            <a:ext cx="2158511"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受け止め、</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引き出す</a:t>
            </a:r>
          </a:p>
        </p:txBody>
      </p:sp>
      <p:sp>
        <p:nvSpPr>
          <p:cNvPr id="47112" name="Rectangle 31"/>
          <p:cNvSpPr>
            <a:spLocks noChangeArrowheads="1"/>
          </p:cNvSpPr>
          <p:nvPr/>
        </p:nvSpPr>
        <p:spPr bwMode="auto">
          <a:xfrm>
            <a:off x="684021" y="2859832"/>
            <a:ext cx="2158511" cy="431800"/>
          </a:xfrm>
          <a:prstGeom prst="rect">
            <a:avLst/>
          </a:prstGeom>
          <a:solidFill>
            <a:srgbClr val="FF66FF"/>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合意形成のスキル</a:t>
            </a:r>
          </a:p>
        </p:txBody>
      </p:sp>
      <p:sp>
        <p:nvSpPr>
          <p:cNvPr id="47113" name="Rectangle 32"/>
          <p:cNvSpPr>
            <a:spLocks noChangeArrowheads="1"/>
          </p:cNvSpPr>
          <p:nvPr/>
        </p:nvSpPr>
        <p:spPr bwMode="auto">
          <a:xfrm>
            <a:off x="684021" y="3291632"/>
            <a:ext cx="2158511"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まとめて、</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分かち合う</a:t>
            </a:r>
          </a:p>
        </p:txBody>
      </p:sp>
      <p:sp>
        <p:nvSpPr>
          <p:cNvPr id="47114" name="Rectangle 33"/>
          <p:cNvSpPr>
            <a:spLocks noChangeArrowheads="1"/>
          </p:cNvSpPr>
          <p:nvPr/>
        </p:nvSpPr>
        <p:spPr bwMode="auto">
          <a:xfrm>
            <a:off x="3492083" y="4798169"/>
            <a:ext cx="2159977" cy="431800"/>
          </a:xfrm>
          <a:prstGeom prst="rect">
            <a:avLst/>
          </a:prstGeom>
          <a:solidFill>
            <a:srgbClr val="66FF33"/>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600" kern="0">
                <a:solidFill>
                  <a:srgbClr val="002060"/>
                </a:solidFill>
                <a:latin typeface="UD デジタル 教科書体 NK-B" panose="02020700000000000000" pitchFamily="18" charset="-128"/>
                <a:ea typeface="UD デジタル 教科書体 NK-B" panose="02020700000000000000" pitchFamily="18" charset="-128"/>
              </a:rPr>
              <a:t>構造化のスキル</a:t>
            </a:r>
          </a:p>
        </p:txBody>
      </p:sp>
      <p:sp>
        <p:nvSpPr>
          <p:cNvPr id="47115" name="Rectangle 34"/>
          <p:cNvSpPr>
            <a:spLocks noChangeArrowheads="1"/>
          </p:cNvSpPr>
          <p:nvPr/>
        </p:nvSpPr>
        <p:spPr bwMode="auto">
          <a:xfrm>
            <a:off x="3492083" y="5229969"/>
            <a:ext cx="2159977" cy="647700"/>
          </a:xfrm>
          <a:prstGeom prst="rect">
            <a:avLst/>
          </a:prstGeom>
          <a:solidFill>
            <a:schemeClr val="bg1"/>
          </a:solidFill>
          <a:ln w="9525">
            <a:solidFill>
              <a:srgbClr val="00206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かみ合わせ、</a:t>
            </a:r>
          </a:p>
          <a:p>
            <a:pPr algn="ctr" eaLnBrk="1" hangingPunct="1">
              <a:spcBef>
                <a:spcPct val="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整理する</a:t>
            </a:r>
          </a:p>
        </p:txBody>
      </p:sp>
      <p:sp>
        <p:nvSpPr>
          <p:cNvPr id="47116" name="AutoShape 35"/>
          <p:cNvSpPr>
            <a:spLocks noChangeArrowheads="1"/>
          </p:cNvSpPr>
          <p:nvPr/>
        </p:nvSpPr>
        <p:spPr bwMode="auto">
          <a:xfrm>
            <a:off x="4140685" y="3285282"/>
            <a:ext cx="791308"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17" name="AutoShape 36"/>
          <p:cNvSpPr>
            <a:spLocks noChangeArrowheads="1"/>
          </p:cNvSpPr>
          <p:nvPr/>
        </p:nvSpPr>
        <p:spPr bwMode="auto">
          <a:xfrm flipH="1" flipV="1">
            <a:off x="4142150" y="3580557"/>
            <a:ext cx="791308"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18" name="Text Box 37"/>
          <p:cNvSpPr txBox="1">
            <a:spLocks noChangeArrowheads="1"/>
          </p:cNvSpPr>
          <p:nvPr/>
        </p:nvSpPr>
        <p:spPr bwMode="auto">
          <a:xfrm>
            <a:off x="4212684" y="2853482"/>
            <a:ext cx="79277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dirty="0">
                <a:solidFill>
                  <a:srgbClr val="FF0000"/>
                </a:solidFill>
                <a:latin typeface="UD デジタル 教科書体 NK-B" panose="02020700000000000000" pitchFamily="18" charset="-128"/>
                <a:ea typeface="UD デジタル 教科書体 NK-B" panose="02020700000000000000" pitchFamily="18" charset="-128"/>
              </a:rPr>
              <a:t>共有</a:t>
            </a:r>
          </a:p>
        </p:txBody>
      </p:sp>
      <p:sp>
        <p:nvSpPr>
          <p:cNvPr id="47119" name="Text Box 38"/>
          <p:cNvSpPr txBox="1">
            <a:spLocks noChangeArrowheads="1"/>
          </p:cNvSpPr>
          <p:nvPr/>
        </p:nvSpPr>
        <p:spPr bwMode="auto">
          <a:xfrm>
            <a:off x="5005272" y="3501182"/>
            <a:ext cx="79277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a:solidFill>
                  <a:srgbClr val="FF0000"/>
                </a:solidFill>
                <a:latin typeface="UD デジタル 教科書体 NK-B" panose="02020700000000000000" pitchFamily="18" charset="-128"/>
                <a:ea typeface="UD デジタル 教科書体 NK-B" panose="02020700000000000000" pitchFamily="18" charset="-128"/>
              </a:rPr>
              <a:t>発散</a:t>
            </a:r>
          </a:p>
        </p:txBody>
      </p:sp>
      <p:sp>
        <p:nvSpPr>
          <p:cNvPr id="47120" name="Text Box 39"/>
          <p:cNvSpPr txBox="1">
            <a:spLocks noChangeArrowheads="1"/>
          </p:cNvSpPr>
          <p:nvPr/>
        </p:nvSpPr>
        <p:spPr bwMode="auto">
          <a:xfrm>
            <a:off x="4212684" y="4148882"/>
            <a:ext cx="79277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a:solidFill>
                  <a:srgbClr val="FF0000"/>
                </a:solidFill>
                <a:latin typeface="UD デジタル 教科書体 NK-B" panose="02020700000000000000" pitchFamily="18" charset="-128"/>
                <a:ea typeface="UD デジタル 教科書体 NK-B" panose="02020700000000000000" pitchFamily="18" charset="-128"/>
              </a:rPr>
              <a:t>収束</a:t>
            </a:r>
          </a:p>
        </p:txBody>
      </p:sp>
      <p:sp>
        <p:nvSpPr>
          <p:cNvPr id="47121" name="Text Box 40"/>
          <p:cNvSpPr txBox="1">
            <a:spLocks noChangeArrowheads="1"/>
          </p:cNvSpPr>
          <p:nvPr/>
        </p:nvSpPr>
        <p:spPr bwMode="auto">
          <a:xfrm>
            <a:off x="3421181" y="3501182"/>
            <a:ext cx="79130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800" b="1" kern="0" dirty="0">
                <a:solidFill>
                  <a:srgbClr val="FF0000"/>
                </a:solidFill>
                <a:latin typeface="UD デジタル 教科書体 NK-B" panose="02020700000000000000" pitchFamily="18" charset="-128"/>
                <a:ea typeface="UD デジタル 教科書体 NK-B" panose="02020700000000000000" pitchFamily="18" charset="-128"/>
              </a:rPr>
              <a:t>決定</a:t>
            </a:r>
          </a:p>
        </p:txBody>
      </p:sp>
      <p:sp>
        <p:nvSpPr>
          <p:cNvPr id="47122" name="Text Box 41"/>
          <p:cNvSpPr txBox="1">
            <a:spLocks noChangeArrowheads="1"/>
          </p:cNvSpPr>
          <p:nvPr/>
        </p:nvSpPr>
        <p:spPr bwMode="auto">
          <a:xfrm>
            <a:off x="3060601" y="2483604"/>
            <a:ext cx="3832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プロセス設計</a:t>
            </a:r>
            <a:r>
              <a:rPr lang="ja-JP" altLang="en-US" sz="1400" kern="0" dirty="0">
                <a:solidFill>
                  <a:srgbClr val="002060"/>
                </a:solidFill>
                <a:latin typeface="UD デジタル 教科書体 NK-B" panose="02020700000000000000" pitchFamily="18" charset="-128"/>
                <a:ea typeface="UD デジタル 教科書体 NK-B" panose="02020700000000000000" pitchFamily="18" charset="-128"/>
              </a:rPr>
              <a:t>（演習の設計図を描く）</a:t>
            </a:r>
            <a:endPar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3" name="Text Box 42"/>
          <p:cNvSpPr txBox="1">
            <a:spLocks noChangeArrowheads="1"/>
          </p:cNvSpPr>
          <p:nvPr/>
        </p:nvSpPr>
        <p:spPr bwMode="auto">
          <a:xfrm>
            <a:off x="6445937" y="3941330"/>
            <a:ext cx="2158511"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傾聴と質問</a:t>
            </a:r>
          </a:p>
          <a:p>
            <a:pPr eaLnBrk="1" hangingPunct="1">
              <a:spcBef>
                <a:spcPct val="5000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●非言語メッセージ</a:t>
            </a:r>
          </a:p>
        </p:txBody>
      </p:sp>
      <p:sp>
        <p:nvSpPr>
          <p:cNvPr id="47124" name="Text Box 43"/>
          <p:cNvSpPr txBox="1">
            <a:spLocks noChangeArrowheads="1"/>
          </p:cNvSpPr>
          <p:nvPr/>
        </p:nvSpPr>
        <p:spPr bwMode="auto">
          <a:xfrm>
            <a:off x="683972" y="3945682"/>
            <a:ext cx="259226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意思決定手法の活用</a:t>
            </a:r>
          </a:p>
          <a:p>
            <a:pPr eaLnBrk="1" hangingPunct="1">
              <a:spcBef>
                <a:spcPct val="50000"/>
              </a:spcBef>
              <a:buFontTx/>
              <a:buNone/>
              <a:defRPr/>
            </a:pPr>
            <a:r>
              <a:rPr lang="ja-JP" altLang="en-US" sz="1800" kern="0">
                <a:solidFill>
                  <a:srgbClr val="002060"/>
                </a:solidFill>
                <a:latin typeface="UD デジタル 教科書体 NK-B" panose="02020700000000000000" pitchFamily="18" charset="-128"/>
                <a:ea typeface="UD デジタル 教科書体 NK-B" panose="02020700000000000000" pitchFamily="18" charset="-128"/>
              </a:rPr>
              <a:t>● フィードバック</a:t>
            </a:r>
          </a:p>
        </p:txBody>
      </p:sp>
      <p:sp>
        <p:nvSpPr>
          <p:cNvPr id="47125" name="AutoShape 44"/>
          <p:cNvSpPr>
            <a:spLocks noChangeArrowheads="1"/>
          </p:cNvSpPr>
          <p:nvPr/>
        </p:nvSpPr>
        <p:spPr bwMode="auto">
          <a:xfrm rot="5400000">
            <a:off x="6587536" y="1702392"/>
            <a:ext cx="865187" cy="8631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6" name="AutoShape 45"/>
          <p:cNvSpPr>
            <a:spLocks noChangeArrowheads="1"/>
          </p:cNvSpPr>
          <p:nvPr/>
        </p:nvSpPr>
        <p:spPr bwMode="auto">
          <a:xfrm rot="10800000">
            <a:off x="6515299" y="4798169"/>
            <a:ext cx="864577"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7" name="AutoShape 46"/>
          <p:cNvSpPr>
            <a:spLocks noChangeArrowheads="1"/>
          </p:cNvSpPr>
          <p:nvPr/>
        </p:nvSpPr>
        <p:spPr bwMode="auto">
          <a:xfrm rot="-5400000">
            <a:off x="1476246" y="4726182"/>
            <a:ext cx="865187" cy="8631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8" name="AutoShape 47"/>
          <p:cNvSpPr>
            <a:spLocks noChangeArrowheads="1"/>
          </p:cNvSpPr>
          <p:nvPr/>
        </p:nvSpPr>
        <p:spPr bwMode="auto">
          <a:xfrm>
            <a:off x="1619456" y="1628329"/>
            <a:ext cx="864577"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9050">
            <a:solidFill>
              <a:schemeClr val="tx1"/>
            </a:solidFill>
            <a:miter lim="800000"/>
            <a:headEnd/>
            <a:tailEnd/>
          </a:ln>
        </p:spPr>
        <p:txBody>
          <a:bodyPr wrap="none" anchor="ctr"/>
          <a:lstStyle/>
          <a:p>
            <a:pPr>
              <a:defRPr/>
            </a:pPr>
            <a:endParaRPr kumimoji="0" lang="ja-JP" altLang="en-US" ker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7129" name="Text Box 48"/>
          <p:cNvSpPr txBox="1">
            <a:spLocks noChangeArrowheads="1"/>
          </p:cNvSpPr>
          <p:nvPr/>
        </p:nvSpPr>
        <p:spPr bwMode="auto">
          <a:xfrm>
            <a:off x="2916277" y="5961906"/>
            <a:ext cx="3959469"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ファシリテーション・グラフィック</a:t>
            </a:r>
          </a:p>
          <a:p>
            <a:pPr eaLnBrk="1" hangingPunct="1">
              <a:spcBef>
                <a:spcPct val="50000"/>
              </a:spcBef>
              <a:buFontTx/>
              <a:buNone/>
              <a:defRPr/>
            </a:pP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●問題解決の基本は「分ける」</a:t>
            </a:r>
          </a:p>
        </p:txBody>
      </p:sp>
      <p:sp>
        <p:nvSpPr>
          <p:cNvPr id="2" name="テキスト ボックス 1"/>
          <p:cNvSpPr txBox="1"/>
          <p:nvPr/>
        </p:nvSpPr>
        <p:spPr>
          <a:xfrm>
            <a:off x="5992892" y="1063769"/>
            <a:ext cx="3043604" cy="276999"/>
          </a:xfrm>
          <a:prstGeom prst="rect">
            <a:avLst/>
          </a:prstGeom>
          <a:noFill/>
        </p:spPr>
        <p:txBody>
          <a:bodyPr wrap="square" rtlCol="0">
            <a:spAutoFit/>
          </a:bodyPr>
          <a:lstStyle/>
          <a:p>
            <a:pPr fontAlgn="auto">
              <a:spcBef>
                <a:spcPts val="0"/>
              </a:spcBef>
              <a:spcAft>
                <a:spcPts val="0"/>
              </a:spcAft>
              <a:defRPr/>
            </a:pPr>
            <a:r>
              <a:rPr lang="ja-JP" altLang="en-US" sz="1200" kern="0" dirty="0">
                <a:solidFill>
                  <a:srgbClr val="002060"/>
                </a:solidFill>
                <a:latin typeface="UD デジタル 教科書体 NK-B" panose="02020700000000000000" pitchFamily="18" charset="-128"/>
                <a:ea typeface="UD デジタル 教科書体 NK-B" panose="02020700000000000000" pitchFamily="18" charset="-128"/>
              </a:rPr>
              <a:t>堀　公俊（ファシリテーション入門より引用）</a:t>
            </a:r>
          </a:p>
        </p:txBody>
      </p:sp>
      <p:sp>
        <p:nvSpPr>
          <p:cNvPr id="29"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F233F24E-FADE-4A6B-B510-1C4E5D087253}"/>
              </a:ext>
            </a:extLst>
          </p:cNvPr>
          <p:cNvSpPr>
            <a:spLocks noGrp="1"/>
          </p:cNvSpPr>
          <p:nvPr>
            <p:ph type="sldNum" sz="quarter" idx="12"/>
          </p:nvPr>
        </p:nvSpPr>
        <p:spPr/>
        <p:txBody>
          <a:bodyPr/>
          <a:lstStyle/>
          <a:p>
            <a:pPr>
              <a:defRPr/>
            </a:pPr>
            <a:fld id="{E272F4D6-A241-4B18-A3E3-19914EF8114A}" type="slidenum">
              <a:rPr lang="en-US" altLang="ja-JP" smtClean="0"/>
              <a:pPr>
                <a:defRPr/>
              </a:pPr>
              <a:t>17</a:t>
            </a:fld>
            <a:endParaRPr lang="en-US" altLang="ja-JP"/>
          </a:p>
        </p:txBody>
      </p:sp>
    </p:spTree>
    <p:extLst>
      <p:ext uri="{BB962C8B-B14F-4D97-AF65-F5344CB8AC3E}">
        <p14:creationId xmlns:p14="http://schemas.microsoft.com/office/powerpoint/2010/main" val="40688844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場のデザイン</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22578" y="1616966"/>
            <a:ext cx="4927209" cy="4154984"/>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目的、目標を明確にして共有する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参加者の選定</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研修、会議を行う場所を選ぶ</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アイスブレイク</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スケジュールを提示する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グラウンド・ルールを提示する</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509EBDDC-9233-AAC3-B80B-E9E365A408BA}"/>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36669506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対人関係の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64780" y="2598004"/>
            <a:ext cx="4927209" cy="2677656"/>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聴く力</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安心・安全の保障</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発言しやすい雰囲気をつくる</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引き出す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46CC8175-D5BE-A5A1-2DCB-08BCCEECA05A}"/>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0262942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本科目のねらい</a:t>
            </a:r>
          </a:p>
        </p:txBody>
      </p:sp>
      <p:sp>
        <p:nvSpPr>
          <p:cNvPr id="3" name="コンテンツ プレースホルダー 2"/>
          <p:cNvSpPr>
            <a:spLocks noGrp="1"/>
          </p:cNvSpPr>
          <p:nvPr>
            <p:ph idx="1"/>
          </p:nvPr>
        </p:nvSpPr>
        <p:spPr>
          <a:xfrm>
            <a:off x="457202" y="1628800"/>
            <a:ext cx="8291264" cy="4536504"/>
          </a:xfrm>
        </p:spPr>
        <p:txBody>
          <a:bodyPr/>
          <a:lstStyle/>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Ⅰ</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：ここでは、ソーシャルワークで言うところの</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ファシリテーション技術</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を講義と演習を通じて学ぶ。</a:t>
            </a:r>
          </a:p>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Ⅱ</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：ファシリテーション技術を再確認し、基幹相談支援センター等が実施する研修における企画のポイントや参加者が</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主体的に学ぶ場作り</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を理解する。</a:t>
            </a:r>
          </a:p>
          <a:p>
            <a:pPr marL="361950" indent="-361950">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Ⅲ</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「①個別の課題を解決していく力」と「②すでに必要とされている事項（拠点や包括ケア等）に対応する力」</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が主任には求められている。これらを推進していくためのファシリテーション技術についても演習等を通じて理解する。</a:t>
            </a:r>
          </a:p>
          <a:p>
            <a:pPr marL="361950" indent="-361950">
              <a:buNone/>
            </a:pPr>
            <a:endParaRPr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7084AF32-0320-4888-B92B-E2A07F50D10C}"/>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構造化の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701477" y="2759586"/>
            <a:ext cx="4927209" cy="2308324"/>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ロジカルシンキング</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ビジュアル化（ホワイトボードの使用、</a:t>
            </a:r>
            <a:r>
              <a:rPr lang="en-US" altLang="ja-JP" sz="2400" dirty="0">
                <a:latin typeface="UD デジタル 教科書体 NK-B" panose="02020700000000000000" pitchFamily="18" charset="-128"/>
                <a:ea typeface="UD デジタル 教科書体 NK-B" panose="02020700000000000000" pitchFamily="18" charset="-128"/>
              </a:rPr>
              <a:t>KJ</a:t>
            </a:r>
            <a:r>
              <a:rPr lang="ja-JP" altLang="en-US" sz="2400" dirty="0">
                <a:latin typeface="UD デジタル 教科書体 NK-B" panose="02020700000000000000" pitchFamily="18" charset="-128"/>
                <a:ea typeface="UD デジタル 教科書体 NK-B" panose="02020700000000000000" pitchFamily="18" charset="-128"/>
              </a:rPr>
              <a:t>法など）</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問いかけ</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684916E-03BD-A01F-36E5-53CA5BC13686}"/>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9383956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756-D770-65E9-E392-9729EF0421FB}"/>
              </a:ext>
            </a:extLst>
          </p:cNvPr>
          <p:cNvSpPr/>
          <p:nvPr/>
        </p:nvSpPr>
        <p:spPr>
          <a:xfrm>
            <a:off x="0" y="857250"/>
            <a:ext cx="3207434" cy="51435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BEE75AD-DBFC-F669-6B25-A2486EA796E6}"/>
              </a:ext>
            </a:extLst>
          </p:cNvPr>
          <p:cNvSpPr txBox="1"/>
          <p:nvPr/>
        </p:nvSpPr>
        <p:spPr>
          <a:xfrm>
            <a:off x="216667" y="3221251"/>
            <a:ext cx="2774099" cy="1107996"/>
          </a:xfrm>
          <a:prstGeom prst="rect">
            <a:avLst/>
          </a:prstGeom>
          <a:noFill/>
        </p:spPr>
        <p:txBody>
          <a:bodyPr wrap="square" rtlCol="0">
            <a:spAutoFit/>
          </a:bodyPr>
          <a:lstStyle/>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合意形成の</a:t>
            </a:r>
            <a:endParaRPr lang="en-US" altLang="ja-JP" sz="3300" b="1"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3300" b="1" dirty="0">
                <a:solidFill>
                  <a:schemeClr val="bg1"/>
                </a:solidFill>
                <a:latin typeface="UD デジタル 教科書体 NK-B" panose="02020700000000000000" pitchFamily="18" charset="-128"/>
                <a:ea typeface="UD デジタル 教科書体 NK-B" panose="02020700000000000000" pitchFamily="18" charset="-128"/>
              </a:rPr>
              <a:t>スキル</a:t>
            </a:r>
          </a:p>
        </p:txBody>
      </p:sp>
      <p:sp>
        <p:nvSpPr>
          <p:cNvPr id="4" name="テキスト ボックス 3">
            <a:extLst>
              <a:ext uri="{FF2B5EF4-FFF2-40B4-BE49-F238E27FC236}">
                <a16:creationId xmlns:a16="http://schemas.microsoft.com/office/drawing/2014/main" id="{0F1D21EB-F008-5C21-AF76-BF5D2E2533CC}"/>
              </a:ext>
            </a:extLst>
          </p:cNvPr>
          <p:cNvSpPr txBox="1"/>
          <p:nvPr/>
        </p:nvSpPr>
        <p:spPr>
          <a:xfrm>
            <a:off x="3680375" y="3175085"/>
            <a:ext cx="4927209" cy="1200329"/>
          </a:xfrm>
          <a:prstGeom prst="rect">
            <a:avLst/>
          </a:prstGeom>
          <a:noFill/>
        </p:spPr>
        <p:txBody>
          <a:bodyPr wrap="square" rtlCol="0">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コンフリクト・マネジメント</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ステークホルダー</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5C2AC58-65E4-E8BE-E75E-0B0607CB4025}"/>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4732826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36525"/>
            <a:ext cx="8229600" cy="753439"/>
          </a:xfrm>
          <a:prstGeom prst="rect">
            <a:avLst/>
          </a:prstGeom>
          <a:solidFill>
            <a:srgbClr val="002060"/>
          </a:solidFill>
          <a:ln w="9525">
            <a:noFill/>
            <a:miter lim="800000"/>
            <a:headEnd/>
            <a:tailEnd/>
          </a:ln>
        </p:spPr>
        <p:txBody>
          <a:bodyPr anchor="ctr"/>
          <a:lstStyle/>
          <a:p>
            <a:pPr algn="ctr">
              <a:defRPr/>
            </a:pPr>
            <a:r>
              <a:rPr lang="ja-JP" altLang="en-US" sz="4000" kern="0" dirty="0">
                <a:solidFill>
                  <a:schemeClr val="bg1"/>
                </a:solidFill>
                <a:latin typeface="UD デジタル 教科書体 NK-B" panose="02020700000000000000" pitchFamily="18" charset="-128"/>
                <a:ea typeface="UD デジタル 教科書体 NK-B" panose="02020700000000000000" pitchFamily="18" charset="-128"/>
              </a:rPr>
              <a:t>「発散」</a:t>
            </a:r>
            <a:r>
              <a:rPr lang="ja-JP" altLang="en-US" sz="3600" kern="0" dirty="0">
                <a:solidFill>
                  <a:schemeClr val="bg1"/>
                </a:solidFill>
                <a:latin typeface="UD デジタル 教科書体 NK-B" panose="02020700000000000000" pitchFamily="18" charset="-128"/>
                <a:ea typeface="UD デジタル 教科書体 NK-B" panose="02020700000000000000" pitchFamily="18" charset="-128"/>
              </a:rPr>
              <a:t>と</a:t>
            </a:r>
            <a:r>
              <a:rPr lang="ja-JP" altLang="en-US" sz="4000" kern="0" dirty="0">
                <a:solidFill>
                  <a:schemeClr val="bg1"/>
                </a:solidFill>
                <a:latin typeface="UD デジタル 教科書体 NK-B" panose="02020700000000000000" pitchFamily="18" charset="-128"/>
                <a:ea typeface="UD デジタル 教科書体 NK-B" panose="02020700000000000000" pitchFamily="18" charset="-128"/>
              </a:rPr>
              <a:t>「収束」</a:t>
            </a:r>
            <a:r>
              <a:rPr lang="ja-JP" altLang="en-US" sz="3600" kern="0" dirty="0">
                <a:solidFill>
                  <a:schemeClr val="bg1"/>
                </a:solidFill>
                <a:latin typeface="UD デジタル 教科書体 NK-B" panose="02020700000000000000" pitchFamily="18" charset="-128"/>
                <a:ea typeface="UD デジタル 教科書体 NK-B" panose="02020700000000000000" pitchFamily="18" charset="-128"/>
              </a:rPr>
              <a:t>をはっきりと分ける</a:t>
            </a:r>
          </a:p>
        </p:txBody>
      </p:sp>
      <p:sp>
        <p:nvSpPr>
          <p:cNvPr id="5" name="台形 4"/>
          <p:cNvSpPr/>
          <p:nvPr/>
        </p:nvSpPr>
        <p:spPr>
          <a:xfrm>
            <a:off x="2295992" y="1629519"/>
            <a:ext cx="5383983" cy="2232248"/>
          </a:xfrm>
          <a:prstGeom prst="trapezoid">
            <a:avLst>
              <a:gd name="adj" fmla="val 95726"/>
            </a:avLst>
          </a:prstGeom>
          <a:gradFill flip="none" rotWithShape="1">
            <a:gsLst>
              <a:gs pos="0">
                <a:srgbClr val="FF0000">
                  <a:alpha val="31000"/>
                </a:srgbClr>
              </a:gs>
              <a:gs pos="50000">
                <a:srgbClr val="FF0000">
                  <a:alpha val="60000"/>
                </a:srgbClr>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6" name="台形 5"/>
          <p:cNvSpPr/>
          <p:nvPr/>
        </p:nvSpPr>
        <p:spPr>
          <a:xfrm flipV="1">
            <a:off x="2295992" y="4077791"/>
            <a:ext cx="5383983" cy="2232248"/>
          </a:xfrm>
          <a:prstGeom prst="trapezoid">
            <a:avLst>
              <a:gd name="adj" fmla="val 96338"/>
            </a:avLst>
          </a:prstGeom>
          <a:gradFill>
            <a:gsLst>
              <a:gs pos="0">
                <a:srgbClr val="0070C0"/>
              </a:gs>
              <a:gs pos="50000">
                <a:srgbClr val="0070C0">
                  <a:alpha val="46000"/>
                </a:srgbClr>
              </a:gs>
              <a:gs pos="100000">
                <a:srgbClr val="0070C0">
                  <a:alpha val="2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4090408" y="1197818"/>
            <a:ext cx="1795097" cy="4318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目的を共有</a:t>
            </a:r>
          </a:p>
        </p:txBody>
      </p:sp>
      <p:sp>
        <p:nvSpPr>
          <p:cNvPr id="8" name="正方形/長方形 7"/>
          <p:cNvSpPr/>
          <p:nvPr/>
        </p:nvSpPr>
        <p:spPr>
          <a:xfrm>
            <a:off x="3923928" y="6309568"/>
            <a:ext cx="2084313" cy="4318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解決策の合意</a:t>
            </a:r>
          </a:p>
        </p:txBody>
      </p:sp>
      <p:sp>
        <p:nvSpPr>
          <p:cNvPr id="48141" name="テキスト ボックス 9"/>
          <p:cNvSpPr txBox="1">
            <a:spLocks noChangeArrowheads="1"/>
          </p:cNvSpPr>
          <p:nvPr/>
        </p:nvSpPr>
        <p:spPr bwMode="auto">
          <a:xfrm>
            <a:off x="3558468" y="2350542"/>
            <a:ext cx="2990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発散する</a:t>
            </a: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（現状を洗い出す）</a:t>
            </a:r>
          </a:p>
        </p:txBody>
      </p:sp>
      <p:sp>
        <p:nvSpPr>
          <p:cNvPr id="48142" name="テキスト ボックス 10"/>
          <p:cNvSpPr txBox="1">
            <a:spLocks noChangeArrowheads="1"/>
          </p:cNvSpPr>
          <p:nvPr/>
        </p:nvSpPr>
        <p:spPr bwMode="auto">
          <a:xfrm>
            <a:off x="3558468" y="4654005"/>
            <a:ext cx="2990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収束する</a:t>
            </a: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（解決策をまとめる）</a:t>
            </a:r>
          </a:p>
        </p:txBody>
      </p:sp>
      <p:sp>
        <p:nvSpPr>
          <p:cNvPr id="12" name="下矢印 11"/>
          <p:cNvSpPr/>
          <p:nvPr/>
        </p:nvSpPr>
        <p:spPr>
          <a:xfrm rot="2581597">
            <a:off x="2730612" y="1180555"/>
            <a:ext cx="531935" cy="2663825"/>
          </a:xfrm>
          <a:prstGeom prst="downArrow">
            <a:avLst/>
          </a:prstGeom>
          <a:gradFill>
            <a:gsLst>
              <a:gs pos="0">
                <a:schemeClr val="bg1">
                  <a:lumMod val="85000"/>
                </a:schemeClr>
              </a:gs>
              <a:gs pos="50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13" name="下矢印 12"/>
          <p:cNvSpPr/>
          <p:nvPr/>
        </p:nvSpPr>
        <p:spPr>
          <a:xfrm rot="18990119">
            <a:off x="2652859" y="4030117"/>
            <a:ext cx="531934" cy="2663825"/>
          </a:xfrm>
          <a:prstGeom prst="downArrow">
            <a:avLst/>
          </a:prstGeom>
          <a:gradFill>
            <a:gsLst>
              <a:gs pos="0">
                <a:schemeClr val="bg1">
                  <a:lumMod val="50000"/>
                </a:schemeClr>
              </a:gs>
              <a:gs pos="50000">
                <a:schemeClr val="bg1">
                  <a:lumMod val="6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下矢印 13"/>
          <p:cNvSpPr/>
          <p:nvPr/>
        </p:nvSpPr>
        <p:spPr>
          <a:xfrm rot="18853098">
            <a:off x="6730207" y="1320316"/>
            <a:ext cx="576263" cy="2458915"/>
          </a:xfrm>
          <a:prstGeom prst="downArrow">
            <a:avLst/>
          </a:prstGeom>
          <a:gradFill>
            <a:gsLst>
              <a:gs pos="0">
                <a:schemeClr val="bg1">
                  <a:lumMod val="85000"/>
                </a:schemeClr>
              </a:gs>
              <a:gs pos="50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UD デジタル 教科書体 NK-B" panose="02020700000000000000" pitchFamily="18" charset="-128"/>
              <a:ea typeface="UD デジタル 教科書体 NK-B" panose="02020700000000000000" pitchFamily="18" charset="-128"/>
            </a:endParaRPr>
          </a:p>
        </p:txBody>
      </p:sp>
      <p:sp>
        <p:nvSpPr>
          <p:cNvPr id="15" name="下矢印 14"/>
          <p:cNvSpPr/>
          <p:nvPr/>
        </p:nvSpPr>
        <p:spPr>
          <a:xfrm rot="2570553">
            <a:off x="6716448" y="4061867"/>
            <a:ext cx="531935" cy="2665413"/>
          </a:xfrm>
          <a:prstGeom prst="downArrow">
            <a:avLst/>
          </a:prstGeom>
          <a:gradFill>
            <a:gsLst>
              <a:gs pos="0">
                <a:schemeClr val="bg1">
                  <a:lumMod val="50000"/>
                </a:schemeClr>
              </a:gs>
              <a:gs pos="50000">
                <a:schemeClr val="bg1">
                  <a:lumMod val="6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6" name="円/楕円 15"/>
          <p:cNvSpPr/>
          <p:nvPr/>
        </p:nvSpPr>
        <p:spPr>
          <a:xfrm>
            <a:off x="2628047"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要</a:t>
            </a:r>
          </a:p>
        </p:txBody>
      </p:sp>
      <p:sp>
        <p:nvSpPr>
          <p:cNvPr id="17" name="円/楕円 16"/>
          <p:cNvSpPr/>
          <p:nvPr/>
        </p:nvSpPr>
        <p:spPr>
          <a:xfrm>
            <a:off x="4755786"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ま</a:t>
            </a:r>
          </a:p>
        </p:txBody>
      </p:sp>
      <p:sp>
        <p:nvSpPr>
          <p:cNvPr id="18" name="円/楕円 17"/>
          <p:cNvSpPr/>
          <p:nvPr/>
        </p:nvSpPr>
        <p:spPr>
          <a:xfrm>
            <a:off x="6816115"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め</a:t>
            </a:r>
          </a:p>
        </p:txBody>
      </p:sp>
      <p:sp>
        <p:nvSpPr>
          <p:cNvPr id="19" name="円/楕円 18"/>
          <p:cNvSpPr/>
          <p:nvPr/>
        </p:nvSpPr>
        <p:spPr>
          <a:xfrm>
            <a:off x="3691915" y="3645024"/>
            <a:ext cx="531935"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点</a:t>
            </a:r>
          </a:p>
        </p:txBody>
      </p:sp>
      <p:sp>
        <p:nvSpPr>
          <p:cNvPr id="20" name="円/楕円 19"/>
          <p:cNvSpPr/>
          <p:nvPr/>
        </p:nvSpPr>
        <p:spPr>
          <a:xfrm>
            <a:off x="5819655" y="3645024"/>
            <a:ext cx="530469" cy="576262"/>
          </a:xfrm>
          <a:prstGeom prst="ellipse">
            <a:avLst/>
          </a:prstGeom>
          <a:solidFill>
            <a:srgbClr val="FFFF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0000"/>
                </a:solidFill>
                <a:latin typeface="UD デジタル 教科書体 NK-B" panose="02020700000000000000" pitchFamily="18" charset="-128"/>
                <a:ea typeface="UD デジタル 教科書体 NK-B" panose="02020700000000000000" pitchFamily="18" charset="-128"/>
              </a:rPr>
              <a:t>と</a:t>
            </a:r>
          </a:p>
        </p:txBody>
      </p:sp>
      <p:sp>
        <p:nvSpPr>
          <p:cNvPr id="2" name="テキスト ボックス 1"/>
          <p:cNvSpPr txBox="1"/>
          <p:nvPr/>
        </p:nvSpPr>
        <p:spPr>
          <a:xfrm>
            <a:off x="6156176" y="1023119"/>
            <a:ext cx="2820207" cy="461665"/>
          </a:xfrm>
          <a:prstGeom prst="rect">
            <a:avLst/>
          </a:prstGeom>
          <a:noFill/>
        </p:spPr>
        <p:txBody>
          <a:bodyPr wrap="square" rtlCol="0">
            <a:spAutoFit/>
          </a:bodyPr>
          <a:lstStyle/>
          <a:p>
            <a:pPr fontAlgn="auto">
              <a:spcBef>
                <a:spcPts val="0"/>
              </a:spcBef>
              <a:spcAft>
                <a:spcPts val="0"/>
              </a:spcAft>
            </a:pPr>
            <a:r>
              <a:rPr lang="ja-JP" altLang="en-US" sz="1200" dirty="0">
                <a:solidFill>
                  <a:srgbClr val="002060"/>
                </a:solidFill>
                <a:latin typeface="UD デジタル 教科書体 NK-B" panose="02020700000000000000" pitchFamily="18" charset="-128"/>
                <a:ea typeface="UD デジタル 教科書体 NK-B" panose="02020700000000000000" pitchFamily="18" charset="-128"/>
              </a:rPr>
              <a:t>高野文夫（ファシリテーション力が面白いほど身につく本より引用）一部加工</a:t>
            </a:r>
          </a:p>
        </p:txBody>
      </p:sp>
      <p:sp>
        <p:nvSpPr>
          <p:cNvPr id="10" name="矢印: 右 9">
            <a:extLst>
              <a:ext uri="{FF2B5EF4-FFF2-40B4-BE49-F238E27FC236}">
                <a16:creationId xmlns:a16="http://schemas.microsoft.com/office/drawing/2014/main" id="{F3688DD1-F80A-444E-9B2B-F3212CED9A7E}"/>
              </a:ext>
            </a:extLst>
          </p:cNvPr>
          <p:cNvSpPr/>
          <p:nvPr/>
        </p:nvSpPr>
        <p:spPr>
          <a:xfrm>
            <a:off x="179512" y="1138041"/>
            <a:ext cx="2418216" cy="576262"/>
          </a:xfrm>
          <a:prstGeom prst="rightArrow">
            <a:avLst>
              <a:gd name="adj1" fmla="val 76765"/>
              <a:gd name="adj2" fmla="val 5000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場のデザインのスキル</a:t>
            </a:r>
          </a:p>
        </p:txBody>
      </p:sp>
      <p:sp>
        <p:nvSpPr>
          <p:cNvPr id="22" name="矢印: 右 21">
            <a:extLst>
              <a:ext uri="{FF2B5EF4-FFF2-40B4-BE49-F238E27FC236}">
                <a16:creationId xmlns:a16="http://schemas.microsoft.com/office/drawing/2014/main" id="{5C636FEC-3077-40C7-8F21-29C9841F790A}"/>
              </a:ext>
            </a:extLst>
          </p:cNvPr>
          <p:cNvSpPr/>
          <p:nvPr/>
        </p:nvSpPr>
        <p:spPr>
          <a:xfrm>
            <a:off x="181468" y="2362488"/>
            <a:ext cx="2066676" cy="576262"/>
          </a:xfrm>
          <a:prstGeom prst="rightArrow">
            <a:avLst>
              <a:gd name="adj1" fmla="val 76765"/>
              <a:gd name="adj2" fmla="val 50000"/>
            </a:avLst>
          </a:prstGeom>
          <a:solidFill>
            <a:srgbClr val="FF993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対人関係のスキル</a:t>
            </a:r>
          </a:p>
        </p:txBody>
      </p:sp>
      <p:sp>
        <p:nvSpPr>
          <p:cNvPr id="23" name="矢印: 右 22">
            <a:extLst>
              <a:ext uri="{FF2B5EF4-FFF2-40B4-BE49-F238E27FC236}">
                <a16:creationId xmlns:a16="http://schemas.microsoft.com/office/drawing/2014/main" id="{2BEE5C0B-8F8E-4EEA-A74B-E1C33A673BC5}"/>
              </a:ext>
            </a:extLst>
          </p:cNvPr>
          <p:cNvSpPr/>
          <p:nvPr/>
        </p:nvSpPr>
        <p:spPr>
          <a:xfrm>
            <a:off x="193371" y="3716834"/>
            <a:ext cx="1872080" cy="576262"/>
          </a:xfrm>
          <a:prstGeom prst="rightArrow">
            <a:avLst>
              <a:gd name="adj1" fmla="val 76765"/>
              <a:gd name="adj2" fmla="val 50000"/>
            </a:avLst>
          </a:prstGeom>
          <a:solidFill>
            <a:srgbClr val="66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構造化のスキル</a:t>
            </a:r>
          </a:p>
        </p:txBody>
      </p:sp>
      <p:sp>
        <p:nvSpPr>
          <p:cNvPr id="24" name="矢印: 右 23">
            <a:extLst>
              <a:ext uri="{FF2B5EF4-FFF2-40B4-BE49-F238E27FC236}">
                <a16:creationId xmlns:a16="http://schemas.microsoft.com/office/drawing/2014/main" id="{E9670315-255C-452B-9E43-9C9ED24C67FA}"/>
              </a:ext>
            </a:extLst>
          </p:cNvPr>
          <p:cNvSpPr/>
          <p:nvPr/>
        </p:nvSpPr>
        <p:spPr>
          <a:xfrm>
            <a:off x="210423" y="5733058"/>
            <a:ext cx="2037726" cy="576262"/>
          </a:xfrm>
          <a:prstGeom prst="rightArrow">
            <a:avLst>
              <a:gd name="adj1" fmla="val 76765"/>
              <a:gd name="adj2" fmla="val 50000"/>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a:solidFill>
                  <a:srgbClr val="FFFFFF"/>
                </a:solidFill>
                <a:latin typeface="UD デジタル 教科書体 NK-B" panose="02020700000000000000" pitchFamily="18" charset="-128"/>
                <a:ea typeface="UD デジタル 教科書体 NK-B" panose="02020700000000000000" pitchFamily="18" charset="-128"/>
              </a:rPr>
              <a:t>合意形成のスキル</a:t>
            </a:r>
          </a:p>
        </p:txBody>
      </p:sp>
      <p:sp>
        <p:nvSpPr>
          <p:cNvPr id="2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9" name="スライド番号プレースホルダー 8">
            <a:extLst>
              <a:ext uri="{FF2B5EF4-FFF2-40B4-BE49-F238E27FC236}">
                <a16:creationId xmlns:a16="http://schemas.microsoft.com/office/drawing/2014/main" id="{55E3E091-00F0-4DB1-932B-C9F4C5E721CB}"/>
              </a:ext>
            </a:extLst>
          </p:cNvPr>
          <p:cNvSpPr>
            <a:spLocks noGrp="1"/>
          </p:cNvSpPr>
          <p:nvPr>
            <p:ph type="sldNum" sz="quarter" idx="12"/>
          </p:nvPr>
        </p:nvSpPr>
        <p:spPr/>
        <p:txBody>
          <a:bodyPr/>
          <a:lstStyle/>
          <a:p>
            <a:pPr>
              <a:defRPr/>
            </a:pPr>
            <a:fld id="{E272F4D6-A241-4B18-A3E3-19914EF8114A}" type="slidenum">
              <a:rPr lang="en-US" altLang="ja-JP" smtClean="0"/>
              <a:pPr>
                <a:defRPr/>
              </a:pPr>
              <a:t>22</a:t>
            </a:fld>
            <a:endParaRPr lang="en-US" altLang="ja-JP"/>
          </a:p>
        </p:txBody>
      </p:sp>
    </p:spTree>
    <p:extLst>
      <p:ext uri="{BB962C8B-B14F-4D97-AF65-F5344CB8AC3E}">
        <p14:creationId xmlns:p14="http://schemas.microsoft.com/office/powerpoint/2010/main" val="15412316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rgbClr val="002060"/>
          </a:solidFill>
        </p:spPr>
        <p:txBody>
          <a:bodyPr>
            <a:norm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構造化（収束）のツボ</a:t>
            </a:r>
          </a:p>
        </p:txBody>
      </p:sp>
      <p:sp>
        <p:nvSpPr>
          <p:cNvPr id="3" name="コンテンツ プレースホルダー 2"/>
          <p:cNvSpPr>
            <a:spLocks noGrp="1"/>
          </p:cNvSpPr>
          <p:nvPr>
            <p:ph idx="1"/>
          </p:nvPr>
        </p:nvSpPr>
        <p:spPr>
          <a:xfrm>
            <a:off x="457200" y="1740882"/>
            <a:ext cx="8229600" cy="4679224"/>
          </a:xfrm>
        </p:spPr>
        <p:txBody>
          <a:bodyPr>
            <a:normAutofit/>
          </a:bodyPr>
          <a:lstStyle/>
          <a:p>
            <a:pPr marL="164127" indent="-164127">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「みなさん、出された意見（情報）を整理すると　　　　どうなりますか？」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整理＝ＦＴの役割➡主体性が損なわれる！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人は本来</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「ナゾ解き」</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が好きです</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923"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rPr>
              <a:t>「皆さん、これまでの情報から●●ということや○○ということが見えてきた気がしますがいかがですか？」という投げかけフレーズで絞ることもあり。</a:t>
            </a:r>
            <a:endParaRPr lang="en-US" altLang="ja-JP"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十字形 3"/>
          <p:cNvSpPr/>
          <p:nvPr/>
        </p:nvSpPr>
        <p:spPr>
          <a:xfrm rot="18877086">
            <a:off x="7381103" y="3194884"/>
            <a:ext cx="1095428" cy="1066455"/>
          </a:xfrm>
          <a:prstGeom prst="plus">
            <a:avLst>
              <a:gd name="adj" fmla="val 40986"/>
            </a:avLst>
          </a:prstGeom>
          <a:solidFill>
            <a:schemeClr val="tx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ja-JP" altLang="en-US" sz="1662">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5635503" y="5915847"/>
            <a:ext cx="2924633" cy="546945"/>
          </a:xfrm>
          <a:prstGeom prst="rect">
            <a:avLst/>
          </a:prstGeom>
          <a:noFill/>
        </p:spPr>
        <p:txBody>
          <a:bodyPr wrap="square" rtlCol="0">
            <a:spAutoFit/>
          </a:bodyPr>
          <a:lstStyle/>
          <a:p>
            <a:pPr algn="ctr" defTabSz="844083" fontAlgn="auto">
              <a:spcBef>
                <a:spcPts val="0"/>
              </a:spcBef>
              <a:spcAft>
                <a:spcPts val="0"/>
              </a:spcAft>
              <a:defRPr/>
            </a:pPr>
            <a:r>
              <a:rPr lang="ja-JP" altLang="en-US" sz="2954" dirty="0">
                <a:solidFill>
                  <a:srgbClr val="FF0000"/>
                </a:solidFill>
                <a:latin typeface="UD デジタル 教科書体 NK-B" panose="02020700000000000000" pitchFamily="18" charset="-128"/>
                <a:ea typeface="UD デジタル 教科書体 NK-B" panose="02020700000000000000" pitchFamily="18" charset="-128"/>
              </a:rPr>
              <a:t>➡プチ論点整理</a:t>
            </a:r>
          </a:p>
        </p:txBody>
      </p:sp>
      <p:sp>
        <p:nvSpPr>
          <p:cNvPr id="6" name="Text Box 15">
            <a:extLst>
              <a:ext uri="{FF2B5EF4-FFF2-40B4-BE49-F238E27FC236}">
                <a16:creationId xmlns:a16="http://schemas.microsoft.com/office/drawing/2014/main" id="{E68D5AD9-D0AC-4261-BBB0-76D6D583FECF}"/>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7" name="スライド番号プレースホルダー 6">
            <a:extLst>
              <a:ext uri="{FF2B5EF4-FFF2-40B4-BE49-F238E27FC236}">
                <a16:creationId xmlns:a16="http://schemas.microsoft.com/office/drawing/2014/main" id="{C634B77D-2B33-44F6-BBFB-82734FDCACF3}"/>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428452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3865" y="2421097"/>
            <a:ext cx="4519887" cy="4031669"/>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4514" name="Rectangle 2"/>
          <p:cNvSpPr>
            <a:spLocks noGrp="1" noChangeArrowheads="1"/>
          </p:cNvSpPr>
          <p:nvPr>
            <p:ph type="title" idx="4294967295"/>
          </p:nvPr>
        </p:nvSpPr>
        <p:spPr>
          <a:xfrm>
            <a:off x="457207" y="274638"/>
            <a:ext cx="8217877" cy="1209675"/>
          </a:xfrm>
          <a:solidFill>
            <a:srgbClr val="002060"/>
          </a:solidFill>
        </p:spPr>
        <p:txBody>
          <a:bodyPr/>
          <a:lstStyle/>
          <a:p>
            <a:pPr algn="l" eaLnBrk="1" hangingPunct="1">
              <a:tabLst>
                <a:tab pos="625475" algn="l"/>
              </a:tabLst>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「合意形成のスキル」と</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「収束のスキル」（Ｃ</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losing</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a:t>
            </a:r>
            <a:endParaRPr lang="ja-JP" altLang="en-US" sz="1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4515" name="Rectangle 3"/>
          <p:cNvSpPr>
            <a:spLocks noGrp="1" noChangeArrowheads="1"/>
          </p:cNvSpPr>
          <p:nvPr>
            <p:ph type="body" idx="4294967295"/>
          </p:nvPr>
        </p:nvSpPr>
        <p:spPr>
          <a:xfrm>
            <a:off x="251673" y="1772816"/>
            <a:ext cx="8508023" cy="4679950"/>
          </a:xfrm>
        </p:spPr>
        <p:txBody>
          <a:bodyPr/>
          <a:lstStyle/>
          <a:p>
            <a:pPr marL="625475" indent="-625475" eaLnBrk="1" hangingPunct="1">
              <a:buFontTx/>
              <a:buNone/>
              <a:tabLst>
                <a:tab pos="539750" algn="l"/>
                <a:tab pos="808038" algn="l"/>
                <a:tab pos="981075" algn="l"/>
                <a:tab pos="1077913" algn="l"/>
                <a:tab pos="1520825" algn="l"/>
                <a:tab pos="1790700" algn="l"/>
              </a:tabLst>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理詰めで決められない時の進め方やフレーズ</a:t>
            </a:r>
          </a:p>
        </p:txBody>
      </p:sp>
      <p:sp>
        <p:nvSpPr>
          <p:cNvPr id="2" name="ホームベース 1"/>
          <p:cNvSpPr/>
          <p:nvPr/>
        </p:nvSpPr>
        <p:spPr>
          <a:xfrm rot="5400000">
            <a:off x="2292670" y="1315842"/>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 name="テキスト ボックス 3"/>
          <p:cNvSpPr txBox="1"/>
          <p:nvPr/>
        </p:nvSpPr>
        <p:spPr>
          <a:xfrm>
            <a:off x="1139657" y="2721114"/>
            <a:ext cx="36871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限られた時間の中で僕たちは　　　熱心に議論したよね？</a:t>
            </a:r>
            <a:r>
              <a:rPr kumimoji="1" lang="ja-JP" altLang="en-US" sz="2000"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の確認</a:t>
            </a:r>
          </a:p>
        </p:txBody>
      </p:sp>
      <p:sp>
        <p:nvSpPr>
          <p:cNvPr id="8" name="ホームベース 7"/>
          <p:cNvSpPr/>
          <p:nvPr/>
        </p:nvSpPr>
        <p:spPr>
          <a:xfrm rot="5400000">
            <a:off x="2292670" y="2611988"/>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 name="テキスト ボックス 8"/>
          <p:cNvSpPr txBox="1"/>
          <p:nvPr/>
        </p:nvSpPr>
        <p:spPr>
          <a:xfrm>
            <a:off x="1139671" y="4005064"/>
            <a:ext cx="38200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最終判断は</a:t>
            </a: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僕らの</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覚悟</a:t>
            </a: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だよね？</a:t>
            </a:r>
            <a:r>
              <a:rPr kumimoji="1" lang="ja-JP" altLang="en-US" sz="2000" b="0" i="0" u="sng"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の合意</a:t>
            </a:r>
          </a:p>
        </p:txBody>
      </p:sp>
      <p:sp>
        <p:nvSpPr>
          <p:cNvPr id="10" name="ホームベース 9"/>
          <p:cNvSpPr/>
          <p:nvPr/>
        </p:nvSpPr>
        <p:spPr>
          <a:xfrm rot="5400000">
            <a:off x="2292670" y="3908131"/>
            <a:ext cx="1080120" cy="3722259"/>
          </a:xfrm>
          <a:prstGeom prst="homePlate">
            <a:avLst>
              <a:gd name="adj" fmla="val 2080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テキスト ボックス 10"/>
          <p:cNvSpPr txBox="1"/>
          <p:nvPr/>
        </p:nvSpPr>
        <p:spPr>
          <a:xfrm>
            <a:off x="1272595" y="5313402"/>
            <a:ext cx="36871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で、どうする？</a:t>
            </a:r>
            <a:endParaRPr kumimoji="1" lang="en-US" altLang="ja-JP"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で、どの選択肢にする？</a:t>
            </a:r>
            <a:endParaRPr kumimoji="1" lang="en-US" altLang="ja-JP"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5369635" y="3788844"/>
            <a:ext cx="3522853" cy="787588"/>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これまで出たアイディアを整理すると、どうなるかしら？</a:t>
            </a:r>
          </a:p>
        </p:txBody>
      </p:sp>
      <p:sp>
        <p:nvSpPr>
          <p:cNvPr id="14" name="角丸四角形吹き出し 13"/>
          <p:cNvSpPr/>
          <p:nvPr/>
        </p:nvSpPr>
        <p:spPr>
          <a:xfrm>
            <a:off x="5369635" y="5012762"/>
            <a:ext cx="3522853" cy="900625"/>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こんな風に整理してみたけれど、どうかしら？</a:t>
            </a:r>
          </a:p>
        </p:txBody>
      </p:sp>
      <p:sp>
        <p:nvSpPr>
          <p:cNvPr id="16" name="角丸四角形吹き出し 15"/>
          <p:cNvSpPr/>
          <p:nvPr/>
        </p:nvSpPr>
        <p:spPr>
          <a:xfrm>
            <a:off x="5369635" y="2421097"/>
            <a:ext cx="3522853" cy="900099"/>
          </a:xfrm>
          <a:prstGeom prst="wedgeRoundRectCallout">
            <a:avLst>
              <a:gd name="adj1" fmla="val 51046"/>
              <a:gd name="adj2" fmla="val 65784"/>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そろそろ、ここまで出た材料で　決めませんか？</a:t>
            </a:r>
          </a:p>
        </p:txBody>
      </p:sp>
      <p:sp>
        <p:nvSpPr>
          <p:cNvPr id="1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6606C05D-0BAE-4D59-A55D-D6D504BE138B}"/>
              </a:ext>
            </a:extLst>
          </p:cNvPr>
          <p:cNvSpPr>
            <a:spLocks noGrp="1"/>
          </p:cNvSpPr>
          <p:nvPr>
            <p:ph type="sldNum" sz="quarter" idx="12"/>
          </p:nvPr>
        </p:nvSpPr>
        <p:spPr/>
        <p:txBody>
          <a:bodyPr/>
          <a:lstStyle/>
          <a:p>
            <a:pPr>
              <a:defRPr/>
            </a:pPr>
            <a:fld id="{71079288-7933-497A-9AC9-8DEAA7B456B8}" type="slidenum">
              <a:rPr lang="en-US" altLang="ja-JP" smtClean="0"/>
              <a:pPr>
                <a:defRPr/>
              </a:pPr>
              <a:t>24</a:t>
            </a:fld>
            <a:endParaRPr lang="en-US" altLang="ja-JP"/>
          </a:p>
        </p:txBody>
      </p:sp>
    </p:spTree>
    <p:extLst>
      <p:ext uri="{BB962C8B-B14F-4D97-AF65-F5344CB8AC3E}">
        <p14:creationId xmlns:p14="http://schemas.microsoft.com/office/powerpoint/2010/main" val="42198348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合意形成のポイント</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プレースホルダー 11"/>
          <p:cNvSpPr>
            <a:spLocks noGrp="1"/>
          </p:cNvSpPr>
          <p:nvPr>
            <p:ph type="body" idx="1"/>
          </p:nvPr>
        </p:nvSpPr>
        <p:spPr/>
        <p:txBody>
          <a:bodyPr anchor="ctr">
            <a:noAutofit/>
          </a:bodyPr>
          <a:lstStyle/>
          <a:p>
            <a:pPr algn="ct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今までの会議</a:t>
            </a:r>
          </a:p>
        </p:txBody>
      </p:sp>
      <p:sp>
        <p:nvSpPr>
          <p:cNvPr id="13" name="コンテンツ プレースホルダー 12"/>
          <p:cNvSpPr>
            <a:spLocks noGrp="1"/>
          </p:cNvSpPr>
          <p:nvPr>
            <p:ph sz="half" idx="2"/>
          </p:nvPr>
        </p:nvSpPr>
        <p:spPr>
          <a:xfrm>
            <a:off x="457200" y="2174933"/>
            <a:ext cx="4040188" cy="4278413"/>
          </a:xfrm>
          <a:ln>
            <a:solidFill>
              <a:schemeClr val="tx1">
                <a:lumMod val="65000"/>
                <a:lumOff val="35000"/>
              </a:schemeClr>
            </a:solidFill>
          </a:ln>
        </p:spPr>
        <p:txBody>
          <a:bodyPr>
            <a:normAutofit/>
          </a:bodyPr>
          <a:lstStyle/>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endParaRPr kumimoji="1"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実行する気がなくなってしまう</a:t>
            </a:r>
            <a:endParaRPr kumimoji="1"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4" name="テキスト プレースホルダー 13"/>
          <p:cNvSpPr>
            <a:spLocks noGrp="1"/>
          </p:cNvSpPr>
          <p:nvPr>
            <p:ph type="body" sz="quarter" idx="3"/>
          </p:nvPr>
        </p:nvSpPr>
        <p:spPr/>
        <p:txBody>
          <a:bodyPr anchor="ctr">
            <a:normAutofit lnSpcReduction="10000"/>
          </a:bodyPr>
          <a:lstStyle/>
          <a:p>
            <a:pPr algn="ct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ＦＴ型の会議</a:t>
            </a:r>
          </a:p>
        </p:txBody>
      </p:sp>
      <p:sp>
        <p:nvSpPr>
          <p:cNvPr id="15" name="コンテンツ プレースホルダー 14"/>
          <p:cNvSpPr>
            <a:spLocks noGrp="1"/>
          </p:cNvSpPr>
          <p:nvPr>
            <p:ph sz="quarter" idx="4"/>
          </p:nvPr>
        </p:nvSpPr>
        <p:spPr>
          <a:xfrm>
            <a:off x="4645029" y="2174933"/>
            <a:ext cx="4041775" cy="4278413"/>
          </a:xfrm>
          <a:ln>
            <a:solidFill>
              <a:schemeClr val="tx1">
                <a:lumMod val="65000"/>
                <a:lumOff val="35000"/>
              </a:schemeClr>
            </a:solidFill>
          </a:ln>
        </p:spPr>
        <p:txBody>
          <a:bodyPr>
            <a:normAutofit/>
          </a:bodyPr>
          <a:lstStyle/>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「実行すること」自体に合意する</a:t>
            </a:r>
            <a:endParaRPr kumimoji="1" lang="ja-JP" altLang="en-US" sz="20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961" y="4149080"/>
            <a:ext cx="720170" cy="1667644"/>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107" y="4149080"/>
            <a:ext cx="720170" cy="1667644"/>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21265" y="4149080"/>
            <a:ext cx="720170" cy="1667644"/>
          </a:xfrm>
          <a:prstGeom prst="rect">
            <a:avLst/>
          </a:prstGeom>
        </p:spPr>
      </p:pic>
      <p:pic>
        <p:nvPicPr>
          <p:cNvPr id="17" name="図 16"/>
          <p:cNvPicPr>
            <a:picLocks noChangeAspect="1"/>
          </p:cNvPicPr>
          <p:nvPr/>
        </p:nvPicPr>
        <p:blipFill>
          <a:blip r:embed="rId4">
            <a:extLst>
              <a:ext uri="{BEBA8EAE-BF5A-486C-A8C5-ECC9F3942E4B}">
                <a14:imgProps xmlns:a14="http://schemas.microsoft.com/office/drawing/2010/main">
                  <a14:imgLayer r:embed="rId5">
                    <a14:imgEffect>
                      <a14:backgroundRemoval t="8665" b="93443" l="2500" r="61406">
                        <a14:foregroundMark x1="30469" y1="45667" x2="30469" y2="45667"/>
                        <a14:foregroundMark x1="50000" y1="40515" x2="50000" y2="40515"/>
                      </a14:backgroundRemoval>
                    </a14:imgEffect>
                  </a14:imgLayer>
                </a14:imgProps>
              </a:ext>
              <a:ext uri="{28A0092B-C50C-407E-A947-70E740481C1C}">
                <a14:useLocalDpi xmlns:a14="http://schemas.microsoft.com/office/drawing/2010/main" val="0"/>
              </a:ext>
            </a:extLst>
          </a:blip>
          <a:stretch>
            <a:fillRect/>
          </a:stretch>
        </p:blipFill>
        <p:spPr>
          <a:xfrm>
            <a:off x="5303158" y="3789040"/>
            <a:ext cx="3944562" cy="2304256"/>
          </a:xfrm>
          <a:prstGeom prst="rect">
            <a:avLst/>
          </a:prstGeom>
        </p:spPr>
      </p:pic>
      <p:sp>
        <p:nvSpPr>
          <p:cNvPr id="18" name="角丸四角形吹き出し 17"/>
          <p:cNvSpPr/>
          <p:nvPr/>
        </p:nvSpPr>
        <p:spPr>
          <a:xfrm>
            <a:off x="4771408" y="2348880"/>
            <a:ext cx="3722260" cy="1142647"/>
          </a:xfrm>
          <a:prstGeom prst="wedgeRoundRectCallout">
            <a:avLst>
              <a:gd name="adj1" fmla="val -12704"/>
              <a:gd name="adj2" fmla="val 93955"/>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いまい</a:t>
            </a:r>
            <a:r>
              <a:rPr lang="ja-JP" altLang="en-US" sz="2400" dirty="0" err="1">
                <a:solidFill>
                  <a:srgbClr val="002060"/>
                </a:solidFill>
                <a:latin typeface="UD デジタル 教科書体 NK-B" panose="02020700000000000000" pitchFamily="18" charset="-128"/>
                <a:ea typeface="UD デジタル 教科書体 NK-B" panose="02020700000000000000" pitchFamily="18" charset="-128"/>
              </a:rPr>
              <a:t>ち納</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得いかないけど、とにかくこれでやってみよう</a:t>
            </a:r>
          </a:p>
        </p:txBody>
      </p:sp>
      <p:sp>
        <p:nvSpPr>
          <p:cNvPr id="23" name="角丸四角形吹き出し 22"/>
          <p:cNvSpPr/>
          <p:nvPr/>
        </p:nvSpPr>
        <p:spPr>
          <a:xfrm>
            <a:off x="583867" y="2348879"/>
            <a:ext cx="1224181" cy="1800201"/>
          </a:xfrm>
          <a:prstGeom prst="wedgeRoundRectCallout">
            <a:avLst>
              <a:gd name="adj1" fmla="val 26955"/>
              <a:gd name="adj2" fmla="val 73589"/>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そっちの都合を押し付けるな！</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4" name="角丸四角形吹き出し 23"/>
          <p:cNvSpPr/>
          <p:nvPr/>
        </p:nvSpPr>
        <p:spPr>
          <a:xfrm>
            <a:off x="1885507" y="2348879"/>
            <a:ext cx="1224181" cy="1626195"/>
          </a:xfrm>
          <a:prstGeom prst="wedgeRoundRectCallout">
            <a:avLst>
              <a:gd name="adj1" fmla="val 14132"/>
              <a:gd name="adj2" fmla="val 62557"/>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現場は今まで通りやろう</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5" name="角丸四角形吹き出し 24"/>
          <p:cNvSpPr/>
          <p:nvPr/>
        </p:nvSpPr>
        <p:spPr>
          <a:xfrm>
            <a:off x="3176155" y="2348879"/>
            <a:ext cx="1224181" cy="1533067"/>
          </a:xfrm>
          <a:prstGeom prst="wedgeRoundRectCallout">
            <a:avLst>
              <a:gd name="adj1" fmla="val -27684"/>
              <a:gd name="adj2" fmla="val 75928"/>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fontAlgn="auto">
              <a:spcBef>
                <a:spcPts val="0"/>
              </a:spcBef>
              <a:spcAft>
                <a:spcPts val="0"/>
              </a:spcAft>
              <a:defRPr/>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私の意見は無視ですか・・・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1"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F297A4C9-1ED4-44F2-90C0-BB561DB2684E}"/>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375413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251520" y="274853"/>
            <a:ext cx="864096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主任相談支援専門員の心構え（</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FT</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として）</a:t>
            </a:r>
          </a:p>
        </p:txBody>
      </p:sp>
      <p:sp>
        <p:nvSpPr>
          <p:cNvPr id="43011" name="コンテンツ プレースホルダ 3"/>
          <p:cNvSpPr>
            <a:spLocks noGrp="1"/>
          </p:cNvSpPr>
          <p:nvPr>
            <p:ph idx="4294967295"/>
          </p:nvPr>
        </p:nvSpPr>
        <p:spPr>
          <a:xfrm>
            <a:off x="457200" y="2210383"/>
            <a:ext cx="8229600" cy="4032448"/>
          </a:xfrm>
        </p:spPr>
        <p:txBody>
          <a:bodyPr/>
          <a:lstStyle/>
          <a:p>
            <a:pPr eaLnBrk="1" hangingPunct="1">
              <a:buFontTx/>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心構えとして</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a:t>
            </a: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●中立の立場であること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●会議の目的（何のための、誰のための）が明確であること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●参加者の背景、能力、文化の違いを理解していること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●だから、意見の相違は想定内であり</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●参加者の能力とやる気を引き出すこと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●自身の先入観や思い込みを疑うこと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●会議全体のかじ取り役であり</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●議論の交通整理を行うこと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26</a:t>
            </a:fld>
            <a:endParaRPr lang="en-US" altLang="ja-JP"/>
          </a:p>
        </p:txBody>
      </p:sp>
      <p:sp>
        <p:nvSpPr>
          <p:cNvPr id="3" name="テキスト ボックス 2">
            <a:extLst>
              <a:ext uri="{FF2B5EF4-FFF2-40B4-BE49-F238E27FC236}">
                <a16:creationId xmlns:a16="http://schemas.microsoft.com/office/drawing/2014/main" id="{38E1B49A-3210-C8CA-6BA2-64352E844E1A}"/>
              </a:ext>
            </a:extLst>
          </p:cNvPr>
          <p:cNvSpPr txBox="1"/>
          <p:nvPr/>
        </p:nvSpPr>
        <p:spPr>
          <a:xfrm>
            <a:off x="791580" y="1412157"/>
            <a:ext cx="7560840"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kern="0" dirty="0">
                <a:solidFill>
                  <a:srgbClr val="FF0000"/>
                </a:solidFill>
                <a:latin typeface="UD デジタル 教科書体 NK-B" panose="02020700000000000000" pitchFamily="18" charset="-128"/>
                <a:ea typeface="UD デジタル 教科書体 NK-B" panose="02020700000000000000" pitchFamily="18" charset="-128"/>
              </a:rPr>
              <a:t>円滑なコミュニケーションを実現する　＝　ファシリ</a:t>
            </a:r>
            <a:r>
              <a:rPr lang="ja-JP" altLang="en-US" sz="3200" kern="0" dirty="0">
                <a:solidFill>
                  <a:srgbClr val="FF0000"/>
                </a:solidFill>
                <a:latin typeface="UD デジタル 教科書体 NK-B" panose="02020700000000000000" pitchFamily="18" charset="-128"/>
                <a:ea typeface="UD デジタル 教科書体 NK-B" panose="02020700000000000000" pitchFamily="18" charset="-128"/>
              </a:rPr>
              <a:t>力</a:t>
            </a:r>
            <a:endParaRPr kumimoji="1" lang="en-US" altLang="ja-JP" sz="24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750261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43011" name="コンテンツ プレースホルダ 3"/>
          <p:cNvSpPr>
            <a:spLocks noGrp="1"/>
          </p:cNvSpPr>
          <p:nvPr>
            <p:ph idx="4294967295"/>
          </p:nvPr>
        </p:nvSpPr>
        <p:spPr>
          <a:xfrm>
            <a:off x="492311" y="1357959"/>
            <a:ext cx="8229600" cy="5225188"/>
          </a:xfrm>
        </p:spPr>
        <p:txBody>
          <a:bodyPr/>
          <a:lstStyle/>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●会議の準備、当日の環境に気を配る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⇒（時間、空間、人間の</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3</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つの間）</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●真剣に耳を傾ける（傾聴となぜ？の姿勢）</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⇒（小さい意見や意見の根拠を聴く）</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●議論の拡散・発散と収束</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⇒（テーマに沿った議論や意見、数ある意見を引き出す）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⇒（意見の整理、促し）</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●場の力を借りる</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buFontTx/>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FT</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が決めるのではなく、参加者による合意形成</a:t>
            </a:r>
          </a:p>
        </p:txBody>
      </p:sp>
      <p:sp>
        <p:nvSpPr>
          <p:cNvPr id="10"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27</a:t>
            </a:fld>
            <a:endParaRPr lang="en-US" altLang="ja-JP"/>
          </a:p>
        </p:txBody>
      </p:sp>
    </p:spTree>
    <p:extLst>
      <p:ext uri="{BB962C8B-B14F-4D97-AF65-F5344CB8AC3E}">
        <p14:creationId xmlns:p14="http://schemas.microsoft.com/office/powerpoint/2010/main" val="32395698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研修・演習の場作り</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D0DD0822-F5D9-4B2A-9D73-38C2487790B0}"/>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28</a:t>
            </a:fld>
            <a:endParaRPr lang="en-US" altLang="ja-JP">
              <a:solidFill>
                <a:srgbClr val="000000"/>
              </a:solidFill>
            </a:endParaRPr>
          </a:p>
        </p:txBody>
      </p:sp>
    </p:spTree>
    <p:extLst>
      <p:ext uri="{BB962C8B-B14F-4D97-AF65-F5344CB8AC3E}">
        <p14:creationId xmlns:p14="http://schemas.microsoft.com/office/powerpoint/2010/main" val="308124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2"/>
          <p:cNvSpPr>
            <a:spLocks noGrp="1"/>
          </p:cNvSpPr>
          <p:nvPr>
            <p:ph type="title" idx="4294967295"/>
          </p:nvPr>
        </p:nvSpPr>
        <p:spPr>
          <a:xfrm>
            <a:off x="457200" y="274853"/>
            <a:ext cx="8229600" cy="990698"/>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相談支援専門員のキャリアとして</a:t>
            </a:r>
          </a:p>
        </p:txBody>
      </p:sp>
      <p:sp>
        <p:nvSpPr>
          <p:cNvPr id="10" name="Text Box 15"/>
          <p:cNvSpPr txBox="1">
            <a:spLocks noChangeArrowheads="1"/>
          </p:cNvSpPr>
          <p:nvPr/>
        </p:nvSpPr>
        <p:spPr bwMode="auto">
          <a:xfrm>
            <a:off x="5580112" y="6498094"/>
            <a:ext cx="3106688" cy="276999"/>
          </a:xfrm>
          <a:prstGeom prst="rect">
            <a:avLst/>
          </a:prstGeom>
          <a:noFill/>
          <a:ln w="9525">
            <a:noFill/>
            <a:miter lim="800000"/>
            <a:headEnd/>
            <a:tailEnd/>
          </a:ln>
        </p:spPr>
        <p:txBody>
          <a:bodyPr wrap="square">
            <a:spAutoFit/>
          </a:bodyPr>
          <a:lstStyle/>
          <a:p>
            <a:r>
              <a:rPr lang="ja-JP" altLang="en-US" sz="1200" dirty="0">
                <a:latin typeface="ＭＳ Ｐ明朝" panose="02020600040205080304" pitchFamily="18" charset="-128"/>
                <a:ea typeface="ＭＳ Ｐ明朝" panose="02020600040205080304" pitchFamily="18" charset="-128"/>
              </a:rPr>
              <a:t>各法定研修シラバスより引用、編集</a:t>
            </a:r>
            <a:endParaRPr lang="en-US" altLang="ja-JP" sz="1200"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0737331-FDB4-49D6-8089-FA04EAC3D8C5}"/>
              </a:ext>
            </a:extLst>
          </p:cNvPr>
          <p:cNvSpPr>
            <a:spLocks noGrp="1"/>
          </p:cNvSpPr>
          <p:nvPr>
            <p:ph type="sldNum" sz="quarter" idx="12"/>
          </p:nvPr>
        </p:nvSpPr>
        <p:spPr/>
        <p:txBody>
          <a:bodyPr/>
          <a:lstStyle/>
          <a:p>
            <a:pPr>
              <a:defRPr/>
            </a:pPr>
            <a:fld id="{71079288-7933-497A-9AC9-8DEAA7B456B8}" type="slidenum">
              <a:rPr lang="en-US" altLang="ja-JP" smtClean="0"/>
              <a:pPr>
                <a:defRPr/>
              </a:pPr>
              <a:t>29</a:t>
            </a:fld>
            <a:endParaRPr lang="en-US" altLang="ja-JP"/>
          </a:p>
        </p:txBody>
      </p:sp>
      <p:graphicFrame>
        <p:nvGraphicFramePr>
          <p:cNvPr id="3" name="表 2">
            <a:extLst>
              <a:ext uri="{FF2B5EF4-FFF2-40B4-BE49-F238E27FC236}">
                <a16:creationId xmlns:a16="http://schemas.microsoft.com/office/drawing/2014/main" id="{837CE494-BE30-2E59-DCAA-239635DEEE0E}"/>
              </a:ext>
            </a:extLst>
          </p:cNvPr>
          <p:cNvGraphicFramePr>
            <a:graphicFrameLocks noGrp="1"/>
          </p:cNvGraphicFramePr>
          <p:nvPr>
            <p:extLst>
              <p:ext uri="{D42A27DB-BD31-4B8C-83A1-F6EECF244321}">
                <p14:modId xmlns:p14="http://schemas.microsoft.com/office/powerpoint/2010/main" val="2994257149"/>
              </p:ext>
            </p:extLst>
          </p:nvPr>
        </p:nvGraphicFramePr>
        <p:xfrm>
          <a:off x="323528" y="1397000"/>
          <a:ext cx="8328159" cy="4456748"/>
        </p:xfrm>
        <a:graphic>
          <a:graphicData uri="http://schemas.openxmlformats.org/drawingml/2006/table">
            <a:tbl>
              <a:tblPr firstRow="1" bandRow="1">
                <a:tableStyleId>{93296810-A885-4BE3-A3E7-6D5BEEA58F35}</a:tableStyleId>
              </a:tblPr>
              <a:tblGrid>
                <a:gridCol w="2776053">
                  <a:extLst>
                    <a:ext uri="{9D8B030D-6E8A-4147-A177-3AD203B41FA5}">
                      <a16:colId xmlns:a16="http://schemas.microsoft.com/office/drawing/2014/main" val="1098237384"/>
                    </a:ext>
                  </a:extLst>
                </a:gridCol>
                <a:gridCol w="2776053">
                  <a:extLst>
                    <a:ext uri="{9D8B030D-6E8A-4147-A177-3AD203B41FA5}">
                      <a16:colId xmlns:a16="http://schemas.microsoft.com/office/drawing/2014/main" val="2485261273"/>
                    </a:ext>
                  </a:extLst>
                </a:gridCol>
                <a:gridCol w="2776053">
                  <a:extLst>
                    <a:ext uri="{9D8B030D-6E8A-4147-A177-3AD203B41FA5}">
                      <a16:colId xmlns:a16="http://schemas.microsoft.com/office/drawing/2014/main" val="3745432400"/>
                    </a:ext>
                  </a:extLst>
                </a:gridCol>
              </a:tblGrid>
              <a:tr h="438272">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初任</a:t>
                      </a:r>
                    </a:p>
                  </a:txBody>
                  <a:tcPr>
                    <a:solidFill>
                      <a:schemeClr val="accent6">
                        <a:lumMod val="20000"/>
                        <a:lumOff val="80000"/>
                      </a:schemeClr>
                    </a:solidFill>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現任</a:t>
                      </a:r>
                    </a:p>
                  </a:txBody>
                  <a:tcPr>
                    <a:solidFill>
                      <a:schemeClr val="accent6">
                        <a:lumMod val="20000"/>
                        <a:lumOff val="80000"/>
                      </a:schemeClr>
                    </a:solidFill>
                  </a:tcPr>
                </a:tc>
                <a:tc>
                  <a:txBody>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主任</a:t>
                      </a:r>
                    </a:p>
                  </a:txBody>
                  <a:tcPr/>
                </a:tc>
                <a:extLst>
                  <a:ext uri="{0D108BD9-81ED-4DB2-BD59-A6C34878D82A}">
                    <a16:rowId xmlns:a16="http://schemas.microsoft.com/office/drawing/2014/main" val="3884490480"/>
                  </a:ext>
                </a:extLst>
              </a:tr>
              <a:tr h="1095078">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ケアマネジメントプロセスに沿って、サービス担当者会議等を開催することができる。</a:t>
                      </a:r>
                    </a:p>
                  </a:txBody>
                  <a:tcPr/>
                </a:tc>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必要に応じて、ケア会議、サービス担当者会議等の主旨を理解し開催できる。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B" panose="02020700000000000000" pitchFamily="18" charset="-128"/>
                          <a:ea typeface="UD デジタル 教科書体 NK-B" panose="02020700000000000000" pitchFamily="18" charset="-128"/>
                        </a:rPr>
                        <a:t>ファシリテーション技術の向上を図り、会議場面等について現任者に助言、指導ができる。</a:t>
                      </a:r>
                    </a:p>
                  </a:txBody>
                  <a:tcPr/>
                </a:tc>
                <a:extLst>
                  <a:ext uri="{0D108BD9-81ED-4DB2-BD59-A6C34878D82A}">
                    <a16:rowId xmlns:a16="http://schemas.microsoft.com/office/drawing/2014/main" val="1084796408"/>
                  </a:ext>
                </a:extLst>
              </a:tr>
              <a:tr h="1347788">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サービス担当者会議を活用したチームアプローチが実践できる。</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インフォーマルを含めた多職種連携の実践ができる。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研修等で主体性を持って学ぶための場づくりを理解し、企画等の実践ができる。</a:t>
                      </a:r>
                    </a:p>
                  </a:txBody>
                  <a:tcPr/>
                </a:tc>
                <a:extLst>
                  <a:ext uri="{0D108BD9-81ED-4DB2-BD59-A6C34878D82A}">
                    <a16:rowId xmlns:a16="http://schemas.microsoft.com/office/drawing/2014/main" val="3845510183"/>
                  </a:ext>
                </a:extLst>
              </a:tr>
              <a:tr h="1095078">
                <a:tc>
                  <a:txBody>
                    <a:bodyPr/>
                    <a:lstStyle/>
                    <a:p>
                      <a:endPar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ファシリテーション技術を意識した会議開催、進行、合意形成を図ることができる。</a:t>
                      </a:r>
                    </a:p>
                  </a:txBody>
                  <a:tcPr/>
                </a:tc>
                <a:tc>
                  <a:txBody>
                    <a:bodyPr/>
                    <a:lstStyle/>
                    <a:p>
                      <a:r>
                        <a:rPr kumimoji="1" lang="ja-JP" altLang="en-US" dirty="0">
                          <a:latin typeface="UD デジタル 教科書体 NK-B" panose="02020700000000000000" pitchFamily="18" charset="-128"/>
                          <a:ea typeface="UD デジタル 教科書体 NK-B" panose="02020700000000000000" pitchFamily="18" charset="-128"/>
                        </a:rPr>
                        <a:t>協議会等、広義な会議体で様々な価値観を持つ参加者の合意形成を図る方法を理解し、実践できる。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705488426"/>
                  </a:ext>
                </a:extLst>
              </a:tr>
            </a:tbl>
          </a:graphicData>
        </a:graphic>
      </p:graphicFrame>
      <p:sp>
        <p:nvSpPr>
          <p:cNvPr id="4" name="矢印: 右 3">
            <a:extLst>
              <a:ext uri="{FF2B5EF4-FFF2-40B4-BE49-F238E27FC236}">
                <a16:creationId xmlns:a16="http://schemas.microsoft.com/office/drawing/2014/main" id="{87D02AB3-EBEB-FE34-9663-376328F8D78E}"/>
              </a:ext>
            </a:extLst>
          </p:cNvPr>
          <p:cNvSpPr/>
          <p:nvPr/>
        </p:nvSpPr>
        <p:spPr>
          <a:xfrm>
            <a:off x="251520" y="5805264"/>
            <a:ext cx="8640960" cy="7778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47D12AA-D4F7-A43A-62E8-9B60EC51AEF2}"/>
              </a:ext>
            </a:extLst>
          </p:cNvPr>
          <p:cNvSpPr/>
          <p:nvPr/>
        </p:nvSpPr>
        <p:spPr>
          <a:xfrm>
            <a:off x="488052" y="5927038"/>
            <a:ext cx="2211739" cy="555199"/>
          </a:xfrm>
          <a:prstGeom prst="rect">
            <a:avLst/>
          </a:prstGeom>
          <a:solidFill>
            <a:srgbClr val="FFFFCC"/>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技術の意識</a:t>
            </a:r>
          </a:p>
        </p:txBody>
      </p:sp>
      <p:sp>
        <p:nvSpPr>
          <p:cNvPr id="6" name="正方形/長方形 5">
            <a:extLst>
              <a:ext uri="{FF2B5EF4-FFF2-40B4-BE49-F238E27FC236}">
                <a16:creationId xmlns:a16="http://schemas.microsoft.com/office/drawing/2014/main" id="{8B2E20C7-DAE4-2F4C-AC2C-555F8F64402E}"/>
              </a:ext>
            </a:extLst>
          </p:cNvPr>
          <p:cNvSpPr/>
          <p:nvPr/>
        </p:nvSpPr>
        <p:spPr>
          <a:xfrm>
            <a:off x="3275856" y="5943863"/>
            <a:ext cx="2304256" cy="555199"/>
          </a:xfrm>
          <a:prstGeom prst="rect">
            <a:avLst/>
          </a:prstGeom>
          <a:solidFill>
            <a:srgbClr val="FFFFCC"/>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FT</a:t>
            </a:r>
            <a:r>
              <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技術の実践</a:t>
            </a:r>
          </a:p>
        </p:txBody>
      </p:sp>
      <p:sp>
        <p:nvSpPr>
          <p:cNvPr id="7" name="正方形/長方形 6">
            <a:extLst>
              <a:ext uri="{FF2B5EF4-FFF2-40B4-BE49-F238E27FC236}">
                <a16:creationId xmlns:a16="http://schemas.microsoft.com/office/drawing/2014/main" id="{EA600D62-3D08-EA86-D989-34EA3F8B9EC8}"/>
              </a:ext>
            </a:extLst>
          </p:cNvPr>
          <p:cNvSpPr/>
          <p:nvPr/>
        </p:nvSpPr>
        <p:spPr>
          <a:xfrm>
            <a:off x="6089745" y="5937142"/>
            <a:ext cx="2304256" cy="5551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lumMod val="75000"/>
                  </a:schemeClr>
                </a:solidFill>
                <a:latin typeface="UD デジタル 教科書体 NK-B" panose="02020700000000000000" pitchFamily="18" charset="-128"/>
                <a:ea typeface="UD デジタル 教科書体 NK-B" panose="02020700000000000000" pitchFamily="18" charset="-128"/>
              </a:rPr>
              <a:t>場の広義化と応用、助言</a:t>
            </a:r>
          </a:p>
        </p:txBody>
      </p:sp>
      <p:sp>
        <p:nvSpPr>
          <p:cNvPr id="8" name="正方形/長方形 7">
            <a:extLst>
              <a:ext uri="{FF2B5EF4-FFF2-40B4-BE49-F238E27FC236}">
                <a16:creationId xmlns:a16="http://schemas.microsoft.com/office/drawing/2014/main" id="{E907F1C5-A27A-E8A5-BF1A-BC8A17F9FDF9}"/>
              </a:ext>
            </a:extLst>
          </p:cNvPr>
          <p:cNvSpPr/>
          <p:nvPr/>
        </p:nvSpPr>
        <p:spPr>
          <a:xfrm>
            <a:off x="5868144" y="2996952"/>
            <a:ext cx="2818656" cy="136815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892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8D1AB-3F1E-7EF0-7804-C3D9E7A48C41}"/>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0A19C45C-6BAF-E3C8-F42E-E250DBE48362}"/>
              </a:ext>
            </a:extLst>
          </p:cNvPr>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つまり・・・</a:t>
            </a:r>
          </a:p>
        </p:txBody>
      </p:sp>
      <p:sp>
        <p:nvSpPr>
          <p:cNvPr id="3" name="コンテンツ プレースホルダー 2">
            <a:extLst>
              <a:ext uri="{FF2B5EF4-FFF2-40B4-BE49-F238E27FC236}">
                <a16:creationId xmlns:a16="http://schemas.microsoft.com/office/drawing/2014/main" id="{9EB9FA5E-DB78-02B7-64F8-F9211AA01D64}"/>
              </a:ext>
            </a:extLst>
          </p:cNvPr>
          <p:cNvSpPr>
            <a:spLocks noGrp="1"/>
          </p:cNvSpPr>
          <p:nvPr>
            <p:ph idx="1"/>
          </p:nvPr>
        </p:nvSpPr>
        <p:spPr>
          <a:xfrm>
            <a:off x="457202" y="1628800"/>
            <a:ext cx="8291264" cy="4536504"/>
          </a:xfrm>
        </p:spPr>
        <p:txBody>
          <a:bodyPr/>
          <a:lstStyle/>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Ⅰ</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：主任相談支援専門員は、会議・研修などを円滑に進め、参加者の主体性を引き出し、合意形成をサポートしなければいけない。</a:t>
            </a:r>
          </a:p>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Ⅱ</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：主任相談支援専門員は、研修における企画のポイントを理解し、参加者が主体的に学ぶことのできる場づくりを心掛けなければいけない。</a:t>
            </a:r>
          </a:p>
          <a:p>
            <a:pPr marL="361950" indent="-361950">
              <a:buNone/>
            </a:pP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Ⅲ</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：主任相談支援専門員は、「個別の課題・事例（ミクロ）」と</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「組織として解決すべき地域課題など（メゾ・マクロ）」について、ファシリテーション技術を駆使しながら対応しなければいけない。</a:t>
            </a:r>
          </a:p>
          <a:p>
            <a:pPr marL="361950" indent="-361950">
              <a:buNone/>
            </a:pPr>
            <a:endParaRPr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a:extLst>
              <a:ext uri="{FF2B5EF4-FFF2-40B4-BE49-F238E27FC236}">
                <a16:creationId xmlns:a16="http://schemas.microsoft.com/office/drawing/2014/main" id="{535DDC2F-ADD9-89CF-2C59-325821105A8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CEF72677-C2DE-D59A-3DDF-B589EFF3B313}"/>
              </a:ext>
            </a:extLst>
          </p:cNvPr>
          <p:cNvSpPr>
            <a:spLocks noGrp="1"/>
          </p:cNvSpPr>
          <p:nvPr>
            <p:ph type="sldNum" sz="quarter" idx="12"/>
          </p:nvPr>
        </p:nvSpPr>
        <p:spPr/>
        <p:txBody>
          <a:bodyPr/>
          <a:lstStyle/>
          <a:p>
            <a:pPr>
              <a:defRPr/>
            </a:pPr>
            <a:fld id="{804D6B79-3AEB-42FE-A736-A41F7AEA0445}" type="slidenum">
              <a:rPr lang="en-US" altLang="ja-JP" smtClean="0"/>
              <a:pPr>
                <a:defRPr/>
              </a:pPr>
              <a:t>3</a:t>
            </a:fld>
            <a:endParaRPr lang="en-US" altLang="ja-JP"/>
          </a:p>
        </p:txBody>
      </p:sp>
      <p:sp>
        <p:nvSpPr>
          <p:cNvPr id="2" name="テキスト ボックス 1">
            <a:extLst>
              <a:ext uri="{FF2B5EF4-FFF2-40B4-BE49-F238E27FC236}">
                <a16:creationId xmlns:a16="http://schemas.microsoft.com/office/drawing/2014/main" id="{27FB4B81-C8EF-EAC5-306D-D925F94D6DDB}"/>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94304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研修企画の６</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W</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２</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H</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8" name="四角形: 角を丸くする 7">
            <a:extLst>
              <a:ext uri="{FF2B5EF4-FFF2-40B4-BE49-F238E27FC236}">
                <a16:creationId xmlns:a16="http://schemas.microsoft.com/office/drawing/2014/main" id="{6E4E2ACD-E031-4EFD-8E0C-913B7633D1B5}"/>
              </a:ext>
            </a:extLst>
          </p:cNvPr>
          <p:cNvSpPr/>
          <p:nvPr/>
        </p:nvSpPr>
        <p:spPr>
          <a:xfrm>
            <a:off x="405358" y="1902427"/>
            <a:ext cx="2009710"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Why</a:t>
            </a:r>
          </a:p>
          <a:p>
            <a:pPr algn="ct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目 的</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0" name="四角形: 角を丸くする 9">
            <a:extLst>
              <a:ext uri="{FF2B5EF4-FFF2-40B4-BE49-F238E27FC236}">
                <a16:creationId xmlns:a16="http://schemas.microsoft.com/office/drawing/2014/main" id="{EEF20C8C-B72C-4D29-B9FA-282194EBE060}"/>
              </a:ext>
            </a:extLst>
          </p:cNvPr>
          <p:cNvSpPr/>
          <p:nvPr/>
        </p:nvSpPr>
        <p:spPr>
          <a:xfrm>
            <a:off x="2555776" y="1916832"/>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Whom</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対象者</a:t>
            </a:r>
          </a:p>
        </p:txBody>
      </p:sp>
      <p:sp>
        <p:nvSpPr>
          <p:cNvPr id="11" name="四角形: 角を丸くする 10">
            <a:extLst>
              <a:ext uri="{FF2B5EF4-FFF2-40B4-BE49-F238E27FC236}">
                <a16:creationId xmlns:a16="http://schemas.microsoft.com/office/drawing/2014/main" id="{73277B37-130B-4958-B4EE-633F0135B21B}"/>
              </a:ext>
            </a:extLst>
          </p:cNvPr>
          <p:cNvSpPr/>
          <p:nvPr/>
        </p:nvSpPr>
        <p:spPr>
          <a:xfrm>
            <a:off x="4644008" y="1916832"/>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What</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内 容</a:t>
            </a:r>
          </a:p>
        </p:txBody>
      </p:sp>
      <p:sp>
        <p:nvSpPr>
          <p:cNvPr id="15" name="四角形: 角を丸くする 14">
            <a:extLst>
              <a:ext uri="{FF2B5EF4-FFF2-40B4-BE49-F238E27FC236}">
                <a16:creationId xmlns:a16="http://schemas.microsoft.com/office/drawing/2014/main" id="{7904D0AC-7F9F-48E1-95B2-EE5CDD6BA28E}"/>
              </a:ext>
            </a:extLst>
          </p:cNvPr>
          <p:cNvSpPr/>
          <p:nvPr/>
        </p:nvSpPr>
        <p:spPr>
          <a:xfrm>
            <a:off x="6735758" y="1884361"/>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Who</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指導者</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6" name="四角形: 角を丸くする 15">
            <a:extLst>
              <a:ext uri="{FF2B5EF4-FFF2-40B4-BE49-F238E27FC236}">
                <a16:creationId xmlns:a16="http://schemas.microsoft.com/office/drawing/2014/main" id="{D5ABB361-99E3-45E2-8F9B-E54612A6F9F0}"/>
              </a:ext>
            </a:extLst>
          </p:cNvPr>
          <p:cNvSpPr/>
          <p:nvPr/>
        </p:nvSpPr>
        <p:spPr>
          <a:xfrm>
            <a:off x="395536" y="4134675"/>
            <a:ext cx="2009710"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When</a:t>
            </a:r>
          </a:p>
          <a:p>
            <a:pPr algn="ct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時期・時間</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7" name="四角形: 角を丸くする 16">
            <a:extLst>
              <a:ext uri="{FF2B5EF4-FFF2-40B4-BE49-F238E27FC236}">
                <a16:creationId xmlns:a16="http://schemas.microsoft.com/office/drawing/2014/main" id="{89799389-2D0E-406C-9D62-8EF046D5902F}"/>
              </a:ext>
            </a:extLst>
          </p:cNvPr>
          <p:cNvSpPr/>
          <p:nvPr/>
        </p:nvSpPr>
        <p:spPr>
          <a:xfrm>
            <a:off x="2545954" y="4149080"/>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Where</a:t>
            </a: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会 場</a:t>
            </a:r>
          </a:p>
        </p:txBody>
      </p:sp>
      <p:sp>
        <p:nvSpPr>
          <p:cNvPr id="18" name="四角形: 角を丸くする 17">
            <a:extLst>
              <a:ext uri="{FF2B5EF4-FFF2-40B4-BE49-F238E27FC236}">
                <a16:creationId xmlns:a16="http://schemas.microsoft.com/office/drawing/2014/main" id="{5ED1BC2D-1544-4487-96FA-90449941888E}"/>
              </a:ext>
            </a:extLst>
          </p:cNvPr>
          <p:cNvSpPr/>
          <p:nvPr/>
        </p:nvSpPr>
        <p:spPr>
          <a:xfrm>
            <a:off x="4634186" y="4149080"/>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How</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手 段</a:t>
            </a:r>
            <a:endPar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9" name="四角形: 角を丸くする 18">
            <a:extLst>
              <a:ext uri="{FF2B5EF4-FFF2-40B4-BE49-F238E27FC236}">
                <a16:creationId xmlns:a16="http://schemas.microsoft.com/office/drawing/2014/main" id="{EDD5D34B-5ACB-4E26-B23B-CD82DB9D71B5}"/>
              </a:ext>
            </a:extLst>
          </p:cNvPr>
          <p:cNvSpPr/>
          <p:nvPr/>
        </p:nvSpPr>
        <p:spPr>
          <a:xfrm>
            <a:off x="6725936" y="4116609"/>
            <a:ext cx="1951042" cy="201622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How</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2400" dirty="0">
                <a:solidFill>
                  <a:srgbClr val="002060"/>
                </a:solidFill>
                <a:latin typeface="UD デジタル 教科書体 NK-B" panose="02020700000000000000" pitchFamily="18" charset="-128"/>
                <a:ea typeface="UD デジタル 教科書体 NK-B" panose="02020700000000000000" pitchFamily="18" charset="-128"/>
              </a:rPr>
              <a:t>much</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予 算</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2E4C40C4-05DE-416F-8CE8-FEFA44A906C0}"/>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Tree>
    <p:extLst>
      <p:ext uri="{BB962C8B-B14F-4D97-AF65-F5344CB8AC3E}">
        <p14:creationId xmlns:p14="http://schemas.microsoft.com/office/powerpoint/2010/main" val="284996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139698"/>
            <a:ext cx="8568218" cy="4081003"/>
          </a:xfrm>
        </p:spPr>
        <p:txBody>
          <a:bodyPr>
            <a:normAutofit lnSpcReduction="10000"/>
          </a:bodyPr>
          <a:lstStyle/>
          <a:p>
            <a:pPr marL="2483889" indent="-2483889">
              <a:lnSpc>
                <a:spcPct val="150000"/>
              </a:lnSpc>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①参加者の・・・「少しでもいい意見を言わなくてはいけない！」という</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2483889" indent="-2483889">
              <a:lnSpc>
                <a:spcPct val="150000"/>
              </a:lnSpc>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②進行役の・・・「落としどころに落とせるかどうか？」という・・・</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2483889" indent="-2483889">
              <a:lnSpc>
                <a:spcPct val="150000"/>
              </a:lnSpc>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③全員の・・・・・「演習（会議）とは真面目にやるものだ」という・・・</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987824" y="4093695"/>
            <a:ext cx="1567952" cy="546945"/>
          </a:xfrm>
          <a:prstGeom prst="rect">
            <a:avLst/>
          </a:prstGeom>
          <a:noFill/>
        </p:spPr>
        <p:txBody>
          <a:bodyPr wrap="square" rtlCol="0">
            <a:spAutoFit/>
          </a:bodyPr>
          <a:lstStyle/>
          <a:p>
            <a:pPr defTabSz="844083" fontAlgn="auto">
              <a:spcBef>
                <a:spcPts val="0"/>
              </a:spcBef>
              <a:spcAft>
                <a:spcPts val="0"/>
              </a:spcAft>
              <a:defRPr/>
            </a:pPr>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（ＦＴ）</a:t>
            </a:r>
          </a:p>
        </p:txBody>
      </p:sp>
      <p:sp>
        <p:nvSpPr>
          <p:cNvPr id="9" name="タイトル 1">
            <a:extLst>
              <a:ext uri="{FF2B5EF4-FFF2-40B4-BE49-F238E27FC236}">
                <a16:creationId xmlns:a16="http://schemas.microsoft.com/office/drawing/2014/main" id="{35AE9585-32C2-423B-BC2C-AE169DC9D3A4}"/>
              </a:ext>
            </a:extLst>
          </p:cNvPr>
          <p:cNvSpPr>
            <a:spLocks noGrp="1"/>
          </p:cNvSpPr>
          <p:nvPr>
            <p:ph type="title"/>
          </p:nvPr>
        </p:nvSpPr>
        <p:spPr>
          <a:xfrm>
            <a:off x="755576" y="476672"/>
            <a:ext cx="7744096" cy="1055077"/>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演習（会議）が上手く行かない理由</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Text Box 15">
            <a:extLst>
              <a:ext uri="{FF2B5EF4-FFF2-40B4-BE49-F238E27FC236}">
                <a16:creationId xmlns:a16="http://schemas.microsoft.com/office/drawing/2014/main" id="{32C7DBFB-4925-4AA4-8ED0-59153F9EDE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9EA457D8-9728-48AB-8355-806DD193F311}"/>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31</a:t>
            </a:fld>
            <a:endParaRPr lang="ja-JP" altLang="en-US">
              <a:solidFill>
                <a:prstClr val="black">
                  <a:tint val="75000"/>
                </a:prstClr>
              </a:solidFill>
            </a:endParaRPr>
          </a:p>
        </p:txBody>
      </p:sp>
    </p:spTree>
    <p:extLst>
      <p:ext uri="{BB962C8B-B14F-4D97-AF65-F5344CB8AC3E}">
        <p14:creationId xmlns:p14="http://schemas.microsoft.com/office/powerpoint/2010/main" val="3481649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2"/>
          <p:cNvSpPr>
            <a:spLocks noGrp="1"/>
          </p:cNvSpPr>
          <p:nvPr>
            <p:ph type="title"/>
          </p:nvPr>
        </p:nvSpPr>
        <p:spPr>
          <a:xfrm>
            <a:off x="457200" y="332656"/>
            <a:ext cx="8229600" cy="902869"/>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上手くいっている演習</a:t>
            </a:r>
          </a:p>
        </p:txBody>
      </p:sp>
      <p:sp>
        <p:nvSpPr>
          <p:cNvPr id="69635" name="コンテンツ プレースホルダー 3"/>
          <p:cNvSpPr>
            <a:spLocks noGrp="1"/>
          </p:cNvSpPr>
          <p:nvPr>
            <p:ph idx="1"/>
          </p:nvPr>
        </p:nvSpPr>
        <p:spPr>
          <a:xfrm>
            <a:off x="251520" y="1634339"/>
            <a:ext cx="8892480" cy="4586356"/>
          </a:xfrm>
        </p:spPr>
        <p:txBody>
          <a:bodyPr/>
          <a:lstStyle/>
          <a:p>
            <a:pPr marL="0" indent="0">
              <a:buNone/>
            </a:pPr>
            <a:r>
              <a:rPr lang="ja-JP" altLang="en-US" sz="4431"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431" u="sng" dirty="0">
                <a:solidFill>
                  <a:srgbClr val="002060"/>
                </a:solidFill>
                <a:latin typeface="UD デジタル 教科書体 NK-B" panose="02020700000000000000" pitchFamily="18" charset="-128"/>
                <a:ea typeface="UD デジタル 教科書体 NK-B" panose="02020700000000000000" pitchFamily="18" charset="-128"/>
              </a:rPr>
              <a:t>ワイワイやりながらも、実践に</a:t>
            </a:r>
            <a:endParaRPr lang="en-US" altLang="ja-JP" sz="443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31" u="sng" dirty="0">
                <a:solidFill>
                  <a:srgbClr val="002060"/>
                </a:solidFill>
                <a:latin typeface="UD デジタル 教科書体 NK-B" panose="02020700000000000000" pitchFamily="18" charset="-128"/>
                <a:ea typeface="UD デジタル 教科書体 NK-B" panose="02020700000000000000" pitchFamily="18" charset="-128"/>
              </a:rPr>
              <a:t>役立つ様々な気付きを得られること。</a:t>
            </a:r>
            <a:endParaRPr lang="en-US" altLang="ja-JP" sz="443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62" u="sng" dirty="0">
              <a:solidFill>
                <a:srgbClr val="002060"/>
              </a:solidFill>
              <a:latin typeface="UD デジタル 教科書体 NK-B" panose="02020700000000000000" pitchFamily="18" charset="-128"/>
              <a:ea typeface="UD デジタル 教科書体 NK-B" panose="02020700000000000000" pitchFamily="18" charset="-128"/>
            </a:endParaRPr>
          </a:p>
          <a:p>
            <a:pPr marL="252052" indent="-252052">
              <a:buNone/>
            </a:pPr>
            <a:r>
              <a:rPr lang="ja-JP" altLang="en-US" sz="1108"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そのためには、</a:t>
            </a: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出席者全員が　</a:t>
            </a:r>
            <a:endParaRPr lang="en-US" altLang="ja-JP" sz="3692" dirty="0">
              <a:solidFill>
                <a:srgbClr val="FF0000"/>
              </a:solidFill>
              <a:latin typeface="UD デジタル 教科書体 NK-B" panose="02020700000000000000" pitchFamily="18" charset="-128"/>
              <a:ea typeface="UD デジタル 教科書体 NK-B" panose="02020700000000000000" pitchFamily="18" charset="-128"/>
            </a:endParaRPr>
          </a:p>
          <a:p>
            <a:pPr marL="252052" indent="-252052">
              <a:buNone/>
            </a:pP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 安心して発言できる環境（場）を作る</a:t>
            </a:r>
            <a:r>
              <a:rPr lang="ja-JP" altLang="en-US" sz="3692" dirty="0">
                <a:latin typeface="UD デジタル 教科書体 NK-B" panose="02020700000000000000" pitchFamily="18" charset="-128"/>
                <a:ea typeface="UD デジタル 教科書体 NK-B" panose="02020700000000000000" pitchFamily="18" charset="-128"/>
              </a:rPr>
              <a:t>。</a:t>
            </a:r>
            <a:endParaRPr lang="en-US" altLang="ja-JP" sz="2585"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ファシリテーターは</a:t>
            </a:r>
            <a:r>
              <a:rPr lang="ja-JP" altLang="en-US" sz="6092" dirty="0">
                <a:solidFill>
                  <a:srgbClr val="FF0000"/>
                </a:solidFill>
                <a:latin typeface="UD デジタル 教科書体 NK-B" panose="02020700000000000000" pitchFamily="18" charset="-128"/>
                <a:ea typeface="UD デジタル 教科書体 NK-B" panose="02020700000000000000" pitchFamily="18" charset="-128"/>
              </a:rPr>
              <a:t>場</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つくりに細心の注意を払う</a:t>
            </a:r>
          </a:p>
        </p:txBody>
      </p:sp>
      <p:sp>
        <p:nvSpPr>
          <p:cNvPr id="5" name="Text Box 15">
            <a:extLst>
              <a:ext uri="{FF2B5EF4-FFF2-40B4-BE49-F238E27FC236}">
                <a16:creationId xmlns:a16="http://schemas.microsoft.com/office/drawing/2014/main" id="{C7423679-3B8C-40A3-ADA8-05687BDA8F0B}"/>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0CDCE338-A893-4BEE-A66B-6A7267100A74}"/>
              </a:ext>
            </a:extLst>
          </p:cNvPr>
          <p:cNvSpPr>
            <a:spLocks noGrp="1"/>
          </p:cNvSpPr>
          <p:nvPr>
            <p:ph type="sldNum" sz="quarter" idx="12"/>
          </p:nvPr>
        </p:nvSpPr>
        <p:spPr/>
        <p:txBody>
          <a:bodyPr/>
          <a:lstStyle/>
          <a:p>
            <a:pPr>
              <a:defRPr/>
            </a:pPr>
            <a:fld id="{DABBE7ED-3829-451C-A3AF-EA8BDBB44496}" type="slidenum">
              <a:rPr lang="en-US" altLang="ja-JP" smtClean="0"/>
              <a:pPr>
                <a:defRPr/>
              </a:pPr>
              <a:t>32</a:t>
            </a:fld>
            <a:endParaRPr lang="en-US" altLang="ja-JP"/>
          </a:p>
        </p:txBody>
      </p:sp>
    </p:spTree>
    <p:extLst>
      <p:ext uri="{BB962C8B-B14F-4D97-AF65-F5344CB8AC3E}">
        <p14:creationId xmlns:p14="http://schemas.microsoft.com/office/powerpoint/2010/main" val="17793178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73723" y="332656"/>
            <a:ext cx="7596554" cy="1215198"/>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研修（演習）の場つくりのポイント</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p:cNvSpPr>
            <a:spLocks noGrp="1"/>
          </p:cNvSpPr>
          <p:nvPr>
            <p:ph idx="1"/>
          </p:nvPr>
        </p:nvSpPr>
        <p:spPr>
          <a:xfrm>
            <a:off x="611560" y="1772816"/>
            <a:ext cx="8118757" cy="4392488"/>
          </a:xfrm>
        </p:spPr>
        <p:txBody>
          <a:bodyPr/>
          <a:lstStyle/>
          <a:p>
            <a:pPr marL="461281" indent="-461281">
              <a:lnSpc>
                <a:spcPct val="200000"/>
              </a:lnSpc>
              <a:buNone/>
            </a:pP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参加者が安心して発言できる</a:t>
            </a:r>
            <a:r>
              <a:rPr lang="ja-JP" altLang="en-US" sz="4400" dirty="0">
                <a:latin typeface="UD デジタル 教科書体 NK-B" panose="02020700000000000000" pitchFamily="18" charset="-128"/>
                <a:ea typeface="UD デジタル 教科書体 NK-B" panose="02020700000000000000" pitchFamily="18" charset="-128"/>
              </a:rPr>
              <a:t>　　　　　　</a:t>
            </a:r>
            <a:endParaRPr lang="en-US" altLang="ja-JP" sz="4400" dirty="0">
              <a:latin typeface="UD デジタル 教科書体 NK-B" panose="02020700000000000000" pitchFamily="18" charset="-128"/>
              <a:ea typeface="UD デジタル 教科書体 NK-B" panose="02020700000000000000" pitchFamily="18" charset="-128"/>
            </a:endParaRPr>
          </a:p>
          <a:p>
            <a:pPr marL="461281" indent="-461281">
              <a:lnSpc>
                <a:spcPct val="200000"/>
              </a:lnSpc>
              <a:buNone/>
            </a:pP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時間を意識した　　　</a:t>
            </a: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lang="en-US" altLang="ja-JP" sz="4400" dirty="0">
                <a:solidFill>
                  <a:srgbClr val="002060"/>
                </a:solidFill>
                <a:latin typeface="UD デジタル 教科書体 NK-B" panose="02020700000000000000" pitchFamily="18" charset="-128"/>
                <a:ea typeface="UD デジタル 教科書体 NK-B" panose="02020700000000000000" pitchFamily="18" charset="-128"/>
              </a:rPr>
              <a:t>FT</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の</a:t>
            </a:r>
            <a:r>
              <a:rPr lang="ja-JP" altLang="en-US" sz="4400" dirty="0">
                <a:solidFill>
                  <a:srgbClr val="FF0000"/>
                </a:solidFill>
                <a:latin typeface="UD デジタル 教科書体 NK-B" panose="02020700000000000000" pitchFamily="18" charset="-128"/>
                <a:ea typeface="UD デジタル 教科書体 NK-B" panose="02020700000000000000" pitchFamily="18" charset="-128"/>
              </a:rPr>
              <a:t>❹スキル</a:t>
            </a:r>
            <a:r>
              <a:rPr lang="ja-JP" altLang="en-US" sz="4400" dirty="0">
                <a:solidFill>
                  <a:srgbClr val="002060"/>
                </a:solidFill>
                <a:latin typeface="UD デジタル 教科書体 NK-B" panose="02020700000000000000" pitchFamily="18" charset="-128"/>
                <a:ea typeface="UD デジタル 教科書体 NK-B" panose="02020700000000000000" pitchFamily="18" charset="-128"/>
              </a:rPr>
              <a:t>を活用</a:t>
            </a:r>
            <a:endParaRPr lang="en-US" altLang="ja-JP" sz="4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楕円 4"/>
          <p:cNvSpPr/>
          <p:nvPr/>
        </p:nvSpPr>
        <p:spPr>
          <a:xfrm>
            <a:off x="7650198" y="2204864"/>
            <a:ext cx="936104" cy="852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44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6" name="楕円 5"/>
          <p:cNvSpPr/>
          <p:nvPr/>
        </p:nvSpPr>
        <p:spPr>
          <a:xfrm>
            <a:off x="4553854" y="3645024"/>
            <a:ext cx="936104" cy="852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44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8"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a:extLst>
              <a:ext uri="{FF2B5EF4-FFF2-40B4-BE49-F238E27FC236}">
                <a16:creationId xmlns:a16="http://schemas.microsoft.com/office/drawing/2014/main" id="{C1804D5A-A00A-4C71-9C77-BB78FC2CA9DB}"/>
              </a:ext>
            </a:extLst>
          </p:cNvPr>
          <p:cNvSpPr>
            <a:spLocks noGrp="1"/>
          </p:cNvSpPr>
          <p:nvPr>
            <p:ph type="sldNum" sz="quarter" idx="12"/>
          </p:nvPr>
        </p:nvSpPr>
        <p:spPr/>
        <p:txBody>
          <a:bodyPr/>
          <a:lstStyle/>
          <a:p>
            <a:pPr>
              <a:defRPr/>
            </a:pPr>
            <a:fld id="{DABBE7ED-3829-451C-A3AF-EA8BDBB44496}" type="slidenum">
              <a:rPr lang="en-US" altLang="ja-JP" smtClean="0"/>
              <a:pPr>
                <a:defRPr/>
              </a:pPr>
              <a:t>33</a:t>
            </a:fld>
            <a:endParaRPr lang="en-US" altLang="ja-JP"/>
          </a:p>
        </p:txBody>
      </p:sp>
    </p:spTree>
    <p:extLst>
      <p:ext uri="{BB962C8B-B14F-4D97-AF65-F5344CB8AC3E}">
        <p14:creationId xmlns:p14="http://schemas.microsoft.com/office/powerpoint/2010/main" val="20493170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8970"/>
            <a:ext cx="8424936" cy="1493846"/>
          </a:xfrm>
          <a:solidFill>
            <a:srgbClr val="002060"/>
          </a:solidFill>
        </p:spPr>
        <p:txBody>
          <a:bodyPr/>
          <a:lstStyle/>
          <a:p>
            <a:pPr marL="461281" indent="-461281" algn="l"/>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　　　　 参加者が安心して発言できる</a:t>
            </a:r>
            <a:br>
              <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をつくること　</a:t>
            </a:r>
          </a:p>
        </p:txBody>
      </p:sp>
      <p:sp>
        <p:nvSpPr>
          <p:cNvPr id="4" name="楕円 3"/>
          <p:cNvSpPr/>
          <p:nvPr/>
        </p:nvSpPr>
        <p:spPr>
          <a:xfrm>
            <a:off x="1592829" y="980728"/>
            <a:ext cx="674915" cy="5943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3600" dirty="0">
                <a:solidFill>
                  <a:srgbClr val="FFFFFF"/>
                </a:solidFill>
                <a:latin typeface="UD デジタル 教科書体 NK-B" panose="02020700000000000000" pitchFamily="18" charset="-128"/>
                <a:ea typeface="UD デジタル 教科書体 NK-B" panose="02020700000000000000" pitchFamily="18" charset="-128"/>
              </a:rPr>
              <a:t>場</a:t>
            </a:r>
          </a:p>
        </p:txBody>
      </p:sp>
      <p:graphicFrame>
        <p:nvGraphicFramePr>
          <p:cNvPr id="5" name="表 4"/>
          <p:cNvGraphicFramePr>
            <a:graphicFrameLocks noGrp="1"/>
          </p:cNvGraphicFramePr>
          <p:nvPr>
            <p:extLst>
              <p:ext uri="{D42A27DB-BD31-4B8C-83A1-F6EECF244321}">
                <p14:modId xmlns:p14="http://schemas.microsoft.com/office/powerpoint/2010/main" val="1248233990"/>
              </p:ext>
            </p:extLst>
          </p:nvPr>
        </p:nvGraphicFramePr>
        <p:xfrm>
          <a:off x="395536" y="1916832"/>
          <a:ext cx="8424936" cy="4320480"/>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710938191"/>
                    </a:ext>
                  </a:extLst>
                </a:gridCol>
                <a:gridCol w="4212468">
                  <a:extLst>
                    <a:ext uri="{9D8B030D-6E8A-4147-A177-3AD203B41FA5}">
                      <a16:colId xmlns:a16="http://schemas.microsoft.com/office/drawing/2014/main" val="1973641994"/>
                    </a:ext>
                  </a:extLst>
                </a:gridCol>
              </a:tblGrid>
              <a:tr h="544225">
                <a:tc>
                  <a:txBody>
                    <a:bodyPr/>
                    <a:lstStyle/>
                    <a:p>
                      <a:pPr algn="ct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開始前及びスタート直後のポイント</a:t>
                      </a:r>
                    </a:p>
                  </a:txBody>
                  <a:tcPr marL="77913" marR="77913" marT="38957" marB="38957"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ctr"/>
                      <a:r>
                        <a:rPr kumimoji="1"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中盤～後半のポイント</a:t>
                      </a:r>
                    </a:p>
                  </a:txBody>
                  <a:tcPr marL="77913" marR="77913" marT="38957" marB="38957"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270184543"/>
                  </a:ext>
                </a:extLst>
              </a:tr>
              <a:tr h="3776255">
                <a:tc>
                  <a:txBody>
                    <a:bodyPr/>
                    <a:lstStyle/>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➊自然体　　　　　　　　</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➋グループ作り</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➌見通し</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➍グランドルール         　</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➎アイスブレイク　       　　　　</a:t>
                      </a:r>
                    </a:p>
                  </a:txBody>
                  <a:tcPr marL="77913" marR="77913" marT="38957" marB="38957">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➏傾聴・応答</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➐要約</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➑公平な発言量</a:t>
                      </a: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➒議論を見える化</a:t>
                      </a:r>
                      <a:endParaRPr kumimoji="1" lang="en-US" altLang="ja-JP" sz="3000" dirty="0">
                        <a:solidFill>
                          <a:srgbClr val="002060"/>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000" dirty="0">
                          <a:solidFill>
                            <a:srgbClr val="002060"/>
                          </a:solidFill>
                          <a:latin typeface="UD デジタル 教科書体 NK-B" panose="02020700000000000000" pitchFamily="18" charset="-128"/>
                          <a:ea typeface="UD デジタル 教科書体 NK-B" panose="02020700000000000000" pitchFamily="18" charset="-128"/>
                        </a:rPr>
                        <a:t> ➓ヒソヒソ話　</a:t>
                      </a:r>
                    </a:p>
                  </a:txBody>
                  <a:tcPr marL="77913" marR="77913" marT="38957" marB="38957">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50785021"/>
                  </a:ext>
                </a:extLst>
              </a:tr>
            </a:tbl>
          </a:graphicData>
        </a:graphic>
      </p:graphicFrame>
      <p:sp>
        <p:nvSpPr>
          <p:cNvPr id="7" name="四角形: 角を丸くする 6"/>
          <p:cNvSpPr/>
          <p:nvPr/>
        </p:nvSpPr>
        <p:spPr>
          <a:xfrm>
            <a:off x="4860032" y="1065945"/>
            <a:ext cx="2945084" cy="4908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2727" dirty="0">
                <a:solidFill>
                  <a:srgbClr val="002060"/>
                </a:solidFill>
                <a:latin typeface="UD デジタル 教科書体 NK-B" panose="02020700000000000000" pitchFamily="18" charset="-128"/>
                <a:ea typeface="UD デジタル 教科書体 NK-B" panose="02020700000000000000" pitchFamily="18" charset="-128"/>
              </a:rPr>
              <a:t>～１０のスキル～</a:t>
            </a:r>
          </a:p>
        </p:txBody>
      </p:sp>
      <p:sp>
        <p:nvSpPr>
          <p:cNvPr id="6" name="Text Box 15">
            <a:extLst>
              <a:ext uri="{FF2B5EF4-FFF2-40B4-BE49-F238E27FC236}">
                <a16:creationId xmlns:a16="http://schemas.microsoft.com/office/drawing/2014/main" id="{88F17544-1982-4826-953C-09D5191C59A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3A5C10BE-CEC5-4FDE-8EBE-5F9CB316C031}"/>
              </a:ext>
            </a:extLst>
          </p:cNvPr>
          <p:cNvSpPr>
            <a:spLocks noGrp="1"/>
          </p:cNvSpPr>
          <p:nvPr>
            <p:ph type="sldNum" sz="quarter" idx="12"/>
          </p:nvPr>
        </p:nvSpPr>
        <p:spPr/>
        <p:txBody>
          <a:bodyPr/>
          <a:lstStyle/>
          <a:p>
            <a:pPr>
              <a:defRPr/>
            </a:pPr>
            <a:fld id="{DABBE7ED-3829-451C-A3AF-EA8BDBB44496}" type="slidenum">
              <a:rPr lang="en-US" altLang="ja-JP" smtClean="0"/>
              <a:pPr>
                <a:defRPr/>
              </a:pPr>
              <a:t>34</a:t>
            </a:fld>
            <a:endParaRPr lang="en-US" altLang="ja-JP"/>
          </a:p>
        </p:txBody>
      </p:sp>
    </p:spTree>
    <p:extLst>
      <p:ext uri="{BB962C8B-B14F-4D97-AF65-F5344CB8AC3E}">
        <p14:creationId xmlns:p14="http://schemas.microsoft.com/office/powerpoint/2010/main" val="157282251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13792"/>
            <a:ext cx="8229600" cy="1143000"/>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グループワークの人数と注意点</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コンテンツ プレースホルダー 4"/>
          <p:cNvSpPr>
            <a:spLocks noGrp="1"/>
          </p:cNvSpPr>
          <p:nvPr>
            <p:ph idx="1"/>
          </p:nvPr>
        </p:nvSpPr>
        <p:spPr>
          <a:xfrm>
            <a:off x="457200" y="1988840"/>
            <a:ext cx="8229600" cy="4594522"/>
          </a:xfrm>
        </p:spPr>
        <p:txBody>
          <a:bodyPr>
            <a:normAutofit/>
          </a:bodyPr>
          <a:lstStyle/>
          <a:p>
            <a:pPr marL="0" indent="0">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最適な人数＝５～６人</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注意点</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①リーダーを固定しない</a:t>
            </a:r>
            <a:endParaRPr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②全員が発言できるような工夫をする</a:t>
            </a:r>
            <a:endParaRPr kumimoji="1" lang="en-US" altLang="ja-JP" sz="3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③有効に時間を使う工夫をする</a:t>
            </a:r>
            <a:endPar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Text Box 15">
            <a:extLst>
              <a:ext uri="{FF2B5EF4-FFF2-40B4-BE49-F238E27FC236}">
                <a16:creationId xmlns:a16="http://schemas.microsoft.com/office/drawing/2014/main" id="{CB198FF8-7540-439C-895E-9E354C743D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A2B8162A-A9BA-41E7-9247-75D76C1182DF}"/>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3191232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コンテンツ プレースホルダ 5"/>
          <p:cNvSpPr>
            <a:spLocks noGrp="1"/>
          </p:cNvSpPr>
          <p:nvPr>
            <p:ph sz="quarter" idx="4"/>
          </p:nvPr>
        </p:nvSpPr>
        <p:spPr>
          <a:xfrm>
            <a:off x="4638039" y="3546956"/>
            <a:ext cx="4246685" cy="2762364"/>
          </a:xfrm>
          <a:ln>
            <a:solidFill>
              <a:srgbClr val="002060"/>
            </a:solidFill>
            <a:miter lim="800000"/>
            <a:headEnd/>
            <a:tailEnd/>
          </a:ln>
        </p:spPr>
        <p:txBody>
          <a:bodyPr anchor="ctr"/>
          <a:lstStyle/>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個人攻撃や否定はしない</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一人が長く喋るとしらけるよ</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20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腕組みとスマホはお休みね</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7" name="円/楕円 6"/>
          <p:cNvSpPr/>
          <p:nvPr/>
        </p:nvSpPr>
        <p:spPr>
          <a:xfrm>
            <a:off x="1331640" y="3912570"/>
            <a:ext cx="1944374" cy="2031134"/>
          </a:xfrm>
          <a:prstGeom prst="ellipse">
            <a:avLst/>
          </a:prstGeom>
          <a:noFill/>
          <a:ln w="5969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 name="十字形 7"/>
          <p:cNvSpPr/>
          <p:nvPr/>
        </p:nvSpPr>
        <p:spPr>
          <a:xfrm rot="18796848">
            <a:off x="5559085" y="3750764"/>
            <a:ext cx="2474608" cy="2308801"/>
          </a:xfrm>
          <a:prstGeom prst="plus">
            <a:avLst>
              <a:gd name="adj" fmla="val 36963"/>
            </a:avLst>
          </a:prstGeom>
          <a:solidFill>
            <a:schemeClr val="tx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8676" name="タイトル 1"/>
          <p:cNvSpPr>
            <a:spLocks noGrp="1"/>
          </p:cNvSpPr>
          <p:nvPr>
            <p:ph type="title"/>
          </p:nvPr>
        </p:nvSpPr>
        <p:spPr>
          <a:xfrm>
            <a:off x="260311" y="188640"/>
            <a:ext cx="8624413" cy="778901"/>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グランドルールの必要性</a:t>
            </a:r>
          </a:p>
        </p:txBody>
      </p:sp>
      <p:sp>
        <p:nvSpPr>
          <p:cNvPr id="28677" name="テキスト プレースホルダ 3"/>
          <p:cNvSpPr>
            <a:spLocks noGrp="1"/>
          </p:cNvSpPr>
          <p:nvPr>
            <p:ph type="body" idx="1"/>
          </p:nvPr>
        </p:nvSpPr>
        <p:spPr>
          <a:xfrm>
            <a:off x="252045" y="2956407"/>
            <a:ext cx="4253485" cy="590550"/>
          </a:xfrm>
          <a:ln>
            <a:solidFill>
              <a:srgbClr val="002060"/>
            </a:solidFill>
            <a:miter lim="800000"/>
            <a:headEnd/>
            <a:tailEnd/>
          </a:ln>
        </p:spPr>
        <p:txBody>
          <a:bodyPr anchor="ctr"/>
          <a:lstStyle/>
          <a:p>
            <a:pPr algn="ctr" eaLnBrk="1" hangingPunct="1"/>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すべし</a:t>
            </a:r>
          </a:p>
        </p:txBody>
      </p:sp>
      <p:sp>
        <p:nvSpPr>
          <p:cNvPr id="28678" name="コンテンツ プレースホルダー 2"/>
          <p:cNvSpPr>
            <a:spLocks noGrp="1"/>
          </p:cNvSpPr>
          <p:nvPr>
            <p:ph sz="half" idx="2"/>
          </p:nvPr>
        </p:nvSpPr>
        <p:spPr>
          <a:xfrm>
            <a:off x="260311" y="3546956"/>
            <a:ext cx="4245220" cy="2762363"/>
          </a:xfrm>
          <a:ln>
            <a:solidFill>
              <a:srgbClr val="002060"/>
            </a:solidFill>
            <a:miter lim="800000"/>
            <a:headEnd/>
            <a:tailEnd/>
          </a:ln>
        </p:spPr>
        <p:txBody>
          <a:bodyPr anchor="ctr"/>
          <a:lstStyle/>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思いついたらすぐ口にする</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１セッション１回は発言する</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他者の意見に盛るのも</a:t>
            </a:r>
            <a:r>
              <a:rPr lang="en-US" altLang="ja-JP" sz="2000" dirty="0">
                <a:solidFill>
                  <a:srgbClr val="002060"/>
                </a:solidFill>
                <a:latin typeface="UD デジタル 教科書体 NK-B" panose="02020700000000000000" pitchFamily="18" charset="-128"/>
                <a:ea typeface="UD デジタル 教科書体 NK-B" panose="02020700000000000000" pitchFamily="18" charset="-128"/>
              </a:rPr>
              <a:t>OK</a:t>
            </a: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行動につながる意見を出す</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a:p>
            <a:pPr eaLnBrk="1" hangingPunct="1">
              <a:lnSpc>
                <a:spcPct val="150000"/>
              </a:lnSpc>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笑顔とユーモアを忘れずに</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8679" name="テキスト プレースホルダ 4"/>
          <p:cNvSpPr>
            <a:spLocks noGrp="1"/>
          </p:cNvSpPr>
          <p:nvPr>
            <p:ph type="body" sz="quarter" idx="3"/>
          </p:nvPr>
        </p:nvSpPr>
        <p:spPr>
          <a:xfrm>
            <a:off x="4638038" y="2956407"/>
            <a:ext cx="4253917" cy="590550"/>
          </a:xfrm>
          <a:ln>
            <a:solidFill>
              <a:srgbClr val="002060"/>
            </a:solidFill>
            <a:miter lim="800000"/>
            <a:headEnd/>
            <a:tailEnd/>
          </a:ln>
        </p:spPr>
        <p:txBody>
          <a:bodyPr anchor="ctr"/>
          <a:lstStyle/>
          <a:p>
            <a:pPr algn="ctr" eaLnBrk="1" hangingPunct="1"/>
            <a:r>
              <a:rPr lang="ja-JP" altLang="en-US" sz="2954" dirty="0">
                <a:solidFill>
                  <a:srgbClr val="002060"/>
                </a:solidFill>
                <a:latin typeface="UD デジタル 教科書体 NK-B" panose="02020700000000000000" pitchFamily="18" charset="-128"/>
                <a:ea typeface="UD デジタル 教科書体 NK-B" panose="02020700000000000000" pitchFamily="18" charset="-128"/>
              </a:rPr>
              <a:t>すべからず</a:t>
            </a:r>
          </a:p>
        </p:txBody>
      </p:sp>
      <p:sp>
        <p:nvSpPr>
          <p:cNvPr id="4" name="正方形/長方形 3">
            <a:extLst>
              <a:ext uri="{FF2B5EF4-FFF2-40B4-BE49-F238E27FC236}">
                <a16:creationId xmlns:a16="http://schemas.microsoft.com/office/drawing/2014/main" id="{7ACD7F8E-99B7-4B59-A34B-CB10FCD32EBF}"/>
              </a:ext>
            </a:extLst>
          </p:cNvPr>
          <p:cNvSpPr/>
          <p:nvPr/>
        </p:nvSpPr>
        <p:spPr>
          <a:xfrm>
            <a:off x="476335" y="1211268"/>
            <a:ext cx="8344137"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グランドルールの目的</a:t>
            </a:r>
            <a:r>
              <a:rPr kumimoji="1" lang="en-US" altLang="ja-JP"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安全な場を作ることにより、参加者の多様な意見やアイデアを　　引き出す。それにより場のアウトプットをより価値の高いものに　　　する。</a:t>
            </a:r>
          </a:p>
        </p:txBody>
      </p:sp>
      <p:sp>
        <p:nvSpPr>
          <p:cNvPr id="13" name="Text Box 15">
            <a:extLst>
              <a:ext uri="{FF2B5EF4-FFF2-40B4-BE49-F238E27FC236}">
                <a16:creationId xmlns:a16="http://schemas.microsoft.com/office/drawing/2014/main" id="{98C3D118-AD23-4BF3-B7CF-FB6E17BABB9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2909A7B9-CEFD-4288-85D8-687CF4C8D24E}"/>
              </a:ext>
            </a:extLst>
          </p:cNvPr>
          <p:cNvSpPr>
            <a:spLocks noGrp="1"/>
          </p:cNvSpPr>
          <p:nvPr>
            <p:ph type="sldNum" sz="quarter" idx="12"/>
          </p:nvPr>
        </p:nvSpPr>
        <p:spPr/>
        <p:txBody>
          <a:bodyPr/>
          <a:lstStyle/>
          <a:p>
            <a:pPr>
              <a:defRPr/>
            </a:pPr>
            <a:fld id="{6D71B237-0564-46C1-80B2-52CF48E15396}" type="slidenum">
              <a:rPr lang="en-US" altLang="ja-JP" smtClean="0">
                <a:solidFill>
                  <a:srgbClr val="000000"/>
                </a:solidFill>
              </a:rPr>
              <a:pPr>
                <a:defRPr/>
              </a:pPr>
              <a:t>36</a:t>
            </a:fld>
            <a:endParaRPr lang="en-US" altLang="ja-JP">
              <a:solidFill>
                <a:srgbClr val="000000"/>
              </a:solidFill>
            </a:endParaRPr>
          </a:p>
        </p:txBody>
      </p:sp>
    </p:spTree>
    <p:extLst>
      <p:ext uri="{BB962C8B-B14F-4D97-AF65-F5344CB8AC3E}">
        <p14:creationId xmlns:p14="http://schemas.microsoft.com/office/powerpoint/2010/main" val="203427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76103597"/>
              </p:ext>
            </p:extLst>
          </p:nvPr>
        </p:nvGraphicFramePr>
        <p:xfrm>
          <a:off x="251520" y="1340768"/>
          <a:ext cx="8712968" cy="4824536"/>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844294">
                <a:tc gridSpan="3">
                  <a:txBody>
                    <a:bodyPr/>
                    <a:lstStyle/>
                    <a:p>
                      <a:pPr algn="l"/>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ご自身が考える安心安全に発散できる場　または</a:t>
                      </a:r>
                      <a:endParaRPr kumimoji="1" lang="en-US" altLang="ja-JP" sz="2400" b="0" dirty="0">
                        <a:solidFill>
                          <a:srgbClr val="002060"/>
                        </a:solidFill>
                        <a:latin typeface="UD デジタル 教科書体 NK-B" panose="02020700000000000000" pitchFamily="18" charset="-128"/>
                        <a:ea typeface="UD デジタル 教科書体 NK-B" panose="02020700000000000000" pitchFamily="18" charset="-128"/>
                      </a:endParaRPr>
                    </a:p>
                    <a:p>
                      <a:pPr algn="l"/>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これまでの経験から工夫してきたこと　（</a:t>
                      </a:r>
                      <a:r>
                        <a:rPr kumimoji="1" lang="en-US" altLang="ja-JP" sz="2400" b="0" dirty="0">
                          <a:solidFill>
                            <a:srgbClr val="002060"/>
                          </a:solidFill>
                          <a:latin typeface="UD デジタル 教科書体 NK-B" panose="02020700000000000000" pitchFamily="18" charset="-128"/>
                          <a:ea typeface="UD デジタル 教科書体 NK-B" panose="02020700000000000000" pitchFamily="18" charset="-128"/>
                        </a:rPr>
                        <a:t>5</a:t>
                      </a:r>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205042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場のデザイン</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192981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対人関係</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37</a:t>
            </a:fld>
            <a:endParaRPr lang="en-US" altLang="ja-JP"/>
          </a:p>
        </p:txBody>
      </p:sp>
    </p:spTree>
    <p:extLst>
      <p:ext uri="{BB962C8B-B14F-4D97-AF65-F5344CB8AC3E}">
        <p14:creationId xmlns:p14="http://schemas.microsoft.com/office/powerpoint/2010/main" val="87280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46310"/>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研修（演習）の場で大切なこと</a:t>
            </a:r>
          </a:p>
        </p:txBody>
      </p:sp>
      <p:sp>
        <p:nvSpPr>
          <p:cNvPr id="3" name="コンテンツ プレースホルダー 2"/>
          <p:cNvSpPr>
            <a:spLocks noGrp="1"/>
          </p:cNvSpPr>
          <p:nvPr>
            <p:ph idx="1"/>
          </p:nvPr>
        </p:nvSpPr>
        <p:spPr>
          <a:xfrm>
            <a:off x="296562" y="1644058"/>
            <a:ext cx="8577490" cy="4939303"/>
          </a:xfrm>
        </p:spPr>
        <p:txBody>
          <a:bodyPr/>
          <a:lstStyle/>
          <a:p>
            <a:pPr marL="0" indent="0" algn="ctr">
              <a:buNone/>
            </a:pPr>
            <a:r>
              <a:rPr lang="en-US" altLang="ja-JP" sz="5539" dirty="0">
                <a:solidFill>
                  <a:srgbClr val="FF0000"/>
                </a:solidFill>
                <a:latin typeface="UD デジタル 教科書体 NK-B" panose="02020700000000000000" pitchFamily="18" charset="-128"/>
                <a:ea typeface="UD デジタル 教科書体 NK-B" panose="02020700000000000000" pitchFamily="18" charset="-128"/>
              </a:rPr>
              <a:t>&lt;</a:t>
            </a:r>
            <a:r>
              <a:rPr lang="ja-JP" altLang="en-US" sz="5539" dirty="0">
                <a:solidFill>
                  <a:srgbClr val="FF0000"/>
                </a:solidFill>
                <a:latin typeface="UD デジタル 教科書体 NK-B" panose="02020700000000000000" pitchFamily="18" charset="-128"/>
                <a:ea typeface="UD デジタル 教科書体 NK-B" panose="02020700000000000000" pitchFamily="18" charset="-128"/>
              </a:rPr>
              <a:t>心理的安全性</a:t>
            </a:r>
            <a:r>
              <a:rPr lang="en-US" altLang="ja-JP" sz="5539" dirty="0">
                <a:solidFill>
                  <a:srgbClr val="FF0000"/>
                </a:solidFill>
                <a:latin typeface="UD デジタル 教科書体 NK-B" panose="02020700000000000000" pitchFamily="18" charset="-128"/>
                <a:ea typeface="UD デジタル 教科書体 NK-B" panose="02020700000000000000" pitchFamily="18" charset="-128"/>
              </a:rPr>
              <a:t>&gt;</a:t>
            </a:r>
          </a:p>
          <a:p>
            <a:pPr marL="0" indent="0">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参加者１人ひとりが安心して</a:t>
            </a:r>
            <a:r>
              <a:rPr lang="ja-JP" altLang="en-US" sz="3692" u="sng" dirty="0">
                <a:solidFill>
                  <a:srgbClr val="002060"/>
                </a:solidFill>
                <a:latin typeface="UD デジタル 教科書体 NK-B" panose="02020700000000000000" pitchFamily="18" charset="-128"/>
                <a:ea typeface="UD デジタル 教科書体 NK-B" panose="02020700000000000000" pitchFamily="18" charset="-128"/>
              </a:rPr>
              <a:t>自分らしく</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a:t>
            </a:r>
            <a:endParaRPr lang="en-US" altLang="ja-JP" sz="3692"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　発言できること。</a:t>
            </a:r>
            <a:endParaRPr lang="en-US" altLang="ja-JP" sz="11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①自己認識 ②自己開示 ③自己表現</a:t>
            </a:r>
            <a:endParaRPr lang="en-US" altLang="ja-JP" sz="40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　                                   </a:t>
            </a:r>
            <a:endParaRPr lang="en-US" altLang="ja-JP" sz="4400" b="1"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92"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3692" dirty="0">
                <a:solidFill>
                  <a:srgbClr val="002060"/>
                </a:solidFill>
                <a:latin typeface="UD デジタル 教科書体 NK-B" panose="02020700000000000000" pitchFamily="18" charset="-128"/>
                <a:ea typeface="UD デジタル 教科書体 NK-B" panose="02020700000000000000" pitchFamily="18" charset="-128"/>
              </a:rPr>
              <a:t>安心して何でも言い合える雰囲気</a:t>
            </a:r>
            <a:endParaRPr lang="en-US" altLang="ja-JP" sz="3692"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左中かっこ 4">
            <a:extLst>
              <a:ext uri="{FF2B5EF4-FFF2-40B4-BE49-F238E27FC236}">
                <a16:creationId xmlns:a16="http://schemas.microsoft.com/office/drawing/2014/main" id="{9C2FDCCF-8024-427D-981B-617DF90DEC6E}"/>
              </a:ext>
            </a:extLst>
          </p:cNvPr>
          <p:cNvSpPr/>
          <p:nvPr/>
        </p:nvSpPr>
        <p:spPr>
          <a:xfrm rot="16200000">
            <a:off x="4477837" y="1030579"/>
            <a:ext cx="332345" cy="7344816"/>
          </a:xfrm>
          <a:prstGeom prst="leftBrace">
            <a:avLst>
              <a:gd name="adj1" fmla="val 94048"/>
              <a:gd name="adj2" fmla="val 50132"/>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fontAlgn="auto">
              <a:spcBef>
                <a:spcPts val="0"/>
              </a:spcBef>
              <a:spcAft>
                <a:spcPts val="0"/>
              </a:spcAft>
              <a:defRPr/>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C5BCF82F-9A3A-420B-9962-5F9712437F7F}"/>
              </a:ext>
            </a:extLst>
          </p:cNvPr>
          <p:cNvSpPr txBox="1"/>
          <p:nvPr/>
        </p:nvSpPr>
        <p:spPr>
          <a:xfrm>
            <a:off x="2334934" y="5046918"/>
            <a:ext cx="4254011" cy="490134"/>
          </a:xfrm>
          <a:prstGeom prst="rect">
            <a:avLst/>
          </a:prstGeom>
          <a:noFill/>
        </p:spPr>
        <p:txBody>
          <a:bodyPr wrap="square" rtlCol="0">
            <a:spAutoFit/>
          </a:bodyPr>
          <a:lstStyle/>
          <a:p>
            <a:pPr algn="ctr" defTabSz="844083" fontAlgn="auto">
              <a:spcBef>
                <a:spcPts val="0"/>
              </a:spcBef>
              <a:spcAft>
                <a:spcPts val="0"/>
              </a:spcAft>
              <a:defRPr/>
            </a:pPr>
            <a:r>
              <a:rPr lang="ja-JP" altLang="en-US" sz="2585" dirty="0">
                <a:solidFill>
                  <a:srgbClr val="FF0000"/>
                </a:solidFill>
                <a:latin typeface="UD デジタル 教科書体 NK-B" panose="02020700000000000000" pitchFamily="18" charset="-128"/>
                <a:ea typeface="UD デジタル 教科書体 NK-B" panose="02020700000000000000" pitchFamily="18" charset="-128"/>
              </a:rPr>
              <a:t>①～③ができる　　　をつくる</a:t>
            </a:r>
          </a:p>
        </p:txBody>
      </p:sp>
      <p:sp>
        <p:nvSpPr>
          <p:cNvPr id="7" name="楕円 6">
            <a:extLst>
              <a:ext uri="{FF2B5EF4-FFF2-40B4-BE49-F238E27FC236}">
                <a16:creationId xmlns:a16="http://schemas.microsoft.com/office/drawing/2014/main" id="{5F388017-1047-408D-B82E-E7482857EC98}"/>
              </a:ext>
            </a:extLst>
          </p:cNvPr>
          <p:cNvSpPr/>
          <p:nvPr/>
        </p:nvSpPr>
        <p:spPr>
          <a:xfrm>
            <a:off x="4716016" y="5013176"/>
            <a:ext cx="531751" cy="523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r>
              <a:rPr lang="ja-JP" altLang="en-US" sz="2585" dirty="0">
                <a:solidFill>
                  <a:srgbClr val="FFFFFF"/>
                </a:solidFill>
                <a:latin typeface="UD デジタル 教科書体 NK-B" panose="02020700000000000000" pitchFamily="18" charset="-128"/>
                <a:ea typeface="UD デジタル 教科書体 NK-B" panose="02020700000000000000" pitchFamily="18" charset="-128"/>
              </a:rPr>
              <a:t>場</a:t>
            </a:r>
          </a:p>
        </p:txBody>
      </p:sp>
      <p:sp>
        <p:nvSpPr>
          <p:cNvPr id="8" name="Text Box 15">
            <a:extLst>
              <a:ext uri="{FF2B5EF4-FFF2-40B4-BE49-F238E27FC236}">
                <a16:creationId xmlns:a16="http://schemas.microsoft.com/office/drawing/2014/main" id="{6949C3AF-612C-4283-908E-51D71A374527}"/>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9" name="スライド番号プレースホルダー 8">
            <a:extLst>
              <a:ext uri="{FF2B5EF4-FFF2-40B4-BE49-F238E27FC236}">
                <a16:creationId xmlns:a16="http://schemas.microsoft.com/office/drawing/2014/main" id="{AF3A03E2-2B22-4F66-B0CE-4A4713444050}"/>
              </a:ext>
            </a:extLst>
          </p:cNvPr>
          <p:cNvSpPr>
            <a:spLocks noGrp="1"/>
          </p:cNvSpPr>
          <p:nvPr>
            <p:ph type="sldNum" sz="quarter" idx="12"/>
          </p:nvPr>
        </p:nvSpPr>
        <p:spPr/>
        <p:txBody>
          <a:bodyPr/>
          <a:lstStyle/>
          <a:p>
            <a:pPr>
              <a:defRPr/>
            </a:pPr>
            <a:fld id="{DABBE7ED-3829-451C-A3AF-EA8BDBB44496}" type="slidenum">
              <a:rPr lang="en-US" altLang="ja-JP" smtClean="0"/>
              <a:pPr>
                <a:defRPr/>
              </a:pPr>
              <a:t>38</a:t>
            </a:fld>
            <a:endParaRPr lang="en-US" altLang="ja-JP"/>
          </a:p>
        </p:txBody>
      </p:sp>
    </p:spTree>
    <p:extLst>
      <p:ext uri="{BB962C8B-B14F-4D97-AF65-F5344CB8AC3E}">
        <p14:creationId xmlns:p14="http://schemas.microsoft.com/office/powerpoint/2010/main" val="25773614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450927" y="1828611"/>
          <a:ext cx="8242146" cy="4341884"/>
        </p:xfrm>
        <a:graphic>
          <a:graphicData uri="http://schemas.openxmlformats.org/drawingml/2006/table">
            <a:tbl>
              <a:tblPr firstRow="1" bandRow="1">
                <a:tableStyleId>{5C22544A-7EE6-4342-B048-85BDC9FD1C3A}</a:tableStyleId>
              </a:tblPr>
              <a:tblGrid>
                <a:gridCol w="4121073">
                  <a:extLst>
                    <a:ext uri="{9D8B030D-6E8A-4147-A177-3AD203B41FA5}">
                      <a16:colId xmlns:a16="http://schemas.microsoft.com/office/drawing/2014/main" val="20000"/>
                    </a:ext>
                  </a:extLst>
                </a:gridCol>
                <a:gridCol w="4121073">
                  <a:extLst>
                    <a:ext uri="{9D8B030D-6E8A-4147-A177-3AD203B41FA5}">
                      <a16:colId xmlns:a16="http://schemas.microsoft.com/office/drawing/2014/main" val="20001"/>
                    </a:ext>
                  </a:extLst>
                </a:gridCol>
              </a:tblGrid>
              <a:tr h="598757">
                <a:tc>
                  <a:txBody>
                    <a:bodyPr/>
                    <a:lstStyle/>
                    <a:p>
                      <a:pPr algn="ctr">
                        <a:lnSpc>
                          <a:spcPct val="150000"/>
                        </a:lnSpc>
                      </a:pPr>
                      <a:r>
                        <a:rPr kumimoji="1" lang="ja-JP" altLang="en-US" sz="2600" b="0" dirty="0">
                          <a:solidFill>
                            <a:srgbClr val="002060"/>
                          </a:solidFill>
                          <a:latin typeface="UD デジタル 教科書体 NK-B" panose="02020700000000000000" pitchFamily="18" charset="-128"/>
                          <a:ea typeface="UD デジタル 教科書体 NK-B" panose="02020700000000000000" pitchFamily="18" charset="-128"/>
                        </a:rPr>
                        <a:t>すべし</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lnSpc>
                          <a:spcPct val="150000"/>
                        </a:lnSpc>
                      </a:pPr>
                      <a:r>
                        <a:rPr kumimoji="1" lang="ja-JP" altLang="en-US" sz="2600" b="0" dirty="0">
                          <a:solidFill>
                            <a:srgbClr val="002060"/>
                          </a:solidFill>
                          <a:latin typeface="UD デジタル 教科書体 NK-B" panose="02020700000000000000" pitchFamily="18" charset="-128"/>
                          <a:ea typeface="UD デジタル 教科書体 NK-B" panose="02020700000000000000" pitchFamily="18" charset="-128"/>
                        </a:rPr>
                        <a:t>すべからず</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3716839">
                <a:tc>
                  <a:txBody>
                    <a:bodyPr/>
                    <a:lstStyle/>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リラックスして、自然に振る舞う</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うなずく、あいづちを打つ</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相手の発言を</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復唱</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相手の発言を</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要約</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して確認する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大事なことは</a:t>
                      </a:r>
                      <a:r>
                        <a:rPr kumimoji="1" lang="ja-JP" altLang="en-US" sz="2200" u="sng" dirty="0">
                          <a:solidFill>
                            <a:srgbClr val="FF0000"/>
                          </a:solidFill>
                          <a:latin typeface="UD デジタル 教科書体 NK-B" panose="02020700000000000000" pitchFamily="18" charset="-128"/>
                          <a:ea typeface="UD デジタル 教科書体 NK-B" panose="02020700000000000000" pitchFamily="18" charset="-128"/>
                        </a:rPr>
                        <a:t>質問</a:t>
                      </a: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して深堀する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ミラーリングを活用する</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リフレーミングを活用する</a:t>
                      </a: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無駄に緊張しない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一問一答をしない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キラキラしていない視線</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ピクリとも動かない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上から目線にならない</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延々、ファシリが発言・解説</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p>
                      <a:pPr algn="l">
                        <a:lnSpc>
                          <a:spcPct val="150000"/>
                        </a:lnSpc>
                      </a:pPr>
                      <a:r>
                        <a:rPr kumimoji="1" lang="ja-JP" altLang="en-US" sz="2200" dirty="0">
                          <a:solidFill>
                            <a:srgbClr val="002060"/>
                          </a:solidFill>
                          <a:latin typeface="UD デジタル 教科書体 NK-B" panose="02020700000000000000" pitchFamily="18" charset="-128"/>
                          <a:ea typeface="UD デジタル 教科書体 NK-B" panose="02020700000000000000" pitchFamily="18" charset="-128"/>
                        </a:rPr>
                        <a:t>長い沈黙・・・・・・・・・・・・・・・</a:t>
                      </a:r>
                      <a:endParaRPr kumimoji="1" lang="en-US" altLang="ja-JP" sz="220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2"/>
          <p:cNvSpPr txBox="1">
            <a:spLocks noChangeArrowheads="1"/>
          </p:cNvSpPr>
          <p:nvPr/>
        </p:nvSpPr>
        <p:spPr bwMode="auto">
          <a:xfrm>
            <a:off x="457206" y="332656"/>
            <a:ext cx="8217877" cy="1116623"/>
          </a:xfrm>
          <a:prstGeom prst="rect">
            <a:avLst/>
          </a:prstGeom>
          <a:solidFill>
            <a:srgbClr val="002060"/>
          </a:solidFill>
          <a:ln>
            <a:noFill/>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tab pos="492382" algn="l"/>
                <a:tab pos="577376" algn="l"/>
              </a:tabLst>
              <a:defRPr/>
            </a:pPr>
            <a:r>
              <a:rPr kumimoji="1" lang="ja-JP" altLang="en-US" sz="3600" b="0" i="0" u="none" strike="noStrike" kern="0" cap="none" spc="0" normalizeH="0" baseline="0" noProof="0" dirty="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j-cs"/>
              </a:rPr>
              <a:t>聞くスキル</a:t>
            </a:r>
          </a:p>
        </p:txBody>
      </p:sp>
      <p:sp>
        <p:nvSpPr>
          <p:cNvPr id="7"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212AB350-AD84-45EA-A15C-B766375F3464}"/>
              </a:ext>
            </a:extLst>
          </p:cNvPr>
          <p:cNvSpPr>
            <a:spLocks noGrp="1"/>
          </p:cNvSpPr>
          <p:nvPr>
            <p:ph type="sldNum" sz="quarter" idx="12"/>
          </p:nvPr>
        </p:nvSpPr>
        <p:spPr/>
        <p:txBody>
          <a:bodyPr/>
          <a:lstStyle/>
          <a:p>
            <a:pPr>
              <a:defRPr/>
            </a:pPr>
            <a:fld id="{DABBE7ED-3829-451C-A3AF-EA8BDBB44496}" type="slidenum">
              <a:rPr lang="en-US" altLang="ja-JP" smtClean="0"/>
              <a:pPr>
                <a:defRPr/>
              </a:pPr>
              <a:t>39</a:t>
            </a:fld>
            <a:endParaRPr lang="en-US" altLang="ja-JP"/>
          </a:p>
        </p:txBody>
      </p:sp>
    </p:spTree>
    <p:extLst>
      <p:ext uri="{BB962C8B-B14F-4D97-AF65-F5344CB8AC3E}">
        <p14:creationId xmlns:p14="http://schemas.microsoft.com/office/powerpoint/2010/main" val="6453931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51520" y="274638"/>
            <a:ext cx="8640960" cy="849314"/>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講義と演習の流れ</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主任相談支援専門員養成研修資料編集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699502860"/>
              </p:ext>
            </p:extLst>
          </p:nvPr>
        </p:nvGraphicFramePr>
        <p:xfrm>
          <a:off x="251520" y="1340768"/>
          <a:ext cx="8640960" cy="4968552"/>
        </p:xfrm>
        <a:graphic>
          <a:graphicData uri="http://schemas.openxmlformats.org/drawingml/2006/table">
            <a:tbl>
              <a:tblPr firstRow="1" bandRow="1">
                <a:tableStyleId>{5C22544A-7EE6-4342-B048-85BDC9FD1C3A}</a:tableStyleId>
              </a:tblPr>
              <a:tblGrid>
                <a:gridCol w="993756">
                  <a:extLst>
                    <a:ext uri="{9D8B030D-6E8A-4147-A177-3AD203B41FA5}">
                      <a16:colId xmlns:a16="http://schemas.microsoft.com/office/drawing/2014/main" val="20000"/>
                    </a:ext>
                  </a:extLst>
                </a:gridCol>
                <a:gridCol w="907288">
                  <a:extLst>
                    <a:ext uri="{9D8B030D-6E8A-4147-A177-3AD203B41FA5}">
                      <a16:colId xmlns:a16="http://schemas.microsoft.com/office/drawing/2014/main" val="20001"/>
                    </a:ext>
                  </a:extLst>
                </a:gridCol>
                <a:gridCol w="756074">
                  <a:extLst>
                    <a:ext uri="{9D8B030D-6E8A-4147-A177-3AD203B41FA5}">
                      <a16:colId xmlns:a16="http://schemas.microsoft.com/office/drawing/2014/main" val="2030400786"/>
                    </a:ext>
                  </a:extLst>
                </a:gridCol>
                <a:gridCol w="5983842">
                  <a:extLst>
                    <a:ext uri="{9D8B030D-6E8A-4147-A177-3AD203B41FA5}">
                      <a16:colId xmlns:a16="http://schemas.microsoft.com/office/drawing/2014/main" val="20002"/>
                    </a:ext>
                  </a:extLst>
                </a:gridCol>
              </a:tblGrid>
              <a:tr h="590333">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区</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gridSpan="2">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時</a:t>
                      </a:r>
                      <a:r>
                        <a:rPr kumimoji="1" lang="en-US" altLang="ja-JP" b="0" baseline="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lnL w="12700" cap="flat" cmpd="sng" algn="ctr">
                      <a:solidFill>
                        <a:srgbClr val="002060"/>
                      </a:solidFill>
                      <a:prstDash val="solid"/>
                      <a:round/>
                      <a:headEnd type="none" w="med" len="med"/>
                      <a:tailEnd type="none" w="med" len="med"/>
                    </a:ln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内　　容</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3737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導</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入</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rowSpan="3">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70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獲得目標の確認</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90878">
                <a:tc>
                  <a:txBody>
                    <a:bodyPr/>
                    <a:lstStyle/>
                    <a:p>
                      <a:pPr algn="ctr"/>
                      <a:r>
                        <a:rPr kumimoji="1" lang="ja-JP" altLang="en-US" b="0">
                          <a:solidFill>
                            <a:srgbClr val="002060"/>
                          </a:solidFill>
                          <a:latin typeface="UD デジタル 教科書体 NK-B" panose="02020700000000000000" pitchFamily="18" charset="-128"/>
                          <a:ea typeface="UD デジタル 教科書体 NK-B" panose="02020700000000000000" pitchFamily="18" charset="-128"/>
                        </a:rPr>
                        <a:t>講</a:t>
                      </a:r>
                      <a:r>
                        <a:rPr kumimoji="1" lang="en-US" altLang="ja-JP" b="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a:solidFill>
                            <a:srgbClr val="002060"/>
                          </a:solidFill>
                          <a:latin typeface="UD デジタル 教科書体 NK-B" panose="02020700000000000000" pitchFamily="18" charset="-128"/>
                          <a:ea typeface="UD デジタル 教科書体 NK-B" panose="02020700000000000000" pitchFamily="18" charset="-128"/>
                        </a:rPr>
                        <a:t>義</a:t>
                      </a: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endParaRPr kumimoji="1" lang="ja-JP" altLang="en-US"/>
                    </a:p>
                  </a:txBody>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ファシリテーション技術を再確認</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803708745"/>
                  </a:ext>
                </a:extLst>
              </a:tr>
              <a:tr h="885501">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講 義</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endParaRPr kumimoji="1" lang="ja-JP" altLang="en-US"/>
                    </a:p>
                  </a:txBody>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研修・演習の場づくりについて理解</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21995437"/>
                  </a:ext>
                </a:extLst>
              </a:tr>
              <a:tr h="510680">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休 憩</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10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kumimoji="1" lang="ja-JP" altLang="en-US"/>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85880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rowSpan="2">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80</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本人の意思を尊重した会議に関する演習</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79497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 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４０分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v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地域課題を解決するための協議会の活用について理解</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60418878"/>
                  </a:ext>
                </a:extLst>
              </a:tr>
            </a:tbl>
          </a:graphicData>
        </a:graphic>
      </p:graphicFrame>
      <p:sp>
        <p:nvSpPr>
          <p:cNvPr id="3" name="スライド番号プレースホルダー 2">
            <a:extLst>
              <a:ext uri="{FF2B5EF4-FFF2-40B4-BE49-F238E27FC236}">
                <a16:creationId xmlns:a16="http://schemas.microsoft.com/office/drawing/2014/main" id="{7E442B98-F3E8-451E-9E64-8ACFB2E6ECC6}"/>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Tree>
    <p:extLst>
      <p:ext uri="{BB962C8B-B14F-4D97-AF65-F5344CB8AC3E}">
        <p14:creationId xmlns:p14="http://schemas.microsoft.com/office/powerpoint/2010/main" val="26006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参加者が主体的に学ぶ場作りのポイント</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6" name="コンテンツ プレースホルダー 5"/>
          <p:cNvSpPr>
            <a:spLocks noGrp="1"/>
          </p:cNvSpPr>
          <p:nvPr>
            <p:ph idx="1"/>
          </p:nvPr>
        </p:nvSpPr>
        <p:spPr>
          <a:xfrm>
            <a:off x="457200" y="1844824"/>
            <a:ext cx="8507288" cy="4281345"/>
          </a:xfrm>
        </p:spPr>
        <p:txBody>
          <a:bodyPr/>
          <a:lstStyle/>
          <a:p>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参加者が自ら考える問いかけ</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「皆さん、どうしましょうか？」</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思考を活性化する技の活用</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付箋で考えを生み出す（時間の提示は短く）</a:t>
            </a:r>
            <a:endParaRPr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　　 　</a:t>
            </a:r>
            <a:endParaRPr lang="en-US" altLang="ja-JP" sz="12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ペアワークの活用（気づきの生成）</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D0C257C0-74B2-43F3-A72B-B36621B57EE6}"/>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Tree>
    <p:extLst>
      <p:ext uri="{BB962C8B-B14F-4D97-AF65-F5344CB8AC3E}">
        <p14:creationId xmlns:p14="http://schemas.microsoft.com/office/powerpoint/2010/main" val="1713410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612647447"/>
              </p:ext>
            </p:extLst>
          </p:nvPr>
        </p:nvGraphicFramePr>
        <p:xfrm>
          <a:off x="251520" y="1340768"/>
          <a:ext cx="8712968" cy="475252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887447">
                <a:tc gridSpan="3">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ご自身が考える（経験から良かったと思う）収束していくプロセスのポイント　（</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5</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2014899">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構造化</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marL="265113" indent="-265113"/>
                      <a:endPar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850182">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合意形成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Tree>
    <p:extLst>
      <p:ext uri="{BB962C8B-B14F-4D97-AF65-F5344CB8AC3E}">
        <p14:creationId xmlns:p14="http://schemas.microsoft.com/office/powerpoint/2010/main" val="3234000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5059" y="274638"/>
            <a:ext cx="8707429" cy="1143000"/>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ポストイット（付箋）は思考の活性化に利用</a:t>
            </a:r>
          </a:p>
        </p:txBody>
      </p:sp>
      <p:sp>
        <p:nvSpPr>
          <p:cNvPr id="2" name="コンテンツ プレースホルダー 1"/>
          <p:cNvSpPr>
            <a:spLocks noGrp="1"/>
          </p:cNvSpPr>
          <p:nvPr>
            <p:ph idx="1"/>
          </p:nvPr>
        </p:nvSpPr>
        <p:spPr>
          <a:xfrm>
            <a:off x="457200" y="1816224"/>
            <a:ext cx="8229600" cy="4565104"/>
          </a:xfrm>
        </p:spPr>
        <p:txBody>
          <a:bodyPr/>
          <a:lstStyle/>
          <a:p>
            <a:pPr marL="0" indent="0">
              <a:buNone/>
            </a:pPr>
            <a:r>
              <a:rPr kumimoji="1" lang="ja-JP" altLang="en-US" u="sng" dirty="0">
                <a:solidFill>
                  <a:srgbClr val="002060"/>
                </a:solidFill>
                <a:latin typeface="UD デジタル 教科書体 NK-B" panose="02020700000000000000" pitchFamily="18" charset="-128"/>
                <a:ea typeface="UD デジタル 教科書体 NK-B" panose="02020700000000000000" pitchFamily="18" charset="-128"/>
              </a:rPr>
              <a:t>活用の効果</a:t>
            </a:r>
            <a:endParaRPr kumimoji="1"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①平等に発言できる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②全員の意見を拾える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③時間の短縮</a:t>
            </a:r>
            <a:endParaRPr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活用方法と時短方法</a:t>
            </a:r>
            <a:endParaRPr lang="en-US" altLang="ja-JP"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・テンポよく進めることが大事　　</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・考える時間は短く</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提示</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・他者のアイディアから構築　　  </a:t>
            </a:r>
            <a:r>
              <a:rPr kumimoji="1"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・他者のアイディアに盛る</a:t>
            </a:r>
            <a:endParaRPr kumimoji="1"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481" y="1340768"/>
            <a:ext cx="3350655" cy="3600400"/>
          </a:xfrm>
          <a:prstGeom prst="rect">
            <a:avLst/>
          </a:prstGeom>
        </p:spPr>
      </p:pic>
      <p:sp>
        <p:nvSpPr>
          <p:cNvPr id="5" name="正方形/長方形 4"/>
          <p:cNvSpPr/>
          <p:nvPr/>
        </p:nvSpPr>
        <p:spPr>
          <a:xfrm>
            <a:off x="5768441" y="2907122"/>
            <a:ext cx="2693366"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rPr>
              <a:t>貼り出さなくても</a:t>
            </a:r>
            <a:endParaRPr kumimoji="1" lang="en-US" altLang="ja-JP"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rPr>
              <a:t>いいんです</a:t>
            </a:r>
          </a:p>
        </p:txBody>
      </p:sp>
      <p:sp>
        <p:nvSpPr>
          <p:cNvPr id="6"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7" name="スライド番号プレースホルダー 6">
            <a:extLst>
              <a:ext uri="{FF2B5EF4-FFF2-40B4-BE49-F238E27FC236}">
                <a16:creationId xmlns:a16="http://schemas.microsoft.com/office/drawing/2014/main" id="{02A41AAC-39D5-441D-96B4-147AD52E94AD}"/>
              </a:ext>
            </a:extLst>
          </p:cNvPr>
          <p:cNvSpPr>
            <a:spLocks noGrp="1"/>
          </p:cNvSpPr>
          <p:nvPr>
            <p:ph type="sldNum" sz="quarter" idx="12"/>
          </p:nvPr>
        </p:nvSpPr>
        <p:spPr/>
        <p:txBody>
          <a:bodyPr/>
          <a:lstStyle/>
          <a:p>
            <a:pPr>
              <a:defRPr/>
            </a:pPr>
            <a:fld id="{DABBE7ED-3829-451C-A3AF-EA8BDBB44496}" type="slidenum">
              <a:rPr lang="en-US" altLang="ja-JP" smtClean="0"/>
              <a:pPr>
                <a:defRPr/>
              </a:pPr>
              <a:t>42</a:t>
            </a:fld>
            <a:endParaRPr lang="en-US" altLang="ja-JP"/>
          </a:p>
        </p:txBody>
      </p:sp>
    </p:spTree>
    <p:extLst>
      <p:ext uri="{BB962C8B-B14F-4D97-AF65-F5344CB8AC3E}">
        <p14:creationId xmlns:p14="http://schemas.microsoft.com/office/powerpoint/2010/main" val="19220588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テキスト ボックス 3">
            <a:extLst>
              <a:ext uri="{FF2B5EF4-FFF2-40B4-BE49-F238E27FC236}">
                <a16:creationId xmlns:a16="http://schemas.microsoft.com/office/drawing/2014/main" id="{DE02E49F-F0FA-4073-B76F-84267B2DD1B5}"/>
              </a:ext>
            </a:extLst>
          </p:cNvPr>
          <p:cNvSpPr txBox="1">
            <a:spLocks noChangeArrowheads="1"/>
          </p:cNvSpPr>
          <p:nvPr/>
        </p:nvSpPr>
        <p:spPr bwMode="auto">
          <a:xfrm>
            <a:off x="461597" y="188640"/>
            <a:ext cx="8142851" cy="646331"/>
          </a:xfrm>
          <a:prstGeom prst="rect">
            <a:avLst/>
          </a:prstGeom>
          <a:solidFill>
            <a:srgbClr val="002060"/>
          </a:solidFill>
          <a:ln>
            <a:noFill/>
          </a:ln>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気付きを生成するためのシェアリング</a:t>
            </a:r>
          </a:p>
        </p:txBody>
      </p:sp>
      <p:sp>
        <p:nvSpPr>
          <p:cNvPr id="5" name="円/楕円 4">
            <a:extLst>
              <a:ext uri="{FF2B5EF4-FFF2-40B4-BE49-F238E27FC236}">
                <a16:creationId xmlns:a16="http://schemas.microsoft.com/office/drawing/2014/main" id="{8B4D54FE-FE3D-464A-BC55-A5BFAC20796E}"/>
              </a:ext>
            </a:extLst>
          </p:cNvPr>
          <p:cNvSpPr/>
          <p:nvPr/>
        </p:nvSpPr>
        <p:spPr>
          <a:xfrm>
            <a:off x="2423746" y="1036069"/>
            <a:ext cx="2883877" cy="1197219"/>
          </a:xfrm>
          <a:prstGeom prst="ellipse">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グループ活動や個人作業</a:t>
            </a:r>
          </a:p>
        </p:txBody>
      </p:sp>
      <p:sp>
        <p:nvSpPr>
          <p:cNvPr id="6" name="円/楕円 5">
            <a:extLst>
              <a:ext uri="{FF2B5EF4-FFF2-40B4-BE49-F238E27FC236}">
                <a16:creationId xmlns:a16="http://schemas.microsoft.com/office/drawing/2014/main" id="{9C9A5B19-2BD2-4446-9533-892282B57FFF}"/>
              </a:ext>
            </a:extLst>
          </p:cNvPr>
          <p:cNvSpPr/>
          <p:nvPr/>
        </p:nvSpPr>
        <p:spPr>
          <a:xfrm>
            <a:off x="1934309" y="2963016"/>
            <a:ext cx="3742592" cy="1330569"/>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上記の活動や作業を通じて気付いたこと感じたことを</a:t>
            </a:r>
            <a:endParaRPr kumimoji="1" lang="en-US" altLang="ja-JP"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数人で共有</a:t>
            </a:r>
          </a:p>
        </p:txBody>
      </p:sp>
      <p:sp>
        <p:nvSpPr>
          <p:cNvPr id="7" name="円/楕円 6">
            <a:extLst>
              <a:ext uri="{FF2B5EF4-FFF2-40B4-BE49-F238E27FC236}">
                <a16:creationId xmlns:a16="http://schemas.microsoft.com/office/drawing/2014/main" id="{DFE8881D-07D8-4517-8E41-CDA7AE26F772}"/>
              </a:ext>
            </a:extLst>
          </p:cNvPr>
          <p:cNvSpPr/>
          <p:nvPr/>
        </p:nvSpPr>
        <p:spPr>
          <a:xfrm>
            <a:off x="1934309" y="5024806"/>
            <a:ext cx="3742592" cy="1462454"/>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上記の</a:t>
            </a:r>
            <a:endParaRPr kumimoji="1" lang="en-US" altLang="ja-JP"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共有活動を通しての</a:t>
            </a:r>
            <a:endParaRPr kumimoji="1" lang="en-US" altLang="ja-JP" sz="2215"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気付きの生成</a:t>
            </a:r>
          </a:p>
        </p:txBody>
      </p:sp>
      <p:cxnSp>
        <p:nvCxnSpPr>
          <p:cNvPr id="11" name="直線矢印コネクタ 10">
            <a:extLst>
              <a:ext uri="{FF2B5EF4-FFF2-40B4-BE49-F238E27FC236}">
                <a16:creationId xmlns:a16="http://schemas.microsoft.com/office/drawing/2014/main" id="{440D2E32-959D-4D3E-BE08-68701BCA8B04}"/>
              </a:ext>
            </a:extLst>
          </p:cNvPr>
          <p:cNvCxnSpPr/>
          <p:nvPr/>
        </p:nvCxnSpPr>
        <p:spPr>
          <a:xfrm>
            <a:off x="2118946" y="1036029"/>
            <a:ext cx="0" cy="146245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776" name="テキスト ボックス 14">
            <a:extLst>
              <a:ext uri="{FF2B5EF4-FFF2-40B4-BE49-F238E27FC236}">
                <a16:creationId xmlns:a16="http://schemas.microsoft.com/office/drawing/2014/main" id="{090AB6B7-4584-4AA2-84D4-FFAC5B93F3BE}"/>
              </a:ext>
            </a:extLst>
          </p:cNvPr>
          <p:cNvSpPr txBox="1">
            <a:spLocks noChangeArrowheads="1"/>
          </p:cNvSpPr>
          <p:nvPr/>
        </p:nvSpPr>
        <p:spPr bwMode="auto">
          <a:xfrm>
            <a:off x="461597" y="1390651"/>
            <a:ext cx="1594338"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72000">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通常のグループ活動はここで終わり次の作業に移る</a:t>
            </a:r>
          </a:p>
        </p:txBody>
      </p:sp>
      <p:sp>
        <p:nvSpPr>
          <p:cNvPr id="16" name="下矢印 15">
            <a:extLst>
              <a:ext uri="{FF2B5EF4-FFF2-40B4-BE49-F238E27FC236}">
                <a16:creationId xmlns:a16="http://schemas.microsoft.com/office/drawing/2014/main" id="{23844407-551D-46E8-A12B-0AE9E8125C36}"/>
              </a:ext>
            </a:extLst>
          </p:cNvPr>
          <p:cNvSpPr/>
          <p:nvPr/>
        </p:nvSpPr>
        <p:spPr>
          <a:xfrm>
            <a:off x="3405559" y="2299230"/>
            <a:ext cx="798635" cy="663819"/>
          </a:xfrm>
          <a:prstGeom prst="downArrow">
            <a:avLst>
              <a:gd name="adj1" fmla="val 50000"/>
              <a:gd name="adj2" fmla="val 3818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下矢印 16">
            <a:extLst>
              <a:ext uri="{FF2B5EF4-FFF2-40B4-BE49-F238E27FC236}">
                <a16:creationId xmlns:a16="http://schemas.microsoft.com/office/drawing/2014/main" id="{A7504E46-B573-45D3-BE5F-CF7BF5A7F7A3}"/>
              </a:ext>
            </a:extLst>
          </p:cNvPr>
          <p:cNvSpPr/>
          <p:nvPr/>
        </p:nvSpPr>
        <p:spPr>
          <a:xfrm>
            <a:off x="3405559" y="4359561"/>
            <a:ext cx="798635" cy="665285"/>
          </a:xfrm>
          <a:prstGeom prst="downArrow">
            <a:avLst>
              <a:gd name="adj1" fmla="val 50000"/>
              <a:gd name="adj2" fmla="val 3818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cxnSp>
        <p:nvCxnSpPr>
          <p:cNvPr id="9" name="直線コネクタ 8">
            <a:extLst>
              <a:ext uri="{FF2B5EF4-FFF2-40B4-BE49-F238E27FC236}">
                <a16:creationId xmlns:a16="http://schemas.microsoft.com/office/drawing/2014/main" id="{74E21BBF-417E-4023-BF7C-376A633C3348}"/>
              </a:ext>
            </a:extLst>
          </p:cNvPr>
          <p:cNvCxnSpPr/>
          <p:nvPr/>
        </p:nvCxnSpPr>
        <p:spPr>
          <a:xfrm flipV="1">
            <a:off x="461599" y="2498481"/>
            <a:ext cx="5092211"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7420" name="テキスト ボックス 18">
            <a:extLst>
              <a:ext uri="{FF2B5EF4-FFF2-40B4-BE49-F238E27FC236}">
                <a16:creationId xmlns:a16="http://schemas.microsoft.com/office/drawing/2014/main" id="{DBFA45A2-657B-47D7-BD87-0C069FE54FF9}"/>
              </a:ext>
            </a:extLst>
          </p:cNvPr>
          <p:cNvSpPr txBox="1">
            <a:spLocks noChangeArrowheads="1"/>
          </p:cNvSpPr>
          <p:nvPr/>
        </p:nvSpPr>
        <p:spPr bwMode="auto">
          <a:xfrm>
            <a:off x="6044714" y="1169377"/>
            <a:ext cx="2269880"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複数の人が集まって、相互作用を行う中での学びや気付きを狙いとしている場合。</a:t>
            </a:r>
            <a:endParaRPr kumimoji="1" lang="en-US" altLang="ja-JP"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テキスト ボックス 18">
            <a:extLst>
              <a:ext uri="{FF2B5EF4-FFF2-40B4-BE49-F238E27FC236}">
                <a16:creationId xmlns:a16="http://schemas.microsoft.com/office/drawing/2014/main" id="{9512D951-5F53-462A-9FA6-AD52A05F0887}"/>
              </a:ext>
            </a:extLst>
          </p:cNvPr>
          <p:cNvSpPr txBox="1">
            <a:spLocks noChangeArrowheads="1"/>
          </p:cNvSpPr>
          <p:nvPr/>
        </p:nvSpPr>
        <p:spPr bwMode="auto">
          <a:xfrm>
            <a:off x="6044714" y="5246077"/>
            <a:ext cx="2269880"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他者のそのような気付きをしっかり聴くことでさらに新しい視点に気づくことができる。</a:t>
            </a:r>
          </a:p>
        </p:txBody>
      </p:sp>
      <p:sp>
        <p:nvSpPr>
          <p:cNvPr id="15" name="テキスト ボックス 18">
            <a:extLst>
              <a:ext uri="{FF2B5EF4-FFF2-40B4-BE49-F238E27FC236}">
                <a16:creationId xmlns:a16="http://schemas.microsoft.com/office/drawing/2014/main" id="{C7457D9B-A923-4C04-80BD-3AA2BE896A02}"/>
              </a:ext>
            </a:extLst>
          </p:cNvPr>
          <p:cNvSpPr txBox="1">
            <a:spLocks noChangeArrowheads="1"/>
          </p:cNvSpPr>
          <p:nvPr/>
        </p:nvSpPr>
        <p:spPr bwMode="auto">
          <a:xfrm>
            <a:off x="6044714" y="2963014"/>
            <a:ext cx="2269880" cy="137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グループ活動後に、どんなことに気付いたか、どんな疑問を持ったか率直に自分の考えを数人で述べあう。</a:t>
            </a:r>
            <a:endParaRPr kumimoji="1" lang="en-US" altLang="ja-JP" sz="1662" b="0" i="0" u="none" strike="noStrike" kern="1200" cap="none" spc="0" normalizeH="0" baseline="0" noProof="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8"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正方形/長方形 2">
            <a:extLst>
              <a:ext uri="{FF2B5EF4-FFF2-40B4-BE49-F238E27FC236}">
                <a16:creationId xmlns:a16="http://schemas.microsoft.com/office/drawing/2014/main" id="{236D8527-E0FC-422A-952D-404CD77F44C9}"/>
              </a:ext>
            </a:extLst>
          </p:cNvPr>
          <p:cNvSpPr/>
          <p:nvPr/>
        </p:nvSpPr>
        <p:spPr>
          <a:xfrm>
            <a:off x="6857144" y="6494689"/>
            <a:ext cx="1457450" cy="307777"/>
          </a:xfrm>
          <a:prstGeom prst="rect">
            <a:avLst/>
          </a:prstGeom>
        </p:spPr>
        <p:txBody>
          <a:bodyPr wrap="none">
            <a:spAutoFit/>
          </a:bodyP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（三田地</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2010</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4" name="スライド番号プレースホルダー 3">
            <a:extLst>
              <a:ext uri="{FF2B5EF4-FFF2-40B4-BE49-F238E27FC236}">
                <a16:creationId xmlns:a16="http://schemas.microsoft.com/office/drawing/2014/main" id="{7F464E1A-C78B-465F-809A-BF067C3EC638}"/>
              </a:ext>
            </a:extLst>
          </p:cNvPr>
          <p:cNvSpPr>
            <a:spLocks noGrp="1"/>
          </p:cNvSpPr>
          <p:nvPr>
            <p:ph type="sldNum" sz="quarter" idx="12"/>
          </p:nvPr>
        </p:nvSpPr>
        <p:spPr/>
        <p:txBody>
          <a:bodyPr/>
          <a:lstStyle/>
          <a:p>
            <a:fld id="{5C78FD7F-8511-4E3E-A562-6BF2750AB60C}" type="slidenum">
              <a:rPr lang="en-US" altLang="ja-JP" smtClean="0"/>
              <a:pPr/>
              <a:t>43</a:t>
            </a:fld>
            <a:endParaRPr lang="en-US" altLang="ja-JP"/>
          </a:p>
        </p:txBody>
      </p:sp>
    </p:spTree>
    <p:extLst>
      <p:ext uri="{BB962C8B-B14F-4D97-AF65-F5344CB8AC3E}">
        <p14:creationId xmlns:p14="http://schemas.microsoft.com/office/powerpoint/2010/main" val="4896751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13792"/>
            <a:ext cx="8229600" cy="967310"/>
          </a:xfrm>
          <a:solidFill>
            <a:srgbClr val="002060"/>
          </a:solidFill>
        </p:spPr>
        <p:txBody>
          <a:bodyPr>
            <a:norm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研修（演習）におけるファシリテーター</a:t>
            </a:r>
          </a:p>
        </p:txBody>
      </p:sp>
      <p:sp>
        <p:nvSpPr>
          <p:cNvPr id="5" name="コンテンツ プレースホルダー 4"/>
          <p:cNvSpPr>
            <a:spLocks noGrp="1"/>
          </p:cNvSpPr>
          <p:nvPr>
            <p:ph idx="1"/>
          </p:nvPr>
        </p:nvSpPr>
        <p:spPr>
          <a:xfrm>
            <a:off x="457200" y="1600206"/>
            <a:ext cx="8229600" cy="4983156"/>
          </a:xfrm>
        </p:spPr>
        <p:txBody>
          <a:bodyPr>
            <a:normAutofit/>
          </a:bodyPr>
          <a:lstStyle/>
          <a:p>
            <a:pPr marL="0" indent="0">
              <a:lnSpc>
                <a:spcPct val="250000"/>
              </a:lnSpc>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最も大事な仕事は</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「意見</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を引き出すこと</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最も大事な技術は</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「楽しく自由な雰囲気を作ること」</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最高の技術は</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「はじめに意見をたくさん出すこと」</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250000"/>
              </a:lnSpc>
              <a:buNone/>
            </a:pPr>
            <a:r>
              <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黄金の言葉は</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「皆さん、どうしましょうか？」</a:t>
            </a:r>
          </a:p>
        </p:txBody>
      </p:sp>
      <p:sp>
        <p:nvSpPr>
          <p:cNvPr id="6" name="Text Box 15">
            <a:extLst>
              <a:ext uri="{FF2B5EF4-FFF2-40B4-BE49-F238E27FC236}">
                <a16:creationId xmlns:a16="http://schemas.microsoft.com/office/drawing/2014/main" id="{CB198FF8-7540-439C-895E-9E354C743D7C}"/>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675DA2D3-D968-446A-B06A-55B54B3D2EC4}"/>
              </a:ext>
            </a:extLst>
          </p:cNvPr>
          <p:cNvSpPr>
            <a:spLocks noGrp="1"/>
          </p:cNvSpPr>
          <p:nvPr>
            <p:ph type="sldNum" sz="quarter" idx="12"/>
          </p:nvPr>
        </p:nvSpPr>
        <p:spPr/>
        <p:txBody>
          <a:bodyPr/>
          <a:lstStyle/>
          <a:p>
            <a:fld id="{8324EAF5-3F7A-4205-B5A4-0F5D4BD8E9E1}" type="slidenum">
              <a:rPr lang="ja-JP" altLang="en-US" smtClean="0">
                <a:solidFill>
                  <a:prstClr val="black">
                    <a:tint val="75000"/>
                  </a:prstClr>
                </a:solidFill>
              </a:rPr>
              <a:pPr/>
              <a:t>44</a:t>
            </a:fld>
            <a:endParaRPr lang="ja-JP" altLang="en-US">
              <a:solidFill>
                <a:prstClr val="black">
                  <a:tint val="75000"/>
                </a:prstClr>
              </a:solidFill>
            </a:endParaRPr>
          </a:p>
        </p:txBody>
      </p:sp>
    </p:spTree>
    <p:extLst>
      <p:ext uri="{BB962C8B-B14F-4D97-AF65-F5344CB8AC3E}">
        <p14:creationId xmlns:p14="http://schemas.microsoft.com/office/powerpoint/2010/main" val="382195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normAutofit/>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　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05666613"/>
              </p:ext>
            </p:extLst>
          </p:nvPr>
        </p:nvGraphicFramePr>
        <p:xfrm>
          <a:off x="457200" y="2399367"/>
          <a:ext cx="8229600" cy="3067797"/>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891605">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rgbClr val="002060"/>
                          </a:solidFill>
                          <a:latin typeface="UD デジタル 教科書体 NK-B" panose="02020700000000000000" pitchFamily="18" charset="-128"/>
                          <a:ea typeface="UD デジタル 教科書体 NK-B" panose="02020700000000000000" pitchFamily="18" charset="-128"/>
                        </a:rPr>
                        <a:t>進め方を講師が説明する</a:t>
                      </a: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2176192">
                <a:tc>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2</a:t>
                      </a: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15</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265113" indent="-265113"/>
                      <a:r>
                        <a:rPr kumimoji="1" lang="en-US" altLang="ja-JP" sz="2000" b="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2000" b="0" dirty="0">
                          <a:solidFill>
                            <a:srgbClr val="002060"/>
                          </a:solidFill>
                          <a:latin typeface="UD デジタル 教科書体 NK-B" panose="02020700000000000000" pitchFamily="18" charset="-128"/>
                          <a:ea typeface="UD デジタル 教科書体 NK-B" panose="02020700000000000000" pitchFamily="18" charset="-128"/>
                        </a:rPr>
                        <a:t>グループで共有</a:t>
                      </a:r>
                      <a:r>
                        <a:rPr kumimoji="1" lang="en-US" altLang="ja-JP" sz="2000" b="0" dirty="0">
                          <a:solidFill>
                            <a:srgbClr val="002060"/>
                          </a:solidFill>
                          <a:latin typeface="UD デジタル 教科書体 NK-B" panose="02020700000000000000" pitchFamily="18" charset="-128"/>
                          <a:ea typeface="UD デジタル 教科書体 NK-B" panose="02020700000000000000" pitchFamily="18" charset="-128"/>
                        </a:rPr>
                        <a:t>】</a:t>
                      </a:r>
                    </a:p>
                    <a:p>
                      <a:pPr marL="265113" indent="-265113"/>
                      <a:r>
                        <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en-US" altLang="ja-JP" sz="1800" b="0" dirty="0">
                          <a:solidFill>
                            <a:srgbClr val="002060"/>
                          </a:solidFill>
                          <a:latin typeface="UD デジタル 教科書体 NK-B" panose="02020700000000000000" pitchFamily="18" charset="-128"/>
                          <a:ea typeface="UD デジタル 教科書体 NK-B" panose="02020700000000000000" pitchFamily="18" charset="-128"/>
                        </a:rPr>
                        <a:t>1</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en-US" altLang="ja-JP" sz="1800" b="0" dirty="0">
                          <a:solidFill>
                            <a:srgbClr val="002060"/>
                          </a:solidFill>
                          <a:latin typeface="UD デジタル 教科書体 NK-B" panose="02020700000000000000" pitchFamily="18" charset="-128"/>
                          <a:ea typeface="UD デジタル 教科書体 NK-B" panose="02020700000000000000" pitchFamily="18" charset="-128"/>
                        </a:rPr>
                        <a:t>4</a:t>
                      </a:r>
                      <a:r>
                        <a:rPr kumimoji="1" lang="ja-JP" altLang="en-US" sz="1800" b="0" dirty="0">
                          <a:solidFill>
                            <a:srgbClr val="002060"/>
                          </a:solidFill>
                          <a:latin typeface="UD デジタル 教科書体 NK-B" panose="02020700000000000000" pitchFamily="18" charset="-128"/>
                          <a:ea typeface="UD デジタル 教科書体 NK-B" panose="02020700000000000000" pitchFamily="18" charset="-128"/>
                        </a:rPr>
                        <a:t>を共有</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この演習はグループメンバー全員で実施します。</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45</a:t>
            </a:fld>
            <a:endParaRPr lang="en-US" altLang="ja-JP"/>
          </a:p>
        </p:txBody>
      </p:sp>
    </p:spTree>
    <p:extLst>
      <p:ext uri="{BB962C8B-B14F-4D97-AF65-F5344CB8AC3E}">
        <p14:creationId xmlns:p14="http://schemas.microsoft.com/office/powerpoint/2010/main" val="2821007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634064611"/>
              </p:ext>
            </p:extLst>
          </p:nvPr>
        </p:nvGraphicFramePr>
        <p:xfrm>
          <a:off x="251520" y="1340768"/>
          <a:ext cx="8712968" cy="507562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504056">
                <a:tc gridSpan="3">
                  <a:txBody>
                    <a:bodyPr/>
                    <a:lstStyle/>
                    <a:p>
                      <a:pPr algn="ctr"/>
                      <a:r>
                        <a:rPr kumimoji="1" lang="ja-JP" altLang="en-US" sz="2000" b="0" dirty="0">
                          <a:solidFill>
                            <a:srgbClr val="002060"/>
                          </a:solidFill>
                          <a:latin typeface="UD デジタル 教科書体 NK-B" panose="02020700000000000000" pitchFamily="18" charset="-128"/>
                          <a:ea typeface="UD デジタル 教科書体 NK-B" panose="02020700000000000000" pitchFamily="18" charset="-128"/>
                        </a:rPr>
                        <a:t>実践していくためのポイントや助言するイメージをグループで整理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hMerge="1">
                  <a:txBody>
                    <a:bodyPr/>
                    <a:lstStyle/>
                    <a:p>
                      <a:pPr algn="ctr"/>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37623583"/>
                  </a:ext>
                </a:extLst>
              </a:tr>
              <a:tr h="12241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場のデザイン</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115212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対人関係</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1144431">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構造化</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265113" indent="-265113"/>
                      <a:endParaRPr kumimoji="1" lang="ja-JP" altLang="en-US" sz="2400"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050874">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合意形成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46</a:t>
            </a:fld>
            <a:endParaRPr lang="en-US" altLang="ja-JP"/>
          </a:p>
        </p:txBody>
      </p:sp>
    </p:spTree>
    <p:extLst>
      <p:ext uri="{BB962C8B-B14F-4D97-AF65-F5344CB8AC3E}">
        <p14:creationId xmlns:p14="http://schemas.microsoft.com/office/powerpoint/2010/main" val="423914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043608" y="2747962"/>
            <a:ext cx="6768752" cy="1362075"/>
          </a:xfrm>
        </p:spPr>
        <p:txBody>
          <a:bodyPr/>
          <a:lstStyle/>
          <a:p>
            <a:pPr algn="ctr" eaLnBrk="1" hangingPunct="1"/>
            <a:r>
              <a:rPr lang="ja-JP" altLang="en-US" sz="7200" dirty="0">
                <a:solidFill>
                  <a:srgbClr val="002060"/>
                </a:solidFill>
                <a:latin typeface="UD デジタル 教科書体 NK-B" panose="02020700000000000000" pitchFamily="18" charset="-128"/>
                <a:ea typeface="UD デジタル 教科書体 NK-B" panose="02020700000000000000" pitchFamily="18" charset="-128"/>
              </a:rPr>
              <a:t>休　憩</a:t>
            </a:r>
            <a:endParaRPr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3EC3A768-0989-4CEC-9201-E8046EB77F91}"/>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47</a:t>
            </a:fld>
            <a:endParaRPr lang="en-US" altLang="ja-JP">
              <a:solidFill>
                <a:srgbClr val="000000"/>
              </a:solidFill>
            </a:endParaRPr>
          </a:p>
        </p:txBody>
      </p:sp>
    </p:spTree>
    <p:extLst>
      <p:ext uri="{BB962C8B-B14F-4D97-AF65-F5344CB8AC3E}">
        <p14:creationId xmlns:p14="http://schemas.microsoft.com/office/powerpoint/2010/main" val="480469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本人の意思を尊重した会議</a:t>
            </a:r>
            <a:br>
              <a:rPr lang="en-US" altLang="ja-JP" sz="3600" i="1" dirty="0">
                <a:solidFill>
                  <a:srgbClr val="002060"/>
                </a:solidFill>
                <a:latin typeface="UD デジタル 教科書体 NK-B" panose="02020700000000000000" pitchFamily="18" charset="-128"/>
                <a:ea typeface="UD デジタル 教科書体 NK-B" panose="02020700000000000000" pitchFamily="18" charset="-128"/>
              </a:rPr>
            </a:br>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3EC3A768-0989-4CEC-9201-E8046EB77F91}"/>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48</a:t>
            </a:fld>
            <a:endParaRPr lang="en-US" altLang="ja-JP">
              <a:solidFill>
                <a:srgbClr val="000000"/>
              </a:solidFill>
            </a:endParaRPr>
          </a:p>
        </p:txBody>
      </p:sp>
    </p:spTree>
    <p:extLst>
      <p:ext uri="{BB962C8B-B14F-4D97-AF65-F5344CB8AC3E}">
        <p14:creationId xmlns:p14="http://schemas.microsoft.com/office/powerpoint/2010/main" val="139265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本人の意思を尊重した会議に関する演習</a:t>
            </a:r>
          </a:p>
        </p:txBody>
      </p:sp>
      <p:sp>
        <p:nvSpPr>
          <p:cNvPr id="3" name="コンテンツ プレースホルダー 2">
            <a:extLst>
              <a:ext uri="{FF2B5EF4-FFF2-40B4-BE49-F238E27FC236}">
                <a16:creationId xmlns:a16="http://schemas.microsoft.com/office/drawing/2014/main" id="{6E145A5A-359B-45DB-998B-186F7D6C25B6}"/>
              </a:ext>
            </a:extLst>
          </p:cNvPr>
          <p:cNvSpPr>
            <a:spLocks noGrp="1"/>
          </p:cNvSpPr>
          <p:nvPr>
            <p:ph idx="1"/>
          </p:nvPr>
        </p:nvSpPr>
        <p:spPr>
          <a:xfrm>
            <a:off x="457200" y="1628800"/>
            <a:ext cx="8363272" cy="4525963"/>
          </a:xfrm>
        </p:spPr>
        <p:txBody>
          <a:bodyPr/>
          <a:lstStyle/>
          <a:p>
            <a:pPr marL="0" indent="0">
              <a:buNone/>
            </a:pP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ねらい</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主任相談支援専門員が人材育成の一環として相談　　　支援専門員が実施する意思決定支援会議等に参加した場合において、</a:t>
            </a:r>
            <a:endParaRPr lang="en-US" altLang="ja-JP" sz="9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u="sng" dirty="0">
                <a:solidFill>
                  <a:srgbClr val="FF0000"/>
                </a:solidFill>
                <a:latin typeface="UD デジタル 教科書体 NK-B" panose="02020700000000000000" pitchFamily="18" charset="-128"/>
                <a:ea typeface="UD デジタル 教科書体 NK-B" panose="02020700000000000000" pitchFamily="18" charset="-128"/>
              </a:rPr>
              <a:t>①ご本人が安心して参加するために、どのような支援がなされていたか、また他に考えられる支援はないか。</a:t>
            </a:r>
            <a:endParaRPr lang="en-US" altLang="ja-JP" sz="6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9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u="sng" dirty="0">
                <a:solidFill>
                  <a:srgbClr val="FF0000"/>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endParaRPr lang="en-US" altLang="ja-JP" sz="2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8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について、グループワークを行う。</a:t>
            </a:r>
            <a:endParaRPr kumimoji="1"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35787485-1F2D-4B05-9AAE-2B87D9E19BF3}"/>
              </a:ext>
            </a:extLst>
          </p:cNvPr>
          <p:cNvSpPr>
            <a:spLocks noGrp="1"/>
          </p:cNvSpPr>
          <p:nvPr>
            <p:ph type="sldNum" sz="quarter" idx="12"/>
          </p:nvPr>
        </p:nvSpPr>
        <p:spPr/>
        <p:txBody>
          <a:bodyPr/>
          <a:lstStyle/>
          <a:p>
            <a:pPr>
              <a:defRPr/>
            </a:pPr>
            <a:fld id="{804D6B79-3AEB-42FE-A736-A41F7AEA0445}" type="slidenum">
              <a:rPr lang="en-US" altLang="ja-JP" smtClean="0"/>
              <a:pPr>
                <a:defRPr/>
              </a:pPr>
              <a:t>49</a:t>
            </a:fld>
            <a:endParaRPr lang="en-US" altLang="ja-JP"/>
          </a:p>
        </p:txBody>
      </p:sp>
    </p:spTree>
    <p:extLst>
      <p:ext uri="{BB962C8B-B14F-4D97-AF65-F5344CB8AC3E}">
        <p14:creationId xmlns:p14="http://schemas.microsoft.com/office/powerpoint/2010/main" val="96676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チームアプローチに関する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初任者➡現任➡主任の</a:t>
            </a: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違い</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02472129"/>
              </p:ext>
            </p:extLst>
          </p:nvPr>
        </p:nvGraphicFramePr>
        <p:xfrm>
          <a:off x="466366" y="1660323"/>
          <a:ext cx="8229600" cy="4648997"/>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20000"/>
                    </a:ext>
                  </a:extLst>
                </a:gridCol>
                <a:gridCol w="6851104">
                  <a:extLst>
                    <a:ext uri="{9D8B030D-6E8A-4147-A177-3AD203B41FA5}">
                      <a16:colId xmlns:a16="http://schemas.microsoft.com/office/drawing/2014/main" val="20001"/>
                    </a:ext>
                  </a:extLst>
                </a:gridCol>
              </a:tblGrid>
              <a:tr h="400525">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法定研修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各研修で求められている事項</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37795">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初任者研修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チームアプローチの重要性について理解し、</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サービス担当者会議を活用したチームアプローチを実践できる。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79516">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現任研修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インフォーマルも含めた多職種連携の必要性を理解し、　　　　　　　　　　チームアプローチを実践できる。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2631161">
                <a:tc>
                  <a:txBody>
                    <a:bodyPr/>
                    <a:lstStyle/>
                    <a:p>
                      <a:pPr algn="ct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主任研修</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182563" indent="-182563">
                        <a:lnSpc>
                          <a:spcPct val="150000"/>
                        </a:lnSpc>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①基幹相談支援センター等で研修を企画する人が、参加者が</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主体性を持って学ぶための場づくりを理解し</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182563" indent="-182563">
                        <a:lnSpc>
                          <a:spcPct val="150000"/>
                        </a:lnSpc>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②現任者の</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ファシリテーション技術</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の向上を図る（会議場面等）　　　　方法を理解し、</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現任者に助言・指導ができる</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182563" marR="0" lvl="0" indent="-182563" algn="l" defTabSz="914400" rtl="0" eaLnBrk="1" fontAlgn="auto" latinLnBrk="0" hangingPunct="1">
                        <a:lnSpc>
                          <a:spcPct val="150000"/>
                        </a:lnSpc>
                        <a:spcBef>
                          <a:spcPts val="0"/>
                        </a:spcBef>
                        <a:spcAft>
                          <a:spcPts val="0"/>
                        </a:spcAft>
                        <a:buClrTx/>
                        <a:buSzTx/>
                        <a:buFontTx/>
                        <a:buNone/>
                        <a:tabLst/>
                        <a:defRPr/>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③協議会等において</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様々な価値観をもつ参加者の合意形成</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を図る　方法を理解し、実践できる。</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C30282EF-2939-458B-9560-DE12421A516F}"/>
              </a:ext>
            </a:extLst>
          </p:cNvPr>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a:p>
        </p:txBody>
      </p:sp>
    </p:spTree>
    <p:extLst>
      <p:ext uri="{BB962C8B-B14F-4D97-AF65-F5344CB8AC3E}">
        <p14:creationId xmlns:p14="http://schemas.microsoft.com/office/powerpoint/2010/main" val="3648234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4B43-7DAC-9C15-5836-1EEF6607BB78}"/>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C1DFA67E-BAF8-7D8B-0987-3025605CD93B}"/>
              </a:ext>
            </a:extLst>
          </p:cNvPr>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意思決定支援の枠組み</a:t>
            </a:r>
          </a:p>
        </p:txBody>
      </p:sp>
      <p:sp>
        <p:nvSpPr>
          <p:cNvPr id="3" name="コンテンツ プレースホルダー 2">
            <a:extLst>
              <a:ext uri="{FF2B5EF4-FFF2-40B4-BE49-F238E27FC236}">
                <a16:creationId xmlns:a16="http://schemas.microsoft.com/office/drawing/2014/main" id="{208B5AE8-D267-1528-0669-4B1B9DF40468}"/>
              </a:ext>
            </a:extLst>
          </p:cNvPr>
          <p:cNvSpPr>
            <a:spLocks noGrp="1"/>
          </p:cNvSpPr>
          <p:nvPr>
            <p:ph idx="1"/>
          </p:nvPr>
        </p:nvSpPr>
        <p:spPr>
          <a:xfrm>
            <a:off x="457202" y="1628800"/>
            <a:ext cx="8291264" cy="4536504"/>
          </a:xfrm>
        </p:spPr>
        <p:txBody>
          <a:bodyPr/>
          <a:lstStyle/>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１　意思決定支援責任者の配置</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２　意思決定支援会議の開催</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３　意思決定の結果を反映したサービス等利用計画・個別支援計画（意思決定支援計画）の作成とサービスの提供</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361950" indent="-36195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４　モニタリングと評価及び見直し</a:t>
            </a:r>
          </a:p>
        </p:txBody>
      </p:sp>
      <p:sp>
        <p:nvSpPr>
          <p:cNvPr id="5" name="Text Box 15">
            <a:extLst>
              <a:ext uri="{FF2B5EF4-FFF2-40B4-BE49-F238E27FC236}">
                <a16:creationId xmlns:a16="http://schemas.microsoft.com/office/drawing/2014/main" id="{E2D640F2-B15B-2EB0-BD52-5AC8E13E6DFD}"/>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令和元年度主任相談支援専門員養成研修資料編集</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33484E12-C0D8-855F-B2B3-05D7F8FF9C89}"/>
              </a:ext>
            </a:extLst>
          </p:cNvPr>
          <p:cNvSpPr>
            <a:spLocks noGrp="1"/>
          </p:cNvSpPr>
          <p:nvPr>
            <p:ph type="sldNum" sz="quarter" idx="12"/>
          </p:nvPr>
        </p:nvSpPr>
        <p:spPr/>
        <p:txBody>
          <a:bodyPr/>
          <a:lstStyle/>
          <a:p>
            <a:pPr>
              <a:defRPr/>
            </a:pPr>
            <a:fld id="{804D6B79-3AEB-42FE-A736-A41F7AEA0445}" type="slidenum">
              <a:rPr lang="en-US" altLang="ja-JP" smtClean="0"/>
              <a:pPr>
                <a:defRPr/>
              </a:pPr>
              <a:t>50</a:t>
            </a:fld>
            <a:endParaRPr lang="en-US" altLang="ja-JP"/>
          </a:p>
        </p:txBody>
      </p:sp>
      <p:sp>
        <p:nvSpPr>
          <p:cNvPr id="2" name="テキスト ボックス 1">
            <a:extLst>
              <a:ext uri="{FF2B5EF4-FFF2-40B4-BE49-F238E27FC236}">
                <a16:creationId xmlns:a16="http://schemas.microsoft.com/office/drawing/2014/main" id="{ACC359D6-39CF-3353-4B20-E684B5A88BC1}"/>
              </a:ext>
            </a:extLst>
          </p:cNvPr>
          <p:cNvSpPr txBox="1"/>
          <p:nvPr/>
        </p:nvSpPr>
        <p:spPr>
          <a:xfrm>
            <a:off x="7884368" y="384919"/>
            <a:ext cx="720080" cy="307777"/>
          </a:xfrm>
          <a:prstGeom prst="rect">
            <a:avLst/>
          </a:prstGeom>
          <a:solidFill>
            <a:srgbClr val="FFFF00"/>
          </a:solid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鈴木</a:t>
            </a:r>
          </a:p>
        </p:txBody>
      </p:sp>
    </p:spTree>
    <p:extLst>
      <p:ext uri="{BB962C8B-B14F-4D97-AF65-F5344CB8AC3E}">
        <p14:creationId xmlns:p14="http://schemas.microsoft.com/office/powerpoint/2010/main" val="2531062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演習の進め方（</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40</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分）</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123254985"/>
              </p:ext>
            </p:extLst>
          </p:nvPr>
        </p:nvGraphicFramePr>
        <p:xfrm>
          <a:off x="457200" y="2089395"/>
          <a:ext cx="8229600" cy="4075909"/>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504056">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事例を全体進行が説明する</a:t>
                      </a:r>
                      <a:endParaRPr lang="en-US" altLang="ja-JP" b="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10</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個別ワーク</a:t>
                      </a: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①②のテーマについて個別ワーク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2304256">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20</a:t>
                      </a: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265113" indent="-265113"/>
                      <a:r>
                        <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グループ共有</a:t>
                      </a:r>
                      <a:r>
                        <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①ご本人が安心して参加するために、</a:t>
                      </a:r>
                      <a:endPar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どのような配慮や支援がなされていたか、</a:t>
                      </a:r>
                      <a:endParaRPr kumimoji="1" lang="en-US" altLang="ja-JP"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また他に考えられる支援はないか。</a:t>
                      </a:r>
                    </a:p>
                    <a:p>
                      <a:pPr marL="265113" indent="-265113"/>
                      <a:endPar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265113" indent="-265113"/>
                      <a:r>
                        <a:rPr kumimoji="1" lang="ja-JP" altLang="en-US" sz="2000"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691533">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r>
                        <a:rPr kumimoji="1" lang="ja-JP" altLang="en-US" b="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演習担当者のコメント</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r>
              <a:rPr lang="ja-JP" altLang="en-US" sz="28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この演習はグループメンバー全員で実施します。</a:t>
            </a:r>
            <a:endParaRPr kumimoji="1" lang="ja-JP" altLang="en-US" sz="28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C83C7EB-7B18-416D-8DBB-19A210BFA293}"/>
              </a:ext>
            </a:extLst>
          </p:cNvPr>
          <p:cNvSpPr>
            <a:spLocks noGrp="1"/>
          </p:cNvSpPr>
          <p:nvPr>
            <p:ph type="sldNum" sz="quarter" idx="12"/>
          </p:nvPr>
        </p:nvSpPr>
        <p:spPr/>
        <p:txBody>
          <a:bodyPr/>
          <a:lstStyle/>
          <a:p>
            <a:pPr>
              <a:defRPr/>
            </a:pPr>
            <a:fld id="{804D6B79-3AEB-42FE-A736-A41F7AEA0445}" type="slidenum">
              <a:rPr lang="en-US" altLang="ja-JP" smtClean="0"/>
              <a:pPr>
                <a:defRPr/>
              </a:pPr>
              <a:t>51</a:t>
            </a:fld>
            <a:endParaRPr lang="en-US" altLang="ja-JP"/>
          </a:p>
        </p:txBody>
      </p:sp>
    </p:spTree>
    <p:extLst>
      <p:ext uri="{BB962C8B-B14F-4D97-AF65-F5344CB8AC3E}">
        <p14:creationId xmlns:p14="http://schemas.microsoft.com/office/powerpoint/2010/main" val="1786640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1412776"/>
            <a:ext cx="8640960" cy="5328592"/>
          </a:xfrm>
        </p:spPr>
        <p:txBody>
          <a:bodyPr/>
          <a:lstStyle/>
          <a:p>
            <a:pPr marL="0" indent="0" algn="ctr">
              <a:buNone/>
            </a:pP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あなたは、主任相談支援専門員として、</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さんの担当相談員という設定です</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45</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歳男性）は、知的障害（</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IQ50</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）と自閉スペクトラム症があります。日常的な簡単な事であれば言葉によるコミュニケーションは可能です。</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ADL</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は概ね自立しています。半年前に、母を亡くし身寄りがなくなり成年後見人（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さん）も選任されていました。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母亡き後、自宅で居宅介護（調理・買い物（</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3</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/W</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）、掃除（</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/W</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））を受けながら一人で暮らし日中は近くの就労継続支援</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B</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型事業所</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F</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へ通所しながら生活していました。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最近になり、通所先の管理者兼サービス管理責任者の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さんから、「近頃の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汚れたままの衣類を着てくることが多い」、「体重も増加してきているし、お酒も飲んでるし量も増えてるみたいだね、健康面も心配だよ・・・」と主任相談支援専門員（あなた）へ連絡があり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ちょうど継続サービス利用支援によるモニタリングの時期ということで、本人にいまの生活やこれからの希望を具体的に確認すると「これからも、お家で生活します」、生活に関しても「大丈夫です」と話されていました。　しかし、通所先のモニタリングに行くと、</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さんから「もう一人暮らしは限界じゃないのか？」「本人は大丈夫ですって、そりゃあそう言うよ」、「うちの法人のグループホームも空いているけど、どうなの？」と言われました。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ヘルパー</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C</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さんは、「最近は、調理の要望も揚げ物が多いから、</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さんと話しながら少し野菜を摂るように調整してるのよ」、「お酒も飲みすぎた時があるようなことを言ってたわね・・」と話されました。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後見人の</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さんにも個別支援計画書の説明の際に、サビ管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さんからは同様のことが話されており、</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さんの一人暮らしに対して関係機関の不安が高まってることをあなたは感じていました。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そんな折に、</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さんは体調を崩し</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2</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週間の入院が必要になりました。　　（次に続く）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52</a:t>
            </a:fld>
            <a:endParaRPr lang="en-US" altLang="ja-JP"/>
          </a:p>
        </p:txBody>
      </p:sp>
    </p:spTree>
    <p:extLst>
      <p:ext uri="{BB962C8B-B14F-4D97-AF65-F5344CB8AC3E}">
        <p14:creationId xmlns:p14="http://schemas.microsoft.com/office/powerpoint/2010/main" val="1330669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（あなたは、主任相談支援専門員の立場になり考えます）</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482866" y="1412775"/>
            <a:ext cx="8229600" cy="2567362"/>
          </a:xfrm>
        </p:spPr>
        <p:txBody>
          <a:bodyPr/>
          <a:lstStyle/>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さんの病状は細菌感染からの発熱で大事には至らず、入院後は回復も早く退院の目途も立ってきました。あなたは、事前に</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さんとお会いし今の気持ちを確認したところ、「早く退院して家に帰りたいな」、「ヘルパーさんにも手伝ってもらいながら、また生活していきます」と話されていました。</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退院に向けて、病棟看護師にも状態を確認すると退院後はしばらく定期的な服薬（抗生剤、漢方薬）と生活の場の衛生管理が必要になるという事でした。</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その後、</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退院後の生活を検討するため、ケア会議を開催することになりました。</a:t>
            </a:r>
            <a:r>
              <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※A</a:t>
            </a:r>
            <a:r>
              <a:rPr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さんも病状が回復し、会議参加に支障がないため、病院で開催。</a:t>
            </a:r>
            <a:endParaRPr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53</a:t>
            </a:fld>
            <a:endParaRPr lang="en-US" altLang="ja-JP"/>
          </a:p>
        </p:txBody>
      </p:sp>
      <p:sp>
        <p:nvSpPr>
          <p:cNvPr id="15" name="コンテンツ プレースホルダー 5">
            <a:extLst>
              <a:ext uri="{FF2B5EF4-FFF2-40B4-BE49-F238E27FC236}">
                <a16:creationId xmlns:a16="http://schemas.microsoft.com/office/drawing/2014/main" id="{384F26AD-AE60-5670-6879-FA026B6DFA74}"/>
              </a:ext>
            </a:extLst>
          </p:cNvPr>
          <p:cNvSpPr txBox="1">
            <a:spLocks/>
          </p:cNvSpPr>
          <p:nvPr/>
        </p:nvSpPr>
        <p:spPr bwMode="auto">
          <a:xfrm>
            <a:off x="219610" y="3746243"/>
            <a:ext cx="2008900" cy="46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1800" kern="0" dirty="0">
                <a:solidFill>
                  <a:srgbClr val="002060"/>
                </a:solidFill>
                <a:latin typeface="UD デジタル 教科書体 NK-B" panose="02020700000000000000" pitchFamily="18" charset="-128"/>
                <a:ea typeface="UD デジタル 教科書体 NK-B" panose="02020700000000000000" pitchFamily="18" charset="-128"/>
              </a:rPr>
              <a:t>会議メンバー</a:t>
            </a:r>
            <a:r>
              <a:rPr lang="en-US" altLang="ja-JP" sz="1800" kern="0" dirty="0">
                <a:solidFill>
                  <a:srgbClr val="002060"/>
                </a:solidFill>
                <a:latin typeface="UD デジタル 教科書体 NK-B" panose="02020700000000000000" pitchFamily="18" charset="-128"/>
                <a:ea typeface="UD デジタル 教科書体 NK-B" panose="02020700000000000000" pitchFamily="18" charset="-128"/>
              </a:rPr>
              <a:t>】</a:t>
            </a:r>
            <a:endParaRPr lang="en-US" altLang="ja-JP" sz="1600" kern="0" dirty="0">
              <a:solidFill>
                <a:srgbClr val="FF0000"/>
              </a:solidFill>
              <a:latin typeface="UD デジタル 教科書体 NK-B" panose="02020700000000000000" pitchFamily="18" charset="-128"/>
              <a:ea typeface="UD デジタル 教科書体 NK-B" panose="02020700000000000000" pitchFamily="18" charset="-128"/>
            </a:endParaRPr>
          </a:p>
        </p:txBody>
      </p:sp>
      <p:grpSp>
        <p:nvGrpSpPr>
          <p:cNvPr id="20" name="グループ化 19">
            <a:extLst>
              <a:ext uri="{FF2B5EF4-FFF2-40B4-BE49-F238E27FC236}">
                <a16:creationId xmlns:a16="http://schemas.microsoft.com/office/drawing/2014/main" id="{CB981F3B-B2B4-C2C8-EC73-25A608CED20A}"/>
              </a:ext>
            </a:extLst>
          </p:cNvPr>
          <p:cNvGrpSpPr/>
          <p:nvPr/>
        </p:nvGrpSpPr>
        <p:grpSpPr>
          <a:xfrm>
            <a:off x="107504" y="4077071"/>
            <a:ext cx="8604962" cy="2686449"/>
            <a:chOff x="107504" y="4077071"/>
            <a:chExt cx="8604962" cy="2686449"/>
          </a:xfrm>
        </p:grpSpPr>
        <p:grpSp>
          <p:nvGrpSpPr>
            <p:cNvPr id="5" name="グループ化 4">
              <a:extLst>
                <a:ext uri="{FF2B5EF4-FFF2-40B4-BE49-F238E27FC236}">
                  <a16:creationId xmlns:a16="http://schemas.microsoft.com/office/drawing/2014/main" id="{0455CEED-70FE-E410-2129-561987B751EF}"/>
                </a:ext>
              </a:extLst>
            </p:cNvPr>
            <p:cNvGrpSpPr/>
            <p:nvPr/>
          </p:nvGrpSpPr>
          <p:grpSpPr>
            <a:xfrm>
              <a:off x="107504" y="4077071"/>
              <a:ext cx="8604962" cy="2686449"/>
              <a:chOff x="107506" y="3238840"/>
              <a:chExt cx="9151620" cy="1728192"/>
            </a:xfrm>
          </p:grpSpPr>
          <p:sp>
            <p:nvSpPr>
              <p:cNvPr id="14" name="四角形: 角を丸くする 13">
                <a:extLst>
                  <a:ext uri="{FF2B5EF4-FFF2-40B4-BE49-F238E27FC236}">
                    <a16:creationId xmlns:a16="http://schemas.microsoft.com/office/drawing/2014/main" id="{C1D9BECD-F1AF-773C-AAD4-537DE444366F}"/>
                  </a:ext>
                </a:extLst>
              </p:cNvPr>
              <p:cNvSpPr/>
              <p:nvPr/>
            </p:nvSpPr>
            <p:spPr>
              <a:xfrm>
                <a:off x="107506" y="3238840"/>
                <a:ext cx="8784974" cy="17281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3C8B902-718A-CB3A-44B1-07716EF13C41}"/>
                  </a:ext>
                </a:extLst>
              </p:cNvPr>
              <p:cNvSpPr txBox="1"/>
              <p:nvPr/>
            </p:nvSpPr>
            <p:spPr>
              <a:xfrm>
                <a:off x="506715" y="3772781"/>
                <a:ext cx="8178036" cy="217792"/>
              </a:xfrm>
              <a:prstGeom prst="rect">
                <a:avLst/>
              </a:prstGeom>
              <a:noFill/>
            </p:spPr>
            <p:txBody>
              <a:bodyPr wrap="square" rtlCol="0">
                <a:spAutoFit/>
              </a:bodyPr>
              <a:lstStyle/>
              <a:p>
                <a:r>
                  <a:rPr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さん</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本人</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サビ管</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Y</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病棟看護師　　　　　　　相談支援専門員　　</a:t>
                </a:r>
                <a:endPar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75C0F4E1-51EC-E4A2-3C24-AFEA00CD34B2}"/>
                  </a:ext>
                </a:extLst>
              </p:cNvPr>
              <p:cNvSpPr txBox="1"/>
              <p:nvPr/>
            </p:nvSpPr>
            <p:spPr>
              <a:xfrm>
                <a:off x="230291" y="4594449"/>
                <a:ext cx="9028835" cy="217792"/>
              </a:xfrm>
              <a:prstGeom prst="rect">
                <a:avLst/>
              </a:prstGeom>
              <a:noFill/>
            </p:spPr>
            <p:txBody>
              <a:bodyPr wrap="square" rtlCol="0">
                <a:spAutoFit/>
              </a:bodyPr>
              <a:lstStyle/>
              <a:p>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後見人</a:t>
                </a:r>
                <a:r>
                  <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S</a:t>
                </a:r>
                <a:r>
                  <a:rPr kumimoji="1"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市役所担当　　</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ヘルパー</a:t>
                </a:r>
                <a:r>
                  <a:rPr lang="en-US" altLang="ja-JP" sz="1600" dirty="0">
                    <a:solidFill>
                      <a:srgbClr val="002060"/>
                    </a:solidFill>
                    <a:latin typeface="UD デジタル 教科書体 NK-B" panose="02020700000000000000" pitchFamily="18" charset="-128"/>
                    <a:ea typeface="UD デジタル 教科書体 NK-B" panose="02020700000000000000" pitchFamily="18" charset="-128"/>
                  </a:rPr>
                  <a:t>C</a:t>
                </a:r>
                <a:r>
                  <a:rPr lang="ja-JP" altLang="en-US" sz="1600" dirty="0">
                    <a:solidFill>
                      <a:srgbClr val="002060"/>
                    </a:solidFill>
                    <a:latin typeface="UD デジタル 教科書体 NK-B" panose="02020700000000000000" pitchFamily="18" charset="-128"/>
                    <a:ea typeface="UD デジタル 教科書体 NK-B" panose="02020700000000000000" pitchFamily="18" charset="-128"/>
                  </a:rPr>
                  <a:t>　　　　</a:t>
                </a:r>
                <a:endParaRPr kumimoji="1" lang="en-US" altLang="ja-JP" sz="1600" dirty="0">
                  <a:solidFill>
                    <a:srgbClr val="002060"/>
                  </a:solidFill>
                  <a:latin typeface="UD デジタル 教科書体 NK-B" panose="02020700000000000000" pitchFamily="18" charset="-128"/>
                  <a:ea typeface="UD デジタル 教科書体 NK-B" panose="02020700000000000000" pitchFamily="18" charset="-128"/>
                </a:endParaRPr>
              </a:p>
            </p:txBody>
          </p:sp>
        </p:grpSp>
        <p:grpSp>
          <p:nvGrpSpPr>
            <p:cNvPr id="19" name="グループ化 18">
              <a:extLst>
                <a:ext uri="{FF2B5EF4-FFF2-40B4-BE49-F238E27FC236}">
                  <a16:creationId xmlns:a16="http://schemas.microsoft.com/office/drawing/2014/main" id="{5ACFF1BC-10D8-D511-FFF5-05FC1E653296}"/>
                </a:ext>
              </a:extLst>
            </p:cNvPr>
            <p:cNvGrpSpPr/>
            <p:nvPr/>
          </p:nvGrpSpPr>
          <p:grpSpPr>
            <a:xfrm>
              <a:off x="543618" y="4077071"/>
              <a:ext cx="7317895" cy="2188409"/>
              <a:chOff x="543618" y="4077071"/>
              <a:chExt cx="7317895" cy="2188409"/>
            </a:xfrm>
          </p:grpSpPr>
          <p:pic>
            <p:nvPicPr>
              <p:cNvPr id="4" name="図 3">
                <a:extLst>
                  <a:ext uri="{FF2B5EF4-FFF2-40B4-BE49-F238E27FC236}">
                    <a16:creationId xmlns:a16="http://schemas.microsoft.com/office/drawing/2014/main" id="{4583A2E3-BA70-BE77-025A-862F6ED1B25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19143" y="4077071"/>
                <a:ext cx="920782" cy="882417"/>
              </a:xfrm>
              <a:prstGeom prst="rect">
                <a:avLst/>
              </a:prstGeom>
            </p:spPr>
          </p:pic>
          <p:pic>
            <p:nvPicPr>
              <p:cNvPr id="7" name="図 6">
                <a:extLst>
                  <a:ext uri="{FF2B5EF4-FFF2-40B4-BE49-F238E27FC236}">
                    <a16:creationId xmlns:a16="http://schemas.microsoft.com/office/drawing/2014/main" id="{2DCB045C-8B31-76D5-2E3F-DF44F0EE346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5475" y="5383063"/>
                <a:ext cx="920782" cy="882417"/>
              </a:xfrm>
              <a:prstGeom prst="rect">
                <a:avLst/>
              </a:prstGeom>
            </p:spPr>
          </p:pic>
          <p:pic>
            <p:nvPicPr>
              <p:cNvPr id="8" name="図 7">
                <a:extLst>
                  <a:ext uri="{FF2B5EF4-FFF2-40B4-BE49-F238E27FC236}">
                    <a16:creationId xmlns:a16="http://schemas.microsoft.com/office/drawing/2014/main" id="{F03ECA26-F834-EBCE-6C60-ED575797D8D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60594" y="4119344"/>
                <a:ext cx="920782" cy="882417"/>
              </a:xfrm>
              <a:prstGeom prst="rect">
                <a:avLst/>
              </a:prstGeom>
            </p:spPr>
          </p:pic>
          <p:pic>
            <p:nvPicPr>
              <p:cNvPr id="9" name="図 8">
                <a:extLst>
                  <a:ext uri="{FF2B5EF4-FFF2-40B4-BE49-F238E27FC236}">
                    <a16:creationId xmlns:a16="http://schemas.microsoft.com/office/drawing/2014/main" id="{31F96FE4-7790-6B69-254E-EBC6ECCA68D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0731" y="4119344"/>
                <a:ext cx="920782" cy="882417"/>
              </a:xfrm>
              <a:prstGeom prst="rect">
                <a:avLst/>
              </a:prstGeom>
            </p:spPr>
          </p:pic>
          <p:pic>
            <p:nvPicPr>
              <p:cNvPr id="12" name="図 11">
                <a:extLst>
                  <a:ext uri="{FF2B5EF4-FFF2-40B4-BE49-F238E27FC236}">
                    <a16:creationId xmlns:a16="http://schemas.microsoft.com/office/drawing/2014/main" id="{6673D030-84AE-179B-842D-D98050E1FE9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618" y="4077071"/>
                <a:ext cx="920782" cy="882417"/>
              </a:xfrm>
              <a:prstGeom prst="rect">
                <a:avLst/>
              </a:prstGeom>
            </p:spPr>
          </p:pic>
          <p:pic>
            <p:nvPicPr>
              <p:cNvPr id="17" name="図 16">
                <a:extLst>
                  <a:ext uri="{FF2B5EF4-FFF2-40B4-BE49-F238E27FC236}">
                    <a16:creationId xmlns:a16="http://schemas.microsoft.com/office/drawing/2014/main" id="{8F87850E-83D8-292C-89DB-4428C7912B1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7664" y="5369877"/>
                <a:ext cx="920782" cy="882417"/>
              </a:xfrm>
              <a:prstGeom prst="rect">
                <a:avLst/>
              </a:prstGeom>
            </p:spPr>
          </p:pic>
          <p:pic>
            <p:nvPicPr>
              <p:cNvPr id="18" name="図 17">
                <a:extLst>
                  <a:ext uri="{FF2B5EF4-FFF2-40B4-BE49-F238E27FC236}">
                    <a16:creationId xmlns:a16="http://schemas.microsoft.com/office/drawing/2014/main" id="{280F9E01-6AE7-7C2A-ACF4-547C035BFBA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71116" y="5369876"/>
                <a:ext cx="920782" cy="882417"/>
              </a:xfrm>
              <a:prstGeom prst="rect">
                <a:avLst/>
              </a:prstGeom>
            </p:spPr>
          </p:pic>
        </p:grpSp>
      </p:grpSp>
    </p:spTree>
    <p:extLst>
      <p:ext uri="{BB962C8B-B14F-4D97-AF65-F5344CB8AC3E}">
        <p14:creationId xmlns:p14="http://schemas.microsoft.com/office/powerpoint/2010/main" val="3419198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1412776"/>
            <a:ext cx="8640960" cy="5170586"/>
          </a:xfrm>
        </p:spPr>
        <p:txBody>
          <a:bodyPr/>
          <a:lstStyle/>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あなたは、会議前に</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さんへ「率直に自分の気持ちを話してくださいね」、「分からない時、困った時は私に声かけてくださいね」とお伝えし、会議に臨みました。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会議開始　（シナリオの詳細は割愛、参加者の主な意見が以下の内容）</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進行：主任相談支援専門員　～参加者の自己紹介からスタート～</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①</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さんのからご自身の気持ち</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「はやく家に帰りたいです」「退院したら、また</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F</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事業所に通っておしごとします」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②関係機関からの意見</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：「これからの治療（服薬）もあるし、一人では心配じゃないか」</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「グループホームも空いているよ」、　「後見人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さんもその方が安心しますよね」</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病院看護師：「しばらくは服薬が必要になるので、支援者がいる環境は安心します」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ヘルパー　：「今回の入院も自宅の衛生面が原因となると心配ねぇ・・・」</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「入院して体重も減ったけど、私たちが入らない時には甘いものが多いんだよね」</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サビ管</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Y</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：「飲酒もしているそうだね、体重も増えてたから心配だったよ」、「もう入院もしたくない</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よね、グループホームなんてどうなの？」</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後見人</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S</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：「本人の気持ちを尊重したいですが・・・専門的なことは分からず・・・」</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「必要な契約等があれば私が対応します」</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54</a:t>
            </a:fld>
            <a:endParaRPr lang="en-US" altLang="ja-JP"/>
          </a:p>
        </p:txBody>
      </p:sp>
    </p:spTree>
    <p:extLst>
      <p:ext uri="{BB962C8B-B14F-4D97-AF65-F5344CB8AC3E}">
        <p14:creationId xmlns:p14="http://schemas.microsoft.com/office/powerpoint/2010/main" val="791937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演習の架空事例</a:t>
            </a:r>
            <a:b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（主任相談支援専門員の立場になり考えてみましょう）</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5"/>
          <p:cNvSpPr>
            <a:spLocks noGrp="1"/>
          </p:cNvSpPr>
          <p:nvPr>
            <p:ph idx="1"/>
          </p:nvPr>
        </p:nvSpPr>
        <p:spPr>
          <a:xfrm>
            <a:off x="251520" y="2950172"/>
            <a:ext cx="8640960" cy="3633190"/>
          </a:xfrm>
        </p:spPr>
        <p:txBody>
          <a:bodyPr/>
          <a:lstStyle/>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会議の中で、自身の生活に対する課題が多く出ている事を感じた</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さんは、うまく気持ちを言えず黙ったままになり、その場を過ごしました。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参加メンバーの話の内容がグループホームに寄っている状況から、本人の意向を尊重した支援を行なっていくには難しい雰囲気となってしまいました。あなたは、</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さんに多少の課題はあっても本人の意思を尊重した支援が必要であると考えていましたがうまく方針が定めることができず、課題を共有した状況で会議終了の時間になってしまいました。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r>
              <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日後</a:t>
            </a:r>
            <a:r>
              <a:rPr lang="ja-JP" altLang="en-US" sz="160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に、再度本人</a:t>
            </a: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の支援方針を決定していく会議を設けることで今回の会議は閉じました。</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a:t>
            </a: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6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主任相談支援専門員として、</a:t>
            </a:r>
            <a:endPar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【5</a:t>
            </a:r>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日後の会議を円滑に行っていくにはどうしたら良いでしょうか</a:t>
            </a:r>
            <a:r>
              <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t>
            </a:r>
          </a:p>
        </p:txBody>
      </p:sp>
      <p:sp>
        <p:nvSpPr>
          <p:cNvPr id="3" name="スライド番号プレースホルダー 2">
            <a:extLst>
              <a:ext uri="{FF2B5EF4-FFF2-40B4-BE49-F238E27FC236}">
                <a16:creationId xmlns:a16="http://schemas.microsoft.com/office/drawing/2014/main" id="{3EF6834A-46E6-479A-998A-8C3621A04114}"/>
              </a:ext>
            </a:extLst>
          </p:cNvPr>
          <p:cNvSpPr>
            <a:spLocks noGrp="1"/>
          </p:cNvSpPr>
          <p:nvPr>
            <p:ph type="sldNum" sz="quarter" idx="12"/>
          </p:nvPr>
        </p:nvSpPr>
        <p:spPr/>
        <p:txBody>
          <a:bodyPr/>
          <a:lstStyle/>
          <a:p>
            <a:pPr>
              <a:defRPr/>
            </a:pPr>
            <a:fld id="{804D6B79-3AEB-42FE-A736-A41F7AEA0445}" type="slidenum">
              <a:rPr lang="en-US" altLang="ja-JP" smtClean="0"/>
              <a:pPr>
                <a:defRPr/>
              </a:pPr>
              <a:t>55</a:t>
            </a:fld>
            <a:endParaRPr lang="en-US" altLang="ja-JP"/>
          </a:p>
        </p:txBody>
      </p:sp>
      <p:sp>
        <p:nvSpPr>
          <p:cNvPr id="2" name="コンテンツ プレースホルダー 5">
            <a:extLst>
              <a:ext uri="{FF2B5EF4-FFF2-40B4-BE49-F238E27FC236}">
                <a16:creationId xmlns:a16="http://schemas.microsoft.com/office/drawing/2014/main" id="{9C040225-C819-4633-44DE-8B7ABBFFE803}"/>
              </a:ext>
            </a:extLst>
          </p:cNvPr>
          <p:cNvSpPr txBox="1">
            <a:spLocks/>
          </p:cNvSpPr>
          <p:nvPr/>
        </p:nvSpPr>
        <p:spPr bwMode="auto">
          <a:xfrm>
            <a:off x="282510" y="1211064"/>
            <a:ext cx="8640960" cy="173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市役所担当：「</a:t>
            </a:r>
            <a:r>
              <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A</a:t>
            </a: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さんの希望も分かりますが、全て希望通りに自由にすると、結局は本人が望まない</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不本意な暮らしになる可能性がありますよね」</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病棟看護師：「飲酒もしてから、血糖値や</a:t>
            </a:r>
            <a:r>
              <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BMI</a:t>
            </a: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が増えてますね」、「ある程度の管理は必要かもしれ</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a:p>
            <a:pPr marL="0" indent="0">
              <a:buFontTx/>
              <a:buNone/>
            </a:pPr>
            <a:r>
              <a:rPr lang="ja-JP" altLang="en-US"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ませんね」</a:t>
            </a:r>
            <a:endParaRPr lang="en-US" altLang="ja-JP" sz="1600" kern="0" dirty="0">
              <a:solidFill>
                <a:schemeClr val="accent6">
                  <a:lumMod val="50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83743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BA9F16-74D2-4257-978D-C4BA46BFBF27}"/>
              </a:ext>
            </a:extLst>
          </p:cNvPr>
          <p:cNvSpPr>
            <a:spLocks noGrp="1"/>
          </p:cNvSpPr>
          <p:nvPr>
            <p:ph type="title"/>
          </p:nvPr>
        </p:nvSpPr>
        <p:spPr>
          <a:xfrm>
            <a:off x="457200" y="328335"/>
            <a:ext cx="8229600" cy="867727"/>
          </a:xfrm>
          <a:solidFill>
            <a:srgbClr val="002060"/>
          </a:solidFill>
          <a:ln>
            <a:noFill/>
          </a:ln>
        </p:spPr>
        <p:txBody>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主任相談支援専門員として</a:t>
            </a:r>
            <a:r>
              <a:rPr kumimoji="1" lang="ja-JP" altLang="en-US" sz="3600">
                <a:solidFill>
                  <a:schemeClr val="bg1"/>
                </a:solidFill>
                <a:latin typeface="UD デジタル 教科書体 NK-B" panose="02020700000000000000" pitchFamily="18" charset="-128"/>
                <a:ea typeface="UD デジタル 教科書体 NK-B" panose="02020700000000000000" pitchFamily="18" charset="-128"/>
              </a:rPr>
              <a:t>の役割</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コンテンツ プレースホルダー 7">
            <a:extLst>
              <a:ext uri="{FF2B5EF4-FFF2-40B4-BE49-F238E27FC236}">
                <a16:creationId xmlns:a16="http://schemas.microsoft.com/office/drawing/2014/main" id="{C52E9A1E-91A6-444E-A7A7-F8F5DCD5F7F6}"/>
              </a:ext>
            </a:extLst>
          </p:cNvPr>
          <p:cNvGraphicFramePr>
            <a:graphicFrameLocks noGrp="1"/>
          </p:cNvGraphicFramePr>
          <p:nvPr>
            <p:ph idx="1"/>
            <p:extLst>
              <p:ext uri="{D42A27DB-BD31-4B8C-83A1-F6EECF244321}">
                <p14:modId xmlns:p14="http://schemas.microsoft.com/office/powerpoint/2010/main" val="1702658633"/>
              </p:ext>
            </p:extLst>
          </p:nvPr>
        </p:nvGraphicFramePr>
        <p:xfrm>
          <a:off x="457200" y="1340768"/>
          <a:ext cx="8229600" cy="5120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87526861"/>
                    </a:ext>
                  </a:extLst>
                </a:gridCol>
                <a:gridCol w="4114800">
                  <a:extLst>
                    <a:ext uri="{9D8B030D-6E8A-4147-A177-3AD203B41FA5}">
                      <a16:colId xmlns:a16="http://schemas.microsoft.com/office/drawing/2014/main" val="875305648"/>
                    </a:ext>
                  </a:extLst>
                </a:gridCol>
              </a:tblGrid>
              <a:tr h="485745">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①ご本人が安心して参加するために、</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どのような支援や配慮がなされていたか、また他に考えられる支援はないか。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②主任相談支援専門員として、どのような視点を持って参加することが必要か。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90160979"/>
                  </a:ext>
                </a:extLst>
              </a:tr>
              <a:tr h="768057">
                <a:tc>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本人が理解できるように工夫して　</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情報の説明が行われているか。</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7323865"/>
                  </a:ext>
                </a:extLst>
              </a:tr>
            </a:tbl>
          </a:graphicData>
        </a:graphic>
      </p:graphicFrame>
      <p:sp>
        <p:nvSpPr>
          <p:cNvPr id="9" name="Text Box 15">
            <a:extLst>
              <a:ext uri="{FF2B5EF4-FFF2-40B4-BE49-F238E27FC236}">
                <a16:creationId xmlns:a16="http://schemas.microsoft.com/office/drawing/2014/main" id="{34A8D6AC-2952-4C33-888B-89FB407E1ED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latin typeface="ＭＳ Ｐ明朝" panose="02020600040205080304" pitchFamily="18" charset="-128"/>
              <a:ea typeface="ＭＳ Ｐ明朝" panose="02020600040205080304" pitchFamily="18" charset="-128"/>
            </a:endParaRPr>
          </a:p>
        </p:txBody>
      </p:sp>
      <p:sp>
        <p:nvSpPr>
          <p:cNvPr id="2" name="楕円 1">
            <a:extLst>
              <a:ext uri="{FF2B5EF4-FFF2-40B4-BE49-F238E27FC236}">
                <a16:creationId xmlns:a16="http://schemas.microsoft.com/office/drawing/2014/main" id="{C90F90BB-DD00-4EEA-9F8A-A9FF2E840304}"/>
              </a:ext>
            </a:extLst>
          </p:cNvPr>
          <p:cNvSpPr/>
          <p:nvPr/>
        </p:nvSpPr>
        <p:spPr>
          <a:xfrm>
            <a:off x="4716016" y="2402577"/>
            <a:ext cx="432048" cy="43204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例</a:t>
            </a:r>
          </a:p>
        </p:txBody>
      </p:sp>
      <p:sp>
        <p:nvSpPr>
          <p:cNvPr id="3" name="スライド番号プレースホルダー 2">
            <a:extLst>
              <a:ext uri="{FF2B5EF4-FFF2-40B4-BE49-F238E27FC236}">
                <a16:creationId xmlns:a16="http://schemas.microsoft.com/office/drawing/2014/main" id="{D7623CE8-D22D-47C3-A24F-6EC94B1E2105}"/>
              </a:ext>
            </a:extLst>
          </p:cNvPr>
          <p:cNvSpPr>
            <a:spLocks noGrp="1"/>
          </p:cNvSpPr>
          <p:nvPr>
            <p:ph type="sldNum" sz="quarter" idx="12"/>
          </p:nvPr>
        </p:nvSpPr>
        <p:spPr/>
        <p:txBody>
          <a:bodyPr/>
          <a:lstStyle/>
          <a:p>
            <a:pPr>
              <a:defRPr/>
            </a:pPr>
            <a:fld id="{804D6B79-3AEB-42FE-A736-A41F7AEA0445}" type="slidenum">
              <a:rPr lang="en-US" altLang="ja-JP" smtClean="0"/>
              <a:pPr>
                <a:defRPr/>
              </a:pPr>
              <a:t>56</a:t>
            </a:fld>
            <a:endParaRPr lang="en-US" altLang="ja-JP"/>
          </a:p>
        </p:txBody>
      </p:sp>
    </p:spTree>
    <p:extLst>
      <p:ext uri="{BB962C8B-B14F-4D97-AF65-F5344CB8AC3E}">
        <p14:creationId xmlns:p14="http://schemas.microsoft.com/office/powerpoint/2010/main" val="985926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i="1" dirty="0">
                <a:solidFill>
                  <a:srgbClr val="002060"/>
                </a:solidFill>
                <a:latin typeface="UD デジタル 教科書体 NK-B" panose="02020700000000000000" pitchFamily="18" charset="-128"/>
                <a:ea typeface="UD デジタル 教科書体 NK-B" panose="02020700000000000000" pitchFamily="18" charset="-128"/>
              </a:rPr>
              <a:t>協議会に関する演習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 name="スライド番号プレースホルダー 2">
            <a:extLst>
              <a:ext uri="{FF2B5EF4-FFF2-40B4-BE49-F238E27FC236}">
                <a16:creationId xmlns:a16="http://schemas.microsoft.com/office/drawing/2014/main" id="{51E9F3D5-F690-4323-8E83-340E19511A8D}"/>
              </a:ext>
            </a:extLst>
          </p:cNvPr>
          <p:cNvSpPr>
            <a:spLocks noGrp="1"/>
          </p:cNvSpPr>
          <p:nvPr>
            <p:ph type="sldNum" sz="quarter" idx="12"/>
          </p:nvPr>
        </p:nvSpPr>
        <p:spPr/>
        <p:txBody>
          <a:bodyPr/>
          <a:lstStyle/>
          <a:p>
            <a:pPr>
              <a:defRPr/>
            </a:pPr>
            <a:fld id="{CC9AFF3B-8AB2-4C15-B6CA-167BE0C75E5E}" type="slidenum">
              <a:rPr lang="en-US" altLang="ja-JP" smtClean="0">
                <a:solidFill>
                  <a:srgbClr val="000000"/>
                </a:solidFill>
              </a:rPr>
              <a:pPr>
                <a:defRPr/>
              </a:pPr>
              <a:t>57</a:t>
            </a:fld>
            <a:endParaRPr lang="en-US" altLang="ja-JP">
              <a:solidFill>
                <a:srgbClr val="000000"/>
              </a:solidFill>
            </a:endParaRPr>
          </a:p>
        </p:txBody>
      </p:sp>
    </p:spTree>
    <p:extLst>
      <p:ext uri="{BB962C8B-B14F-4D97-AF65-F5344CB8AC3E}">
        <p14:creationId xmlns:p14="http://schemas.microsoft.com/office/powerpoint/2010/main" val="1180784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協議会に関する演習</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376A0FDB-957C-44BF-9C82-AF11CF90DC52}"/>
              </a:ext>
            </a:extLst>
          </p:cNvPr>
          <p:cNvSpPr>
            <a:spLocks noGrp="1"/>
          </p:cNvSpPr>
          <p:nvPr>
            <p:ph idx="1"/>
          </p:nvPr>
        </p:nvSpPr>
        <p:spPr>
          <a:xfrm>
            <a:off x="457200" y="1600206"/>
            <a:ext cx="8507288" cy="4925261"/>
          </a:xfrm>
        </p:spPr>
        <p:txBody>
          <a:bodyPr/>
          <a:lstStyle/>
          <a:p>
            <a:pPr marL="0" indent="0">
              <a:buNone/>
            </a:pP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ねらい</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ここでは主任相談支援専門員として、</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①すでに必要とされている事項（拠点や包括ケア等）にも対応する必要があることを理解する。</a:t>
            </a: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endParaRPr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a:p>
            <a:pPr marL="265113" indent="-265113">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②協議会を通じて地域における多職種連携を推進していくために、個別事例から見えた課題をどのように取り扱っていくか、そのための配慮や準備すべきことについて、グループワーク（実践的な情報交換）を行う。</a:t>
            </a:r>
            <a:endParaRPr kumimoji="1" lang="en-US" altLang="ja-JP"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4CE5FF01-36D4-4E28-951C-D89348EA943F}"/>
              </a:ext>
            </a:extLst>
          </p:cNvPr>
          <p:cNvSpPr>
            <a:spLocks noGrp="1"/>
          </p:cNvSpPr>
          <p:nvPr>
            <p:ph type="sldNum" sz="quarter" idx="12"/>
          </p:nvPr>
        </p:nvSpPr>
        <p:spPr/>
        <p:txBody>
          <a:bodyPr/>
          <a:lstStyle/>
          <a:p>
            <a:pPr>
              <a:defRPr/>
            </a:pPr>
            <a:fld id="{804D6B79-3AEB-42FE-A736-A41F7AEA0445}" type="slidenum">
              <a:rPr lang="en-US" altLang="ja-JP" smtClean="0">
                <a:solidFill>
                  <a:srgbClr val="000000"/>
                </a:solidFill>
              </a:rPr>
              <a:pPr>
                <a:defRPr/>
              </a:pPr>
              <a:t>58</a:t>
            </a:fld>
            <a:endParaRPr lang="en-US" altLang="ja-JP">
              <a:solidFill>
                <a:srgbClr val="000000"/>
              </a:solidFill>
            </a:endParaRPr>
          </a:p>
        </p:txBody>
      </p:sp>
    </p:spTree>
    <p:extLst>
      <p:ext uri="{BB962C8B-B14F-4D97-AF65-F5344CB8AC3E}">
        <p14:creationId xmlns:p14="http://schemas.microsoft.com/office/powerpoint/2010/main" val="1424679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0" y="105516"/>
            <a:ext cx="9144000" cy="433196"/>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844083" fontAlgn="auto">
              <a:spcBef>
                <a:spcPts val="0"/>
              </a:spcBef>
              <a:spcAft>
                <a:spcPts val="0"/>
              </a:spcAft>
            </a:pPr>
            <a:r>
              <a:rPr lang="ja-JP" altLang="en-US" sz="2215" b="1" dirty="0">
                <a:solidFill>
                  <a:prstClr val="white"/>
                </a:solidFill>
                <a:latin typeface="ＭＳ Ｐゴシック"/>
                <a:ea typeface="ＭＳ Ｐゴシック" panose="020B0600070205080204" pitchFamily="50" charset="-128"/>
              </a:rPr>
              <a:t>第７期障害福祉計画に係る国の基本指針について</a:t>
            </a:r>
          </a:p>
        </p:txBody>
      </p:sp>
      <p:sp>
        <p:nvSpPr>
          <p:cNvPr id="2" name="正方形/長方形 1"/>
          <p:cNvSpPr/>
          <p:nvPr/>
        </p:nvSpPr>
        <p:spPr bwMode="auto">
          <a:xfrm>
            <a:off x="73016" y="844163"/>
            <a:ext cx="8952400" cy="44821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3973" tIns="6793" rIns="33973" bIns="6793" numCol="1" rtlCol="0" anchor="ctr" anchorCtr="0" compatLnSpc="1">
            <a:prstTxWarp prst="textNoShape">
              <a:avLst/>
            </a:prstTxWarp>
          </a:bodyPr>
          <a:lstStyle/>
          <a:p>
            <a:pPr marL="332651" indent="-262311" defTabSz="805982" fontAlgn="auto">
              <a:spcBef>
                <a:spcPts val="0"/>
              </a:spcBef>
              <a:spcAft>
                <a:spcPts val="0"/>
              </a:spcAft>
              <a:buFont typeface="Wingdings" panose="05000000000000000000" pitchFamily="2" charset="2"/>
              <a:buChar char="l"/>
            </a:pPr>
            <a:r>
              <a:rPr lang="ja-JP" altLang="en-US" sz="1050" dirty="0">
                <a:solidFill>
                  <a:prstClr val="black"/>
                </a:solidFill>
                <a:latin typeface="ＭＳ Ｐゴシック"/>
                <a:ea typeface="ＭＳ Ｐゴシック" panose="020B0600070205080204" pitchFamily="50" charset="-128"/>
              </a:rPr>
              <a:t>「基本指針」（大臣告示）は、障害福祉施策に関する基本的事項や成果目標等を定めるもの。</a:t>
            </a:r>
            <a:endParaRPr lang="en-US" altLang="ja-JP" sz="1050" dirty="0">
              <a:solidFill>
                <a:prstClr val="black"/>
              </a:solidFill>
              <a:latin typeface="ＭＳ Ｐゴシック"/>
              <a:ea typeface="ＭＳ Ｐゴシック" panose="020B0600070205080204" pitchFamily="50" charset="-128"/>
            </a:endParaRPr>
          </a:p>
          <a:p>
            <a:pPr marL="332651" indent="-262311" defTabSz="805982" fontAlgn="auto">
              <a:spcBef>
                <a:spcPts val="0"/>
              </a:spcBef>
              <a:spcAft>
                <a:spcPts val="0"/>
              </a:spcAft>
              <a:buFont typeface="Wingdings" panose="05000000000000000000" pitchFamily="2" charset="2"/>
              <a:buChar char="l"/>
            </a:pPr>
            <a:r>
              <a:rPr lang="ja-JP" altLang="en-US" sz="1050" dirty="0">
                <a:solidFill>
                  <a:prstClr val="black"/>
                </a:solidFill>
                <a:latin typeface="ＭＳ Ｐゴシック"/>
                <a:ea typeface="ＭＳ Ｐゴシック" panose="020B0600070205080204" pitchFamily="50" charset="-128"/>
              </a:rPr>
              <a:t>都道府県・市町村は、基本指針に即して３か年の「障害福祉計画」を策定。第７期計画期間は</a:t>
            </a:r>
            <a:r>
              <a:rPr lang="en-US" altLang="ja-JP" sz="1050" dirty="0">
                <a:solidFill>
                  <a:prstClr val="black"/>
                </a:solidFill>
                <a:latin typeface="ＭＳ Ｐゴシック"/>
                <a:ea typeface="ＭＳ Ｐゴシック" panose="020B0600070205080204" pitchFamily="50" charset="-128"/>
              </a:rPr>
              <a:t>R</a:t>
            </a:r>
            <a:r>
              <a:rPr lang="ja-JP" altLang="en-US" sz="1050" dirty="0">
                <a:solidFill>
                  <a:prstClr val="black"/>
                </a:solidFill>
                <a:latin typeface="ＭＳ Ｐゴシック"/>
                <a:ea typeface="ＭＳ Ｐゴシック" panose="020B0600070205080204" pitchFamily="50" charset="-128"/>
              </a:rPr>
              <a:t>６～８年度（</a:t>
            </a:r>
            <a:r>
              <a:rPr lang="en-US" altLang="ja-JP" sz="1050" dirty="0">
                <a:solidFill>
                  <a:prstClr val="black"/>
                </a:solidFill>
                <a:latin typeface="ＭＳ Ｐゴシック"/>
                <a:ea typeface="ＭＳ Ｐゴシック" panose="020B0600070205080204" pitchFamily="50" charset="-128"/>
              </a:rPr>
              <a:t>R6.4</a:t>
            </a:r>
            <a:r>
              <a:rPr lang="ja-JP" altLang="en-US" sz="1050" dirty="0">
                <a:solidFill>
                  <a:prstClr val="black"/>
                </a:solidFill>
                <a:latin typeface="ＭＳ Ｐゴシック"/>
                <a:ea typeface="ＭＳ Ｐゴシック" panose="020B0600070205080204" pitchFamily="50" charset="-128"/>
              </a:rPr>
              <a:t>～</a:t>
            </a:r>
            <a:r>
              <a:rPr lang="en-US" altLang="ja-JP" sz="1050" dirty="0">
                <a:solidFill>
                  <a:prstClr val="black"/>
                </a:solidFill>
                <a:latin typeface="ＭＳ Ｐゴシック"/>
                <a:ea typeface="ＭＳ Ｐゴシック" panose="020B0600070205080204" pitchFamily="50" charset="-128"/>
              </a:rPr>
              <a:t>R9.3</a:t>
            </a:r>
            <a:r>
              <a:rPr lang="ja-JP" altLang="en-US" sz="1050" dirty="0">
                <a:solidFill>
                  <a:prstClr val="black"/>
                </a:solidFill>
                <a:latin typeface="ＭＳ Ｐゴシック"/>
                <a:ea typeface="ＭＳ Ｐゴシック" panose="020B0600070205080204" pitchFamily="50" charset="-128"/>
              </a:rPr>
              <a:t>）。</a:t>
            </a:r>
          </a:p>
        </p:txBody>
      </p:sp>
      <p:sp>
        <p:nvSpPr>
          <p:cNvPr id="59" name="正方形/長方形 58"/>
          <p:cNvSpPr/>
          <p:nvPr/>
        </p:nvSpPr>
        <p:spPr>
          <a:xfrm>
            <a:off x="45187" y="1335350"/>
            <a:ext cx="1934525" cy="3244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２．基本指針の主なポイント</a:t>
            </a:r>
          </a:p>
        </p:txBody>
      </p:sp>
      <p:sp>
        <p:nvSpPr>
          <p:cNvPr id="44" name="正方形/長方形 43"/>
          <p:cNvSpPr/>
          <p:nvPr/>
        </p:nvSpPr>
        <p:spPr>
          <a:xfrm>
            <a:off x="45187" y="559400"/>
            <a:ext cx="1574486" cy="2640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１．基本指針について</a:t>
            </a:r>
          </a:p>
        </p:txBody>
      </p:sp>
      <p:sp>
        <p:nvSpPr>
          <p:cNvPr id="14" name="正方形/長方形 13"/>
          <p:cNvSpPr/>
          <p:nvPr/>
        </p:nvSpPr>
        <p:spPr bwMode="auto">
          <a:xfrm>
            <a:off x="104519" y="2661284"/>
            <a:ext cx="4384784" cy="757065"/>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fontAlgn="auto">
              <a:lnSpc>
                <a:spcPct val="150000"/>
              </a:lnSpc>
              <a:spcBef>
                <a:spcPts val="554"/>
              </a:spcBef>
              <a:spcAft>
                <a:spcPts val="0"/>
              </a:spcAft>
            </a:pPr>
            <a:r>
              <a:rPr lang="ja-JP" altLang="en-US" sz="1100" spc="-65" dirty="0">
                <a:solidFill>
                  <a:prstClr val="black"/>
                </a:solidFill>
                <a:latin typeface="ＭＳ Ｐゴシック"/>
                <a:ea typeface="ＭＳ Ｐゴシック" panose="020B0600070205080204" pitchFamily="50" charset="-128"/>
              </a:rPr>
              <a:t>① 施設入所者の地域生活への移行　　</a:t>
            </a:r>
            <a:endParaRPr lang="en-US" altLang="ja-JP" sz="1100" spc="-65"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100" spc="-65" dirty="0">
                <a:solidFill>
                  <a:prstClr val="black"/>
                </a:solidFill>
                <a:latin typeface="ＭＳ Ｐゴシック"/>
                <a:ea typeface="ＭＳ Ｐゴシック" panose="020B0600070205080204" pitchFamily="50" charset="-128"/>
              </a:rPr>
              <a:t>・地域移行者数：</a:t>
            </a:r>
            <a:r>
              <a:rPr lang="en-US" altLang="ja-JP" sz="1100" spc="-65" dirty="0">
                <a:solidFill>
                  <a:prstClr val="black"/>
                </a:solidFill>
                <a:latin typeface="ＭＳ Ｐゴシック"/>
                <a:ea typeface="ＭＳ Ｐゴシック" panose="020B0600070205080204" pitchFamily="50" charset="-128"/>
              </a:rPr>
              <a:t>R</a:t>
            </a:r>
            <a:r>
              <a:rPr lang="ja-JP" altLang="en-US" sz="1100" spc="-65" dirty="0">
                <a:solidFill>
                  <a:prstClr val="black"/>
                </a:solidFill>
                <a:latin typeface="ＭＳ Ｐゴシック"/>
                <a:ea typeface="ＭＳ Ｐゴシック" panose="020B0600070205080204" pitchFamily="50" charset="-128"/>
              </a:rPr>
              <a:t>４年度末施設入所者の６％以上</a:t>
            </a:r>
            <a:endParaRPr lang="en-US" altLang="ja-JP" sz="1100" spc="-65" dirty="0">
              <a:solidFill>
                <a:prstClr val="black"/>
              </a:solidFill>
              <a:latin typeface="ＭＳ Ｐゴシック"/>
              <a:ea typeface="ＭＳ Ｐゴシック" panose="020B0600070205080204" pitchFamily="50" charset="-128"/>
            </a:endParaRPr>
          </a:p>
          <a:p>
            <a:pPr marL="0" lvl="1"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・施設入所者数：</a:t>
            </a:r>
            <a:r>
              <a:rPr lang="en-US" altLang="ja-JP" sz="1100" spc="-65" dirty="0">
                <a:solidFill>
                  <a:prstClr val="black"/>
                </a:solidFill>
                <a:latin typeface="ＭＳ Ｐゴシック"/>
                <a:ea typeface="ＭＳ Ｐゴシック" panose="020B0600070205080204" pitchFamily="50" charset="-128"/>
              </a:rPr>
              <a:t>R</a:t>
            </a:r>
            <a:r>
              <a:rPr lang="ja-JP" altLang="en-US" sz="1100" spc="-65" dirty="0">
                <a:solidFill>
                  <a:prstClr val="black"/>
                </a:solidFill>
                <a:latin typeface="ＭＳ Ｐゴシック"/>
                <a:ea typeface="ＭＳ Ｐゴシック" panose="020B0600070205080204" pitchFamily="50" charset="-128"/>
              </a:rPr>
              <a:t>４年度末の５％以上削減</a:t>
            </a:r>
            <a:endParaRPr lang="en-US" altLang="ja-JP" sz="1100" spc="-65" dirty="0">
              <a:solidFill>
                <a:prstClr val="black"/>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bwMode="auto">
          <a:xfrm>
            <a:off x="104516" y="3481965"/>
            <a:ext cx="4384784" cy="1263264"/>
          </a:xfrm>
          <a:prstGeom prst="rect">
            <a:avLst/>
          </a:prstGeom>
          <a:ln>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② 精神障害にも対応した地域包括ケアシステムの構築</a:t>
            </a:r>
            <a:endParaRPr lang="en-US" altLang="ja-JP" sz="1100" spc="-65" dirty="0">
              <a:solidFill>
                <a:prstClr val="black"/>
              </a:solidFill>
              <a:latin typeface="ＭＳ Ｐゴシック"/>
              <a:ea typeface="ＭＳ Ｐゴシック" panose="020B0600070205080204" pitchFamily="50" charset="-128"/>
            </a:endParaRPr>
          </a:p>
          <a:p>
            <a:pPr defTabSz="805982" fontAlgn="auto">
              <a:lnSpc>
                <a:spcPct val="150000"/>
              </a:lnSpc>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・精神障害者の精神病床から退院後１年以内の地域における平均生活日数：</a:t>
            </a:r>
            <a:r>
              <a:rPr lang="en-US" altLang="ja-JP" sz="1100" spc="-65" dirty="0">
                <a:solidFill>
                  <a:prstClr val="black"/>
                </a:solidFill>
                <a:latin typeface="ＭＳ Ｐゴシック"/>
                <a:ea typeface="ＭＳ Ｐゴシック" panose="020B0600070205080204" pitchFamily="50" charset="-128"/>
              </a:rPr>
              <a:t>325.3</a:t>
            </a:r>
            <a:r>
              <a:rPr lang="ja-JP" altLang="en-US" sz="1100" spc="-65" dirty="0">
                <a:solidFill>
                  <a:prstClr val="black"/>
                </a:solidFill>
                <a:latin typeface="ＭＳ Ｐゴシック"/>
                <a:ea typeface="ＭＳ Ｐゴシック" panose="020B0600070205080204" pitchFamily="50" charset="-128"/>
              </a:rPr>
              <a:t>日以上</a:t>
            </a:r>
            <a:endParaRPr lang="en-US" altLang="ja-JP" sz="1100"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精神病床の</a:t>
            </a:r>
            <a:r>
              <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rPr>
              <a:t>1</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年以上入院患者数：</a:t>
            </a:r>
            <a:r>
              <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rPr>
              <a:t>R</a:t>
            </a:r>
            <a:r>
              <a:rPr lang="ja-JP" altLang="en-US" sz="1100" spc="-65" dirty="0">
                <a:solidFill>
                  <a:prstClr val="black"/>
                </a:solidFill>
                <a:latin typeface="ＭＳ Ｐゴシック"/>
                <a:ea typeface="ＭＳ Ｐゴシック" panose="020B0600070205080204" pitchFamily="50" charset="-128"/>
                <a:sym typeface="Wingdings" panose="05000000000000000000" pitchFamily="2" charset="2"/>
              </a:rPr>
              <a:t>２年度から３．３万人減）</a:t>
            </a:r>
            <a:endParaRPr lang="en-US" altLang="ja-JP" sz="1100" spc="-65" dirty="0">
              <a:solidFill>
                <a:prstClr val="black"/>
              </a:solidFill>
              <a:latin typeface="ＭＳ Ｐゴシック"/>
              <a:ea typeface="ＭＳ Ｐゴシック" panose="020B0600070205080204" pitchFamily="50" charset="-128"/>
              <a:sym typeface="Wingdings" panose="05000000000000000000" pitchFamily="2" charset="2"/>
            </a:endParaRPr>
          </a:p>
          <a:p>
            <a:pPr defTabSz="805982" fontAlgn="auto">
              <a:spcBef>
                <a:spcPts val="277"/>
              </a:spcBef>
              <a:spcAft>
                <a:spcPts val="0"/>
              </a:spcAft>
            </a:pPr>
            <a:r>
              <a:rPr lang="ja-JP" altLang="en-US" sz="1100" spc="-65" dirty="0">
                <a:solidFill>
                  <a:prstClr val="black"/>
                </a:solidFill>
                <a:latin typeface="ＭＳ Ｐゴシック"/>
                <a:ea typeface="ＭＳ Ｐゴシック" panose="020B0600070205080204" pitchFamily="50" charset="-128"/>
              </a:rPr>
              <a:t>・退院率：入院後</a:t>
            </a:r>
            <a:r>
              <a:rPr lang="en-US" altLang="ja-JP" sz="1100" spc="-65" dirty="0">
                <a:solidFill>
                  <a:prstClr val="black"/>
                </a:solidFill>
                <a:latin typeface="ＭＳ Ｐゴシック"/>
                <a:ea typeface="ＭＳ Ｐゴシック" panose="020B0600070205080204" pitchFamily="50" charset="-128"/>
              </a:rPr>
              <a:t>3</a:t>
            </a:r>
            <a:r>
              <a:rPr lang="ja-JP" altLang="en-US" sz="1100" spc="-65" dirty="0">
                <a:solidFill>
                  <a:prstClr val="black"/>
                </a:solidFill>
                <a:latin typeface="ＭＳ Ｐゴシック"/>
                <a:ea typeface="ＭＳ Ｐゴシック" panose="020B0600070205080204" pitchFamily="50" charset="-128"/>
              </a:rPr>
              <a:t>ヵ月６８．９％以上、</a:t>
            </a:r>
            <a:r>
              <a:rPr lang="en-US" altLang="ja-JP" sz="1100" spc="-65" dirty="0">
                <a:solidFill>
                  <a:prstClr val="black"/>
                </a:solidFill>
                <a:latin typeface="ＭＳ Ｐゴシック"/>
                <a:ea typeface="ＭＳ Ｐゴシック" panose="020B0600070205080204" pitchFamily="50" charset="-128"/>
              </a:rPr>
              <a:t>6</a:t>
            </a:r>
            <a:r>
              <a:rPr lang="ja-JP" altLang="en-US" sz="1100" spc="-65" dirty="0">
                <a:solidFill>
                  <a:prstClr val="black"/>
                </a:solidFill>
                <a:latin typeface="ＭＳ Ｐゴシック"/>
                <a:ea typeface="ＭＳ Ｐゴシック" panose="020B0600070205080204" pitchFamily="50" charset="-128"/>
              </a:rPr>
              <a:t>ヵ月８４．５％以上、１年９１％以上</a:t>
            </a:r>
            <a:endParaRPr lang="en-US" altLang="ja-JP" sz="1100" spc="-65" dirty="0">
              <a:solidFill>
                <a:prstClr val="black"/>
              </a:solidFill>
              <a:latin typeface="ＭＳ Ｐゴシック"/>
              <a:ea typeface="ＭＳ Ｐゴシック" panose="020B0600070205080204" pitchFamily="50" charset="-128"/>
            </a:endParaRPr>
          </a:p>
        </p:txBody>
      </p:sp>
      <p:sp>
        <p:nvSpPr>
          <p:cNvPr id="16" name="正方形/長方形 15"/>
          <p:cNvSpPr/>
          <p:nvPr/>
        </p:nvSpPr>
        <p:spPr bwMode="auto">
          <a:xfrm>
            <a:off x="107506" y="4808845"/>
            <a:ext cx="4383795" cy="85351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③ 地域生活支援拠点等の</a:t>
            </a:r>
            <a:r>
              <a:rPr lang="ja-JP" altLang="en-US" sz="1108" spc="-65" dirty="0">
                <a:solidFill>
                  <a:srgbClr val="FF0000"/>
                </a:solidFill>
                <a:latin typeface="ＭＳ Ｐゴシック"/>
                <a:ea typeface="ＭＳ Ｐゴシック" panose="020B0600070205080204" pitchFamily="50" charset="-128"/>
              </a:rPr>
              <a:t>充実</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・各市町村に地域生活支援拠点等を整備、コーディネーターの配置などによる効果的な支援体制の構築、年</a:t>
            </a:r>
            <a:r>
              <a:rPr lang="en-US" altLang="ja-JP" sz="1108" spc="-65" dirty="0">
                <a:solidFill>
                  <a:prstClr val="black"/>
                </a:solidFill>
                <a:latin typeface="ＭＳ Ｐゴシック"/>
                <a:ea typeface="ＭＳ Ｐゴシック" panose="020B0600070205080204" pitchFamily="50" charset="-128"/>
              </a:rPr>
              <a:t>1</a:t>
            </a:r>
            <a:r>
              <a:rPr lang="ja-JP" altLang="en-US" sz="1108" spc="-65" dirty="0">
                <a:solidFill>
                  <a:prstClr val="black"/>
                </a:solidFill>
                <a:latin typeface="ＭＳ Ｐゴシック"/>
                <a:ea typeface="ＭＳ Ｐゴシック" panose="020B0600070205080204" pitchFamily="50" charset="-128"/>
              </a:rPr>
              <a:t>回以上の運用状況の検証、検討</a:t>
            </a:r>
            <a:endParaRPr lang="en-US" altLang="ja-JP" sz="1108"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・強度行動障害を有する者の支援ニーズの把握及び支援体制整備</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p:txBody>
      </p:sp>
      <p:sp>
        <p:nvSpPr>
          <p:cNvPr id="17" name="正方形/長方形 16"/>
          <p:cNvSpPr/>
          <p:nvPr/>
        </p:nvSpPr>
        <p:spPr bwMode="auto">
          <a:xfrm>
            <a:off x="118584" y="5741323"/>
            <a:ext cx="7770234" cy="99275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0" spc="-65" dirty="0">
                <a:solidFill>
                  <a:prstClr val="black"/>
                </a:solidFill>
                <a:latin typeface="+mn-ea"/>
              </a:rPr>
              <a:t>④ 福祉施設から一般就労への移行</a:t>
            </a:r>
            <a:endParaRPr lang="ja-JP" altLang="en-US" sz="1100" spc="-65" dirty="0">
              <a:solidFill>
                <a:srgbClr val="92D050"/>
              </a:solidFill>
              <a:latin typeface="+mn-ea"/>
            </a:endParaRPr>
          </a:p>
          <a:p>
            <a:pPr marL="0" lvl="1" indent="-82064" defTabSz="805982" fontAlgn="auto">
              <a:spcBef>
                <a:spcPts val="277"/>
              </a:spcBef>
              <a:spcAft>
                <a:spcPts val="0"/>
              </a:spcAft>
            </a:pPr>
            <a:r>
              <a:rPr lang="ja-JP" altLang="en-US" sz="1100" spc="-65" dirty="0">
                <a:solidFill>
                  <a:prstClr val="black"/>
                </a:solidFill>
                <a:latin typeface="+mn-ea"/>
              </a:rPr>
              <a:t>・一般就労への移行者数：　</a:t>
            </a:r>
            <a:r>
              <a:rPr lang="en-US" altLang="ja-JP" sz="1100" spc="-65" dirty="0">
                <a:solidFill>
                  <a:prstClr val="black"/>
                </a:solidFill>
                <a:latin typeface="+mn-ea"/>
              </a:rPr>
              <a:t>R</a:t>
            </a:r>
            <a:r>
              <a:rPr lang="ja-JP" altLang="en-US" sz="1100" spc="-65" dirty="0">
                <a:solidFill>
                  <a:prstClr val="black"/>
                </a:solidFill>
                <a:latin typeface="+mn-ea"/>
              </a:rPr>
              <a:t>３年度の１．２８倍</a:t>
            </a:r>
            <a:endParaRPr lang="en-US" altLang="ja-JP" sz="1100" spc="-65" dirty="0">
              <a:solidFill>
                <a:prstClr val="black"/>
              </a:solidFill>
              <a:latin typeface="+mn-ea"/>
            </a:endParaRPr>
          </a:p>
          <a:p>
            <a:pPr marL="0" lvl="1" indent="-82064" defTabSz="805982" fontAlgn="auto">
              <a:spcBef>
                <a:spcPts val="277"/>
              </a:spcBef>
              <a:spcAft>
                <a:spcPts val="0"/>
              </a:spcAft>
            </a:pPr>
            <a:r>
              <a:rPr lang="ja-JP" altLang="en-US" sz="1100" spc="-65" dirty="0">
                <a:solidFill>
                  <a:prstClr val="black"/>
                </a:solidFill>
                <a:latin typeface="+mn-ea"/>
              </a:rPr>
              <a:t>・</a:t>
            </a:r>
            <a:r>
              <a:rPr lang="ja-JP" altLang="en-US" sz="1100" dirty="0">
                <a:latin typeface="+mn-ea"/>
              </a:rPr>
              <a:t>就労移行支援事業所終了者に占める一般就労へ移行した者の割合が５割以上の事業所：就労移行支援事業所の５割以上</a:t>
            </a:r>
            <a:r>
              <a:rPr lang="en-US" altLang="ja-JP" sz="1100" dirty="0">
                <a:latin typeface="+mn-ea"/>
              </a:rPr>
              <a:t>【</a:t>
            </a:r>
            <a:r>
              <a:rPr lang="ja-JP" altLang="en-US" sz="1100" dirty="0">
                <a:latin typeface="+mn-ea"/>
              </a:rPr>
              <a:t>新</a:t>
            </a:r>
            <a:r>
              <a:rPr lang="en-US" altLang="ja-JP" sz="1100" dirty="0">
                <a:latin typeface="+mn-ea"/>
              </a:rPr>
              <a:t>】</a:t>
            </a:r>
          </a:p>
          <a:p>
            <a:pPr marL="0" lvl="1" indent="-82064" defTabSz="805982" fontAlgn="auto">
              <a:spcBef>
                <a:spcPts val="277"/>
              </a:spcBef>
              <a:spcAft>
                <a:spcPts val="0"/>
              </a:spcAft>
            </a:pPr>
            <a:r>
              <a:rPr lang="en-US" altLang="ja-JP" sz="1100" dirty="0">
                <a:latin typeface="+mn-ea"/>
              </a:rPr>
              <a:t> </a:t>
            </a:r>
            <a:r>
              <a:rPr lang="ja-JP" altLang="en-US" sz="1100" dirty="0">
                <a:latin typeface="+mn-ea"/>
              </a:rPr>
              <a:t>・地域の就労支援ネットワークの強化、関係機関の連携した支援体制の構築のため、協議会を活用して推進</a:t>
            </a:r>
            <a:r>
              <a:rPr lang="en-US" altLang="ja-JP" sz="1100" dirty="0">
                <a:latin typeface="+mn-ea"/>
              </a:rPr>
              <a:t>【</a:t>
            </a:r>
            <a:r>
              <a:rPr lang="ja-JP" altLang="en-US" sz="1100" dirty="0">
                <a:latin typeface="+mn-ea"/>
              </a:rPr>
              <a:t>新</a:t>
            </a:r>
            <a:r>
              <a:rPr lang="en-US" altLang="ja-JP" sz="1100" dirty="0">
                <a:latin typeface="+mn-ea"/>
              </a:rPr>
              <a:t>】</a:t>
            </a:r>
            <a:endParaRPr lang="ja-JP" altLang="en-US" sz="1100" spc="-65" dirty="0">
              <a:solidFill>
                <a:prstClr val="black"/>
              </a:solidFill>
              <a:latin typeface="+mn-ea"/>
            </a:endParaRPr>
          </a:p>
        </p:txBody>
      </p:sp>
      <p:sp>
        <p:nvSpPr>
          <p:cNvPr id="18" name="正方形/長方形 17"/>
          <p:cNvSpPr/>
          <p:nvPr/>
        </p:nvSpPr>
        <p:spPr bwMode="auto">
          <a:xfrm>
            <a:off x="4577779" y="2341836"/>
            <a:ext cx="4474869" cy="190689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⑤ 障害児支援の提供体制の整備等</a:t>
            </a:r>
            <a:endParaRPr lang="en-US" altLang="ja-JP" sz="1108" spc="-65" dirty="0">
              <a:solidFill>
                <a:prstClr val="black"/>
              </a:solidFill>
              <a:latin typeface="ＭＳ Ｐゴシック"/>
              <a:ea typeface="ＭＳ Ｐゴシック" panose="020B0600070205080204" pitchFamily="50" charset="-128"/>
            </a:endParaRPr>
          </a:p>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・児童発達支援センターを各市町村に少なくとも</a:t>
            </a:r>
            <a:r>
              <a:rPr lang="en-US" altLang="ja-JP" sz="1108" spc="-65" dirty="0">
                <a:solidFill>
                  <a:prstClr val="black"/>
                </a:solidFill>
                <a:latin typeface="ＭＳ Ｐゴシック"/>
                <a:ea typeface="ＭＳ Ｐゴシック" panose="020B0600070205080204" pitchFamily="50" charset="-128"/>
              </a:rPr>
              <a:t>1</a:t>
            </a:r>
            <a:r>
              <a:rPr lang="ja-JP" altLang="en-US" sz="1108" spc="-65" dirty="0">
                <a:solidFill>
                  <a:prstClr val="black"/>
                </a:solidFill>
                <a:latin typeface="ＭＳ Ｐゴシック"/>
                <a:ea typeface="ＭＳ Ｐゴシック" panose="020B0600070205080204" pitchFamily="50" charset="-128"/>
              </a:rPr>
              <a:t>カ所設置</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・全市町村で、障害児の地域社会への参加、包容（ｲﾝｸﾙｰｼﾞｮﾝ）の推進体制の構築</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・難聴児支援のための中核的機能を果たす体制の確保</a:t>
            </a:r>
            <a:endParaRPr lang="en-US" altLang="ja-JP" sz="1108" spc="-65" dirty="0">
              <a:solidFill>
                <a:prstClr val="black"/>
              </a:solidFill>
              <a:latin typeface="ＭＳ Ｐゴシック"/>
              <a:ea typeface="ＭＳ Ｐゴシック" panose="020B0600070205080204" pitchFamily="50" charset="-128"/>
            </a:endParaRPr>
          </a:p>
          <a:p>
            <a:pPr marL="109907" lvl="1" indent="-109907"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・重症心身障害児を支援する児童発達支援事業所、放課後等デイサービスを各市町村に少なくとも１カ所確保</a:t>
            </a:r>
            <a:endParaRPr lang="en-US" altLang="ja-JP" sz="1108" spc="-65" dirty="0">
              <a:solidFill>
                <a:prstClr val="black"/>
              </a:solidFill>
              <a:latin typeface="ＭＳ Ｐゴシック"/>
              <a:ea typeface="ＭＳ Ｐゴシック" panose="020B0600070205080204" pitchFamily="50" charset="-128"/>
            </a:endParaRPr>
          </a:p>
          <a:p>
            <a:pPr marL="66463" lvl="1" indent="-132926"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・医療的ケア児支援センターを設置</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a:p>
            <a:pPr marL="66463" lvl="1" indent="-132926"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・障害児入所施設からの移行調整に係る協議の場を設置</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endParaRPr lang="en-US" altLang="ja-JP" sz="1108" spc="-65" dirty="0">
              <a:solidFill>
                <a:srgbClr val="FF0000"/>
              </a:solidFill>
              <a:latin typeface="ＭＳ Ｐゴシック"/>
              <a:ea typeface="ＭＳ Ｐゴシック" panose="020B0600070205080204" pitchFamily="50" charset="-128"/>
            </a:endParaRPr>
          </a:p>
        </p:txBody>
      </p:sp>
      <p:sp>
        <p:nvSpPr>
          <p:cNvPr id="22" name="正方形/長方形 21"/>
          <p:cNvSpPr/>
          <p:nvPr/>
        </p:nvSpPr>
        <p:spPr bwMode="auto">
          <a:xfrm>
            <a:off x="77248" y="1648179"/>
            <a:ext cx="8952399" cy="64302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・入所等から地域生活への移行及び継続の支援　　　 　　　　　・精神障害にも対応した地域包括ケアシステムの構築　　　　　　　　　　　・福祉施設から一般就労への移行等</a:t>
            </a:r>
            <a:r>
              <a:rPr lang="en-US" altLang="ja-JP" sz="1000" spc="-74" dirty="0">
                <a:solidFill>
                  <a:prstClr val="black"/>
                </a:solidFill>
                <a:latin typeface="ＭＳ Ｐゴシック"/>
                <a:ea typeface="ＭＳ Ｐゴシック" panose="020B0600070205080204" pitchFamily="50" charset="-128"/>
              </a:rPr>
              <a:t>	</a:t>
            </a: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・障害児のサービス提供体制の計画的な構築</a:t>
            </a:r>
            <a:r>
              <a:rPr lang="en-US" altLang="ja-JP" sz="1000" spc="-74" dirty="0">
                <a:solidFill>
                  <a:prstClr val="black"/>
                </a:solidFill>
                <a:latin typeface="ＭＳ Ｐゴシック"/>
                <a:ea typeface="ＭＳ Ｐゴシック" panose="020B0600070205080204" pitchFamily="50" charset="-128"/>
              </a:rPr>
              <a:t> </a:t>
            </a:r>
            <a:r>
              <a:rPr lang="ja-JP" altLang="en-US" sz="1000" spc="-74" dirty="0">
                <a:solidFill>
                  <a:prstClr val="black"/>
                </a:solidFill>
                <a:latin typeface="ＭＳ Ｐゴシック"/>
                <a:ea typeface="ＭＳ Ｐゴシック" panose="020B0600070205080204" pitchFamily="50" charset="-128"/>
              </a:rPr>
              <a:t>　　　　　 ・発達障害者支援の一層の充実　・地域における相談支援体制の充実強化　　　　　　・障害者等に対する虐待の防止</a:t>
            </a:r>
            <a:endParaRPr lang="en-US" altLang="ja-JP" sz="1000" spc="-74"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 地域共生社会」の実現に向けた取組　　　　　・障害福祉サービスの質の確保　・障害福祉人材の確保、定着　　　　・よりきめ細かい地域ニーズを踏まえた障害</a:t>
            </a:r>
            <a:r>
              <a:rPr lang="en-US" altLang="ja-JP" sz="1000" spc="-74" dirty="0">
                <a:solidFill>
                  <a:prstClr val="black"/>
                </a:solidFill>
                <a:latin typeface="ＭＳ Ｐゴシック"/>
                <a:ea typeface="ＭＳ Ｐゴシック" panose="020B0600070205080204" pitchFamily="50" charset="-128"/>
              </a:rPr>
              <a:t>(</a:t>
            </a:r>
            <a:r>
              <a:rPr lang="ja-JP" altLang="en-US" sz="1000" spc="-74" dirty="0">
                <a:solidFill>
                  <a:prstClr val="black"/>
                </a:solidFill>
                <a:latin typeface="ＭＳ Ｐゴシック"/>
                <a:ea typeface="ＭＳ Ｐゴシック" panose="020B0600070205080204" pitchFamily="50" charset="-128"/>
              </a:rPr>
              <a:t>児</a:t>
            </a:r>
            <a:r>
              <a:rPr lang="en-US" altLang="ja-JP" sz="1000" spc="-74" dirty="0">
                <a:solidFill>
                  <a:prstClr val="black"/>
                </a:solidFill>
                <a:latin typeface="ＭＳ Ｐゴシック"/>
                <a:ea typeface="ＭＳ Ｐゴシック" panose="020B0600070205080204" pitchFamily="50" charset="-128"/>
              </a:rPr>
              <a:t>)</a:t>
            </a:r>
            <a:r>
              <a:rPr lang="ja-JP" altLang="en-US" sz="1000" spc="-74" dirty="0">
                <a:solidFill>
                  <a:prstClr val="black"/>
                </a:solidFill>
                <a:latin typeface="ＭＳ Ｐゴシック"/>
                <a:ea typeface="ＭＳ Ｐゴシック" panose="020B0600070205080204" pitchFamily="50" charset="-128"/>
              </a:rPr>
              <a:t>福祉計画の策定</a:t>
            </a:r>
            <a:endParaRPr lang="en-US" altLang="ja-JP" sz="1000" spc="-74" dirty="0">
              <a:solidFill>
                <a:prstClr val="black"/>
              </a:solidFill>
              <a:latin typeface="ＭＳ Ｐゴシック"/>
              <a:ea typeface="ＭＳ Ｐゴシック" panose="020B0600070205080204" pitchFamily="50" charset="-128"/>
            </a:endParaRPr>
          </a:p>
          <a:p>
            <a:pPr marL="0" lvl="1" defTabSz="805982" fontAlgn="auto">
              <a:spcBef>
                <a:spcPts val="0"/>
              </a:spcBef>
              <a:spcAft>
                <a:spcPts val="0"/>
              </a:spcAft>
            </a:pPr>
            <a:r>
              <a:rPr lang="ja-JP" altLang="en-US" sz="1000" spc="-74" dirty="0">
                <a:solidFill>
                  <a:prstClr val="black"/>
                </a:solidFill>
                <a:latin typeface="ＭＳ Ｐゴシック"/>
                <a:ea typeface="ＭＳ Ｐゴシック" panose="020B0600070205080204" pitchFamily="50" charset="-128"/>
              </a:rPr>
              <a:t>・障害者による情報の取得利用、意思疎通の推進　　　　　　　　・障害者総合支援法に基づく難病患者への支援の明確化　　　　　　　　・地方分権提案に対する対応</a:t>
            </a:r>
            <a:endParaRPr lang="en-US" altLang="ja-JP" sz="1000" spc="-74" dirty="0">
              <a:solidFill>
                <a:prstClr val="black"/>
              </a:solidFill>
              <a:latin typeface="ＭＳ Ｐゴシック"/>
              <a:ea typeface="ＭＳ Ｐゴシック" panose="020B0600070205080204" pitchFamily="50" charset="-128"/>
            </a:endParaRPr>
          </a:p>
        </p:txBody>
      </p:sp>
      <p:sp>
        <p:nvSpPr>
          <p:cNvPr id="25" name="正方形/長方形 24"/>
          <p:cNvSpPr/>
          <p:nvPr/>
        </p:nvSpPr>
        <p:spPr>
          <a:xfrm>
            <a:off x="45186" y="2383527"/>
            <a:ext cx="4444113" cy="2769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defTabSz="844083" fontAlgn="auto">
              <a:spcBef>
                <a:spcPts val="0"/>
              </a:spcBef>
              <a:spcAft>
                <a:spcPts val="0"/>
              </a:spcAft>
            </a:pPr>
            <a:r>
              <a:rPr lang="ja-JP" altLang="en-US" sz="1100" b="1" dirty="0">
                <a:solidFill>
                  <a:prstClr val="black"/>
                </a:solidFill>
                <a:latin typeface="ＭＳ Ｐゴシック"/>
                <a:ea typeface="ＭＳ Ｐゴシック" panose="020B0600070205080204" pitchFamily="50" charset="-128"/>
              </a:rPr>
              <a:t>３．成果目標（計画期間が終了する</a:t>
            </a:r>
            <a:r>
              <a:rPr lang="en-US" altLang="ja-JP" sz="1100" b="1" dirty="0">
                <a:solidFill>
                  <a:prstClr val="black"/>
                </a:solidFill>
                <a:latin typeface="ＭＳ Ｐゴシック"/>
                <a:ea typeface="ＭＳ Ｐゴシック" panose="020B0600070205080204" pitchFamily="50" charset="-128"/>
              </a:rPr>
              <a:t>R</a:t>
            </a:r>
            <a:r>
              <a:rPr lang="ja-JP" altLang="en-US" sz="1100" b="1" dirty="0">
                <a:solidFill>
                  <a:prstClr val="black"/>
                </a:solidFill>
                <a:latin typeface="ＭＳ Ｐゴシック"/>
                <a:ea typeface="ＭＳ Ｐゴシック" panose="020B0600070205080204" pitchFamily="50" charset="-128"/>
              </a:rPr>
              <a:t>８年度末の目標）</a:t>
            </a:r>
          </a:p>
        </p:txBody>
      </p:sp>
      <p:sp>
        <p:nvSpPr>
          <p:cNvPr id="5" name="正方形/長方形 4">
            <a:extLst>
              <a:ext uri="{FF2B5EF4-FFF2-40B4-BE49-F238E27FC236}">
                <a16:creationId xmlns:a16="http://schemas.microsoft.com/office/drawing/2014/main" id="{302CB33A-81BB-4D6C-A5BD-6021211CFFBA}"/>
              </a:ext>
            </a:extLst>
          </p:cNvPr>
          <p:cNvSpPr/>
          <p:nvPr/>
        </p:nvSpPr>
        <p:spPr>
          <a:xfrm>
            <a:off x="125213" y="3507174"/>
            <a:ext cx="4143253" cy="30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CC4AA4A-4BE6-4862-B175-6B00AF25E003}"/>
              </a:ext>
            </a:extLst>
          </p:cNvPr>
          <p:cNvSpPr/>
          <p:nvPr/>
        </p:nvSpPr>
        <p:spPr>
          <a:xfrm>
            <a:off x="118584" y="4770230"/>
            <a:ext cx="4383794" cy="912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C299726-3AC9-413B-8129-1FE8286FEDFE}"/>
              </a:ext>
            </a:extLst>
          </p:cNvPr>
          <p:cNvSpPr/>
          <p:nvPr/>
        </p:nvSpPr>
        <p:spPr>
          <a:xfrm>
            <a:off x="4548546" y="2376116"/>
            <a:ext cx="4490935" cy="1897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3B3A28B0-333E-4160-8A43-52A8F9B4A0BD}"/>
              </a:ext>
            </a:extLst>
          </p:cNvPr>
          <p:cNvSpPr>
            <a:spLocks noGrp="1"/>
          </p:cNvSpPr>
          <p:nvPr>
            <p:ph type="sldNum" sz="quarter" idx="12"/>
          </p:nvPr>
        </p:nvSpPr>
        <p:spPr/>
        <p:txBody>
          <a:bodyPr/>
          <a:lstStyle/>
          <a:p>
            <a:fld id="{0EFE74C9-D560-4AB2-943D-5F6F8D86593B}" type="slidenum">
              <a:rPr kumimoji="1" lang="ja-JP" altLang="en-US" smtClean="0"/>
              <a:t>59</a:t>
            </a:fld>
            <a:endParaRPr kumimoji="1" lang="ja-JP" altLang="en-US"/>
          </a:p>
        </p:txBody>
      </p:sp>
      <p:sp>
        <p:nvSpPr>
          <p:cNvPr id="4" name="正方形/長方形 3">
            <a:extLst>
              <a:ext uri="{FF2B5EF4-FFF2-40B4-BE49-F238E27FC236}">
                <a16:creationId xmlns:a16="http://schemas.microsoft.com/office/drawing/2014/main" id="{47F4AF72-A02E-057F-A9BA-54824D9D25DF}"/>
              </a:ext>
            </a:extLst>
          </p:cNvPr>
          <p:cNvSpPr/>
          <p:nvPr/>
        </p:nvSpPr>
        <p:spPr bwMode="auto">
          <a:xfrm>
            <a:off x="4545967" y="4314782"/>
            <a:ext cx="4506681" cy="74041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⑥ 相談支援体制の</a:t>
            </a:r>
            <a:r>
              <a:rPr lang="ja-JP" altLang="en-US" sz="1108" spc="-65" dirty="0">
                <a:solidFill>
                  <a:srgbClr val="FF0000"/>
                </a:solidFill>
                <a:latin typeface="ＭＳ Ｐゴシック"/>
                <a:ea typeface="ＭＳ Ｐゴシック" panose="020B0600070205080204" pitchFamily="50" charset="-128"/>
              </a:rPr>
              <a:t>充実・強化等</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・各市町村において、基幹相談支援センターを設置等</a:t>
            </a:r>
            <a:endParaRPr lang="en-US" altLang="ja-JP" sz="1108" spc="-65" dirty="0">
              <a:solidFill>
                <a:prstClr val="black"/>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・協議会での個別事例の検討を通じた地域サービス基盤の開発、改善等</a:t>
            </a:r>
            <a:r>
              <a:rPr lang="en-US" altLang="ja-JP" sz="1108" spc="-65" dirty="0">
                <a:solidFill>
                  <a:prstClr val="black"/>
                </a:solidFill>
                <a:latin typeface="ＭＳ Ｐゴシック"/>
                <a:ea typeface="ＭＳ Ｐゴシック" panose="020B0600070205080204" pitchFamily="50" charset="-128"/>
              </a:rPr>
              <a:t>【</a:t>
            </a:r>
            <a:r>
              <a:rPr lang="ja-JP" altLang="en-US" sz="1108" spc="-65" dirty="0">
                <a:solidFill>
                  <a:prstClr val="black"/>
                </a:solidFill>
                <a:latin typeface="ＭＳ Ｐゴシック"/>
                <a:ea typeface="ＭＳ Ｐゴシック" panose="020B0600070205080204" pitchFamily="50" charset="-128"/>
              </a:rPr>
              <a:t>新</a:t>
            </a:r>
            <a:r>
              <a:rPr lang="en-US" altLang="ja-JP" sz="1108" spc="-65" dirty="0">
                <a:solidFill>
                  <a:prstClr val="black"/>
                </a:solidFill>
                <a:latin typeface="ＭＳ Ｐゴシック"/>
                <a:ea typeface="ＭＳ Ｐゴシック" panose="020B0600070205080204" pitchFamily="50" charset="-128"/>
              </a:rPr>
              <a:t>】</a:t>
            </a:r>
          </a:p>
        </p:txBody>
      </p:sp>
      <p:sp>
        <p:nvSpPr>
          <p:cNvPr id="7" name="正方形/長方形 6">
            <a:extLst>
              <a:ext uri="{FF2B5EF4-FFF2-40B4-BE49-F238E27FC236}">
                <a16:creationId xmlns:a16="http://schemas.microsoft.com/office/drawing/2014/main" id="{F0D49961-1D54-1911-AA1D-4EE09BE0A4C9}"/>
              </a:ext>
            </a:extLst>
          </p:cNvPr>
          <p:cNvSpPr/>
          <p:nvPr/>
        </p:nvSpPr>
        <p:spPr bwMode="auto">
          <a:xfrm>
            <a:off x="4559675" y="5103402"/>
            <a:ext cx="4506681" cy="558955"/>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fontAlgn="auto">
              <a:lnSpc>
                <a:spcPct val="150000"/>
              </a:lnSpc>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⑦ 障害福祉サービス等の質を向上させるための取組に係る体制の構築</a:t>
            </a:r>
            <a:endParaRPr lang="en-US" altLang="ja-JP" sz="1108" spc="-65" dirty="0">
              <a:solidFill>
                <a:srgbClr val="FF0000"/>
              </a:solidFill>
              <a:latin typeface="ＭＳ Ｐゴシック"/>
              <a:ea typeface="ＭＳ Ｐゴシック" panose="020B0600070205080204" pitchFamily="50" charset="-128"/>
            </a:endParaRPr>
          </a:p>
          <a:p>
            <a:pPr defTabSz="805982" fontAlgn="auto">
              <a:spcBef>
                <a:spcPts val="277"/>
              </a:spcBef>
              <a:spcAft>
                <a:spcPts val="0"/>
              </a:spcAft>
            </a:pPr>
            <a:r>
              <a:rPr lang="ja-JP" altLang="en-US" sz="1108" spc="-65" dirty="0">
                <a:solidFill>
                  <a:prstClr val="black"/>
                </a:solidFill>
                <a:latin typeface="ＭＳ Ｐゴシック"/>
                <a:ea typeface="ＭＳ Ｐゴシック" panose="020B0600070205080204" pitchFamily="50" charset="-128"/>
              </a:rPr>
              <a:t>・各都道府県及び各市町村において、サービスの質の向上のための体制を構築</a:t>
            </a:r>
            <a:endParaRPr lang="en-US" altLang="ja-JP" sz="1108" spc="-65" dirty="0">
              <a:solidFill>
                <a:prstClr val="black"/>
              </a:solidFill>
              <a:latin typeface="ＭＳ Ｐゴシック"/>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D39528FF-132F-E198-A47D-ABD1623593D8}"/>
              </a:ext>
            </a:extLst>
          </p:cNvPr>
          <p:cNvSpPr/>
          <p:nvPr/>
        </p:nvSpPr>
        <p:spPr>
          <a:xfrm>
            <a:off x="4572000" y="4770229"/>
            <a:ext cx="4453416" cy="304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895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コンテンツ プレースホルダー 2">
            <a:extLst>
              <a:ext uri="{FF2B5EF4-FFF2-40B4-BE49-F238E27FC236}">
                <a16:creationId xmlns:a16="http://schemas.microsoft.com/office/drawing/2014/main" id="{7ABFB3F0-DB53-494D-9C15-D9D68EDC7402}"/>
              </a:ext>
            </a:extLst>
          </p:cNvPr>
          <p:cNvSpPr>
            <a:spLocks noGrp="1"/>
          </p:cNvSpPr>
          <p:nvPr>
            <p:ph idx="1"/>
          </p:nvPr>
        </p:nvSpPr>
        <p:spPr>
          <a:xfrm>
            <a:off x="317990" y="1740877"/>
            <a:ext cx="8707315" cy="4613031"/>
          </a:xfrm>
        </p:spPr>
        <p:txBody>
          <a:bodyPr/>
          <a:lstStyle/>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①会議の活性化を促す</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会議という場こそ、ファシリテーションが効果を発揮する代表的な機会</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②チームをまとめ、改革する原動力になる</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チームがぶれずに突き進むためには、チーム全体がまとまっていなければならない。　ファシリテーションを使って人間関係を円滑にして心を一つにまとめることが可能。</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u="sng" dirty="0">
                <a:solidFill>
                  <a:srgbClr val="002060"/>
                </a:solidFill>
                <a:latin typeface="UD デジタル 教科書体 NK-B" panose="02020700000000000000" pitchFamily="18" charset="-128"/>
                <a:ea typeface="UD デジタル 教科書体 NK-B" panose="02020700000000000000" pitchFamily="18" charset="-128"/>
              </a:rPr>
              <a:t>③社会活動すべてに生かせる</a:t>
            </a:r>
            <a:endParaRPr lang="en-US" altLang="ja-JP" sz="1846"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ファシリテーションの思想とスキルは社会活動のすべてに生かせる。</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162662" indent="-162662">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職場でも家庭でも実践することで本物のファシリテーションが身に着く。</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　</a:t>
            </a:r>
            <a:r>
              <a:rPr lang="en-US" altLang="ja-JP" sz="1846" dirty="0">
                <a:solidFill>
                  <a:srgbClr val="002060"/>
                </a:solidFill>
                <a:latin typeface="UD デジタル 教科書体 NK-B" panose="02020700000000000000" pitchFamily="18" charset="-128"/>
                <a:ea typeface="UD デジタル 教科書体 NK-B" panose="02020700000000000000" pitchFamily="18" charset="-128"/>
              </a:rPr>
              <a:t>24</a:t>
            </a: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時間</a:t>
            </a:r>
            <a:r>
              <a:rPr lang="en-US" altLang="ja-JP" sz="1846" dirty="0">
                <a:solidFill>
                  <a:srgbClr val="002060"/>
                </a:solidFill>
                <a:latin typeface="UD デジタル 教科書体 NK-B" panose="02020700000000000000" pitchFamily="18" charset="-128"/>
                <a:ea typeface="UD デジタル 教科書体 NK-B" panose="02020700000000000000" pitchFamily="18" charset="-128"/>
              </a:rPr>
              <a:t>365</a:t>
            </a:r>
            <a:r>
              <a:rPr lang="ja-JP" altLang="en-US" sz="1846" dirty="0">
                <a:solidFill>
                  <a:srgbClr val="002060"/>
                </a:solidFill>
                <a:latin typeface="UD デジタル 教科書体 NK-B" panose="02020700000000000000" pitchFamily="18" charset="-128"/>
                <a:ea typeface="UD デジタル 教科書体 NK-B" panose="02020700000000000000" pitchFamily="18" charset="-128"/>
              </a:rPr>
              <a:t>日ファシリテーションが実践できてはじめて、本物と言える。</a:t>
            </a:r>
            <a:endParaRPr lang="en-US" altLang="ja-JP" sz="1846"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defRPr/>
            </a:pPr>
            <a:endParaRPr lang="ja-JP" altLang="en-US"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Rectangle 2">
            <a:extLst>
              <a:ext uri="{FF2B5EF4-FFF2-40B4-BE49-F238E27FC236}">
                <a16:creationId xmlns:a16="http://schemas.microsoft.com/office/drawing/2014/main" id="{6B10486F-666B-494A-A91A-2092DDE09C55}"/>
              </a:ext>
            </a:extLst>
          </p:cNvPr>
          <p:cNvSpPr txBox="1">
            <a:spLocks noChangeArrowheads="1"/>
          </p:cNvSpPr>
          <p:nvPr/>
        </p:nvSpPr>
        <p:spPr bwMode="auto">
          <a:xfrm>
            <a:off x="451338" y="332656"/>
            <a:ext cx="8229600" cy="956882"/>
          </a:xfrm>
          <a:prstGeom prst="rect">
            <a:avLst/>
          </a:prstGeom>
          <a:solidFill>
            <a:srgbClr val="002060"/>
          </a:solidFill>
          <a:ln w="9525">
            <a:noFill/>
            <a:miter lim="800000"/>
            <a:headEnd/>
            <a:tailEnd/>
          </a:ln>
        </p:spPr>
        <p:txBody>
          <a:bodyPr anchor="ctr"/>
          <a:lstStyle/>
          <a:p>
            <a:pPr algn="ctr" defTabSz="844083">
              <a:defRPr/>
            </a:pPr>
            <a:r>
              <a:rPr lang="ja-JP" altLang="en-US" sz="3600" kern="0" dirty="0">
                <a:solidFill>
                  <a:srgbClr val="FFFFFF"/>
                </a:solidFill>
                <a:latin typeface="UD デジタル 教科書体 NK-B" panose="02020700000000000000" pitchFamily="18" charset="-128"/>
                <a:ea typeface="UD デジタル 教科書体 NK-B" panose="02020700000000000000" pitchFamily="18" charset="-128"/>
              </a:rPr>
              <a:t>ファシリテーションの魅力</a:t>
            </a:r>
          </a:p>
        </p:txBody>
      </p:sp>
      <p:sp>
        <p:nvSpPr>
          <p:cNvPr id="6" name="Text Box 15">
            <a:extLst>
              <a:ext uri="{FF2B5EF4-FFF2-40B4-BE49-F238E27FC236}">
                <a16:creationId xmlns:a16="http://schemas.microsoft.com/office/drawing/2014/main" id="{B7123E1B-AD47-4FC5-B38A-6E5A86EB6AAF}"/>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F77294B5-80CB-4F48-A9C2-3883E5C61C25}"/>
              </a:ext>
            </a:extLst>
          </p:cNvPr>
          <p:cNvSpPr>
            <a:spLocks noGrp="1"/>
          </p:cNvSpPr>
          <p:nvPr>
            <p:ph type="sldNum" sz="quarter" idx="12"/>
          </p:nvPr>
        </p:nvSpPr>
        <p:spPr/>
        <p:txBody>
          <a:bodyPr/>
          <a:lstStyle/>
          <a:p>
            <a:fld id="{D3D9D4F3-96E5-47D4-BD52-86FA4FBFC28E}" type="slidenum">
              <a:rPr lang="en-US" altLang="ja-JP" smtClean="0"/>
              <a:pPr/>
              <a:t>6</a:t>
            </a:fld>
            <a:endParaRPr lang="en-US" altLang="ja-JP"/>
          </a:p>
        </p:txBody>
      </p:sp>
    </p:spTree>
    <p:extLst>
      <p:ext uri="{BB962C8B-B14F-4D97-AF65-F5344CB8AC3E}">
        <p14:creationId xmlns:p14="http://schemas.microsoft.com/office/powerpoint/2010/main" val="380513631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22114"/>
          </a:xfrm>
          <a:solidFill>
            <a:srgbClr val="002060"/>
          </a:solidFill>
          <a:ln>
            <a:noFill/>
          </a:ln>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協議会に関する演習の進め方（</a:t>
            </a:r>
            <a:r>
              <a:rPr lang="en-US" altLang="ja-JP" sz="3600" dirty="0">
                <a:solidFill>
                  <a:schemeClr val="bg1"/>
                </a:solidFill>
                <a:latin typeface="UD デジタル 教科書体 NK-B" panose="02020700000000000000" pitchFamily="18" charset="-128"/>
                <a:ea typeface="UD デジタル 教科書体 NK-B" panose="02020700000000000000" pitchFamily="18" charset="-128"/>
              </a:rPr>
              <a:t>40</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分）</a:t>
            </a: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lvl="0">
              <a:defRPr/>
            </a:pPr>
            <a:r>
              <a:rPr lang="ja-JP" altLang="en-US" sz="1200" i="1" dirty="0">
                <a:solidFill>
                  <a:srgbClr val="000000"/>
                </a:solidFill>
                <a:latin typeface="ＭＳ Ｐ明朝" panose="02020600040205080304" pitchFamily="18" charset="-128"/>
                <a:ea typeface="ＭＳ Ｐ明朝" panose="02020600040205080304" pitchFamily="18" charset="-128"/>
              </a:rPr>
              <a:t>令和元年度</a:t>
            </a: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88293602"/>
              </p:ext>
            </p:extLst>
          </p:nvPr>
        </p:nvGraphicFramePr>
        <p:xfrm>
          <a:off x="457200" y="2089395"/>
          <a:ext cx="8229600" cy="4147918"/>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6779096">
                  <a:extLst>
                    <a:ext uri="{9D8B030D-6E8A-4147-A177-3AD203B41FA5}">
                      <a16:colId xmlns:a16="http://schemas.microsoft.com/office/drawing/2014/main" val="20002"/>
                    </a:ext>
                  </a:extLst>
                </a:gridCol>
              </a:tblGrid>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kern="0" dirty="0">
                          <a:solidFill>
                            <a:srgbClr val="002060"/>
                          </a:solidFill>
                          <a:latin typeface="UD デジタル 教科書体 NK-B" panose="02020700000000000000" pitchFamily="18" charset="-128"/>
                          <a:ea typeface="UD デジタル 教科書体 NK-B" panose="02020700000000000000" pitchFamily="18" charset="-128"/>
                        </a:rPr>
                        <a:t>演習の主旨及び演習の流れを全体進行が説明する</a:t>
                      </a:r>
                      <a:endParaRPr lang="en-US" altLang="ja-JP" b="0" kern="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地域課題を考える（個別ワーク）・・・・事前課題</a:t>
                      </a:r>
                      <a:r>
                        <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rPr>
                        <a:t>3</a:t>
                      </a: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　より</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720536">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265113" indent="-265113">
                        <a:lnSpc>
                          <a:spcPct val="100000"/>
                        </a:lnSpc>
                      </a:pP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地域課題の選択（グループワーク）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2"/>
                  </a:ext>
                </a:extLst>
              </a:tr>
              <a:tr h="1260938">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２５分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indent="0"/>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主任相談支援専門員（基幹相談支援センター、特定相談支援事業所）として、どのような準備をどのような順番で行うか（グループワーク）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11178158"/>
                  </a:ext>
                </a:extLst>
              </a:tr>
              <a:tr h="725372">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５</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５分</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演習担当者の実践等を紹介する</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5FD56A71-FFAF-41A7-AF81-7A4D91DCE3FA}"/>
              </a:ext>
            </a:extLst>
          </p:cNvPr>
          <p:cNvSpPr txBox="1"/>
          <p:nvPr/>
        </p:nvSpPr>
        <p:spPr>
          <a:xfrm>
            <a:off x="457200" y="1441323"/>
            <a:ext cx="82296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この演習はグループメンバー全員で実施します。</a:t>
            </a:r>
          </a:p>
        </p:txBody>
      </p:sp>
      <p:sp>
        <p:nvSpPr>
          <p:cNvPr id="3" name="スライド番号プレースホルダー 2">
            <a:extLst>
              <a:ext uri="{FF2B5EF4-FFF2-40B4-BE49-F238E27FC236}">
                <a16:creationId xmlns:a16="http://schemas.microsoft.com/office/drawing/2014/main" id="{C53759EA-6FC7-4FCD-B311-83C4D074EB9D}"/>
              </a:ext>
            </a:extLst>
          </p:cNvPr>
          <p:cNvSpPr>
            <a:spLocks noGrp="1"/>
          </p:cNvSpPr>
          <p:nvPr>
            <p:ph type="sldNum" sz="quarter" idx="12"/>
          </p:nvPr>
        </p:nvSpPr>
        <p:spPr/>
        <p:txBody>
          <a:bodyPr/>
          <a:lstStyle/>
          <a:p>
            <a:pPr>
              <a:defRPr/>
            </a:pPr>
            <a:fld id="{804D6B79-3AEB-42FE-A736-A41F7AEA0445}" type="slidenum">
              <a:rPr lang="en-US" altLang="ja-JP" smtClean="0"/>
              <a:pPr>
                <a:defRPr/>
              </a:pPr>
              <a:t>60</a:t>
            </a:fld>
            <a:endParaRPr lang="en-US" altLang="ja-JP"/>
          </a:p>
        </p:txBody>
      </p:sp>
    </p:spTree>
    <p:extLst>
      <p:ext uri="{BB962C8B-B14F-4D97-AF65-F5344CB8AC3E}">
        <p14:creationId xmlns:p14="http://schemas.microsoft.com/office/powerpoint/2010/main" val="2377067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C52E9A1E-91A6-444E-A7A7-F8F5DCD5F7F6}"/>
              </a:ext>
            </a:extLst>
          </p:cNvPr>
          <p:cNvGraphicFramePr>
            <a:graphicFrameLocks noGrp="1"/>
          </p:cNvGraphicFramePr>
          <p:nvPr>
            <p:ph idx="1"/>
            <p:extLst>
              <p:ext uri="{D42A27DB-BD31-4B8C-83A1-F6EECF244321}">
                <p14:modId xmlns:p14="http://schemas.microsoft.com/office/powerpoint/2010/main" val="1139542849"/>
              </p:ext>
            </p:extLst>
          </p:nvPr>
        </p:nvGraphicFramePr>
        <p:xfrm>
          <a:off x="457200" y="332658"/>
          <a:ext cx="8229600" cy="6222932"/>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val="2587526861"/>
                    </a:ext>
                  </a:extLst>
                </a:gridCol>
                <a:gridCol w="5338936">
                  <a:extLst>
                    <a:ext uri="{9D8B030D-6E8A-4147-A177-3AD203B41FA5}">
                      <a16:colId xmlns:a16="http://schemas.microsoft.com/office/drawing/2014/main" val="875305648"/>
                    </a:ext>
                  </a:extLst>
                </a:gridCol>
              </a:tblGrid>
              <a:tr h="895574">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どのような地域課題が推測されるか（個別ワーク）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090160979"/>
                  </a:ext>
                </a:extLst>
              </a:tr>
              <a:tr h="938087">
                <a:tc>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選択した地域課題</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（グループワーク）</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7323865"/>
                  </a:ext>
                </a:extLst>
              </a:tr>
              <a:tr h="1432918">
                <a:tc gridSpan="2">
                  <a:txBody>
                    <a:bodyPr/>
                    <a:lstStyle/>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残念ながら選択した課題に対応できる部会が皆さんの協議会にはありませんでした。</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選択した地域課題を協議会を通じて解決していくために、主任相談支援専門員（基幹相談支援センター、特定相談支援事業所）として、どのような準備をどのような順番で行いますか。</a:t>
                      </a:r>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rPr>
                        <a:t>（グループワーク）</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lumMod val="20000"/>
                        <a:lumOff val="80000"/>
                      </a:schemeClr>
                    </a:solidFill>
                  </a:tcPr>
                </a:tc>
                <a:tc hMerge="1">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542271065"/>
                  </a:ext>
                </a:extLst>
              </a:tr>
              <a:tr h="2926231">
                <a:tc gridSpan="2">
                  <a:txBody>
                    <a:bodyPr/>
                    <a:lstStyle/>
                    <a:p>
                      <a:endParaRPr kumimoji="1" lang="ja-JP" altLang="en-US" b="0" dirty="0">
                        <a:solidFill>
                          <a:srgbClr val="002060"/>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hMerge="1">
                  <a:txBody>
                    <a:bodyPr/>
                    <a:lstStyle/>
                    <a:p>
                      <a:endParaRPr kumimoji="1" lang="en-US" altLang="ja-JP" b="0" dirty="0">
                        <a:solidFill>
                          <a:srgbClr val="002060"/>
                        </a:solidFill>
                        <a:latin typeface="UD デジタル 教科書体 NK-B" panose="02020700000000000000" pitchFamily="18" charset="-128"/>
                        <a:ea typeface="UD デジタル 教科書体 NK-B" panose="02020700000000000000" pitchFamily="18" charset="-128"/>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88643063"/>
                  </a:ext>
                </a:extLst>
              </a:tr>
            </a:tbl>
          </a:graphicData>
        </a:graphic>
      </p:graphicFrame>
      <p:sp>
        <p:nvSpPr>
          <p:cNvPr id="9" name="Text Box 15">
            <a:extLst>
              <a:ext uri="{FF2B5EF4-FFF2-40B4-BE49-F238E27FC236}">
                <a16:creationId xmlns:a16="http://schemas.microsoft.com/office/drawing/2014/main" id="{34A8D6AC-2952-4C33-888B-89FB407E1ED6}"/>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2" name="スライド番号プレースホルダー 1">
            <a:extLst>
              <a:ext uri="{FF2B5EF4-FFF2-40B4-BE49-F238E27FC236}">
                <a16:creationId xmlns:a16="http://schemas.microsoft.com/office/drawing/2014/main" id="{1E88F017-E4CE-4FEA-B963-DB830FCDC209}"/>
              </a:ext>
            </a:extLst>
          </p:cNvPr>
          <p:cNvSpPr>
            <a:spLocks noGrp="1"/>
          </p:cNvSpPr>
          <p:nvPr>
            <p:ph type="sldNum" sz="quarter" idx="12"/>
          </p:nvPr>
        </p:nvSpPr>
        <p:spPr/>
        <p:txBody>
          <a:bodyPr/>
          <a:lstStyle/>
          <a:p>
            <a:pPr>
              <a:defRPr/>
            </a:pPr>
            <a:fld id="{804D6B79-3AEB-42FE-A736-A41F7AEA0445}" type="slidenum">
              <a:rPr lang="en-US" altLang="ja-JP" smtClean="0"/>
              <a:pPr>
                <a:defRPr/>
              </a:pPr>
              <a:t>61</a:t>
            </a:fld>
            <a:endParaRPr lang="en-US" altLang="ja-JP"/>
          </a:p>
        </p:txBody>
      </p:sp>
    </p:spTree>
    <p:extLst>
      <p:ext uri="{BB962C8B-B14F-4D97-AF65-F5344CB8AC3E}">
        <p14:creationId xmlns:p14="http://schemas.microsoft.com/office/powerpoint/2010/main" val="1307360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74638"/>
            <a:ext cx="8229600" cy="850106"/>
          </a:xfrm>
          <a:solidFill>
            <a:srgbClr val="002060"/>
          </a:solidFill>
        </p:spPr>
        <p:txBody>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協議会におけるファシリテーション</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p:cNvSpPr>
            <a:spLocks noGrp="1"/>
          </p:cNvSpPr>
          <p:nvPr>
            <p:ph idx="1"/>
          </p:nvPr>
        </p:nvSpPr>
        <p:spPr>
          <a:xfrm>
            <a:off x="457199" y="1412776"/>
            <a:ext cx="8655903" cy="4637111"/>
          </a:xfrm>
        </p:spPr>
        <p:txBody>
          <a:bodyPr/>
          <a:lstStyle/>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集合➡</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チームへ変換</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していく必要性</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チームとは？</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①お互いの顔を見て</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顔</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②目標・モチベーション・情報を共有して</a:t>
            </a:r>
            <a:r>
              <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002060"/>
                </a:solidFill>
                <a:latin typeface="UD デジタル 教科書体 NK-B" panose="02020700000000000000" pitchFamily="18" charset="-128"/>
                <a:ea typeface="UD デジタル 教科書体 NK-B" panose="02020700000000000000" pitchFamily="18" charset="-128"/>
              </a:rPr>
              <a:t>情報</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③お互いに協力し、助け合う</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協働や支援</a:t>
            </a:r>
            <a:r>
              <a:rPr lang="en-US" altLang="ja-JP"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6"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869160"/>
            <a:ext cx="6044320" cy="146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a:extLst>
              <a:ext uri="{FF2B5EF4-FFF2-40B4-BE49-F238E27FC236}">
                <a16:creationId xmlns:a16="http://schemas.microsoft.com/office/drawing/2014/main" id="{D6177971-8615-445E-9CC1-6DAEFDA5746C}"/>
              </a:ext>
            </a:extLst>
          </p:cNvPr>
          <p:cNvSpPr/>
          <p:nvPr/>
        </p:nvSpPr>
        <p:spPr>
          <a:xfrm rot="21219475">
            <a:off x="4693000" y="2062990"/>
            <a:ext cx="4401272"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cs typeface="+mn-cs"/>
              </a:rPr>
              <a:t>FT</a:t>
            </a:r>
            <a:r>
              <a:rPr kumimoji="0" lang="ja-JP" altLang="en-US" sz="32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UD デジタル 教科書体 NK-B" panose="02020700000000000000" pitchFamily="18" charset="-128"/>
                <a:ea typeface="UD デジタル 教科書体 NK-B" panose="02020700000000000000" pitchFamily="18" charset="-128"/>
                <a:cs typeface="+mn-cs"/>
              </a:rPr>
              <a:t>＝黒子的な活動</a:t>
            </a:r>
          </a:p>
        </p:txBody>
      </p:sp>
      <p:sp>
        <p:nvSpPr>
          <p:cNvPr id="5" name="スライド番号プレースホルダー 4">
            <a:extLst>
              <a:ext uri="{FF2B5EF4-FFF2-40B4-BE49-F238E27FC236}">
                <a16:creationId xmlns:a16="http://schemas.microsoft.com/office/drawing/2014/main" id="{F1E01DFA-ED96-401C-8668-075AA3599037}"/>
              </a:ext>
            </a:extLst>
          </p:cNvPr>
          <p:cNvSpPr>
            <a:spLocks noGrp="1"/>
          </p:cNvSpPr>
          <p:nvPr>
            <p:ph type="sldNum" sz="quarter" idx="12"/>
          </p:nvPr>
        </p:nvSpPr>
        <p:spPr/>
        <p:txBody>
          <a:bodyPr/>
          <a:lstStyle/>
          <a:p>
            <a:pPr>
              <a:defRPr/>
            </a:pPr>
            <a:fld id="{DABBE7ED-3829-451C-A3AF-EA8BDBB44496}" type="slidenum">
              <a:rPr lang="en-US" altLang="ja-JP" smtClean="0"/>
              <a:pPr>
                <a:defRPr/>
              </a:pPr>
              <a:t>62</a:t>
            </a:fld>
            <a:endParaRPr lang="en-US" altLang="ja-JP"/>
          </a:p>
        </p:txBody>
      </p:sp>
    </p:spTree>
    <p:extLst>
      <p:ext uri="{BB962C8B-B14F-4D97-AF65-F5344CB8AC3E}">
        <p14:creationId xmlns:p14="http://schemas.microsoft.com/office/powerpoint/2010/main" val="304865417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742D1AE-A252-47F1-B1AB-9D880080A198}"/>
              </a:ext>
            </a:extLst>
          </p:cNvPr>
          <p:cNvSpPr>
            <a:spLocks noGrp="1"/>
          </p:cNvSpPr>
          <p:nvPr>
            <p:ph type="title"/>
          </p:nvPr>
        </p:nvSpPr>
        <p:spPr>
          <a:xfrm>
            <a:off x="457200" y="274638"/>
            <a:ext cx="8229600" cy="854523"/>
          </a:xfrm>
          <a:solidFill>
            <a:srgbClr val="002060"/>
          </a:solidFill>
        </p:spPr>
        <p:txBody>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参考文献</a:t>
            </a:r>
          </a:p>
        </p:txBody>
      </p:sp>
      <p:sp>
        <p:nvSpPr>
          <p:cNvPr id="4" name="コンテンツ プレースホルダー 3">
            <a:extLst>
              <a:ext uri="{FF2B5EF4-FFF2-40B4-BE49-F238E27FC236}">
                <a16:creationId xmlns:a16="http://schemas.microsoft.com/office/drawing/2014/main" id="{DA1AAAC4-42C0-4A6F-BF89-6080A5E5E731}"/>
              </a:ext>
            </a:extLst>
          </p:cNvPr>
          <p:cNvSpPr>
            <a:spLocks noGrp="1"/>
          </p:cNvSpPr>
          <p:nvPr>
            <p:ph idx="1"/>
          </p:nvPr>
        </p:nvSpPr>
        <p:spPr>
          <a:xfrm>
            <a:off x="457200" y="1744222"/>
            <a:ext cx="8229600" cy="4205058"/>
          </a:xfrm>
        </p:spPr>
        <p:txBody>
          <a:bodyPr/>
          <a:lstStyle/>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１）「ファシリテーション入門」　堀公俊（日経文庫）</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2004/7/15</a:t>
            </a:r>
          </a:p>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２）「ファシリテーター養成講座」　森時彦（ダイヤモンド社）</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2007/9/28</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３）「ファシリテーション力が面白いほど身につく本」　高野文夫（中経出版）</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2008/8/17</a:t>
            </a:r>
          </a:p>
          <a:p>
            <a:pPr marL="0" indent="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４）「ワークショップ入門」　堀公俊（日経文庫）</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2008/11/14</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５）「ファシリテーター行動指南書」　三田地真美（ナカニシヤ出版）</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2013/5/20</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６）「ロジカル・ファシリテーション」　加藤彰（ＰＨＰ研究所）</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2014/5/2</a:t>
            </a:r>
          </a:p>
          <a:p>
            <a:pPr marL="361950" indent="-361950">
              <a:lnSpc>
                <a:spcPct val="150000"/>
              </a:lnSpc>
              <a:buNone/>
            </a:pPr>
            <a:r>
              <a:rPr lang="ja-JP" altLang="en-US" sz="1800" dirty="0">
                <a:solidFill>
                  <a:srgbClr val="002060"/>
                </a:solidFill>
                <a:latin typeface="UD デジタル 教科書体 NK-B" panose="02020700000000000000" pitchFamily="18" charset="-128"/>
                <a:ea typeface="UD デジタル 教科書体 NK-B" panose="02020700000000000000" pitchFamily="18" charset="-128"/>
              </a:rPr>
              <a:t>７）「研修・ファシリテーションの技術」　広江朋紀（同文舘出版株式会社）</a:t>
            </a:r>
            <a:r>
              <a:rPr lang="en-US" altLang="ja-JP" sz="1800" dirty="0">
                <a:solidFill>
                  <a:srgbClr val="002060"/>
                </a:solidFill>
                <a:latin typeface="UD デジタル 教科書体 NK-B" panose="02020700000000000000" pitchFamily="18" charset="-128"/>
                <a:ea typeface="UD デジタル 教科書体 NK-B" panose="02020700000000000000" pitchFamily="18" charset="-128"/>
              </a:rPr>
              <a:t>2016/4/12</a:t>
            </a:r>
          </a:p>
          <a:p>
            <a:pPr marL="0" indent="0">
              <a:lnSpc>
                <a:spcPct val="150000"/>
              </a:lnSpc>
              <a:buNone/>
            </a:pPr>
            <a:endParaRPr kumimoji="1"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a:extLst>
              <a:ext uri="{FF2B5EF4-FFF2-40B4-BE49-F238E27FC236}">
                <a16:creationId xmlns:a16="http://schemas.microsoft.com/office/drawing/2014/main" id="{7D9C3E6C-3BB8-41E8-A313-D4BB3C17D8F5}"/>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a:extLst>
              <a:ext uri="{FF2B5EF4-FFF2-40B4-BE49-F238E27FC236}">
                <a16:creationId xmlns:a16="http://schemas.microsoft.com/office/drawing/2014/main" id="{77B97535-2CEA-4101-B808-B756FEBDFC10}"/>
              </a:ext>
            </a:extLst>
          </p:cNvPr>
          <p:cNvSpPr>
            <a:spLocks noGrp="1"/>
          </p:cNvSpPr>
          <p:nvPr>
            <p:ph type="sldNum" sz="quarter" idx="12"/>
          </p:nvPr>
        </p:nvSpPr>
        <p:spPr/>
        <p:txBody>
          <a:bodyPr/>
          <a:lstStyle/>
          <a:p>
            <a:fld id="{4B71D317-03EF-42A3-87A2-FE19F1D0783A}" type="slidenum">
              <a:rPr lang="en-US" altLang="ja-JP" smtClean="0"/>
              <a:pPr/>
              <a:t>63</a:t>
            </a:fld>
            <a:endParaRPr lang="en-US" altLang="ja-JP"/>
          </a:p>
        </p:txBody>
      </p:sp>
    </p:spTree>
    <p:extLst>
      <p:ext uri="{BB962C8B-B14F-4D97-AF65-F5344CB8AC3E}">
        <p14:creationId xmlns:p14="http://schemas.microsoft.com/office/powerpoint/2010/main" val="4517237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71430"/>
            <a:ext cx="8640960" cy="718244"/>
          </a:xfrm>
          <a:solidFill>
            <a:srgbClr val="002060"/>
          </a:solidFill>
          <a:ln>
            <a:noFill/>
          </a:ln>
        </p:spPr>
        <p:txBody>
          <a:bodyPr>
            <a:no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ファシリテーションが人・組織・社会を変える</a:t>
            </a:r>
          </a:p>
        </p:txBody>
      </p:sp>
      <p:sp>
        <p:nvSpPr>
          <p:cNvPr id="3" name="コンテンツ プレースホルダ 2"/>
          <p:cNvSpPr>
            <a:spLocks noGrp="1"/>
          </p:cNvSpPr>
          <p:nvPr>
            <p:ph idx="1"/>
          </p:nvPr>
        </p:nvSpPr>
        <p:spPr>
          <a:xfrm>
            <a:off x="251520" y="1169057"/>
            <a:ext cx="8640960" cy="797627"/>
          </a:xfrm>
        </p:spPr>
        <p:txBody>
          <a:bodyPr>
            <a:noAutofit/>
          </a:bodyPr>
          <a:lstStyle/>
          <a:p>
            <a:pPr marL="0" indent="0">
              <a:lnSpc>
                <a:spcPts val="2400"/>
              </a:lnSpc>
              <a:buNone/>
            </a:pPr>
            <a:r>
              <a:rPr lang="ja-JP" altLang="en-US" sz="2215" spc="-138" dirty="0">
                <a:solidFill>
                  <a:srgbClr val="002060"/>
                </a:solidFill>
                <a:latin typeface="UD デジタル 教科書体 NK-B" panose="02020700000000000000" pitchFamily="18" charset="-128"/>
                <a:ea typeface="UD デジタル 教科書体 NK-B" panose="02020700000000000000" pitchFamily="18" charset="-128"/>
              </a:rPr>
              <a:t> ファシリテーションの応用分野は、大きく「組織系」「社会系」「人間系」の　　　　三つに分かれます。</a:t>
            </a:r>
            <a:endParaRPr lang="en-US" altLang="ja-JP" sz="2215" spc="-138" dirty="0">
              <a:solidFill>
                <a:srgbClr val="002060"/>
              </a:solidFill>
              <a:latin typeface="UD デジタル 教科書体 NK-B" panose="02020700000000000000" pitchFamily="18" charset="-128"/>
              <a:ea typeface="UD デジタル 教科書体 NK-B" panose="02020700000000000000" pitchFamily="18"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08341863"/>
              </p:ext>
            </p:extLst>
          </p:nvPr>
        </p:nvGraphicFramePr>
        <p:xfrm>
          <a:off x="319304" y="1947928"/>
          <a:ext cx="8505393" cy="4433400"/>
        </p:xfrm>
        <a:graphic>
          <a:graphicData uri="http://schemas.openxmlformats.org/drawingml/2006/table">
            <a:tbl>
              <a:tblPr firstRow="1" bandRow="1">
                <a:tableStyleId>{5C22544A-7EE6-4342-B048-85BDC9FD1C3A}</a:tableStyleId>
              </a:tblPr>
              <a:tblGrid>
                <a:gridCol w="2835131">
                  <a:extLst>
                    <a:ext uri="{9D8B030D-6E8A-4147-A177-3AD203B41FA5}">
                      <a16:colId xmlns:a16="http://schemas.microsoft.com/office/drawing/2014/main" val="20000"/>
                    </a:ext>
                  </a:extLst>
                </a:gridCol>
                <a:gridCol w="2835131">
                  <a:extLst>
                    <a:ext uri="{9D8B030D-6E8A-4147-A177-3AD203B41FA5}">
                      <a16:colId xmlns:a16="http://schemas.microsoft.com/office/drawing/2014/main" val="20001"/>
                    </a:ext>
                  </a:extLst>
                </a:gridCol>
                <a:gridCol w="2835131">
                  <a:extLst>
                    <a:ext uri="{9D8B030D-6E8A-4147-A177-3AD203B41FA5}">
                      <a16:colId xmlns:a16="http://schemas.microsoft.com/office/drawing/2014/main" val="20002"/>
                    </a:ext>
                  </a:extLst>
                </a:gridCol>
              </a:tblGrid>
              <a:tr h="782948">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組織系</a:t>
                      </a: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社会系</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3300" dirty="0">
                          <a:solidFill>
                            <a:schemeClr val="tx1"/>
                          </a:solidFill>
                          <a:latin typeface="UD デジタル 教科書体 NK-B" panose="02020700000000000000" pitchFamily="18" charset="-128"/>
                          <a:ea typeface="UD デジタル 教科書体 NK-B" panose="02020700000000000000" pitchFamily="18" charset="-128"/>
                        </a:rPr>
                        <a:t>教育系</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7839">
                <a:tc>
                  <a:txBody>
                    <a:bodyPr/>
                    <a:lstStyle/>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チーム活動の中での問題解決や組織活性化などに用いられるファシリテーション。</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ビジネス活動に一番なじみが深い分野であり、合理的な成果とスピードが何よりも求められる。</a:t>
                      </a:r>
                      <a:endParaRPr kumimoji="1" lang="ja-JP" altLang="en-US" sz="180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まちづくり、コミュニティ、</a:t>
                      </a:r>
                      <a:r>
                        <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rPr>
                        <a:t>NPO</a:t>
                      </a:r>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など、社会的な合意形成が必要となる場面で用いられる。</a:t>
                      </a:r>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共通の目標や課題を発見することが成果であり、</a:t>
                      </a:r>
                      <a:r>
                        <a:rPr lang="ja-JP" altLang="en-US" sz="1800" u="sng" spc="-150" dirty="0">
                          <a:solidFill>
                            <a:srgbClr val="002060"/>
                          </a:solidFill>
                          <a:latin typeface="UD デジタル 教科書体 NK-B" panose="02020700000000000000" pitchFamily="18" charset="-128"/>
                          <a:ea typeface="UD デジタル 教科書体 NK-B" panose="02020700000000000000" pitchFamily="18" charset="-128"/>
                        </a:rPr>
                        <a:t>納得感を高めるために、そこにいたるプロセスが重要</a:t>
                      </a:r>
                      <a:r>
                        <a:rPr lang="ja-JP" altLang="en-US" sz="1800" u="none" spc="-150" dirty="0">
                          <a:solidFill>
                            <a:srgbClr val="002060"/>
                          </a:solidFill>
                          <a:latin typeface="UD デジタル 教科書体 NK-B" panose="02020700000000000000" pitchFamily="18" charset="-128"/>
                          <a:ea typeface="UD デジタル 教科書体 NK-B" panose="02020700000000000000" pitchFamily="18" charset="-128"/>
                        </a:rPr>
                        <a:t>となる。</a:t>
                      </a:r>
                      <a:endParaRPr lang="en-US" altLang="ja-JP" sz="1800" u="none" spc="-15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人間教育、社会教育、学校教育、国際教育など広範囲の分野を含むファシリテーション発祥の地。</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800" spc="-150" dirty="0">
                          <a:solidFill>
                            <a:srgbClr val="002060"/>
                          </a:solidFill>
                          <a:latin typeface="UD デジタル 教科書体 NK-B" panose="02020700000000000000" pitchFamily="18" charset="-128"/>
                          <a:ea typeface="UD デジタル 教科書体 NK-B" panose="02020700000000000000" pitchFamily="18" charset="-128"/>
                        </a:rPr>
                        <a:t>ファシリテーターは内面的なプロセスに関わり、様々な学習のお手伝いをする。</a:t>
                      </a:r>
                      <a:endParaRPr lang="en-US" altLang="ja-JP" sz="1800" spc="-150" dirty="0">
                        <a:solidFill>
                          <a:srgbClr val="00206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12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協議会等で活用</a:t>
                      </a:r>
                      <a:endParaRPr lang="en-US" altLang="ja-JP" sz="2600" spc="-150" dirty="0">
                        <a:solidFill>
                          <a:srgbClr val="FF000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街づくりに活用</a:t>
                      </a:r>
                      <a:endParaRPr lang="en-US" altLang="ja-JP" sz="2600" spc="-150" dirty="0">
                        <a:solidFill>
                          <a:srgbClr val="FF0000"/>
                        </a:solidFill>
                        <a:latin typeface="UD デジタル 教科書体 NK-B" panose="02020700000000000000" pitchFamily="18" charset="-128"/>
                        <a:ea typeface="UD デジタル 教科書体 NK-B" panose="02020700000000000000" pitchFamily="18" charset="-128"/>
                      </a:endParaRP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600" spc="-150" dirty="0">
                          <a:solidFill>
                            <a:srgbClr val="FF0000"/>
                          </a:solidFill>
                          <a:latin typeface="UD デジタル 教科書体 NK-B" panose="02020700000000000000" pitchFamily="18" charset="-128"/>
                          <a:ea typeface="UD デジタル 教科書体 NK-B" panose="02020700000000000000" pitchFamily="18" charset="-128"/>
                        </a:rPr>
                        <a:t>研修等で活用</a:t>
                      </a:r>
                    </a:p>
                  </a:txBody>
                  <a:tcPr marL="84406" marR="84406" marT="42203" marB="42203"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5" name="Text Box 15">
            <a:extLst>
              <a:ext uri="{FF2B5EF4-FFF2-40B4-BE49-F238E27FC236}">
                <a16:creationId xmlns:a16="http://schemas.microsoft.com/office/drawing/2014/main" id="{318CBC29-80AD-4AE2-82B2-EB2CE36BA6A0}"/>
              </a:ext>
            </a:extLst>
          </p:cNvPr>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4" name="スライド番号プレースホルダー 3">
            <a:extLst>
              <a:ext uri="{FF2B5EF4-FFF2-40B4-BE49-F238E27FC236}">
                <a16:creationId xmlns:a16="http://schemas.microsoft.com/office/drawing/2014/main" id="{8DABF71B-D161-4C46-9F1E-7404FBF0E71F}"/>
              </a:ext>
            </a:extLst>
          </p:cNvPr>
          <p:cNvSpPr>
            <a:spLocks noGrp="1"/>
          </p:cNvSpPr>
          <p:nvPr>
            <p:ph type="sldNum" sz="quarter" idx="12"/>
          </p:nvPr>
        </p:nvSpPr>
        <p:spPr/>
        <p:txBody>
          <a:bodyPr/>
          <a:lstStyle/>
          <a:p>
            <a:fld id="{BEE87AA0-4AE6-4BFB-8EF1-AE15AD0108A6}"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169281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9011"/>
            <a:ext cx="8229600" cy="1041153"/>
          </a:xfrm>
          <a:solidFill>
            <a:srgbClr val="002060"/>
          </a:solidFill>
        </p:spPr>
        <p:txBody>
          <a:bodyPr>
            <a:normAutofit/>
          </a:bodyP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相談支援の質の向上</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下矢印 3"/>
          <p:cNvSpPr/>
          <p:nvPr/>
        </p:nvSpPr>
        <p:spPr>
          <a:xfrm>
            <a:off x="4173187" y="3212976"/>
            <a:ext cx="731158" cy="50405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kern="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5" name="コンテンツ プレースホルダー 2"/>
          <p:cNvSpPr txBox="1">
            <a:spLocks/>
          </p:cNvSpPr>
          <p:nvPr/>
        </p:nvSpPr>
        <p:spPr>
          <a:xfrm>
            <a:off x="450927" y="1456187"/>
            <a:ext cx="8229600" cy="1684781"/>
          </a:xfrm>
          <a:prstGeom prst="rect">
            <a:avLst/>
          </a:prstGeom>
          <a:noFill/>
          <a:ln>
            <a:noFill/>
          </a:ln>
        </p:spPr>
        <p:txBody>
          <a:bodyPr vert="horz" lIns="91440" tIns="45720" rIns="91440" bIns="45720" rtlCol="0" anchor="ctr">
            <a:normAutofit/>
          </a:bodyPr>
          <a:lstStyle>
            <a:lvl1pPr marL="342875" indent="-342875" algn="l" defTabSz="91433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95" indent="-285729" algn="l" defTabSz="91433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15" indent="-228583" algn="l" defTabSz="91433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82"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48"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14"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80"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46"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12" indent="-228583"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defRPr/>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基幹相談支援センター及び主任相談支援　　専門員には、地域の相談支援専門員の　　　　人材育成を行う役割が求められている。</a:t>
            </a:r>
          </a:p>
        </p:txBody>
      </p:sp>
      <p:sp>
        <p:nvSpPr>
          <p:cNvPr id="6" name="1 つの角を切り取った四角形 5"/>
          <p:cNvSpPr/>
          <p:nvPr/>
        </p:nvSpPr>
        <p:spPr>
          <a:xfrm>
            <a:off x="5037283" y="3789040"/>
            <a:ext cx="3643244" cy="1656184"/>
          </a:xfrm>
          <a:prstGeom prst="snip1Rect">
            <a:avLst>
              <a:gd name="adj" fmla="val 370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defRPr/>
            </a:pPr>
            <a:endParaRPr lang="en-US" altLang="ja-JP" sz="14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  地域課題のとりまと  </a:t>
            </a:r>
            <a:endPar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rPr>
              <a:t>  </a:t>
            </a: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めと地域デザイン</a:t>
            </a:r>
          </a:p>
        </p:txBody>
      </p:sp>
      <p:sp>
        <p:nvSpPr>
          <p:cNvPr id="7" name="1 つの角を切り取った四角形 6"/>
          <p:cNvSpPr/>
          <p:nvPr/>
        </p:nvSpPr>
        <p:spPr>
          <a:xfrm flipH="1">
            <a:off x="384464" y="3789040"/>
            <a:ext cx="3709713" cy="1656184"/>
          </a:xfrm>
          <a:prstGeom prst="snip1Rect">
            <a:avLst>
              <a:gd name="adj" fmla="val 370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fontAlgn="auto">
              <a:spcBef>
                <a:spcPts val="0"/>
              </a:spcBef>
              <a:spcAft>
                <a:spcPts val="0"/>
              </a:spcAft>
              <a:defRPr/>
            </a:pPr>
            <a:r>
              <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本人中心の相談支援ができる人材の育成</a:t>
            </a:r>
            <a:endParaRPr lang="en-US" altLang="ja-JP" sz="2800" kern="0" dirty="0">
              <a:solidFill>
                <a:prstClr val="white"/>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defRPr/>
            </a:pPr>
            <a:r>
              <a:rPr kumimoji="0"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rPr>
              <a:t>ＯＪＴ／ＳＶ</a:t>
            </a:r>
            <a:endParaRPr lang="ja-JP" altLang="en-US" sz="2800" kern="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8" name="加算記号 7"/>
          <p:cNvSpPr/>
          <p:nvPr/>
        </p:nvSpPr>
        <p:spPr>
          <a:xfrm>
            <a:off x="4173187" y="4221088"/>
            <a:ext cx="797627" cy="792088"/>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kern="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3" name="左右矢印 2"/>
          <p:cNvSpPr/>
          <p:nvPr/>
        </p:nvSpPr>
        <p:spPr>
          <a:xfrm>
            <a:off x="463473" y="5506985"/>
            <a:ext cx="8163131" cy="946351"/>
          </a:xfrm>
          <a:prstGeom prst="leftRightArrow">
            <a:avLst>
              <a:gd name="adj1" fmla="val 78861"/>
              <a:gd name="adj2" fmla="val 5000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良好な関係性を構築するファシリテーション技術も活用して</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endParaRPr>
          </a:p>
          <a:p>
            <a:pPr algn="ctr" fontAlgn="auto">
              <a:spcBef>
                <a:spcPts val="0"/>
              </a:spcBef>
              <a:spcAft>
                <a:spcPts val="0"/>
              </a:spcAft>
            </a:pPr>
            <a:r>
              <a:rPr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OJT</a:t>
            </a: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a:t>
            </a:r>
            <a:r>
              <a:rPr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SV</a:t>
            </a: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や地域作りに取り組むことが必要</a:t>
            </a:r>
          </a:p>
        </p:txBody>
      </p:sp>
      <p:sp>
        <p:nvSpPr>
          <p:cNvPr id="11" name="正方形/長方形 10"/>
          <p:cNvSpPr/>
          <p:nvPr/>
        </p:nvSpPr>
        <p:spPr>
          <a:xfrm>
            <a:off x="179512" y="3501008"/>
            <a:ext cx="391466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（１）相談支援専門員の資質の向上</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5037288" y="3501008"/>
            <a:ext cx="39272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2000" dirty="0">
                <a:solidFill>
                  <a:srgbClr val="002060"/>
                </a:solidFill>
                <a:latin typeface="UD デジタル 教科書体 NK-B" panose="02020700000000000000" pitchFamily="18" charset="-128"/>
                <a:ea typeface="UD デジタル 教科書体 NK-B" panose="02020700000000000000" pitchFamily="18" charset="-128"/>
              </a:rPr>
              <a:t>（２）相談支援体制</a:t>
            </a:r>
            <a:endParaRPr lang="en-US" altLang="ja-JP" sz="2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14"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r>
              <a:rPr lang="ja-JP" altLang="en-US" sz="1200" i="1" dirty="0">
                <a:solidFill>
                  <a:srgbClr val="000000"/>
                </a:solidFill>
                <a:latin typeface="ＭＳ Ｐ明朝" panose="02020600040205080304" pitchFamily="18" charset="-128"/>
                <a:ea typeface="ＭＳ Ｐ明朝" panose="02020600040205080304" pitchFamily="18" charset="-128"/>
              </a:rPr>
              <a:t>令和元年度主任相談支援専門員養成研修編集</a:t>
            </a:r>
            <a:endParaRPr lang="en-US" altLang="ja-JP" sz="1200" i="1" dirty="0">
              <a:solidFill>
                <a:srgbClr val="000000"/>
              </a:solidFill>
              <a:latin typeface="ＭＳ Ｐ明朝" panose="02020600040205080304" pitchFamily="18" charset="-128"/>
              <a:ea typeface="ＭＳ Ｐ明朝" panose="02020600040205080304" pitchFamily="18" charset="-128"/>
            </a:endParaRPr>
          </a:p>
        </p:txBody>
      </p:sp>
      <p:sp>
        <p:nvSpPr>
          <p:cNvPr id="9" name="スライド番号プレースホルダー 8">
            <a:extLst>
              <a:ext uri="{FF2B5EF4-FFF2-40B4-BE49-F238E27FC236}">
                <a16:creationId xmlns:a16="http://schemas.microsoft.com/office/drawing/2014/main" id="{BB1F5283-B9CA-4DEC-91F1-4ED2B1F30AB6}"/>
              </a:ext>
            </a:extLst>
          </p:cNvPr>
          <p:cNvSpPr>
            <a:spLocks noGrp="1"/>
          </p:cNvSpPr>
          <p:nvPr>
            <p:ph type="sldNum" sz="quarter" idx="12"/>
          </p:nvPr>
        </p:nvSpPr>
        <p:spPr/>
        <p:txBody>
          <a:bodyPr/>
          <a:lstStyle/>
          <a:p>
            <a:pPr>
              <a:defRPr/>
            </a:pPr>
            <a:fld id="{E1CFE558-90E7-4642-948E-8D81C9947C06}" type="slidenum">
              <a:rPr lang="en-US" altLang="ja-JP" smtClean="0">
                <a:solidFill>
                  <a:prstClr val="black">
                    <a:tint val="75000"/>
                  </a:prstClr>
                </a:solidFill>
              </a:rPr>
              <a:pPr>
                <a:defRPr/>
              </a:pPr>
              <a:t>8</a:t>
            </a:fld>
            <a:endParaRPr lang="en-US" altLang="ja-JP">
              <a:solidFill>
                <a:prstClr val="black">
                  <a:tint val="75000"/>
                </a:prstClr>
              </a:solidFill>
            </a:endParaRPr>
          </a:p>
        </p:txBody>
      </p:sp>
    </p:spTree>
    <p:extLst>
      <p:ext uri="{BB962C8B-B14F-4D97-AF65-F5344CB8AC3E}">
        <p14:creationId xmlns:p14="http://schemas.microsoft.com/office/powerpoint/2010/main" val="197995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994122"/>
          </a:xfrm>
          <a:solidFill>
            <a:srgbClr val="002060"/>
          </a:solidFill>
        </p:spPr>
        <p:txBody>
          <a:bodyPr/>
          <a:lstStyle/>
          <a:p>
            <a:pPr eaLnBrk="1" hangingPunct="1"/>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主任に求められる</a:t>
            </a:r>
            <a:r>
              <a:rPr lang="ja-JP" altLang="en-US" sz="6000" dirty="0">
                <a:solidFill>
                  <a:schemeClr val="bg1"/>
                </a:solidFill>
                <a:latin typeface="UD デジタル 教科書体 NK-B" panose="02020700000000000000" pitchFamily="18" charset="-128"/>
                <a:ea typeface="UD デジタル 教科書体 NK-B" panose="02020700000000000000" pitchFamily="18" charset="-128"/>
              </a:rPr>
              <a:t>２</a:t>
            </a: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つの</a:t>
            </a:r>
            <a:r>
              <a:rPr lang="ja-JP" altLang="en-US" sz="6000" dirty="0">
                <a:solidFill>
                  <a:schemeClr val="bg1"/>
                </a:solidFill>
                <a:latin typeface="UD デジタル 教科書体 NK-B" panose="02020700000000000000" pitchFamily="18" charset="-128"/>
                <a:ea typeface="UD デジタル 教科書体 NK-B" panose="02020700000000000000" pitchFamily="18" charset="-128"/>
              </a:rPr>
              <a:t>力</a:t>
            </a:r>
            <a:endParaRPr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323528" y="1600206"/>
            <a:ext cx="8424936" cy="4853130"/>
          </a:xfrm>
        </p:spPr>
        <p:txBody>
          <a:bodyPr/>
          <a:lstStyle/>
          <a:p>
            <a:pPr marL="0" indent="0">
              <a:buNone/>
            </a:pPr>
            <a:r>
              <a:rPr lang="ja-JP" altLang="en-US" sz="2800" b="1" dirty="0">
                <a:solidFill>
                  <a:srgbClr val="002060"/>
                </a:solidFill>
                <a:latin typeface="UD デジタル 教科書体 NK-B" panose="02020700000000000000" pitchFamily="18" charset="-128"/>
                <a:ea typeface="UD デジタル 教科書体 NK-B" panose="02020700000000000000" pitchFamily="18" charset="-128"/>
              </a:rPr>
              <a:t>①</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個別の課題を解決していく力</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352425" indent="-352425">
              <a:buNone/>
            </a:pPr>
            <a:r>
              <a:rPr lang="ja-JP" altLang="en-US" sz="2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意思決定支援会議等、個別の課題を解決するため会議を　　　実施するプロセスの中で支援チームを</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構築していく力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主任においてはそういった技術を助言・指導できる力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を指す。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b="1" dirty="0">
                <a:solidFill>
                  <a:srgbClr val="002060"/>
                </a:solidFill>
                <a:latin typeface="UD デジタル 教科書体 NK-B" panose="02020700000000000000" pitchFamily="18" charset="-128"/>
                <a:ea typeface="UD デジタル 教科書体 NK-B" panose="02020700000000000000" pitchFamily="18" charset="-128"/>
              </a:rPr>
              <a:t>②</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すでに必要とされている事項（拠点や包括ケア等）  </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800" b="1"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800" b="1" u="sng" dirty="0">
                <a:solidFill>
                  <a:srgbClr val="002060"/>
                </a:solidFill>
                <a:latin typeface="UD デジタル 教科書体 NK-B" panose="02020700000000000000" pitchFamily="18" charset="-128"/>
                <a:ea typeface="UD デジタル 教科書体 NK-B" panose="02020700000000000000" pitchFamily="18" charset="-128"/>
              </a:rPr>
              <a:t>に対応する力</a:t>
            </a:r>
            <a:endParaRPr lang="en-US" altLang="ja-JP" sz="2800" b="1" u="sng" dirty="0">
              <a:solidFill>
                <a:srgbClr val="002060"/>
              </a:solidFill>
              <a:latin typeface="UD デジタル 教科書体 NK-B" panose="02020700000000000000" pitchFamily="18" charset="-128"/>
              <a:ea typeface="UD デジタル 教科書体 NK-B" panose="02020700000000000000" pitchFamily="18" charset="-128"/>
            </a:endParaRPr>
          </a:p>
          <a:p>
            <a:pPr marL="352425" indent="-352425">
              <a:buNone/>
            </a:pPr>
            <a:r>
              <a:rPr lang="en-US" altLang="ja-JP" sz="2800"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協議会等の場面で地域の人的資源、物的資源を結び付け　その時々に地域に求められている重要施策課題を実現するために</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鳥瞰的視点を持ちながら、官民協働の要となって人々の力を結集する力</a:t>
            </a:r>
            <a:r>
              <a:rPr lang="ja-JP" altLang="en-US" sz="2400" dirty="0">
                <a:solidFill>
                  <a:srgbClr val="002060"/>
                </a:solidFill>
                <a:latin typeface="UD デジタル 教科書体 NK-B" panose="02020700000000000000" pitchFamily="18" charset="-128"/>
                <a:ea typeface="UD デジタル 教科書体 NK-B" panose="02020700000000000000" pitchFamily="18" charset="-128"/>
              </a:rPr>
              <a:t>を指す。</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Text Box 15"/>
          <p:cNvSpPr txBox="1">
            <a:spLocks noChangeArrowheads="1"/>
          </p:cNvSpPr>
          <p:nvPr/>
        </p:nvSpPr>
        <p:spPr bwMode="auto">
          <a:xfrm>
            <a:off x="107506" y="6525467"/>
            <a:ext cx="3600400"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令和元年度主任相談支援専門員養成研修編集</a:t>
            </a:r>
            <a:endParaRPr kumimoji="1" lang="en-US" altLang="ja-JP" sz="1200" b="0" i="1"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4" name="スライド番号プレースホルダー 3">
            <a:extLst>
              <a:ext uri="{FF2B5EF4-FFF2-40B4-BE49-F238E27FC236}">
                <a16:creationId xmlns:a16="http://schemas.microsoft.com/office/drawing/2014/main" id="{D374D20D-D03C-4E9C-BD33-C0F25E0BD2F6}"/>
              </a:ext>
            </a:extLst>
          </p:cNvPr>
          <p:cNvSpPr>
            <a:spLocks noGrp="1"/>
          </p:cNvSpPr>
          <p:nvPr>
            <p:ph type="sldNum" sz="quarter" idx="12"/>
          </p:nvPr>
        </p:nvSpPr>
        <p:spPr/>
        <p:txBody>
          <a:bodyPr/>
          <a:lstStyle/>
          <a:p>
            <a:pPr>
              <a:defRPr/>
            </a:pPr>
            <a:fld id="{804D6B79-3AEB-42FE-A736-A41F7AEA0445}" type="slidenum">
              <a:rPr lang="en-US" altLang="ja-JP" smtClean="0">
                <a:solidFill>
                  <a:srgbClr val="000000"/>
                </a:solidFill>
              </a:rPr>
              <a:pPr>
                <a:defRPr/>
              </a:pPr>
              <a:t>9</a:t>
            </a:fld>
            <a:endParaRPr lang="en-US" altLang="ja-JP">
              <a:solidFill>
                <a:srgbClr val="000000"/>
              </a:solidFill>
            </a:endParaRPr>
          </a:p>
        </p:txBody>
      </p:sp>
    </p:spTree>
    <p:extLst>
      <p:ext uri="{BB962C8B-B14F-4D97-AF65-F5344CB8AC3E}">
        <p14:creationId xmlns:p14="http://schemas.microsoft.com/office/powerpoint/2010/main" val="327288571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6588</Words>
  <Application>Microsoft Office PowerPoint</Application>
  <PresentationFormat>画面に合わせる (4:3)</PresentationFormat>
  <Paragraphs>860</Paragraphs>
  <Slides>63</Slides>
  <Notes>58</Notes>
  <HiddenSlides>0</HiddenSlides>
  <MMClips>0</MMClips>
  <ScaleCrop>false</ScaleCrop>
  <HeadingPairs>
    <vt:vector size="6" baseType="variant">
      <vt:variant>
        <vt:lpstr>使用されているフォント</vt:lpstr>
      </vt:variant>
      <vt:variant>
        <vt:i4>9</vt:i4>
      </vt:variant>
      <vt:variant>
        <vt:lpstr>テーマ</vt:lpstr>
      </vt:variant>
      <vt:variant>
        <vt:i4>16</vt:i4>
      </vt:variant>
      <vt:variant>
        <vt:lpstr>スライド タイトル</vt:lpstr>
      </vt:variant>
      <vt:variant>
        <vt:i4>63</vt:i4>
      </vt:variant>
    </vt:vector>
  </HeadingPairs>
  <TitlesOfParts>
    <vt:vector size="88" baseType="lpstr">
      <vt:lpstr>BIZ UDPゴシック</vt:lpstr>
      <vt:lpstr>HGPｺﾞｼｯｸM</vt:lpstr>
      <vt:lpstr>ＭＳ Ｐゴシック</vt:lpstr>
      <vt:lpstr>ＭＳ Ｐ明朝</vt:lpstr>
      <vt:lpstr>UD デジタル 教科書体 NK-B</vt:lpstr>
      <vt:lpstr>Arial</vt:lpstr>
      <vt:lpstr>Calibri</vt:lpstr>
      <vt:lpstr>Times New Roman</vt:lpstr>
      <vt:lpstr>Wingdings</vt:lpstr>
      <vt:lpstr>標準デザイン</vt:lpstr>
      <vt:lpstr>12_Office ​​テーマ</vt:lpstr>
      <vt:lpstr>7_標準デザイン</vt:lpstr>
      <vt:lpstr>1_標準デザイン</vt:lpstr>
      <vt:lpstr>2_標準デザイン</vt:lpstr>
      <vt:lpstr>3_標準デザイン</vt:lpstr>
      <vt:lpstr>4_標準デザイン</vt:lpstr>
      <vt:lpstr>8_標準デザイン</vt:lpstr>
      <vt:lpstr>6_標準デザイン</vt:lpstr>
      <vt:lpstr>4_Office ​​テーマ</vt:lpstr>
      <vt:lpstr>Office ​​テーマ</vt:lpstr>
      <vt:lpstr>10_標準デザイン</vt:lpstr>
      <vt:lpstr>1_Office テーマ</vt:lpstr>
      <vt:lpstr>11_Office ​​テーマ</vt:lpstr>
      <vt:lpstr>5_標準デザイン</vt:lpstr>
      <vt:lpstr>1_デザインの設定</vt:lpstr>
      <vt:lpstr>令和７年度　福島県障がい者相談支援従事者 主任相談支援専門員養成研修</vt:lpstr>
      <vt:lpstr>本科目のねらい</vt:lpstr>
      <vt:lpstr>つまり・・・</vt:lpstr>
      <vt:lpstr>講義と演習の流れ</vt:lpstr>
      <vt:lpstr>チームアプローチに関する 初任者➡現任➡主任の違い</vt:lpstr>
      <vt:lpstr>PowerPoint プレゼンテーション</vt:lpstr>
      <vt:lpstr>ファシリテーションが人・組織・社会を変える</vt:lpstr>
      <vt:lpstr>相談支援の質の向上</vt:lpstr>
      <vt:lpstr>主任に求められる２つの力</vt:lpstr>
      <vt:lpstr>相談支援専門員のキャリアとして</vt:lpstr>
      <vt:lpstr>ファシリテーション技術の再確認</vt:lpstr>
      <vt:lpstr>ファシリテーションとは</vt:lpstr>
      <vt:lpstr>ファシリテーションとは</vt:lpstr>
      <vt:lpstr>ファシリテーションとは</vt:lpstr>
      <vt:lpstr>PowerPoint プレゼンテーション</vt:lpstr>
      <vt:lpstr>ファシリテーターの４つのスキル</vt:lpstr>
      <vt:lpstr>問題解決型ファシリテーションの4つのスキル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構造化（収束）のツボ</vt:lpstr>
      <vt:lpstr>「合意形成のスキル」と 「収束のスキル」（Ｃlosing）</vt:lpstr>
      <vt:lpstr>合意形成のポイント</vt:lpstr>
      <vt:lpstr>主任相談支援専門員の心構え（FTとして）</vt:lpstr>
      <vt:lpstr>主任相談支援専門員として・・・</vt:lpstr>
      <vt:lpstr>研修・演習の場作り</vt:lpstr>
      <vt:lpstr>相談支援専門員のキャリアとして</vt:lpstr>
      <vt:lpstr>研修企画の６W２H</vt:lpstr>
      <vt:lpstr>演習（会議）が上手く行かない理由</vt:lpstr>
      <vt:lpstr>上手くいっている演習</vt:lpstr>
      <vt:lpstr>研修（演習）の場つくりのポイント</vt:lpstr>
      <vt:lpstr>　　　　 参加者が安心して発言できる          をつくること　</vt:lpstr>
      <vt:lpstr>グループワークの人数と注意点</vt:lpstr>
      <vt:lpstr>グランドルールの必要性</vt:lpstr>
      <vt:lpstr>主任相談支援専門員として</vt:lpstr>
      <vt:lpstr>研修（演習）の場で大切なこと</vt:lpstr>
      <vt:lpstr>PowerPoint プレゼンテーション</vt:lpstr>
      <vt:lpstr>参加者が主体的に学ぶ場作りのポイント</vt:lpstr>
      <vt:lpstr>主任相談支援専門員として</vt:lpstr>
      <vt:lpstr>ポストイット（付箋）は思考の活性化に利用</vt:lpstr>
      <vt:lpstr>PowerPoint プレゼンテーション</vt:lpstr>
      <vt:lpstr>研修（演習）におけるファシリテーター</vt:lpstr>
      <vt:lpstr>主任相談支援専門員として</vt:lpstr>
      <vt:lpstr>主任相談支援専門員として</vt:lpstr>
      <vt:lpstr>休　憩</vt:lpstr>
      <vt:lpstr>本人の意思を尊重した会議 に関する演習</vt:lpstr>
      <vt:lpstr>本人の意思を尊重した会議に関する演習</vt:lpstr>
      <vt:lpstr>意思決定支援の枠組み</vt:lpstr>
      <vt:lpstr>演習の進め方（40分）</vt:lpstr>
      <vt:lpstr>演習の架空事例 （主任相談支援専門員の立場になり考えてみましょう）</vt:lpstr>
      <vt:lpstr>演習の架空事例 （あなたは、主任相談支援専門員の立場になり考えます）</vt:lpstr>
      <vt:lpstr>演習の架空事例 （主任相談支援専門員の立場になり考えてみましょう）</vt:lpstr>
      <vt:lpstr>演習の架空事例 （主任相談支援専門員の立場になり考えてみましょう）</vt:lpstr>
      <vt:lpstr>主任相談支援専門員としての役割</vt:lpstr>
      <vt:lpstr>協議会に関する演習</vt:lpstr>
      <vt:lpstr>協議会に関する演習</vt:lpstr>
      <vt:lpstr>PowerPoint プレゼンテーション</vt:lpstr>
      <vt:lpstr>協議会に関する演習の進め方（40分）</vt:lpstr>
      <vt:lpstr>PowerPoint プレゼンテーション</vt:lpstr>
      <vt:lpstr>協議会におけるファシリテーション</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繁生 鈴木</cp:lastModifiedBy>
  <cp:revision>2</cp:revision>
  <dcterms:created xsi:type="dcterms:W3CDTF">2025-05-18T07:43:17Z</dcterms:created>
  <dcterms:modified xsi:type="dcterms:W3CDTF">2025-05-18T07:52:50Z</dcterms:modified>
</cp:coreProperties>
</file>