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&#65279;<?xml version="1.0" encoding="utf-8" standalone="yes"?>
<Relationships xmlns="http://schemas.openxmlformats.org/package/2006/relationships">
  <Relationship Id="rId2" Type="http://schemas.openxmlformats.org/package/2006/relationships/metadata/thumbnail" Target="docProps/thumbnail.jpeg" />
  <Relationship Id="rId1" Type="http://schemas.openxmlformats.org/officeDocument/2006/relationships/officeDocument" Target="ppt/presentation.xml" />
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handoutMasterIdLst>
    <p:handoutMasterId r:id="rId11"/>
  </p:handoutMasterIdLst>
  <p:sldIdLst>
    <p:sldId id="314" r:id="rId2"/>
    <p:sldId id="312" r:id="rId3"/>
    <p:sldId id="313" r:id="rId4"/>
    <p:sldId id="308" r:id="rId5"/>
    <p:sldId id="309" r:id="rId6"/>
    <p:sldId id="310" r:id="rId7"/>
    <p:sldId id="311" r:id="rId8"/>
    <p:sldId id="298" r:id="rId9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ser02" initials="u" lastIdx="20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E58483D-3DC0-478F-BF30-7E496D537FFE}" v="26" dt="2025-05-08T05:46:45.16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180" y="5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&#65279;<?xml version="1.0" encoding="utf-8" standalone="yes"?>
<Relationships xmlns="http://schemas.openxmlformats.org/package/2006/relationships">
  <Relationship Id="rId8" Type="http://schemas.openxmlformats.org/officeDocument/2006/relationships/slide" Target="slides/slide7.xml" />
  <Relationship Id="rId13" Type="http://schemas.openxmlformats.org/officeDocument/2006/relationships/presProps" Target="presProps.xml" />
  <Relationship Id="rId18" Type="http://schemas.microsoft.com/office/2015/10/relationships/revisionInfo" Target="revisionInfo.xml" />
  <Relationship Id="rId3" Type="http://schemas.openxmlformats.org/officeDocument/2006/relationships/slide" Target="slides/slide2.xml" />
  <Relationship Id="rId7" Type="http://schemas.openxmlformats.org/officeDocument/2006/relationships/slide" Target="slides/slide6.xml" />
  <Relationship Id="rId12" Type="http://schemas.openxmlformats.org/officeDocument/2006/relationships/commentAuthors" Target="commentAuthors.xml" />
  <Relationship Id="rId17" Type="http://schemas.microsoft.com/office/2016/11/relationships/changesInfo" Target="changesInfos/changesInfo1.xml" />
  <Relationship Id="rId2" Type="http://schemas.openxmlformats.org/officeDocument/2006/relationships/slide" Target="slides/slide1.xml" />
  <Relationship Id="rId16" Type="http://schemas.openxmlformats.org/officeDocument/2006/relationships/tableStyles" Target="tableStyles.xml" />
  <Relationship Id="rId1" Type="http://schemas.openxmlformats.org/officeDocument/2006/relationships/slideMaster" Target="slideMasters/slideMaster1.xml" />
  <Relationship Id="rId6" Type="http://schemas.openxmlformats.org/officeDocument/2006/relationships/slide" Target="slides/slide5.xml" />
  <Relationship Id="rId11" Type="http://schemas.openxmlformats.org/officeDocument/2006/relationships/handoutMaster" Target="handoutMasters/handoutMaster1.xml" />
  <Relationship Id="rId5" Type="http://schemas.openxmlformats.org/officeDocument/2006/relationships/slide" Target="slides/slide4.xml" />
  <Relationship Id="rId15" Type="http://schemas.openxmlformats.org/officeDocument/2006/relationships/theme" Target="theme/theme1.xml" />
  <Relationship Id="rId10" Type="http://schemas.openxmlformats.org/officeDocument/2006/relationships/notesMaster" Target="notesMasters/notesMaster1.xml" />
  <Relationship Id="rId4" Type="http://schemas.openxmlformats.org/officeDocument/2006/relationships/slide" Target="slides/slide3.xml" />
  <Relationship Id="rId9" Type="http://schemas.openxmlformats.org/officeDocument/2006/relationships/slide" Target="slides/slide8.xml" />
  <Relationship Id="rId14" Type="http://schemas.openxmlformats.org/officeDocument/2006/relationships/viewProps" Target="viewProps.xml" />
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洋輔 浄土" userId="06d56449ef9b25e6" providerId="LiveId" clId="{F07F2715-43E2-4FB4-99C9-5A8DE4BC26F6}"/>
    <pc:docChg chg="undo custSel modSld">
      <pc:chgData name="洋輔 浄土" userId="06d56449ef9b25e6" providerId="LiveId" clId="{F07F2715-43E2-4FB4-99C9-5A8DE4BC26F6}" dt="2024-05-31T01:13:07.223" v="268"/>
      <pc:docMkLst>
        <pc:docMk/>
      </pc:docMkLst>
      <pc:sldChg chg="modSp mod">
        <pc:chgData name="洋輔 浄土" userId="06d56449ef9b25e6" providerId="LiveId" clId="{F07F2715-43E2-4FB4-99C9-5A8DE4BC26F6}" dt="2024-05-31T01:12:03.953" v="210"/>
        <pc:sldMkLst>
          <pc:docMk/>
          <pc:sldMk cId="2518556346" sldId="298"/>
        </pc:sldMkLst>
      </pc:sldChg>
      <pc:sldChg chg="modSp mod">
        <pc:chgData name="洋輔 浄土" userId="06d56449ef9b25e6" providerId="LiveId" clId="{F07F2715-43E2-4FB4-99C9-5A8DE4BC26F6}" dt="2024-05-31T01:13:07.223" v="268"/>
        <pc:sldMkLst>
          <pc:docMk/>
          <pc:sldMk cId="3447169399" sldId="310"/>
        </pc:sldMkLst>
      </pc:sldChg>
      <pc:sldChg chg="modSp mod">
        <pc:chgData name="洋輔 浄土" userId="06d56449ef9b25e6" providerId="LiveId" clId="{F07F2715-43E2-4FB4-99C9-5A8DE4BC26F6}" dt="2024-05-31T01:12:21.421" v="214"/>
        <pc:sldMkLst>
          <pc:docMk/>
          <pc:sldMk cId="2265130048" sldId="312"/>
        </pc:sldMkLst>
      </pc:sldChg>
      <pc:sldChg chg="modSp mod">
        <pc:chgData name="洋輔 浄土" userId="06d56449ef9b25e6" providerId="LiveId" clId="{F07F2715-43E2-4FB4-99C9-5A8DE4BC26F6}" dt="2024-05-31T01:07:55.422" v="3"/>
        <pc:sldMkLst>
          <pc:docMk/>
          <pc:sldMk cId="2935583967" sldId="314"/>
        </pc:sldMkLst>
      </pc:sldChg>
    </pc:docChg>
  </pc:docChgLst>
  <pc:docChgLst>
    <pc:chgData name="洋輔 浄土" userId="06d56449ef9b25e6" providerId="LiveId" clId="{0E58483D-3DC0-478F-BF30-7E496D537FFE}"/>
    <pc:docChg chg="modSld">
      <pc:chgData name="洋輔 浄土" userId="06d56449ef9b25e6" providerId="LiveId" clId="{0E58483D-3DC0-478F-BF30-7E496D537FFE}" dt="2025-05-08T05:46:45.160" v="53"/>
      <pc:docMkLst>
        <pc:docMk/>
      </pc:docMkLst>
      <pc:sldChg chg="modSp mod">
        <pc:chgData name="洋輔 浄土" userId="06d56449ef9b25e6" providerId="LiveId" clId="{0E58483D-3DC0-478F-BF30-7E496D537FFE}" dt="2025-05-08T05:46:45.160" v="53"/>
        <pc:sldMkLst>
          <pc:docMk/>
          <pc:sldMk cId="2518556346" sldId="298"/>
        </pc:sldMkLst>
        <pc:spChg chg="mod">
          <ac:chgData name="洋輔 浄土" userId="06d56449ef9b25e6" providerId="LiveId" clId="{0E58483D-3DC0-478F-BF30-7E496D537FFE}" dt="2025-05-08T05:46:45.160" v="53"/>
          <ac:spMkLst>
            <pc:docMk/>
            <pc:sldMk cId="2518556346" sldId="298"/>
            <ac:spMk id="3" creationId="{00000000-0000-0000-0000-000000000000}"/>
          </ac:spMkLst>
        </pc:spChg>
      </pc:sldChg>
      <pc:sldChg chg="modSp mod">
        <pc:chgData name="洋輔 浄土" userId="06d56449ef9b25e6" providerId="LiveId" clId="{0E58483D-3DC0-478F-BF30-7E496D537FFE}" dt="2025-05-08T05:45:54.338" v="3"/>
        <pc:sldMkLst>
          <pc:docMk/>
          <pc:sldMk cId="2935583967" sldId="314"/>
        </pc:sldMkLst>
        <pc:spChg chg="mod">
          <ac:chgData name="洋輔 浄土" userId="06d56449ef9b25e6" providerId="LiveId" clId="{0E58483D-3DC0-478F-BF30-7E496D537FFE}" dt="2025-05-08T05:45:54.338" v="3"/>
          <ac:spMkLst>
            <pc:docMk/>
            <pc:sldMk cId="2935583967" sldId="314"/>
            <ac:spMk id="3" creationId="{26F30B22-2594-43B3-812F-E7DF28951F16}"/>
          </ac:spMkLst>
        </pc:spChg>
      </pc:sldChg>
    </pc:docChg>
  </pc:docChgLst>
</pc:chgInfo>
</file>

<file path=ppt/handoutMasters/_rels/handoutMaster1.xml.rels>&#65279;<?xml version="1.0" encoding="utf-8" standalone="yes"?>
<Relationships xmlns="http://schemas.openxmlformats.org/package/2006/relationships">
  <Relationship Id="rId1" Type="http://schemas.openxmlformats.org/officeDocument/2006/relationships/theme" Target="../theme/theme3.xml" />
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19413" cy="495300"/>
          </a:xfrm>
          <a:prstGeom prst="rect">
            <a:avLst/>
          </a:prstGeom>
        </p:spPr>
        <p:txBody>
          <a:bodyPr vert="horz" lIns="91421" tIns="45711" rIns="91421" bIns="45711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0"/>
            <a:ext cx="2919412" cy="495300"/>
          </a:xfrm>
          <a:prstGeom prst="rect">
            <a:avLst/>
          </a:prstGeom>
        </p:spPr>
        <p:txBody>
          <a:bodyPr vert="horz" lIns="91421" tIns="45711" rIns="91421" bIns="45711" rtlCol="0"/>
          <a:lstStyle>
            <a:lvl1pPr algn="r">
              <a:defRPr sz="1200"/>
            </a:lvl1pPr>
          </a:lstStyle>
          <a:p>
            <a:fld id="{9125BF7E-FCCB-4EAC-B3FD-3AFB0442C386}" type="datetimeFigureOut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9371013"/>
            <a:ext cx="2919413" cy="495300"/>
          </a:xfrm>
          <a:prstGeom prst="rect">
            <a:avLst/>
          </a:prstGeom>
        </p:spPr>
        <p:txBody>
          <a:bodyPr vert="horz" lIns="91421" tIns="45711" rIns="91421" bIns="45711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5300"/>
          </a:xfrm>
          <a:prstGeom prst="rect">
            <a:avLst/>
          </a:prstGeom>
        </p:spPr>
        <p:txBody>
          <a:bodyPr vert="horz" lIns="91421" tIns="45711" rIns="91421" bIns="45711" rtlCol="0" anchor="b"/>
          <a:lstStyle>
            <a:lvl1pPr algn="r">
              <a:defRPr sz="1200"/>
            </a:lvl1pPr>
          </a:lstStyle>
          <a:p>
            <a:fld id="{817EB060-02D4-4D5A-8416-E7EEDCCD2D6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753886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&#65279;<?xml version="1.0" encoding="utf-8" standalone="yes"?>
<Relationships xmlns="http://schemas.openxmlformats.org/package/2006/relationships">
  <Relationship Id="rId1" Type="http://schemas.openxmlformats.org/officeDocument/2006/relationships/theme" Target="../theme/theme2.xml" />
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83" cy="493710"/>
          </a:xfrm>
          <a:prstGeom prst="rect">
            <a:avLst/>
          </a:prstGeom>
        </p:spPr>
        <p:txBody>
          <a:bodyPr vert="horz" lIns="90745" tIns="45373" rIns="90745" bIns="4537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07" y="0"/>
            <a:ext cx="2918883" cy="493710"/>
          </a:xfrm>
          <a:prstGeom prst="rect">
            <a:avLst/>
          </a:prstGeom>
        </p:spPr>
        <p:txBody>
          <a:bodyPr vert="horz" lIns="90745" tIns="45373" rIns="90745" bIns="45373" rtlCol="0"/>
          <a:lstStyle>
            <a:lvl1pPr algn="r">
              <a:defRPr sz="1200"/>
            </a:lvl1pPr>
          </a:lstStyle>
          <a:p>
            <a:fld id="{40A11834-325E-4F1A-A07D-BEE68A5D317C}" type="datetimeFigureOut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745" tIns="45373" rIns="90745" bIns="4537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5" y="4686302"/>
            <a:ext cx="5389554" cy="4440234"/>
          </a:xfrm>
          <a:prstGeom prst="rect">
            <a:avLst/>
          </a:prstGeom>
        </p:spPr>
        <p:txBody>
          <a:bodyPr vert="horz" lIns="90745" tIns="45373" rIns="90745" bIns="4537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026"/>
            <a:ext cx="2918883" cy="493709"/>
          </a:xfrm>
          <a:prstGeom prst="rect">
            <a:avLst/>
          </a:prstGeom>
        </p:spPr>
        <p:txBody>
          <a:bodyPr vert="horz" lIns="90745" tIns="45373" rIns="90745" bIns="4537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07" y="9371026"/>
            <a:ext cx="2918883" cy="493709"/>
          </a:xfrm>
          <a:prstGeom prst="rect">
            <a:avLst/>
          </a:prstGeom>
        </p:spPr>
        <p:txBody>
          <a:bodyPr vert="horz" lIns="90745" tIns="45373" rIns="90745" bIns="45373" rtlCol="0" anchor="b"/>
          <a:lstStyle>
            <a:lvl1pPr algn="r">
              <a:defRPr sz="1200"/>
            </a:lvl1pPr>
          </a:lstStyle>
          <a:p>
            <a:fld id="{37A744F7-D7A5-4F20-A50A-3B6E9B2C924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01176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10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11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2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3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4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5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6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7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8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_rels/slideLayout9.xml.rels>&#65279;<?xml version="1.0" encoding="utf-8" standalone="yes"?>
<Relationships xmlns="http://schemas.openxmlformats.org/package/2006/relationships">
  <Relationship Id="rId1" Type="http://schemas.openxmlformats.org/officeDocument/2006/relationships/slideMaster" Target="../slideMasters/slideMaster1.xml" />
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0ADF67-7930-4E87-ADA3-78E154EBA61C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67273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84649-7DDB-4B0F-A1E3-CA4F4664186A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78708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723AC-A8D1-4650-98BE-EECF86CEC70B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54728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99B1-8C94-48AC-9701-71758C5D98D0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2260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EF0C7-8D84-42C0-BCA2-028B55E75E00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9922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6F4194-E324-47F5-98A0-ADAFE11CE11D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27643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38A97E-0135-49D0-898A-76F84622E6D7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521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CFAD3-CEDE-4148-9317-93F3B34F997A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774999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251FC0-4CEE-46D3-97E4-F5F32A0AA2FB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266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94A176-9151-4E8E-A65A-E517863890EE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69099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DCBC0-2B2F-4F75-83DB-13A3E5A9C66D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4407355"/>
      </p:ext>
    </p:extLst>
  </p:cSld>
  <p:clrMapOvr>
    <a:masterClrMapping/>
  </p:clrMapOvr>
</p:sldLayout>
</file>

<file path=ppt/slideMasters/_rels/slideMaster1.xml.rels>&#65279;<?xml version="1.0" encoding="utf-8" standalone="yes"?>
<Relationships xmlns="http://schemas.openxmlformats.org/package/2006/relationships">
  <Relationship Id="rId8" Type="http://schemas.openxmlformats.org/officeDocument/2006/relationships/slideLayout" Target="../slideLayouts/slideLayout8.xml" />
  <Relationship Id="rId3" Type="http://schemas.openxmlformats.org/officeDocument/2006/relationships/slideLayout" Target="../slideLayouts/slideLayout3.xml" />
  <Relationship Id="rId7" Type="http://schemas.openxmlformats.org/officeDocument/2006/relationships/slideLayout" Target="../slideLayouts/slideLayout7.xml" />
  <Relationship Id="rId12" Type="http://schemas.openxmlformats.org/officeDocument/2006/relationships/theme" Target="../theme/theme1.xml" />
  <Relationship Id="rId2" Type="http://schemas.openxmlformats.org/officeDocument/2006/relationships/slideLayout" Target="../slideLayouts/slideLayout2.xml" />
  <Relationship Id="rId1" Type="http://schemas.openxmlformats.org/officeDocument/2006/relationships/slideLayout" Target="../slideLayouts/slideLayout1.xml" />
  <Relationship Id="rId6" Type="http://schemas.openxmlformats.org/officeDocument/2006/relationships/slideLayout" Target="../slideLayouts/slideLayout6.xml" />
  <Relationship Id="rId11" Type="http://schemas.openxmlformats.org/officeDocument/2006/relationships/slideLayout" Target="../slideLayouts/slideLayout11.xml" />
  <Relationship Id="rId5" Type="http://schemas.openxmlformats.org/officeDocument/2006/relationships/slideLayout" Target="../slideLayouts/slideLayout5.xml" />
  <Relationship Id="rId10" Type="http://schemas.openxmlformats.org/officeDocument/2006/relationships/slideLayout" Target="../slideLayouts/slideLayout10.xml" />
  <Relationship Id="rId4" Type="http://schemas.openxmlformats.org/officeDocument/2006/relationships/slideLayout" Target="../slideLayouts/slideLayout4.xml" />
  <Relationship Id="rId9" Type="http://schemas.openxmlformats.org/officeDocument/2006/relationships/slideLayout" Target="../slideLayouts/slideLayout9.xml" />
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513BC2-719F-441F-8A86-A827BCE354AF}" type="datetime1">
              <a:rPr kumimoji="1" lang="ja-JP" altLang="en-US" smtClean="0"/>
              <a:t>2025/5/8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5AB5FA-0DB7-4F4F-BE68-CF72355F227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541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.xml" />
</Relationships>
</file>

<file path=ppt/slides/_rels/slide2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2.xml" />
</Relationships>
</file>

<file path=ppt/slides/_rels/slide3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2.xml" />
</Relationships>
</file>

<file path=ppt/slides/_rels/slide4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2.xml" />
</Relationships>
</file>

<file path=ppt/slides/_rels/slide5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2.xml" />
</Relationships>
</file>

<file path=ppt/slides/_rels/slide6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2.xml" />
</Relationships>
</file>

<file path=ppt/slides/_rels/slide7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2.xml" />
</Relationships>
</file>

<file path=ppt/slides/_rels/slide8.xml.rels>&#65279;<?xml version="1.0" encoding="utf-8" standalone="yes"?>
<Relationships xmlns="http://schemas.openxmlformats.org/package/2006/relationships">
  <Relationship Id="rId1" Type="http://schemas.openxmlformats.org/officeDocument/2006/relationships/slideLayout" Target="../slideLayouts/slideLayout10.xml" />
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1F9BB2F-2A4A-4005-A7D9-420228FB327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85799" y="2828822"/>
            <a:ext cx="7772400" cy="1200355"/>
          </a:xfrm>
        </p:spPr>
        <p:txBody>
          <a:bodyPr>
            <a:normAutofit/>
          </a:bodyPr>
          <a:lstStyle/>
          <a:p>
            <a:r>
              <a:rPr kumimoji="1" lang="ja-JP" altLang="en-US" sz="4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演習事例　追加情報②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6F30B22-2594-43B3-812F-E7DF28951F1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13926" y="759031"/>
            <a:ext cx="7516147" cy="1200355"/>
          </a:xfrm>
        </p:spPr>
        <p:txBody>
          <a:bodyPr/>
          <a:lstStyle/>
          <a:p>
            <a:pPr algn="l"/>
            <a:r>
              <a:rPr kumimoji="1" lang="ja-JP" altLang="en-US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令和７年度　福島県障がい者相談支援（障がい者ケアマネジメント）従事者養成研修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0C56A13-7F0D-498A-ABED-F589B9ABD6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55839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565" y="321584"/>
            <a:ext cx="7886700" cy="817900"/>
          </a:xfrm>
        </p:spPr>
        <p:txBody>
          <a:bodyPr/>
          <a:lstStyle/>
          <a:p>
            <a:r>
              <a:rPr lang="ja-JP" altLang="en-US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◆　基本情報</a:t>
            </a:r>
            <a:endParaRPr kumimoji="1" lang="ja-JP" altLang="en-US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69659" y="1334185"/>
            <a:ext cx="8626295" cy="5022165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氏名：福島県二　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(</a:t>
            </a: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男性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)</a:t>
            </a: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　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A</a:t>
            </a: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市 在住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生年月日：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H</a:t>
            </a: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５年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12</a:t>
            </a: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月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24</a:t>
            </a: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日　３０歳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障害状況：療育手帳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B(</a:t>
            </a: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軽度知的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/IQ55)</a:t>
            </a: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医療：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S</a:t>
            </a: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病院（精・内）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　　　必要時に通院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収入：障害基礎年金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2</a:t>
            </a: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級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　　　預金少しあり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323557" y="337625"/>
            <a:ext cx="8426548" cy="5824024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28575">
                <a:solidFill>
                  <a:schemeClr val="tx1"/>
                </a:solidFill>
              </a:ln>
              <a:noFill/>
            </a:endParaRPr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51300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565" y="321584"/>
            <a:ext cx="7886700" cy="941160"/>
          </a:xfrm>
        </p:spPr>
        <p:txBody>
          <a:bodyPr/>
          <a:lstStyle/>
          <a:p>
            <a:r>
              <a:rPr lang="ja-JP" altLang="en-US" dirty="0"/>
              <a:t>◆　</a:t>
            </a:r>
            <a:r>
              <a:rPr lang="ja-JP" altLang="en-US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現在の支援状況</a:t>
            </a:r>
            <a:endParaRPr kumimoji="1" lang="ja-JP" altLang="en-US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69660" y="1341120"/>
            <a:ext cx="8182158" cy="4841965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altLang="ja-JP" sz="40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0" indent="0">
              <a:buNone/>
            </a:pPr>
            <a:r>
              <a:rPr lang="ja-JP" altLang="en-US" sz="40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・</a:t>
            </a:r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母親が半年前に死去後、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　 兄が</a:t>
            </a:r>
            <a:r>
              <a:rPr lang="ja-JP" altLang="en-US" sz="4000" b="1" dirty="0">
                <a:solidFill>
                  <a:srgbClr val="00206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ほぼ毎日</a:t>
            </a:r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訪問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    （夕食届け、様子見、入浴促し、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en-US" altLang="ja-JP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  </a:t>
            </a:r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 お金の手渡し、掃除、洗濯の手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   伝い）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351692" y="351693"/>
            <a:ext cx="8356210" cy="5824024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ln w="28575">
                <a:solidFill>
                  <a:schemeClr val="tx1"/>
                </a:solidFill>
              </a:ln>
              <a:noFill/>
            </a:endParaRPr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6509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565" y="321584"/>
            <a:ext cx="7886700" cy="941160"/>
          </a:xfrm>
        </p:spPr>
        <p:txBody>
          <a:bodyPr/>
          <a:lstStyle/>
          <a:p>
            <a:r>
              <a:rPr lang="ja-JP" altLang="en-US" dirty="0"/>
              <a:t>◆　</a:t>
            </a:r>
            <a:r>
              <a:rPr lang="ja-JP" altLang="en-US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県二さんの状況</a:t>
            </a:r>
            <a:endParaRPr kumimoji="1" lang="ja-JP" altLang="en-US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41565" y="1730327"/>
            <a:ext cx="8182158" cy="4991150"/>
          </a:xfrm>
        </p:spPr>
        <p:txBody>
          <a:bodyPr>
            <a:normAutofit/>
          </a:bodyPr>
          <a:lstStyle/>
          <a:p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母親が死去後、</a:t>
            </a:r>
            <a:r>
              <a:rPr lang="ja-JP" altLang="en-US" sz="4000" b="1" dirty="0">
                <a:solidFill>
                  <a:srgbClr val="00206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自宅で一人暮らし</a:t>
            </a:r>
            <a:endParaRPr lang="en-US" altLang="ja-JP" sz="4000" b="1" dirty="0">
              <a:solidFill>
                <a:srgbClr val="002060"/>
              </a:solidFill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弁当やトイレットペーパーなどの買い物で近くのスーパーに行ける。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両親が生きていたころは実家の農家を手伝うことがあった。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テレビを見たり、ゲームをしたり、</a:t>
            </a:r>
            <a:r>
              <a:rPr lang="ja-JP" altLang="en-US" sz="4000" b="1" dirty="0">
                <a:solidFill>
                  <a:srgbClr val="00206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プラモデル</a:t>
            </a:r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を作ったりしている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66035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565" y="321584"/>
            <a:ext cx="7886700" cy="941160"/>
          </a:xfrm>
        </p:spPr>
        <p:txBody>
          <a:bodyPr/>
          <a:lstStyle/>
          <a:p>
            <a:r>
              <a:rPr lang="ja-JP" altLang="en-US" dirty="0"/>
              <a:t>◆　</a:t>
            </a:r>
            <a:r>
              <a:rPr lang="en-US" altLang="ja-JP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ADL</a:t>
            </a:r>
            <a:endParaRPr kumimoji="1" lang="ja-JP" altLang="en-US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69660" y="1519311"/>
            <a:ext cx="8182158" cy="4663774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・掃　　除→困難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・洗　　濯→困難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・入　　浴→強く言わないと入らない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・金銭管理→あれば使ってしまう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・買  い 物→高額は難しい</a:t>
            </a:r>
            <a:r>
              <a:rPr lang="en-US" altLang="ja-JP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…</a:t>
            </a:r>
          </a:p>
          <a:p>
            <a:pPr marL="0" indent="0">
              <a:buNone/>
            </a:pPr>
            <a:r>
              <a:rPr lang="ja-JP" altLang="en-US" sz="36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　　　　　　日常の物ができる</a:t>
            </a:r>
            <a:endParaRPr lang="en-US" altLang="ja-JP" sz="36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3600" b="1" dirty="0">
                <a:solidFill>
                  <a:srgbClr val="FF000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　</a:t>
            </a:r>
            <a:r>
              <a:rPr lang="en-US" altLang="ja-JP" sz="3600" b="1" dirty="0">
                <a:solidFill>
                  <a:srgbClr val="FF000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※</a:t>
            </a:r>
            <a:r>
              <a:rPr lang="ja-JP" altLang="en-US" sz="3600" b="1" dirty="0">
                <a:solidFill>
                  <a:srgbClr val="FF000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兄情報！</a:t>
            </a:r>
            <a:endParaRPr lang="en-US" altLang="ja-JP" sz="3600" b="1" dirty="0">
              <a:solidFill>
                <a:srgbClr val="FF0000"/>
              </a:solidFill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55491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150165"/>
          </a:xfrm>
        </p:spPr>
        <p:txBody>
          <a:bodyPr/>
          <a:lstStyle/>
          <a:p>
            <a:r>
              <a:rPr kumimoji="1" lang="ja-JP" altLang="en-US" dirty="0"/>
              <a:t>◆</a:t>
            </a:r>
            <a:r>
              <a:rPr kumimoji="1" lang="ja-JP" altLang="en-US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家族構成</a:t>
            </a:r>
          </a:p>
        </p:txBody>
      </p:sp>
      <p:sp>
        <p:nvSpPr>
          <p:cNvPr id="4" name="円/楕円 3"/>
          <p:cNvSpPr/>
          <p:nvPr/>
        </p:nvSpPr>
        <p:spPr>
          <a:xfrm>
            <a:off x="4107812" y="1428749"/>
            <a:ext cx="583475" cy="574766"/>
          </a:xfrm>
          <a:prstGeom prst="ellipse">
            <a:avLst/>
          </a:prstGeom>
          <a:solidFill>
            <a:schemeClr val="tx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2363877" y="1506583"/>
            <a:ext cx="592183" cy="487680"/>
          </a:xfrm>
          <a:prstGeom prst="rect">
            <a:avLst/>
          </a:prstGeom>
          <a:solidFill>
            <a:schemeClr val="tx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円/楕円 7"/>
          <p:cNvSpPr/>
          <p:nvPr/>
        </p:nvSpPr>
        <p:spPr>
          <a:xfrm>
            <a:off x="3224891" y="3122021"/>
            <a:ext cx="583475" cy="574766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/>
        </p:nvSpPr>
        <p:spPr>
          <a:xfrm>
            <a:off x="1375954" y="3180805"/>
            <a:ext cx="592183" cy="487680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/>
        </p:nvSpPr>
        <p:spPr>
          <a:xfrm>
            <a:off x="4691287" y="3165564"/>
            <a:ext cx="717330" cy="588918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5" name="直線コネクタ 14"/>
          <p:cNvCxnSpPr>
            <a:stCxn id="9" idx="3"/>
            <a:endCxn id="8" idx="2"/>
          </p:cNvCxnSpPr>
          <p:nvPr/>
        </p:nvCxnSpPr>
        <p:spPr>
          <a:xfrm flipV="1">
            <a:off x="1968137" y="3409404"/>
            <a:ext cx="1256754" cy="1524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/>
          <p:cNvCxnSpPr/>
          <p:nvPr/>
        </p:nvCxnSpPr>
        <p:spPr>
          <a:xfrm>
            <a:off x="2577737" y="3424645"/>
            <a:ext cx="9388" cy="65967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コネクタ 29"/>
          <p:cNvCxnSpPr/>
          <p:nvPr/>
        </p:nvCxnSpPr>
        <p:spPr>
          <a:xfrm>
            <a:off x="1793966" y="4084320"/>
            <a:ext cx="1599836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コネクタ 32"/>
          <p:cNvCxnSpPr/>
          <p:nvPr/>
        </p:nvCxnSpPr>
        <p:spPr>
          <a:xfrm>
            <a:off x="3393802" y="4084320"/>
            <a:ext cx="0" cy="42400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線コネクタ 34"/>
          <p:cNvCxnSpPr/>
          <p:nvPr/>
        </p:nvCxnSpPr>
        <p:spPr>
          <a:xfrm>
            <a:off x="1793966" y="4084320"/>
            <a:ext cx="8708" cy="45284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線コネクタ 43"/>
          <p:cNvCxnSpPr/>
          <p:nvPr/>
        </p:nvCxnSpPr>
        <p:spPr>
          <a:xfrm flipV="1">
            <a:off x="2956060" y="1734093"/>
            <a:ext cx="1256754" cy="1524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直線コネクタ 44"/>
          <p:cNvCxnSpPr/>
          <p:nvPr/>
        </p:nvCxnSpPr>
        <p:spPr>
          <a:xfrm>
            <a:off x="3575049" y="1749334"/>
            <a:ext cx="9388" cy="65967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直線コネクタ 45"/>
          <p:cNvCxnSpPr/>
          <p:nvPr/>
        </p:nvCxnSpPr>
        <p:spPr>
          <a:xfrm flipV="1">
            <a:off x="1672045" y="2409009"/>
            <a:ext cx="3315333" cy="1851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線コネクタ 48"/>
          <p:cNvCxnSpPr/>
          <p:nvPr/>
        </p:nvCxnSpPr>
        <p:spPr>
          <a:xfrm>
            <a:off x="2582432" y="3424645"/>
            <a:ext cx="9388" cy="65967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直線コネクタ 49"/>
          <p:cNvCxnSpPr/>
          <p:nvPr/>
        </p:nvCxnSpPr>
        <p:spPr>
          <a:xfrm>
            <a:off x="1679892" y="2409009"/>
            <a:ext cx="0" cy="748937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正方形/長方形 56"/>
          <p:cNvSpPr/>
          <p:nvPr/>
        </p:nvSpPr>
        <p:spPr>
          <a:xfrm>
            <a:off x="4769889" y="3270067"/>
            <a:ext cx="442974" cy="385653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59" name="直線コネクタ 58"/>
          <p:cNvCxnSpPr/>
          <p:nvPr/>
        </p:nvCxnSpPr>
        <p:spPr>
          <a:xfrm>
            <a:off x="4987378" y="2418264"/>
            <a:ext cx="0" cy="748937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テキスト ボックス 59"/>
          <p:cNvSpPr txBox="1"/>
          <p:nvPr/>
        </p:nvSpPr>
        <p:spPr>
          <a:xfrm>
            <a:off x="1031105" y="3723702"/>
            <a:ext cx="74730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県一</a:t>
            </a: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4661312" y="3884922"/>
            <a:ext cx="74730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県二</a:t>
            </a:r>
          </a:p>
        </p:txBody>
      </p:sp>
      <p:sp>
        <p:nvSpPr>
          <p:cNvPr id="62" name="円/楕円 61"/>
          <p:cNvSpPr/>
          <p:nvPr/>
        </p:nvSpPr>
        <p:spPr>
          <a:xfrm>
            <a:off x="863283" y="2783477"/>
            <a:ext cx="3376791" cy="2747556"/>
          </a:xfrm>
          <a:prstGeom prst="ellipse">
            <a:avLst/>
          </a:prstGeom>
          <a:noFill/>
          <a:ln w="38100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3" name="円/楕円 62"/>
          <p:cNvSpPr/>
          <p:nvPr/>
        </p:nvSpPr>
        <p:spPr>
          <a:xfrm>
            <a:off x="4441437" y="2882537"/>
            <a:ext cx="1132049" cy="1506583"/>
          </a:xfrm>
          <a:prstGeom prst="ellipse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4022584" y="2024981"/>
            <a:ext cx="14570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半年前死去</a:t>
            </a:r>
            <a:endParaRPr kumimoji="1" lang="ja-JP" altLang="en-US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1893250" y="1994263"/>
            <a:ext cx="14570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５年前に死去</a:t>
            </a:r>
            <a:endParaRPr kumimoji="1" lang="ja-JP" altLang="en-US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398201" y="3224737"/>
            <a:ext cx="717453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solidFill>
                  <a:srgbClr val="00B05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３５</a:t>
            </a: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3216322" y="3255610"/>
            <a:ext cx="717453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solidFill>
                  <a:srgbClr val="00B05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３３</a:t>
            </a: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1443947" y="5524166"/>
            <a:ext cx="717453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solidFill>
                  <a:srgbClr val="00B05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小</a:t>
            </a:r>
            <a:r>
              <a:rPr kumimoji="1" lang="en-US" altLang="ja-JP" sz="2000" b="1" dirty="0">
                <a:solidFill>
                  <a:srgbClr val="00B05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1</a:t>
            </a:r>
            <a:endParaRPr kumimoji="1" lang="ja-JP" altLang="en-US" sz="2000" b="1" dirty="0">
              <a:solidFill>
                <a:srgbClr val="00B050"/>
              </a:solidFill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3140664" y="5541936"/>
            <a:ext cx="717453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altLang="ja-JP" sz="2000" b="1" dirty="0">
                <a:solidFill>
                  <a:srgbClr val="00B05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2</a:t>
            </a:r>
            <a:r>
              <a:rPr lang="ja-JP" altLang="en-US" sz="2000" b="1" dirty="0">
                <a:solidFill>
                  <a:srgbClr val="00B05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歳</a:t>
            </a:r>
            <a:endParaRPr kumimoji="1" lang="ja-JP" altLang="en-US" sz="2000" b="1" dirty="0">
              <a:solidFill>
                <a:srgbClr val="00B050"/>
              </a:solidFill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4714244" y="1603405"/>
            <a:ext cx="997239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ja-JP" altLang="en-US" sz="2000" b="1" dirty="0">
                <a:solidFill>
                  <a:srgbClr val="00B05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６０歳</a:t>
            </a:r>
            <a:endParaRPr kumimoji="1" lang="ja-JP" altLang="en-US" sz="2000" b="1" dirty="0">
              <a:solidFill>
                <a:srgbClr val="00B050"/>
              </a:solidFill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1375954" y="1603405"/>
            <a:ext cx="997239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ja-JP" altLang="en-US" sz="2000" b="1" dirty="0">
                <a:solidFill>
                  <a:srgbClr val="00B050"/>
                </a:solidFill>
                <a:latin typeface="HGP教科書体" panose="02020600000000000000" pitchFamily="18" charset="-128"/>
                <a:ea typeface="HGP教科書体" panose="02020600000000000000" pitchFamily="18" charset="-128"/>
              </a:rPr>
              <a:t>５８歳</a:t>
            </a:r>
            <a:endParaRPr kumimoji="1" lang="ja-JP" altLang="en-US" sz="2000" b="1" dirty="0">
              <a:solidFill>
                <a:srgbClr val="00B050"/>
              </a:solidFill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4725400" y="3276894"/>
            <a:ext cx="717453" cy="400110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2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３０</a:t>
            </a: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6</a:t>
            </a:fld>
            <a:endParaRPr kumimoji="1" lang="ja-JP" altLang="en-US"/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FD1ACE5E-60BA-442C-BBF3-D2F51FC33926}"/>
              </a:ext>
            </a:extLst>
          </p:cNvPr>
          <p:cNvSpPr/>
          <p:nvPr/>
        </p:nvSpPr>
        <p:spPr>
          <a:xfrm>
            <a:off x="1523471" y="4530364"/>
            <a:ext cx="592183" cy="487680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40" name="円/楕円 3">
            <a:extLst>
              <a:ext uri="{FF2B5EF4-FFF2-40B4-BE49-F238E27FC236}">
                <a16:creationId xmlns:a16="http://schemas.microsoft.com/office/drawing/2014/main" id="{53652E13-B314-4125-8260-DAB859DCC5D3}"/>
              </a:ext>
            </a:extLst>
          </p:cNvPr>
          <p:cNvSpPr/>
          <p:nvPr/>
        </p:nvSpPr>
        <p:spPr>
          <a:xfrm>
            <a:off x="3065099" y="4508326"/>
            <a:ext cx="583475" cy="574766"/>
          </a:xfrm>
          <a:prstGeom prst="ellipse">
            <a:avLst/>
          </a:prstGeom>
          <a:ln w="381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71693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565" y="321584"/>
            <a:ext cx="7886700" cy="941160"/>
          </a:xfrm>
        </p:spPr>
        <p:txBody>
          <a:bodyPr/>
          <a:lstStyle/>
          <a:p>
            <a:r>
              <a:rPr kumimoji="1" lang="ja-JP" altLang="en-US" dirty="0"/>
              <a:t>◆ </a:t>
            </a:r>
            <a:r>
              <a:rPr kumimoji="1" lang="ja-JP" altLang="en-US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家族（兄）の想い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94152" y="2096086"/>
            <a:ext cx="8182158" cy="4495213"/>
          </a:xfrm>
        </p:spPr>
        <p:txBody>
          <a:bodyPr>
            <a:normAutofit/>
          </a:bodyPr>
          <a:lstStyle/>
          <a:p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兄は仕事も忙しく家庭もあり、これ以上の毎日の訪問は難しい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r>
              <a:rPr lang="ja-JP" altLang="en-US" sz="40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グループホームに入ってもらったほうが安心である</a:t>
            </a:r>
            <a:endParaRPr lang="en-US" altLang="ja-JP" sz="40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30197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◆　</a:t>
            </a:r>
            <a:r>
              <a:rPr kumimoji="1" lang="ja-JP" altLang="en-US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県二さん生活歴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2203" y="2020827"/>
            <a:ext cx="7934178" cy="4461814"/>
          </a:xfrm>
        </p:spPr>
        <p:txBody>
          <a:bodyPr vert="eaVert" anchor="t" anchorCtr="0">
            <a:noAutofit/>
          </a:bodyPr>
          <a:lstStyle/>
          <a:p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Ｒ７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年２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月　　　 母、心筋梗塞にて死去</a:t>
            </a: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Ｒ２年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６月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　　　　 父、脳梗塞にて死去</a:t>
            </a: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Ｈ２６年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１２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月　　　 障害年金申請（</a:t>
            </a:r>
            <a:r>
              <a:rPr kumimoji="1" lang="en-US" altLang="ja-JP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20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歳時）</a:t>
            </a: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Ｈ２５年８月　　　 離職し、自営農業手伝いする</a:t>
            </a:r>
            <a:endParaRPr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２５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年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４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月　　　 クリーニング店就職</a:t>
            </a: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Ｈ２５年３月　　　 養護学校高等部卒業</a:t>
            </a:r>
            <a:endParaRPr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Ｈ２２年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３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月　　　 養護学校中等部卒業</a:t>
            </a: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１９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年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３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月　　　 市内の小学校卒業</a:t>
            </a: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Ｈ１８年９月　　　 療育手帳取得（</a:t>
            </a:r>
            <a:r>
              <a:rPr lang="en-US" altLang="ja-JP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11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歳時）</a:t>
            </a:r>
            <a:endParaRPr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Ｈ１３年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４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月　　　 市内の小学校</a:t>
            </a:r>
            <a:r>
              <a:rPr kumimoji="1" lang="en-US" altLang="ja-JP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(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特殊学級</a:t>
            </a:r>
            <a:r>
              <a:rPr kumimoji="1" lang="en-US" altLang="ja-JP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)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入学</a:t>
            </a:r>
            <a:endParaRPr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Ｈ９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年９月　　　 ３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歳児検診で発達遅れ指摘</a:t>
            </a: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endParaRPr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  <a:p>
            <a:pPr marL="0" indent="0">
              <a:buNone/>
            </a:pP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Ｈ６年</a:t>
            </a:r>
            <a:r>
              <a:rPr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１２</a:t>
            </a:r>
            <a:r>
              <a:rPr kumimoji="1" lang="ja-JP" altLang="en-US" sz="1400" b="1" dirty="0">
                <a:latin typeface="HGP教科書体" panose="02020600000000000000" pitchFamily="18" charset="-128"/>
                <a:ea typeface="HGP教科書体" panose="02020600000000000000" pitchFamily="18" charset="-128"/>
              </a:rPr>
              <a:t>月　　　 出生</a:t>
            </a:r>
            <a:endParaRPr kumimoji="1" lang="en-US" altLang="ja-JP" sz="1400" b="1" dirty="0">
              <a:latin typeface="HGP教科書体" panose="02020600000000000000" pitchFamily="18" charset="-128"/>
              <a:ea typeface="HGP教科書体" panose="02020600000000000000" pitchFamily="18" charset="-128"/>
            </a:endParaRPr>
          </a:p>
        </p:txBody>
      </p:sp>
      <p:cxnSp>
        <p:nvCxnSpPr>
          <p:cNvPr id="5" name="直線矢印コネクタ 4"/>
          <p:cNvCxnSpPr/>
          <p:nvPr/>
        </p:nvCxnSpPr>
        <p:spPr>
          <a:xfrm flipV="1">
            <a:off x="626012" y="3249638"/>
            <a:ext cx="7920111" cy="28136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矢印コネクタ 6"/>
          <p:cNvCxnSpPr>
            <a:cxnSpLocks/>
          </p:cNvCxnSpPr>
          <p:nvPr/>
        </p:nvCxnSpPr>
        <p:spPr>
          <a:xfrm>
            <a:off x="6142307" y="5171754"/>
            <a:ext cx="2373043" cy="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角丸四角形 11"/>
          <p:cNvSpPr/>
          <p:nvPr/>
        </p:nvSpPr>
        <p:spPr>
          <a:xfrm>
            <a:off x="492370" y="1744394"/>
            <a:ext cx="8187396" cy="4684541"/>
          </a:xfrm>
          <a:prstGeom prst="round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5AB5FA-0DB7-4F4F-BE68-CF72355F2276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85563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thumbnail.jpeg>
</file>